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7FF64DF5_1F1CF2E5.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4609" r:id="rId4"/>
  </p:sldMasterIdLst>
  <p:notesMasterIdLst>
    <p:notesMasterId r:id="rId54"/>
  </p:notesMasterIdLst>
  <p:handoutMasterIdLst>
    <p:handoutMasterId r:id="rId55"/>
  </p:handoutMasterIdLst>
  <p:sldIdLst>
    <p:sldId id="2142532237" r:id="rId5"/>
    <p:sldId id="10699" r:id="rId6"/>
    <p:sldId id="2076137338" r:id="rId7"/>
    <p:sldId id="2146848245" r:id="rId8"/>
    <p:sldId id="2147470191" r:id="rId9"/>
    <p:sldId id="2142532239" r:id="rId10"/>
    <p:sldId id="2146846301" r:id="rId11"/>
    <p:sldId id="2146846323" r:id="rId12"/>
    <p:sldId id="2146846308" r:id="rId13"/>
    <p:sldId id="2146846295" r:id="rId14"/>
    <p:sldId id="2146846316" r:id="rId15"/>
    <p:sldId id="2146846315" r:id="rId16"/>
    <p:sldId id="2146846317" r:id="rId17"/>
    <p:sldId id="2142532042" r:id="rId18"/>
    <p:sldId id="2146846311" r:id="rId19"/>
    <p:sldId id="2146846318" r:id="rId20"/>
    <p:sldId id="2146846321" r:id="rId21"/>
    <p:sldId id="2146846298" r:id="rId22"/>
    <p:sldId id="2146846326" r:id="rId23"/>
    <p:sldId id="2146846319" r:id="rId24"/>
    <p:sldId id="2146846312" r:id="rId25"/>
    <p:sldId id="2142532035" r:id="rId26"/>
    <p:sldId id="2146846325" r:id="rId27"/>
    <p:sldId id="2146846327" r:id="rId28"/>
    <p:sldId id="2146846329" r:id="rId29"/>
    <p:sldId id="2142532038" r:id="rId30"/>
    <p:sldId id="2147470193" r:id="rId31"/>
    <p:sldId id="2147470194" r:id="rId32"/>
    <p:sldId id="682003894" r:id="rId33"/>
    <p:sldId id="2146846313" r:id="rId34"/>
    <p:sldId id="10706" r:id="rId35"/>
    <p:sldId id="2146846330" r:id="rId36"/>
    <p:sldId id="2142532227" r:id="rId37"/>
    <p:sldId id="2146846333" r:id="rId38"/>
    <p:sldId id="2146846334" r:id="rId39"/>
    <p:sldId id="2146846335" r:id="rId40"/>
    <p:sldId id="2146846331" r:id="rId41"/>
    <p:sldId id="10716" r:id="rId42"/>
    <p:sldId id="10700" r:id="rId43"/>
    <p:sldId id="2076137472" r:id="rId44"/>
    <p:sldId id="2142532033" r:id="rId45"/>
    <p:sldId id="2146846332" r:id="rId46"/>
    <p:sldId id="3771" r:id="rId47"/>
    <p:sldId id="2147470192" r:id="rId48"/>
    <p:sldId id="682003891" r:id="rId49"/>
    <p:sldId id="2076137492" r:id="rId50"/>
    <p:sldId id="3842" r:id="rId51"/>
    <p:sldId id="2146846293" r:id="rId52"/>
    <p:sldId id="2142532238" r:id="rId53"/>
  </p:sldIdLst>
  <p:sldSz cx="12188825" cy="6858000"/>
  <p:notesSz cx="7010400" cy="9236075"/>
  <p:embeddedFontLst>
    <p:embeddedFont>
      <p:font typeface="Calibri" panose="020F0502020204030204" pitchFamily="34" charset="0"/>
      <p:regular r:id="rId56"/>
      <p:bold r:id="rId57"/>
      <p:italic r:id="rId58"/>
      <p:boldItalic r:id="rId59"/>
    </p:embeddedFont>
    <p:embeddedFont>
      <p:font typeface="Century Gothic" panose="020B0502020202020204" pitchFamily="34" charset="0"/>
      <p:regular r:id="rId60"/>
      <p:bold r:id="rId61"/>
      <p:italic r:id="rId62"/>
      <p:boldItalic r:id="rId63"/>
    </p:embeddedFont>
  </p:embeddedFontLst>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6862AFB8-515F-47D0-83D3-F8324E5CBF11}">
          <p14:sldIdLst>
            <p14:sldId id="2142532237"/>
            <p14:sldId id="10699"/>
            <p14:sldId id="2076137338"/>
            <p14:sldId id="2146848245"/>
            <p14:sldId id="2147470191"/>
            <p14:sldId id="2142532239"/>
            <p14:sldId id="2146846301"/>
            <p14:sldId id="2146846323"/>
            <p14:sldId id="2146846308"/>
            <p14:sldId id="2146846295"/>
            <p14:sldId id="2146846316"/>
            <p14:sldId id="2146846315"/>
            <p14:sldId id="2146846317"/>
            <p14:sldId id="2142532042"/>
            <p14:sldId id="2146846311"/>
            <p14:sldId id="2146846318"/>
            <p14:sldId id="2146846321"/>
            <p14:sldId id="2146846298"/>
            <p14:sldId id="2146846326"/>
            <p14:sldId id="2146846319"/>
            <p14:sldId id="2146846312"/>
            <p14:sldId id="2142532035"/>
            <p14:sldId id="2146846325"/>
            <p14:sldId id="2146846327"/>
            <p14:sldId id="2146846329"/>
            <p14:sldId id="2142532038"/>
            <p14:sldId id="2147470193"/>
            <p14:sldId id="2147470194"/>
            <p14:sldId id="682003894"/>
            <p14:sldId id="2146846313"/>
            <p14:sldId id="10706"/>
            <p14:sldId id="2146846330"/>
            <p14:sldId id="2142532227"/>
            <p14:sldId id="2146846333"/>
            <p14:sldId id="2146846334"/>
            <p14:sldId id="2146846335"/>
            <p14:sldId id="2146846331"/>
            <p14:sldId id="10716"/>
            <p14:sldId id="10700"/>
            <p14:sldId id="2076137472"/>
            <p14:sldId id="2142532033"/>
            <p14:sldId id="2146846332"/>
            <p14:sldId id="3771"/>
            <p14:sldId id="2147470192"/>
            <p14:sldId id="682003891"/>
            <p14:sldId id="2076137492"/>
            <p14:sldId id="3842"/>
            <p14:sldId id="2146846293"/>
            <p14:sldId id="2142532238"/>
          </p14:sldIdLst>
        </p14:section>
      </p14:sectionLst>
    </p:ext>
    <p:ext uri="{EFAFB233-063F-42B5-8137-9DF3F51BA10A}">
      <p15:sldGuideLst xmlns:p15="http://schemas.microsoft.com/office/powerpoint/2012/main">
        <p15:guide id="2" pos="3839">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507402-50D5-A2BE-DE17-57C81013AB20}" name="Mick Jennings" initials="MJ" userId="S::mick.jennings@servicenow.com::5fc8ab9f-0684-4a1c-8be7-394e5cf5c04d" providerId="AD"/>
  <p188:author id="{014A8652-A14C-EEDF-6D96-AD218135233F}" name="Daniel Holdsworth" initials="DH" userId="S::daniel.holdsworth@servicenow.com::c51c5832-2b00-4e24-b3f9-3a44c1b19762" providerId="AD"/>
  <p188:author id="{79CB6F88-6F8E-7258-2720-5F45C06C3993}" name="Carrie Kim" initials="CK" userId="S::carrie.kim@servicenow.com::d146243d-ed0f-42a3-bce2-9cda928e0d14" providerId="AD"/>
  <p188:author id="{EECB2BDB-972D-F741-C25F-ADAC093C193D}" name="Campos, Joey" initials="CJ" userId="S::jrc395@multihosp.net::49e55fd3-3c44-4642-b91e-a060b86bff4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A822"/>
    <a:srgbClr val="CBCBCB"/>
    <a:srgbClr val="E7E7E7"/>
    <a:srgbClr val="032D42"/>
    <a:srgbClr val="86ED78"/>
    <a:srgbClr val="FC7786"/>
    <a:srgbClr val="FFDE1D"/>
    <a:srgbClr val="379099"/>
    <a:srgbClr val="90CCD3"/>
    <a:srgbClr val="DB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5C1D4C-FFB1-4B02-A010-B652E638F3E3}" v="50" dt="2022-10-05T07:01:30.153"/>
    <p1510:client id="{F53CF6AD-98D3-4065-86D5-B77B68125309}" v="3" dt="2023-01-24T18:17:31.308"/>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80024" autoAdjust="0"/>
  </p:normalViewPr>
  <p:slideViewPr>
    <p:cSldViewPr snapToGrid="0">
      <p:cViewPr varScale="1">
        <p:scale>
          <a:sx n="91" d="100"/>
          <a:sy n="91" d="100"/>
        </p:scale>
        <p:origin x="804" y="102"/>
      </p:cViewPr>
      <p:guideLst>
        <p:guide pos="3839"/>
        <p:guide orient="horz" pos="2160"/>
      </p:guideLst>
    </p:cSldViewPr>
  </p:slideViewPr>
  <p:notesTextViewPr>
    <p:cViewPr>
      <p:scale>
        <a:sx n="1" d="1"/>
        <a:sy n="1" d="1"/>
      </p:scale>
      <p:origin x="0" y="0"/>
    </p:cViewPr>
  </p:notesTextViewPr>
  <p:notesViewPr>
    <p:cSldViewPr snapToGrid="0">
      <p:cViewPr>
        <p:scale>
          <a:sx n="1" d="2"/>
          <a:sy n="1" d="2"/>
        </p:scale>
        <p:origin x="4608" y="936"/>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8.fntdata"/><Relationship Id="rId68" Type="http://schemas.openxmlformats.org/officeDocument/2006/relationships/tableStyles" Target="tableStyles.xml"/><Relationship Id="rId7" Type="http://schemas.openxmlformats.org/officeDocument/2006/relationships/slide" Target="slides/slide3.xml"/><Relationship Id="rId71"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font" Target="fonts/font3.fntdata"/><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font" Target="fonts/font6.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1.fntdata"/><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4.fntdata"/><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openxmlformats.org/officeDocument/2006/relationships/font" Target="fonts/font7.fntdata"/><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2.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5.fntdata"/><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pos, Joey" userId="S::jrc395@multihosp.net::49e55fd3-3c44-4642-b91e-a060b86bff4a" providerId="AD" clId="Web-{F53CF6AD-98D3-4065-86D5-B77B68125309}"/>
    <pc:docChg chg="mod">
      <pc:chgData name="Campos, Joey" userId="S::jrc395@multihosp.net::49e55fd3-3c44-4642-b91e-a060b86bff4a" providerId="AD" clId="Web-{F53CF6AD-98D3-4065-86D5-B77B68125309}" dt="2023-01-24T18:17:31.308" v="2"/>
      <pc:docMkLst>
        <pc:docMk/>
      </pc:docMkLst>
      <pc:sldChg chg="addCm modCm">
        <pc:chgData name="Campos, Joey" userId="S::jrc395@multihosp.net::49e55fd3-3c44-4642-b91e-a060b86bff4a" providerId="AD" clId="Web-{F53CF6AD-98D3-4065-86D5-B77B68125309}" dt="2023-01-24T18:17:31.308" v="2"/>
        <pc:sldMkLst>
          <pc:docMk/>
          <pc:sldMk cId="521990885" sldId="2146848245"/>
        </pc:sldMkLst>
        <pc:extLst>
          <p:ext xmlns:p="http://schemas.openxmlformats.org/presentationml/2006/main" uri="{D6D511B9-2390-475A-947B-AFAB55BFBCF1}">
            <pc226:cmChg xmlns:pc226="http://schemas.microsoft.com/office/powerpoint/2022/06/main/command" chg="add mod">
              <pc226:chgData name="Campos, Joey" userId="S::jrc395@multihosp.net::49e55fd3-3c44-4642-b91e-a060b86bff4a" providerId="AD" clId="Web-{F53CF6AD-98D3-4065-86D5-B77B68125309}" dt="2023-01-24T18:17:31.308" v="2"/>
              <pc2:cmMkLst xmlns:pc2="http://schemas.microsoft.com/office/powerpoint/2019/9/main/command">
                <pc:docMk/>
                <pc:sldMk cId="521990885" sldId="2146848245"/>
                <pc2:cmMk id="{DCA0155A-0F28-41E7-8BAB-F4A9BDDEE799}"/>
              </pc2:cmMkLst>
            </pc226:cmChg>
          </p:ext>
        </pc:extLst>
      </pc:sldChg>
    </pc:docChg>
  </pc:docChgLst>
</pc:chgInfo>
</file>

<file path=ppt/comments/modernComment_7FF64DF5_1F1CF2E5.xml><?xml version="1.0" encoding="utf-8"?>
<p188:cmLst xmlns:a="http://schemas.openxmlformats.org/drawingml/2006/main" xmlns:r="http://schemas.openxmlformats.org/officeDocument/2006/relationships" xmlns:p188="http://schemas.microsoft.com/office/powerpoint/2018/8/main">
  <p188:cm id="{DCA0155A-0F28-41E7-8BAB-F4A9BDDEE799}" authorId="{EECB2BDB-972D-F741-C25F-ADAC093C193D}" created="2023-01-24T18:16:40.136">
    <ac:txMkLst xmlns:ac="http://schemas.microsoft.com/office/drawing/2013/main/command">
      <pc:docMk xmlns:pc="http://schemas.microsoft.com/office/powerpoint/2013/main/command"/>
      <pc:sldMk xmlns:pc="http://schemas.microsoft.com/office/powerpoint/2013/main/command" cId="521990885" sldId="2146848245"/>
      <ac:spMk id="48" creationId="{23554073-3D8B-E04F-B9CE-57A65AE35E69}"/>
      <ac:txMk cp="0" len="14">
        <ac:context len="104" hash="510583369"/>
      </ac:txMk>
    </ac:txMkLst>
    <p188:pos x="1181422" y="182495"/>
    <p188:txBody>
      <a:bodyPr/>
      <a:lstStyle/>
      <a:p>
        <a:r>
          <a:rPr lang="en-US"/>
          <a:t>Software Development Life cycle (SDLC)</a:t>
        </a:r>
      </a:p>
    </p188:txBody>
  </p188:cm>
</p188:cmLst>
</file>

<file path=ppt/handoutMasters/_rels/handoutMaster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1/24/2023</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1/24/2023</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This is the mapping of the conceptual entities on the CSDM to the actual table structure within Service Now.  Note that in most cases the mapping is straightforward, but in some cases the names of the tables may not map to the CSDM conceptual model.</a:t>
            </a:r>
          </a:p>
          <a:p>
            <a:pPr marL="171450" indent="-171450">
              <a:buFontTx/>
              <a:buChar char="-"/>
            </a:pPr>
            <a:r>
              <a:rPr lang="en-US" dirty="0"/>
              <a:t>Application is one notable area where there are many types of Application Services under the hood.  The complexity is now managed in the CSDM navigator with a new Application Service Wizard to help create and manage them, hiding this complexity.</a:t>
            </a:r>
          </a:p>
          <a:p>
            <a:pPr marL="171450" indent="-171450">
              <a:buFontTx/>
              <a:buChar char="-"/>
            </a:pPr>
            <a:r>
              <a:rPr lang="en-US" dirty="0"/>
              <a:t>Infrastructure CI’s map to many tables and class structures.  These are dependent on the data sources, discovery, and integrations from the element managers that are often implemented.</a:t>
            </a:r>
          </a:p>
          <a:p>
            <a:pPr marL="171450" indent="-171450">
              <a:buFontTx/>
              <a:buChar char="-"/>
            </a:pPr>
            <a:endParaRPr lang="en-US" dirty="0"/>
          </a:p>
          <a:p>
            <a:pPr marL="0" indent="0">
              <a:buFontTx/>
              <a:buNone/>
            </a:pPr>
            <a:r>
              <a:rPr lang="en-US" dirty="0"/>
              <a:t>The prescribed relationships are also shown to help understand how these entities are related.  The references are for the most part parent / child.  The CSDM navigator exposes the exact relationships expected to related entities.</a:t>
            </a:r>
          </a:p>
          <a:p>
            <a:pPr marL="0" indent="0">
              <a:buFontTx/>
              <a:buNone/>
            </a:pPr>
            <a:endParaRPr lang="en-US" dirty="0"/>
          </a:p>
          <a:p>
            <a:pPr marL="0" lvl="0" indent="0" defTabSz="914400">
              <a:buFontTx/>
              <a:buNone/>
              <a:defRPr/>
            </a:pPr>
            <a:r>
              <a:rPr lang="en-US" sz="1200" dirty="0"/>
              <a:t>One more thing that we wanted to show, and well have this in the lab. Many folks feel that the only way to show a dependency view in the dependency map is having relationships between the various Cls. Its actually possible to show dependencies using references, not just relationships. </a:t>
            </a:r>
          </a:p>
          <a:p>
            <a:pPr marL="0" lvl="0" indent="0" defTabSz="914400">
              <a:buFontTx/>
              <a:buNone/>
              <a:defRPr/>
            </a:pPr>
            <a:endParaRPr lang="en-US" sz="1200" dirty="0"/>
          </a:p>
          <a:p>
            <a:pPr marL="0" lvl="0" indent="0" defTabSz="914400">
              <a:buFontTx/>
              <a:buNone/>
              <a:defRPr/>
            </a:pPr>
            <a:r>
              <a:rPr lang="en-US" sz="1200" dirty="0"/>
              <a:t>So in several scenarios, when we relate a service offering to its parent service, were not actually using a relationship. There's an attribute that exists that's parent. We'll walk through that here in the lab. But this allows you to show those dependencies in the dependency view without having to create a relationship</a:t>
            </a:r>
          </a:p>
          <a:p>
            <a:pPr marL="0" indent="0">
              <a:buFontTx/>
              <a:buNone/>
            </a:pPr>
            <a:endParaRPr lang="en-US" dirty="0"/>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832817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6B713D-8F84-4B4B-8788-8CF69251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927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80721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br>
              <a:rPr lang="en-US" dirty="0"/>
            </a:br>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38</a:t>
            </a:fld>
            <a:endParaRPr lang="en-US"/>
          </a:p>
        </p:txBody>
      </p:sp>
    </p:spTree>
    <p:extLst>
      <p:ext uri="{BB962C8B-B14F-4D97-AF65-F5344CB8AC3E}">
        <p14:creationId xmlns:p14="http://schemas.microsoft.com/office/powerpoint/2010/main" val="2850997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SaaS software may have an Application service if it has a technical service offering and work performed on the SaaS application is tracked as an Technical Service (IT Operations) that administrates or maintains the application within a 3</a:t>
            </a:r>
            <a:r>
              <a:rPr lang="en-US" sz="1200" baseline="30000" dirty="0"/>
              <a:t>rd</a:t>
            </a:r>
            <a:r>
              <a:rPr lang="en-US" sz="1200" dirty="0"/>
              <a:t> party environment.</a:t>
            </a: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43</a:t>
            </a:fld>
            <a:endParaRPr lang="en-US"/>
          </a:p>
        </p:txBody>
      </p:sp>
    </p:spTree>
    <p:extLst>
      <p:ext uri="{BB962C8B-B14F-4D97-AF65-F5344CB8AC3E}">
        <p14:creationId xmlns:p14="http://schemas.microsoft.com/office/powerpoint/2010/main" val="3927850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44</a:t>
            </a:fld>
            <a:endParaRPr lang="en-US"/>
          </a:p>
        </p:txBody>
      </p:sp>
    </p:spTree>
    <p:extLst>
      <p:ext uri="{BB962C8B-B14F-4D97-AF65-F5344CB8AC3E}">
        <p14:creationId xmlns:p14="http://schemas.microsoft.com/office/powerpoint/2010/main" val="3964110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45</a:t>
            </a:fld>
            <a:endParaRPr lang="en-US"/>
          </a:p>
        </p:txBody>
      </p:sp>
    </p:spTree>
    <p:extLst>
      <p:ext uri="{BB962C8B-B14F-4D97-AF65-F5344CB8AC3E}">
        <p14:creationId xmlns:p14="http://schemas.microsoft.com/office/powerpoint/2010/main" val="7210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r>
              <a:rPr lang="en-US" sz="1200" kern="1200" baseline="0" dirty="0">
                <a:solidFill>
                  <a:schemeClr val="tx1"/>
                </a:solidFill>
                <a:effectLst/>
                <a:latin typeface="+mj-lt"/>
                <a:ea typeface="+mn-ea"/>
                <a:cs typeface="+mn-cs"/>
              </a:rPr>
              <a:t>This Example Model illustrates a client compute technical service.  </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97394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51253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259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is the main one-page view of the Common Service Data Model with all the conceptual entities, how they relate, and our standard definition.  </a:t>
            </a:r>
          </a:p>
          <a:p>
            <a:r>
              <a:rPr lang="en-CA" dirty="0"/>
              <a:t>Each of the domains has specific entities defines, and used in further explanation and documentation.  </a:t>
            </a:r>
          </a:p>
          <a:p>
            <a:r>
              <a:rPr lang="en-CA" dirty="0"/>
              <a:t>The main stakeholders are shown next to each of the domains.  Note that Service Owner is in the middle, this is the core persona who provides technical and business services to consumers.  </a:t>
            </a:r>
          </a:p>
          <a:p>
            <a:r>
              <a:rPr lang="en-CA" dirty="0"/>
              <a:t>Product teams within ServiceNow are conforming to this model and starting to take advantage of a standard way to relate these entities.  They are using the same definitions for these entities, and providing views on how this data is managed, and used to provide value.</a:t>
            </a:r>
          </a:p>
          <a:p>
            <a:endParaRPr lang="en-CA" dirty="0"/>
          </a:p>
          <a:p>
            <a:r>
              <a:rPr lang="en-CA" dirty="0"/>
              <a:t> </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12AF1AAF-E964-47B7-A760-7275D517C82F}" type="slidenum">
              <a:rPr kumimoji="0" lang="en-CA"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844773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effectLst/>
                <a:latin typeface="Arial" panose="020B0604020202020204" pitchFamily="34" charset="0"/>
              </a:rPr>
              <a:t>represents a standard and shared set of service-</a:t>
            </a:r>
            <a:r>
              <a:rPr lang="en-US" b="0" i="0" noProof="0" dirty="0">
                <a:effectLst/>
                <a:latin typeface="Arial" panose="020B0604020202020204" pitchFamily="34" charset="0"/>
              </a:rPr>
              <a:t>related definitions</a:t>
            </a:r>
            <a:r>
              <a:rPr lang="en-GB" b="0" i="0" dirty="0">
                <a:effectLst/>
                <a:latin typeface="Arial" panose="020B0604020202020204" pitchFamily="34" charset="0"/>
              </a:rPr>
              <a:t> across our products and platform that will enable and support true service level reporting while providing prescriptive guidance on service modeling within the CMDB. These service-related definitions span the ServiceNow® product portfolio and the Now Platform</a:t>
            </a:r>
          </a:p>
          <a:p>
            <a:endParaRPr lang="en-GB" b="0" i="0" dirty="0">
              <a:effectLst/>
              <a:latin typeface="Arial" panose="020B0604020202020204" pitchFamily="34" charset="0"/>
            </a:endParaRPr>
          </a:p>
          <a:p>
            <a:r>
              <a:rPr lang="en-GB" b="0" i="0" dirty="0">
                <a:effectLst/>
                <a:latin typeface="Arial" panose="020B0604020202020204" pitchFamily="34" charset="0"/>
              </a:rPr>
              <a:t>ServiceNow products are standardizing their use of data from the CMDB. That standard is the CSDM which identifies where to place service and application related data within the CMDB. Current and future products from ServiceNow that utilize the CMDB may require data to be found in the CMDB framework identified within this white paper. Without CI data in these prescribed CMDB tables, you may not receive the full value of the ServiceNow platform. </a:t>
            </a:r>
            <a:br>
              <a:rPr lang="en-GB" b="0" i="0" dirty="0">
                <a:effectLst/>
                <a:latin typeface="Arial" panose="020B0604020202020204" pitchFamily="34" charset="0"/>
              </a:rPr>
            </a:br>
            <a:br>
              <a:rPr lang="en-GB" b="0" i="0" dirty="0">
                <a:effectLst/>
                <a:latin typeface="Arial" panose="020B0604020202020204" pitchFamily="34" charset="0"/>
              </a:rPr>
            </a:br>
            <a:r>
              <a:rPr lang="en-GB" b="0" i="0" dirty="0">
                <a:effectLst/>
                <a:latin typeface="Arial" panose="020B0604020202020204" pitchFamily="34" charset="0"/>
              </a:rPr>
              <a:t>This very conceptual and will require and separate workshop to discuss how to model your data. </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a:t>
            </a:fld>
            <a:endParaRPr lang="en-US" dirty="0"/>
          </a:p>
        </p:txBody>
      </p:sp>
    </p:spTree>
    <p:extLst>
      <p:ext uri="{BB962C8B-B14F-4D97-AF65-F5344CB8AC3E}">
        <p14:creationId xmlns:p14="http://schemas.microsoft.com/office/powerpoint/2010/main" val="76198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72030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7850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20474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br>
              <a:rPr lang="en-US" dirty="0"/>
            </a:b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18</a:t>
            </a:fld>
            <a:endParaRPr lang="en-US"/>
          </a:p>
        </p:txBody>
      </p:sp>
    </p:spTree>
    <p:extLst>
      <p:ext uri="{BB962C8B-B14F-4D97-AF65-F5344CB8AC3E}">
        <p14:creationId xmlns:p14="http://schemas.microsoft.com/office/powerpoint/2010/main" val="1103279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614176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26</a:t>
            </a:fld>
            <a:endParaRPr lang="en-US"/>
          </a:p>
        </p:txBody>
      </p:sp>
    </p:spTree>
    <p:extLst>
      <p:ext uri="{BB962C8B-B14F-4D97-AF65-F5344CB8AC3E}">
        <p14:creationId xmlns:p14="http://schemas.microsoft.com/office/powerpoint/2010/main" val="805500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1.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dirty="0"/>
              <a:t>Click to edit master text styles</a:t>
            </a:r>
          </a:p>
        </p:txBody>
      </p:sp>
    </p:spTree>
    <p:extLst>
      <p:ext uri="{BB962C8B-B14F-4D97-AF65-F5344CB8AC3E}">
        <p14:creationId xmlns:p14="http://schemas.microsoft.com/office/powerpoint/2010/main" val="9373454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4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7540"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2065"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2943" y="2470202"/>
            <a:ext cx="2206072"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231"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userDrawn="1"/>
        </p:nvGrpSpPr>
        <p:grpSpPr>
          <a:xfrm>
            <a:off x="550863" y="1791678"/>
            <a:ext cx="2097087"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userDrawn="1"/>
        </p:nvSpPr>
        <p:spPr>
          <a:xfrm>
            <a:off x="454389" y="1266928"/>
            <a:ext cx="357790" cy="276999"/>
          </a:xfrm>
          <a:prstGeom prst="rect">
            <a:avLst/>
          </a:prstGeom>
          <a:noFill/>
        </p:spPr>
        <p:txBody>
          <a:bodyPr wrap="none" rtlCol="0">
            <a:spAutoFit/>
          </a:bodyPr>
          <a:lstStyle/>
          <a:p>
            <a:pPr algn="l"/>
            <a:r>
              <a:rPr lang="en-US" sz="1200" b="1">
                <a:solidFill>
                  <a:schemeClr val="bg1"/>
                </a:solidFill>
              </a:rPr>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3893"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userDrawn="1"/>
        </p:nvGrpSpPr>
        <p:grpSpPr>
          <a:xfrm>
            <a:off x="3366525" y="1791678"/>
            <a:ext cx="2097087"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userDrawn="1"/>
        </p:nvSpPr>
        <p:spPr>
          <a:xfrm>
            <a:off x="3270051" y="1266928"/>
            <a:ext cx="357790" cy="276999"/>
          </a:xfrm>
          <a:prstGeom prst="rect">
            <a:avLst/>
          </a:prstGeom>
          <a:noFill/>
        </p:spPr>
        <p:txBody>
          <a:bodyPr wrap="none" rtlCol="0">
            <a:spAutoFit/>
          </a:bodyPr>
          <a:lstStyle/>
          <a:p>
            <a:pPr algn="l"/>
            <a:r>
              <a:rPr lang="en-US" sz="1200" b="1">
                <a:solidFill>
                  <a:schemeClr val="bg1"/>
                </a:solidFill>
              </a:rPr>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8418"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userDrawn="1"/>
        </p:nvGrpSpPr>
        <p:grpSpPr>
          <a:xfrm>
            <a:off x="6171050" y="1791678"/>
            <a:ext cx="2097087"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userDrawn="1"/>
        </p:nvSpPr>
        <p:spPr>
          <a:xfrm>
            <a:off x="6074576" y="1266928"/>
            <a:ext cx="357790" cy="276999"/>
          </a:xfrm>
          <a:prstGeom prst="rect">
            <a:avLst/>
          </a:prstGeom>
          <a:noFill/>
        </p:spPr>
        <p:txBody>
          <a:bodyPr wrap="none" rtlCol="0">
            <a:spAutoFit/>
          </a:bodyPr>
          <a:lstStyle/>
          <a:p>
            <a:pPr algn="l"/>
            <a:r>
              <a:rPr lang="en-US" sz="1200" b="1">
                <a:solidFill>
                  <a:schemeClr val="bg1"/>
                </a:solidFill>
              </a:rPr>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79296" y="1782030"/>
            <a:ext cx="220189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userDrawn="1"/>
        </p:nvGrpSpPr>
        <p:grpSpPr>
          <a:xfrm>
            <a:off x="8981928" y="1791678"/>
            <a:ext cx="2097087"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userDrawn="1"/>
        </p:nvSpPr>
        <p:spPr>
          <a:xfrm>
            <a:off x="8885454" y="1266928"/>
            <a:ext cx="357790" cy="276999"/>
          </a:xfrm>
          <a:prstGeom prst="rect">
            <a:avLst/>
          </a:prstGeom>
          <a:noFill/>
        </p:spPr>
        <p:txBody>
          <a:bodyPr wrap="none" rtlCol="0">
            <a:spAutoFit/>
          </a:bodyPr>
          <a:lstStyle/>
          <a:p>
            <a:pPr algn="l"/>
            <a:r>
              <a:rPr lang="en-US" sz="1200" b="1">
                <a:solidFill>
                  <a:schemeClr val="bg1"/>
                </a:solidFill>
              </a:rPr>
              <a:t>04</a:t>
            </a:r>
          </a:p>
        </p:txBody>
      </p:sp>
      <p:sp>
        <p:nvSpPr>
          <p:cNvPr id="32" name="Footer Placeholder 4">
            <a:extLst>
              <a:ext uri="{FF2B5EF4-FFF2-40B4-BE49-F238E27FC236}">
                <a16:creationId xmlns:a16="http://schemas.microsoft.com/office/drawing/2014/main" id="{73877F7B-9C37-43E5-B80A-ED67B148A44F}"/>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33" name="Slide Number Placeholder 5">
            <a:extLst>
              <a:ext uri="{FF2B5EF4-FFF2-40B4-BE49-F238E27FC236}">
                <a16:creationId xmlns:a16="http://schemas.microsoft.com/office/drawing/2014/main" id="{D89A31AE-F1F3-4C1B-9E0C-8C1ECFD28EA3}"/>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34" name="Picture 33">
            <a:extLst>
              <a:ext uri="{FF2B5EF4-FFF2-40B4-BE49-F238E27FC236}">
                <a16:creationId xmlns:a16="http://schemas.microsoft.com/office/drawing/2014/main" id="{36F62499-9B8E-4627-BF4B-0B8140279BE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98640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231"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7" y="1650979"/>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1765" y="90461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7063" y="1650978"/>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231" y="3508126"/>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287" y="42544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1764" y="3508124"/>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1701" y="4254491"/>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2017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6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3759" y="1653020"/>
            <a:ext cx="3608780"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11755"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40555" y="4260615"/>
            <a:ext cx="3615188"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11755"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2917" y="1653020"/>
            <a:ext cx="3602736"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12917" y="4260615"/>
            <a:ext cx="3602736"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036" y="90461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1755"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759" y="3512208"/>
            <a:ext cx="360878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1755"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userDrawn="1"/>
        </p:nvCxnSpPr>
        <p:spPr>
          <a:xfrm>
            <a:off x="546100" y="3565525"/>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2917" y="904612"/>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2917" y="3512208"/>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16" name="Footer Placeholder 4">
            <a:extLst>
              <a:ext uri="{FF2B5EF4-FFF2-40B4-BE49-F238E27FC236}">
                <a16:creationId xmlns:a16="http://schemas.microsoft.com/office/drawing/2014/main" id="{FA526DD2-9448-44BE-B4B9-C1FCEEAA835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7" name="Slide Number Placeholder 5">
            <a:extLst>
              <a:ext uri="{FF2B5EF4-FFF2-40B4-BE49-F238E27FC236}">
                <a16:creationId xmlns:a16="http://schemas.microsoft.com/office/drawing/2014/main" id="{6E8C94CD-9DEA-4C51-924A-40FAB39BE3D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9" name="Picture 18">
            <a:extLst>
              <a:ext uri="{FF2B5EF4-FFF2-40B4-BE49-F238E27FC236}">
                <a16:creationId xmlns:a16="http://schemas.microsoft.com/office/drawing/2014/main" id="{6C8E8E5F-7421-4F21-8644-F6262F59CBB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22009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Tree>
    <p:extLst>
      <p:ext uri="{BB962C8B-B14F-4D97-AF65-F5344CB8AC3E}">
        <p14:creationId xmlns:p14="http://schemas.microsoft.com/office/powerpoint/2010/main" val="23056114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wo Content w headings [Dark]">
    <p:bg>
      <p:bgPr>
        <a:solidFill>
          <a:schemeClr val="tx2"/>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0539" y="1757228"/>
            <a:ext cx="5486400"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794004"/>
          </a:xfrm>
        </p:spPr>
        <p:txBody>
          <a:bodyPr>
            <a:noAutofit/>
          </a:bodyPr>
          <a:lstStyle>
            <a:lvl1pPr>
              <a:defRPr>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0539" y="1341439"/>
            <a:ext cx="5486400"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Footer Placeholder 4">
            <a:extLst>
              <a:ext uri="{FF2B5EF4-FFF2-40B4-BE49-F238E27FC236}">
                <a16:creationId xmlns:a16="http://schemas.microsoft.com/office/drawing/2014/main" id="{A462BF58-6180-4C57-B8DB-6DF93B39BA1C}"/>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8" name="Slide Number Placeholder 5">
            <a:extLst>
              <a:ext uri="{FF2B5EF4-FFF2-40B4-BE49-F238E27FC236}">
                <a16:creationId xmlns:a16="http://schemas.microsoft.com/office/drawing/2014/main" id="{0DC22853-6B25-45C7-A4E3-DCEEFBE057D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BE7CBD1F-E473-4C3C-937C-220E556D7F5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8732636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056" y="310897"/>
            <a:ext cx="11192256" cy="641604"/>
          </a:xfrm>
        </p:spPr>
        <p:txBody>
          <a:bodyPr>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05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30866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hasCustomPrompt="1"/>
          </p:nvPr>
        </p:nvSpPr>
        <p:spPr>
          <a:xfrm>
            <a:off x="8169276" y="1747703"/>
            <a:ext cx="3469894"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0914026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hree Content w heading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7"/>
            <a:ext cx="11192256" cy="6416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30866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8169276" y="1747703"/>
            <a:ext cx="3469894"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Footer Placeholder 4">
            <a:extLst>
              <a:ext uri="{FF2B5EF4-FFF2-40B4-BE49-F238E27FC236}">
                <a16:creationId xmlns:a16="http://schemas.microsoft.com/office/drawing/2014/main" id="{C396C8B7-CDBA-48ED-8390-968F1150BC40}"/>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2" name="Slide Number Placeholder 5">
            <a:extLst>
              <a:ext uri="{FF2B5EF4-FFF2-40B4-BE49-F238E27FC236}">
                <a16:creationId xmlns:a16="http://schemas.microsoft.com/office/drawing/2014/main" id="{96E74C30-1663-4407-8CB7-2DDDD96B69C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3" name="Picture 12">
            <a:extLst>
              <a:ext uri="{FF2B5EF4-FFF2-40B4-BE49-F238E27FC236}">
                <a16:creationId xmlns:a16="http://schemas.microsoft.com/office/drawing/2014/main" id="{5167F845-67B7-441F-B15D-C220FE24B7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2935350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251" y="320902"/>
            <a:ext cx="11188711" cy="641123"/>
          </a:xfrm>
        </p:spPr>
        <p:txBody>
          <a:bodyPr>
            <a:noAutofit/>
          </a:bodyPr>
          <a:lstStyle/>
          <a:p>
            <a:r>
              <a:rPr lang="en-GB" dirty="0"/>
              <a:t>Click to edit master title style</a:t>
            </a:r>
            <a:endParaRPr lang="en-US" dirty="0"/>
          </a:p>
        </p:txBody>
      </p:sp>
    </p:spTree>
    <p:extLst>
      <p:ext uri="{BB962C8B-B14F-4D97-AF65-F5344CB8AC3E}">
        <p14:creationId xmlns:p14="http://schemas.microsoft.com/office/powerpoint/2010/main" val="3586848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3" name="Footer Placeholder 4">
            <a:extLst>
              <a:ext uri="{FF2B5EF4-FFF2-40B4-BE49-F238E27FC236}">
                <a16:creationId xmlns:a16="http://schemas.microsoft.com/office/drawing/2014/main" id="{90112EAB-03AC-4B9B-86B7-460A53D07A3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D910AF2C-0640-4B63-8C5A-493CD362EDE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5" name="Picture 4">
            <a:extLst>
              <a:ext uri="{FF2B5EF4-FFF2-40B4-BE49-F238E27FC236}">
                <a16:creationId xmlns:a16="http://schemas.microsoft.com/office/drawing/2014/main" id="{4DCDD888-EF13-49B2-BE76-8560D5911AF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991090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lvl1pPr>
          </a:lstStyle>
          <a:p>
            <a:pPr lvl="0"/>
            <a:r>
              <a:rPr lang="en-GB" dirty="0"/>
              <a:t>Click to edit master text styles</a:t>
            </a:r>
          </a:p>
        </p:txBody>
      </p:sp>
    </p:spTree>
    <p:extLst>
      <p:ext uri="{BB962C8B-B14F-4D97-AF65-F5344CB8AC3E}">
        <p14:creationId xmlns:p14="http://schemas.microsoft.com/office/powerpoint/2010/main" val="6147939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540441"/>
            <a:ext cx="9922935" cy="1325880"/>
          </a:xfrm>
        </p:spPr>
        <p:txBody>
          <a:bodyPr anchor="b">
            <a:noAutofit/>
          </a:bodyPr>
          <a:lstStyle>
            <a:lvl1pPr>
              <a:lnSpc>
                <a:spcPct val="100000"/>
              </a:lnSpc>
              <a:defRPr sz="4500">
                <a:solidFill>
                  <a:srgbClr val="86ED78"/>
                </a:solidFill>
              </a:defRPr>
            </a:lvl1pPr>
          </a:lstStyle>
          <a:p>
            <a:r>
              <a:rPr lang="en-GB" dirty="0"/>
              <a:t>Click to edit Master title style</a:t>
            </a:r>
            <a:endParaRPr lang="en-US" dirty="0"/>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2647" y="3908439"/>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5973142"/>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791" y="5654675"/>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821" y="5274289"/>
            <a:ext cx="9923631"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4854337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Only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056" y="819548"/>
            <a:ext cx="11192256" cy="361154"/>
          </a:xfrm>
        </p:spPr>
        <p:txBody>
          <a:bodyPr>
            <a:noAutofit/>
          </a:bodyPr>
          <a:lstStyle>
            <a:lvl1pPr marL="0" indent="0">
              <a:buFontTx/>
              <a:buNone/>
              <a:defRPr sz="2000">
                <a:solidFill>
                  <a:schemeClr val="bg1"/>
                </a:solidFill>
              </a:defRPr>
            </a:lvl1pPr>
          </a:lstStyle>
          <a:p>
            <a:pPr lvl="0"/>
            <a:r>
              <a:rPr lang="en-GB" dirty="0"/>
              <a:t>Click to edit master text styles</a:t>
            </a:r>
          </a:p>
        </p:txBody>
      </p:sp>
      <p:sp>
        <p:nvSpPr>
          <p:cNvPr id="4" name="Footer Placeholder 4">
            <a:extLst>
              <a:ext uri="{FF2B5EF4-FFF2-40B4-BE49-F238E27FC236}">
                <a16:creationId xmlns:a16="http://schemas.microsoft.com/office/drawing/2014/main" id="{6AE0D1BB-39A5-434F-8342-CCFB42194E0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44BFD895-3D40-4A7E-95F9-FF9E603F822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64F90EA5-C544-47E1-B345-5D854BFA86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1294173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6483328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or Table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350962"/>
            <a:ext cx="11091861" cy="4817116"/>
          </a:xfrm>
        </p:spPr>
        <p:txBody>
          <a:bodyPr>
            <a:noAutofit/>
          </a:bodyPr>
          <a:lstStyle>
            <a:lvl1pPr>
              <a:defRPr>
                <a:solidFill>
                  <a:schemeClr val="bg1"/>
                </a:solidFill>
              </a:defRPr>
            </a:lvl1p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816864"/>
            <a:ext cx="11192256" cy="365760"/>
          </a:xfrm>
        </p:spPr>
        <p:txBody>
          <a:bodyPr vert="horz" lIns="91440" tIns="45720" rIns="91440" bIns="45720" rtlCol="0">
            <a:noAutofit/>
          </a:bodyPr>
          <a:lstStyle>
            <a:lvl1pPr>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9" name="Footer Placeholder 4">
            <a:extLst>
              <a:ext uri="{FF2B5EF4-FFF2-40B4-BE49-F238E27FC236}">
                <a16:creationId xmlns:a16="http://schemas.microsoft.com/office/drawing/2014/main" id="{8D30CA08-2826-4160-BF4E-42EA69CC287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0" name="Slide Number Placeholder 5">
            <a:extLst>
              <a:ext uri="{FF2B5EF4-FFF2-40B4-BE49-F238E27FC236}">
                <a16:creationId xmlns:a16="http://schemas.microsoft.com/office/drawing/2014/main" id="{1446CE37-A96C-46EF-81D6-A9F0963F5B2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1" name="Picture 10">
            <a:extLst>
              <a:ext uri="{FF2B5EF4-FFF2-40B4-BE49-F238E27FC236}">
                <a16:creationId xmlns:a16="http://schemas.microsoft.com/office/drawing/2014/main" id="{5EA5DA0E-884A-4A4E-AA17-395E202A1FD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75468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6054802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For Chart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4" name="Footer Placeholder 4">
            <a:extLst>
              <a:ext uri="{FF2B5EF4-FFF2-40B4-BE49-F238E27FC236}">
                <a16:creationId xmlns:a16="http://schemas.microsoft.com/office/drawing/2014/main" id="{9D068096-4096-41AD-AC63-2D176EA4621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0B91EB88-D539-4829-AEDF-E1CA37D282F0}"/>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0D05039F-CF9B-44E7-BB29-8043D0D90D8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2029607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330579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 Blank slide for charts, screenshots [Dark]">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3" name="Footer Placeholder 4">
            <a:extLst>
              <a:ext uri="{FF2B5EF4-FFF2-40B4-BE49-F238E27FC236}">
                <a16:creationId xmlns:a16="http://schemas.microsoft.com/office/drawing/2014/main" id="{AC470B68-39CB-4C7B-9DB9-A417F3A0D2F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A0CD87C7-4EC8-4D7A-B585-6AF6D53A6E2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E6BCF227-E6BB-4C5D-AF30-73474DDB254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883250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Stats-Numbers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209" y="2943900"/>
            <a:ext cx="3574302"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8665" y="2943900"/>
            <a:ext cx="360273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69276" y="2943900"/>
            <a:ext cx="3468686"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310" y="1782763"/>
            <a:ext cx="3574302"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8666" y="1782763"/>
            <a:ext cx="3602736"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69276" y="1782763"/>
            <a:ext cx="3468687"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719"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866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69276" y="1341438"/>
            <a:ext cx="3469894"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Footer Placeholder 4">
            <a:extLst>
              <a:ext uri="{FF2B5EF4-FFF2-40B4-BE49-F238E27FC236}">
                <a16:creationId xmlns:a16="http://schemas.microsoft.com/office/drawing/2014/main" id="{1F34F4D6-D442-46CF-8106-92015D786159}"/>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9" name="Slide Number Placeholder 5">
            <a:extLst>
              <a:ext uri="{FF2B5EF4-FFF2-40B4-BE49-F238E27FC236}">
                <a16:creationId xmlns:a16="http://schemas.microsoft.com/office/drawing/2014/main" id="{33D9E902-FCCE-4660-9FBF-3176F038EDBA}"/>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5A4D0E32-1517-4F42-840B-2F9CB9D650D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5081709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5" name="Title 47">
            <a:extLst>
              <a:ext uri="{FF2B5EF4-FFF2-40B4-BE49-F238E27FC236}">
                <a16:creationId xmlns:a16="http://schemas.microsoft.com/office/drawing/2014/main" id="{AEF85B70-E9B2-4F1E-BD29-6E1F2016F363}"/>
              </a:ext>
            </a:extLst>
          </p:cNvPr>
          <p:cNvSpPr>
            <a:spLocks noGrp="1"/>
          </p:cNvSpPr>
          <p:nvPr>
            <p:ph type="title" hasCustomPrompt="1"/>
          </p:nvPr>
        </p:nvSpPr>
        <p:spPr>
          <a:xfrm>
            <a:off x="432574" y="3848473"/>
            <a:ext cx="7839329"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6" name="Text Placeholder 49">
            <a:extLst>
              <a:ext uri="{FF2B5EF4-FFF2-40B4-BE49-F238E27FC236}">
                <a16:creationId xmlns:a16="http://schemas.microsoft.com/office/drawing/2014/main" id="{50D37EEA-2925-4065-826B-EAB7118BA1B8}"/>
              </a:ext>
            </a:extLst>
          </p:cNvPr>
          <p:cNvSpPr>
            <a:spLocks noGrp="1"/>
          </p:cNvSpPr>
          <p:nvPr>
            <p:ph type="body" sz="quarter" idx="10" hasCustomPrompt="1"/>
          </p:nvPr>
        </p:nvSpPr>
        <p:spPr>
          <a:xfrm>
            <a:off x="441539" y="5323476"/>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34251186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Housekeep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pic>
        <p:nvPicPr>
          <p:cNvPr id="2" name="Picture 1">
            <a:extLst>
              <a:ext uri="{FF2B5EF4-FFF2-40B4-BE49-F238E27FC236}">
                <a16:creationId xmlns:a16="http://schemas.microsoft.com/office/drawing/2014/main" id="{CDF9D20B-74F8-F040-90DA-8DC11B58A7A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547945" y="0"/>
            <a:ext cx="5627309" cy="6340397"/>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
        <p:nvSpPr>
          <p:cNvPr id="9" name="Title 47">
            <a:extLst>
              <a:ext uri="{FF2B5EF4-FFF2-40B4-BE49-F238E27FC236}">
                <a16:creationId xmlns:a16="http://schemas.microsoft.com/office/drawing/2014/main" id="{E77A8807-5D6D-4E3A-BE05-2F8348AD6C41}"/>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0" name="Text Placeholder 49">
            <a:extLst>
              <a:ext uri="{FF2B5EF4-FFF2-40B4-BE49-F238E27FC236}">
                <a16:creationId xmlns:a16="http://schemas.microsoft.com/office/drawing/2014/main" id="{2B055176-8C1C-4876-9F1F-964D77E31FB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437757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8535978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Interaction with other process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BFEDB12B-1146-F74F-B3EE-E68C476F9A7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61516" y="0"/>
            <a:ext cx="5627309" cy="6340397"/>
          </a:xfrm>
          <a:prstGeom prst="rect">
            <a:avLst/>
          </a:prstGeom>
        </p:spPr>
      </p:pic>
      <p:sp>
        <p:nvSpPr>
          <p:cNvPr id="11" name="Title 47">
            <a:extLst>
              <a:ext uri="{FF2B5EF4-FFF2-40B4-BE49-F238E27FC236}">
                <a16:creationId xmlns:a16="http://schemas.microsoft.com/office/drawing/2014/main" id="{32F3F5C7-9E6C-4996-8B77-034FBF9C34B4}"/>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6B9CE264-1477-4F87-94AE-ECF4CBC1AC0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1953667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ervice level management">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D70F3325-B6E1-894B-A89C-57CC5939D1C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3CF6CC4B-6DD1-4733-86F3-AE4D1C9CCDC3}"/>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DB781742-CA10-4DE2-8136-9BBCB4F727A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33633073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It’s a wrap">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083FB93-62F9-7A48-9C4C-71F99B21BD2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E18DA8D7-9328-4DEB-A49D-88A2B2A59696}"/>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000388B0-1E4C-4C57-89C0-231CDA2C4ED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949045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erminolog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5488537D-2AC5-C94E-A385-F0A2F0403AE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2172C97D-5F02-434E-A463-1E7316D78D6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C1D703E0-746D-4F06-92CC-7425BBA6288C}"/>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4416472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oduct/Capability Overview">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4" name="Picture 3">
            <a:extLst>
              <a:ext uri="{FF2B5EF4-FFF2-40B4-BE49-F238E27FC236}">
                <a16:creationId xmlns:a16="http://schemas.microsoft.com/office/drawing/2014/main" id="{BA65E919-FF45-3F44-8A77-43C92E4392A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DA3E81EC-416A-484F-A0F7-67AB5EF17D53}"/>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4C736575-85B4-4000-B3FB-2241A5D2351C}"/>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23921340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Objectiv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43F2297F-1208-5E47-9DDC-5DBEF193D36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19845" y="0"/>
            <a:ext cx="5568980" cy="6274676"/>
          </a:xfrm>
          <a:prstGeom prst="rect">
            <a:avLst/>
          </a:prstGeom>
        </p:spPr>
      </p:pic>
      <p:sp>
        <p:nvSpPr>
          <p:cNvPr id="11" name="Title 47">
            <a:extLst>
              <a:ext uri="{FF2B5EF4-FFF2-40B4-BE49-F238E27FC236}">
                <a16:creationId xmlns:a16="http://schemas.microsoft.com/office/drawing/2014/main" id="{E20B03A9-592E-4AEE-96C1-E448218473F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6EF8800C-53B0-497A-B017-3F183AD2FD1B}"/>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9358857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oduct/Capability Demonst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389004F7-1A9A-0D4C-A743-F3BCF22CD20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19845" y="0"/>
            <a:ext cx="5568980" cy="6274676"/>
          </a:xfrm>
          <a:prstGeom prst="rect">
            <a:avLst/>
          </a:prstGeom>
        </p:spPr>
      </p:pic>
      <p:sp>
        <p:nvSpPr>
          <p:cNvPr id="11" name="Title 47">
            <a:extLst>
              <a:ext uri="{FF2B5EF4-FFF2-40B4-BE49-F238E27FC236}">
                <a16:creationId xmlns:a16="http://schemas.microsoft.com/office/drawing/2014/main" id="{9A838CAA-D807-4933-8E47-EF082BD8775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C57ABB0E-9588-444C-93BE-71E1A62F8A9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5716259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urve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ABB60444-9CD2-AE4D-B955-88F1D58655B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19845" y="0"/>
            <a:ext cx="5568980" cy="6274676"/>
          </a:xfrm>
          <a:prstGeom prst="rect">
            <a:avLst/>
          </a:prstGeom>
        </p:spPr>
      </p:pic>
      <p:sp>
        <p:nvSpPr>
          <p:cNvPr id="11" name="Title 47">
            <a:extLst>
              <a:ext uri="{FF2B5EF4-FFF2-40B4-BE49-F238E27FC236}">
                <a16:creationId xmlns:a16="http://schemas.microsoft.com/office/drawing/2014/main" id="{0C58504E-5441-4DAA-B628-DCD32886CF85}"/>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AB5904A7-C92F-4A38-A990-D74EE7A1B27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9643570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les, responsibilities &amp; persona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F5EE7927-26AE-DB40-9DB2-F1CB715CD1B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19845" y="0"/>
            <a:ext cx="5568980" cy="6274676"/>
          </a:xfrm>
          <a:prstGeom prst="rect">
            <a:avLst/>
          </a:prstGeom>
        </p:spPr>
      </p:pic>
      <p:sp>
        <p:nvSpPr>
          <p:cNvPr id="11" name="Title 47">
            <a:extLst>
              <a:ext uri="{FF2B5EF4-FFF2-40B4-BE49-F238E27FC236}">
                <a16:creationId xmlns:a16="http://schemas.microsoft.com/office/drawing/2014/main" id="{54BFE023-DE66-4CD8-9C0B-8EA949BA2C70}"/>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F4E471BD-D898-4C00-B516-4508EE9BC76B}"/>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35461954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re process configu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A5237978-FA3A-7E41-BFCA-875C1EFC919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FE3F0D88-B9CA-4383-A009-1F2ED971A739}"/>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3E6D6CDE-9E36-4537-9B0C-DC7EDFDD1B6B}"/>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4954821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1438"/>
            <a:ext cx="11188711"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ooter Placeholder 4">
            <a:extLst>
              <a:ext uri="{FF2B5EF4-FFF2-40B4-BE49-F238E27FC236}">
                <a16:creationId xmlns:a16="http://schemas.microsoft.com/office/drawing/2014/main" id="{BD0F51A8-8C21-47D4-BBC7-514E2B35B59A}"/>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40342654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2D12B146-2403-7349-9C81-F223C352B6B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0"/>
            <a:ext cx="5640658" cy="6355437"/>
          </a:xfrm>
          <a:prstGeom prst="rect">
            <a:avLst/>
          </a:prstGeom>
        </p:spPr>
      </p:pic>
      <p:sp>
        <p:nvSpPr>
          <p:cNvPr id="11" name="Title 47">
            <a:extLst>
              <a:ext uri="{FF2B5EF4-FFF2-40B4-BE49-F238E27FC236}">
                <a16:creationId xmlns:a16="http://schemas.microsoft.com/office/drawing/2014/main" id="{ED1BF449-5F27-4230-93FC-A5383D33732F}"/>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6AE52501-2FA9-4A3C-94DD-36C2A7E7F56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9797535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7_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762B410F-F118-3C45-A058-1D9F7943DE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3245" y="0"/>
            <a:ext cx="5645580" cy="6355437"/>
          </a:xfrm>
          <a:prstGeom prst="rect">
            <a:avLst/>
          </a:prstGeom>
        </p:spPr>
      </p:pic>
      <p:sp>
        <p:nvSpPr>
          <p:cNvPr id="11" name="Title 47">
            <a:extLst>
              <a:ext uri="{FF2B5EF4-FFF2-40B4-BE49-F238E27FC236}">
                <a16:creationId xmlns:a16="http://schemas.microsoft.com/office/drawing/2014/main" id="{6CE9D337-5EC5-44E3-A721-1B0518017907}"/>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BFF27B6A-E612-4DE6-B076-6AE51BC968EA}"/>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4708142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Architecture">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07D60461-3D06-2B4C-BA82-2BACD62AA59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48167" y="21565"/>
            <a:ext cx="5640658" cy="6355437"/>
          </a:xfrm>
          <a:prstGeom prst="rect">
            <a:avLst/>
          </a:prstGeom>
        </p:spPr>
      </p:pic>
      <p:sp>
        <p:nvSpPr>
          <p:cNvPr id="11" name="Title 47">
            <a:extLst>
              <a:ext uri="{FF2B5EF4-FFF2-40B4-BE49-F238E27FC236}">
                <a16:creationId xmlns:a16="http://schemas.microsoft.com/office/drawing/2014/main" id="{B6CBACB9-8109-46AA-A2C9-F94865C73541}"/>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F394E6A4-B22E-4F35-8ECE-E15B36BB995C}"/>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42340713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Report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CEAC49CF-5FC7-544D-9D10-10BB32AEB5C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00497" y="0"/>
            <a:ext cx="5588328" cy="6296476"/>
          </a:xfrm>
          <a:prstGeom prst="rect">
            <a:avLst/>
          </a:prstGeom>
        </p:spPr>
      </p:pic>
      <p:sp>
        <p:nvSpPr>
          <p:cNvPr id="11" name="Title 47">
            <a:extLst>
              <a:ext uri="{FF2B5EF4-FFF2-40B4-BE49-F238E27FC236}">
                <a16:creationId xmlns:a16="http://schemas.microsoft.com/office/drawing/2014/main" id="{68B6C1BB-3958-4320-987E-E85C86CF060A}"/>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CC5F456B-E33A-40FA-924F-85C380ADB5C0}"/>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9095341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Supporting featur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2" name="Picture 1">
            <a:extLst>
              <a:ext uri="{FF2B5EF4-FFF2-40B4-BE49-F238E27FC236}">
                <a16:creationId xmlns:a16="http://schemas.microsoft.com/office/drawing/2014/main" id="{34856642-C660-3148-AB9F-B89A968F940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00497" y="0"/>
            <a:ext cx="5588328" cy="6296476"/>
          </a:xfrm>
          <a:prstGeom prst="rect">
            <a:avLst/>
          </a:prstGeom>
        </p:spPr>
      </p:pic>
      <p:sp>
        <p:nvSpPr>
          <p:cNvPr id="11" name="Title 47">
            <a:extLst>
              <a:ext uri="{FF2B5EF4-FFF2-40B4-BE49-F238E27FC236}">
                <a16:creationId xmlns:a16="http://schemas.microsoft.com/office/drawing/2014/main" id="{D256B5CE-DD45-4D6F-812D-FD5742BAB20A}"/>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2" name="Text Placeholder 49">
            <a:extLst>
              <a:ext uri="{FF2B5EF4-FFF2-40B4-BE49-F238E27FC236}">
                <a16:creationId xmlns:a16="http://schemas.microsoft.com/office/drawing/2014/main" id="{C76C5206-34B0-4BB7-8097-A7148030EE04}"/>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42839021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Introduction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pic>
        <p:nvPicPr>
          <p:cNvPr id="3" name="Picture 2">
            <a:extLst>
              <a:ext uri="{FF2B5EF4-FFF2-40B4-BE49-F238E27FC236}">
                <a16:creationId xmlns:a16="http://schemas.microsoft.com/office/drawing/2014/main" id="{5CD24F04-3A59-944C-96CF-BF8E1AF5007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680384" y="0"/>
            <a:ext cx="5508441" cy="6206466"/>
          </a:xfrm>
          <a:prstGeom prst="rect">
            <a:avLst/>
          </a:prstGeom>
        </p:spPr>
      </p:pic>
      <p:sp>
        <p:nvSpPr>
          <p:cNvPr id="9" name="Title 47">
            <a:extLst>
              <a:ext uri="{FF2B5EF4-FFF2-40B4-BE49-F238E27FC236}">
                <a16:creationId xmlns:a16="http://schemas.microsoft.com/office/drawing/2014/main" id="{95509F4C-4931-49B1-A64F-C69AB9461063}"/>
              </a:ext>
            </a:extLst>
          </p:cNvPr>
          <p:cNvSpPr>
            <a:spLocks noGrp="1"/>
          </p:cNvSpPr>
          <p:nvPr>
            <p:ph type="title" hasCustomPrompt="1"/>
          </p:nvPr>
        </p:nvSpPr>
        <p:spPr>
          <a:xfrm>
            <a:off x="432575" y="3848473"/>
            <a:ext cx="5083812"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10" name="Text Placeholder 49">
            <a:extLst>
              <a:ext uri="{FF2B5EF4-FFF2-40B4-BE49-F238E27FC236}">
                <a16:creationId xmlns:a16="http://schemas.microsoft.com/office/drawing/2014/main" id="{334ABA38-11DE-4EC2-BA6C-286505D634B5}"/>
              </a:ext>
            </a:extLst>
          </p:cNvPr>
          <p:cNvSpPr>
            <a:spLocks noGrp="1"/>
          </p:cNvSpPr>
          <p:nvPr>
            <p:ph type="body" sz="quarter" idx="10" hasCustomPrompt="1"/>
          </p:nvPr>
        </p:nvSpPr>
        <p:spPr>
          <a:xfrm>
            <a:off x="450505" y="5296581"/>
            <a:ext cx="5083812"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2680151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7" name="Title 47">
            <a:extLst>
              <a:ext uri="{FF2B5EF4-FFF2-40B4-BE49-F238E27FC236}">
                <a16:creationId xmlns:a16="http://schemas.microsoft.com/office/drawing/2014/main" id="{864EC54C-96FB-4238-9317-3B4153CA142F}"/>
              </a:ext>
            </a:extLst>
          </p:cNvPr>
          <p:cNvSpPr>
            <a:spLocks noGrp="1"/>
          </p:cNvSpPr>
          <p:nvPr>
            <p:ph type="title" hasCustomPrompt="1"/>
          </p:nvPr>
        </p:nvSpPr>
        <p:spPr>
          <a:xfrm>
            <a:off x="442640" y="1745753"/>
            <a:ext cx="9375775" cy="1325880"/>
          </a:xfrm>
        </p:spPr>
        <p:txBody>
          <a:bodyPr anchor="b">
            <a:noAutofit/>
          </a:bodyPr>
          <a:lstStyle>
            <a:lvl1pPr>
              <a:lnSpc>
                <a:spcPct val="100000"/>
              </a:lnSpc>
              <a:defRPr sz="4500">
                <a:solidFill>
                  <a:schemeClr val="bg1"/>
                </a:solidFill>
              </a:defRPr>
            </a:lvl1pPr>
          </a:lstStyle>
          <a:p>
            <a:r>
              <a:rPr lang="en-GB" dirty="0"/>
              <a:t>Click to edit master title style</a:t>
            </a:r>
            <a:endParaRPr lang="en-US" dirty="0"/>
          </a:p>
        </p:txBody>
      </p:sp>
      <p:sp>
        <p:nvSpPr>
          <p:cNvPr id="8" name="Text Placeholder 49">
            <a:extLst>
              <a:ext uri="{FF2B5EF4-FFF2-40B4-BE49-F238E27FC236}">
                <a16:creationId xmlns:a16="http://schemas.microsoft.com/office/drawing/2014/main" id="{2079C1D0-F512-4B5D-BC46-3AE5BACF218F}"/>
              </a:ext>
            </a:extLst>
          </p:cNvPr>
          <p:cNvSpPr>
            <a:spLocks noGrp="1"/>
          </p:cNvSpPr>
          <p:nvPr>
            <p:ph type="body" sz="quarter" idx="10" hasCustomPrompt="1"/>
          </p:nvPr>
        </p:nvSpPr>
        <p:spPr>
          <a:xfrm>
            <a:off x="451605" y="3050795"/>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9082220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0"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GB" dirty="0"/>
              <a:t>Click to edit master title style</a:t>
            </a:r>
            <a:endParaRPr lang="en-US" dirty="0"/>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2203836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dirty="0"/>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40461394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Appendix">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hasCustomPrompt="1"/>
          </p:nvPr>
        </p:nvSpPr>
        <p:spPr bwMode="gray">
          <a:xfrm>
            <a:off x="440211" y="2834814"/>
            <a:ext cx="8829295" cy="1325880"/>
          </a:xfrm>
        </p:spPr>
        <p:txBody>
          <a:bodyPr wrap="square" anchor="b">
            <a:noAutofit/>
          </a:bodyPr>
          <a:lstStyle>
            <a:lvl1pPr>
              <a:lnSpc>
                <a:spcPct val="100000"/>
              </a:lnSpc>
              <a:defRPr sz="4500">
                <a:solidFill>
                  <a:schemeClr val="accent1"/>
                </a:solidFill>
              </a:defRPr>
            </a:lvl1pPr>
          </a:lstStyle>
          <a:p>
            <a:r>
              <a:rPr lang="en-US" dirty="0"/>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hasCustomPrompt="1"/>
          </p:nvPr>
        </p:nvSpPr>
        <p:spPr bwMode="gray">
          <a:xfrm>
            <a:off x="449176" y="434430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2024663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edit master text styles</a:t>
            </a:r>
          </a:p>
        </p:txBody>
      </p:sp>
    </p:spTree>
    <p:extLst>
      <p:ext uri="{BB962C8B-B14F-4D97-AF65-F5344CB8AC3E}">
        <p14:creationId xmlns:p14="http://schemas.microsoft.com/office/powerpoint/2010/main" val="803756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24818934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Content Slide -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1C380-8412-EF45-864E-1CE87DF3AAB2}"/>
              </a:ext>
            </a:extLst>
          </p:cNvPr>
          <p:cNvSpPr>
            <a:spLocks noGrp="1"/>
          </p:cNvSpPr>
          <p:nvPr>
            <p:ph type="title" hasCustomPrompt="1"/>
          </p:nvPr>
        </p:nvSpPr>
        <p:spPr>
          <a:xfrm>
            <a:off x="459704" y="431628"/>
            <a:ext cx="11246646" cy="715530"/>
          </a:xfrm>
          <a:prstGeom prst="rect">
            <a:avLst/>
          </a:prstGeom>
        </p:spPr>
        <p:txBody>
          <a:bodyPr/>
          <a:lstStyle>
            <a:lvl1pPr>
              <a:defRPr b="1" i="0">
                <a:solidFill>
                  <a:schemeClr val="tx1"/>
                </a:solidFill>
                <a:latin typeface="Century Gothic" panose="020B0502020202020204" pitchFamily="34" charset="0"/>
              </a:defRPr>
            </a:lvl1pPr>
          </a:lstStyle>
          <a:p>
            <a:r>
              <a:rPr lang="en-US"/>
              <a:t>Content Slide</a:t>
            </a:r>
          </a:p>
        </p:txBody>
      </p:sp>
      <p:sp>
        <p:nvSpPr>
          <p:cNvPr id="3" name="Slide Number Placeholder 5">
            <a:extLst>
              <a:ext uri="{FF2B5EF4-FFF2-40B4-BE49-F238E27FC236}">
                <a16:creationId xmlns:a16="http://schemas.microsoft.com/office/drawing/2014/main" id="{A49CE553-0E51-234B-9C71-CD9C95DCCD35}"/>
              </a:ext>
            </a:extLst>
          </p:cNvPr>
          <p:cNvSpPr>
            <a:spLocks noGrp="1"/>
          </p:cNvSpPr>
          <p:nvPr>
            <p:ph type="sldNum" sz="quarter" idx="4"/>
          </p:nvPr>
        </p:nvSpPr>
        <p:spPr>
          <a:xfrm>
            <a:off x="9997615" y="6523400"/>
            <a:ext cx="566331" cy="261504"/>
          </a:xfrm>
          <a:prstGeom prst="rect">
            <a:avLst/>
          </a:prstGeom>
        </p:spPr>
        <p:txBody>
          <a:bodyPr anchor="b"/>
          <a:lstStyle>
            <a:lvl1pPr algn="r">
              <a:defRPr sz="1200" b="0" i="0">
                <a:solidFill>
                  <a:schemeClr val="tx1"/>
                </a:solidFill>
                <a:latin typeface="+mn-lt"/>
              </a:defRPr>
            </a:lvl1pPr>
          </a:lstStyle>
          <a:p>
            <a:fld id="{FCCE2DAB-65CE-EB4F-AD48-6B32EFB8FB38}" type="slidenum">
              <a:rPr lang="en-US" smtClean="0"/>
              <a:pPr/>
              <a:t>‹#›</a:t>
            </a:fld>
            <a:endParaRPr lang="en-US"/>
          </a:p>
        </p:txBody>
      </p:sp>
    </p:spTree>
    <p:extLst>
      <p:ext uri="{BB962C8B-B14F-4D97-AF65-F5344CB8AC3E}">
        <p14:creationId xmlns:p14="http://schemas.microsoft.com/office/powerpoint/2010/main" val="17526469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Blank slide with footer">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6623B09-B96D-F64E-B842-17803ED7C8CB}"/>
              </a:ext>
            </a:extLst>
          </p:cNvPr>
          <p:cNvSpPr>
            <a:spLocks noGrp="1"/>
          </p:cNvSpPr>
          <p:nvPr>
            <p:ph type="sldNum" sz="quarter" idx="4"/>
          </p:nvPr>
        </p:nvSpPr>
        <p:spPr>
          <a:xfrm>
            <a:off x="9997615" y="6523400"/>
            <a:ext cx="566331" cy="261504"/>
          </a:xfrm>
          <a:prstGeom prst="rect">
            <a:avLst/>
          </a:prstGeom>
        </p:spPr>
        <p:txBody>
          <a:bodyPr anchor="b"/>
          <a:lstStyle>
            <a:lvl1pPr algn="r">
              <a:defRPr sz="1200" b="0" i="0">
                <a:solidFill>
                  <a:schemeClr val="tx1"/>
                </a:solidFill>
                <a:latin typeface="+mn-lt"/>
              </a:defRPr>
            </a:lvl1pPr>
          </a:lstStyle>
          <a:p>
            <a:fld id="{FCCE2DAB-65CE-EB4F-AD48-6B32EFB8FB38}" type="slidenum">
              <a:rPr lang="en-US" smtClean="0"/>
              <a:pPr/>
              <a:t>‹#›</a:t>
            </a:fld>
            <a:endParaRPr lang="en-US"/>
          </a:p>
        </p:txBody>
      </p:sp>
    </p:spTree>
    <p:extLst>
      <p:ext uri="{BB962C8B-B14F-4D97-AF65-F5344CB8AC3E}">
        <p14:creationId xmlns:p14="http://schemas.microsoft.com/office/powerpoint/2010/main" val="29854140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Blank slide with footer - Gray">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F5087E2-9CA2-9142-B6FA-01CFF9315BAF}"/>
              </a:ext>
            </a:extLst>
          </p:cNvPr>
          <p:cNvSpPr>
            <a:spLocks noGrp="1"/>
          </p:cNvSpPr>
          <p:nvPr>
            <p:ph type="sldNum" sz="quarter" idx="4"/>
          </p:nvPr>
        </p:nvSpPr>
        <p:spPr>
          <a:xfrm>
            <a:off x="9997615" y="6523400"/>
            <a:ext cx="566331" cy="261504"/>
          </a:xfrm>
          <a:prstGeom prst="rect">
            <a:avLst/>
          </a:prstGeom>
        </p:spPr>
        <p:txBody>
          <a:bodyPr anchor="b"/>
          <a:lstStyle>
            <a:lvl1pPr algn="r">
              <a:defRPr sz="1200" b="0" i="0">
                <a:solidFill>
                  <a:schemeClr val="bg1"/>
                </a:solidFill>
                <a:latin typeface="+mn-lt"/>
              </a:defRPr>
            </a:lvl1pPr>
          </a:lstStyle>
          <a:p>
            <a:fld id="{FCCE2DAB-65CE-EB4F-AD48-6B32EFB8FB38}" type="slidenum">
              <a:rPr lang="en-US" smtClean="0"/>
              <a:pPr/>
              <a:t>‹#›</a:t>
            </a:fld>
            <a:endParaRPr lang="en-US" dirty="0"/>
          </a:p>
        </p:txBody>
      </p:sp>
    </p:spTree>
    <p:extLst>
      <p:ext uri="{BB962C8B-B14F-4D97-AF65-F5344CB8AC3E}">
        <p14:creationId xmlns:p14="http://schemas.microsoft.com/office/powerpoint/2010/main" val="2632130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8AB1122-E3A8-4500-9B86-03AF12C570AC}"/>
              </a:ext>
            </a:extLst>
          </p:cNvPr>
          <p:cNvSpPr/>
          <p:nvPr userDrawn="1"/>
        </p:nvSpPr>
        <p:spPr>
          <a:xfrm>
            <a:off x="0" y="6295292"/>
            <a:ext cx="12188825" cy="562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Tree>
    <p:extLst>
      <p:ext uri="{BB962C8B-B14F-4D97-AF65-F5344CB8AC3E}">
        <p14:creationId xmlns:p14="http://schemas.microsoft.com/office/powerpoint/2010/main" val="2676045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1 Column Paragraph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6" y="1341438"/>
            <a:ext cx="5574920"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edit master text styles</a:t>
            </a:r>
          </a:p>
        </p:txBody>
      </p:sp>
      <p:sp>
        <p:nvSpPr>
          <p:cNvPr id="4" name="Footer Placeholder 4">
            <a:extLst>
              <a:ext uri="{FF2B5EF4-FFF2-40B4-BE49-F238E27FC236}">
                <a16:creationId xmlns:a16="http://schemas.microsoft.com/office/drawing/2014/main" id="{C5FC9D19-FD18-4FB1-8ED4-D081FA9CA37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111A02E9-BA2B-472C-81C4-43FE2ED39112}"/>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1C492A80-BA26-43B7-B9B1-1E88D104E89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26465429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7406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solidFill>
                  <a:schemeClr val="bg1"/>
                </a:solidFill>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231" y="1353405"/>
            <a:ext cx="5014360"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3638" y="1353405"/>
            <a:ext cx="5238750" cy="663282"/>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877" y="2032052"/>
            <a:ext cx="5014361"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3638" y="2032052"/>
            <a:ext cx="4916488"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136305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200000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2DB410B-058F-466F-A1D1-A3894F5ECFC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a:t>
            </a:r>
          </a:p>
        </p:txBody>
      </p:sp>
      <p:sp>
        <p:nvSpPr>
          <p:cNvPr id="15" name="Slide Number Placeholder 5">
            <a:extLst>
              <a:ext uri="{FF2B5EF4-FFF2-40B4-BE49-F238E27FC236}">
                <a16:creationId xmlns:a16="http://schemas.microsoft.com/office/drawing/2014/main" id="{A524C4A1-C0E2-4BAF-BB6D-90C250E3080D}"/>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16" name="Picture 15">
            <a:extLst>
              <a:ext uri="{FF2B5EF4-FFF2-40B4-BE49-F238E27FC236}">
                <a16:creationId xmlns:a16="http://schemas.microsoft.com/office/drawing/2014/main" id="{AAC94CAA-B505-44C0-9780-8630ECE1428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7798361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87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8433"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4988" y="2470202"/>
            <a:ext cx="3355106"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23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userDrawn="1"/>
        </p:nvCxnSpPr>
        <p:spPr>
          <a:xfrm>
            <a:off x="55086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userDrawn="1"/>
        </p:nvCxnSpPr>
        <p:spPr>
          <a:xfrm>
            <a:off x="55086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userDrawn="1"/>
        </p:nvSpPr>
        <p:spPr>
          <a:xfrm>
            <a:off x="454389" y="1266928"/>
            <a:ext cx="357790" cy="276999"/>
          </a:xfrm>
          <a:prstGeom prst="rect">
            <a:avLst/>
          </a:prstGeom>
          <a:noFill/>
        </p:spPr>
        <p:txBody>
          <a:bodyPr wrap="none" rtlCol="0">
            <a:spAutoFit/>
          </a:bodyPr>
          <a:lstStyle/>
          <a:p>
            <a:pPr algn="l"/>
            <a:r>
              <a:rPr lang="en-US" sz="1200" b="1"/>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8433"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userDrawn="1"/>
        </p:nvCxnSpPr>
        <p:spPr>
          <a:xfrm>
            <a:off x="4401065"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userDrawn="1"/>
        </p:nvCxnSpPr>
        <p:spPr>
          <a:xfrm>
            <a:off x="4401065"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userDrawn="1"/>
        </p:nvSpPr>
        <p:spPr>
          <a:xfrm>
            <a:off x="4304591" y="1266928"/>
            <a:ext cx="357790" cy="276999"/>
          </a:xfrm>
          <a:prstGeom prst="rect">
            <a:avLst/>
          </a:prstGeom>
          <a:noFill/>
        </p:spPr>
        <p:txBody>
          <a:bodyPr wrap="none" rtlCol="0">
            <a:spAutoFit/>
          </a:bodyPr>
          <a:lstStyle/>
          <a:p>
            <a:pPr algn="l"/>
            <a:r>
              <a:rPr lang="en-US" sz="1200" b="1" dirty="0"/>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1341" y="1782030"/>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dirty="0"/>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userDrawn="1"/>
        </p:nvCxnSpPr>
        <p:spPr>
          <a:xfrm>
            <a:off x="8263973" y="1791678"/>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userDrawn="1"/>
        </p:nvCxnSpPr>
        <p:spPr>
          <a:xfrm>
            <a:off x="8263973" y="2428633"/>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userDrawn="1"/>
        </p:nvSpPr>
        <p:spPr>
          <a:xfrm>
            <a:off x="8167499" y="1266928"/>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26079728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png"/><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2022 ServiceNow, Inc. All Rights Reserved. </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 </a:t>
            </a:r>
          </a:p>
          <a:p>
            <a:pPr lvl="3"/>
            <a:r>
              <a:rPr lang="en-US" dirty="0"/>
              <a:t>Fourth level</a:t>
            </a:r>
          </a:p>
          <a:p>
            <a:pPr lvl="4"/>
            <a:r>
              <a:rPr lang="en-US" dirty="0"/>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6"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57"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5" name="Picture 4">
            <a:extLst>
              <a:ext uri="{FF2B5EF4-FFF2-40B4-BE49-F238E27FC236}">
                <a16:creationId xmlns:a16="http://schemas.microsoft.com/office/drawing/2014/main" id="{28EFF712-2C4F-3A48-8C9B-4C6CD85D7D2C}"/>
              </a:ext>
            </a:extLst>
          </p:cNvPr>
          <p:cNvPicPr>
            <a:picLocks noChangeAspect="1"/>
          </p:cNvPicPr>
          <p:nvPr userDrawn="1"/>
        </p:nvPicPr>
        <p:blipFill>
          <a:blip r:embed="rId58"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Tree>
    <p:extLst>
      <p:ext uri="{BB962C8B-B14F-4D97-AF65-F5344CB8AC3E}">
        <p14:creationId xmlns:p14="http://schemas.microsoft.com/office/powerpoint/2010/main" val="260124196"/>
      </p:ext>
    </p:extLst>
  </p:cSld>
  <p:clrMap bg1="lt1" tx1="dk1" bg2="lt2" tx2="dk2" accent1="accent1" accent2="accent2" accent3="accent3" accent4="accent4" accent5="accent5" accent6="accent6" hlink="hlink" folHlink="folHlink"/>
  <p:sldLayoutIdLst>
    <p:sldLayoutId id="2147484610" r:id="rId1"/>
    <p:sldLayoutId id="2147484612" r:id="rId2"/>
    <p:sldLayoutId id="2147484613" r:id="rId3"/>
    <p:sldLayoutId id="2147484614" r:id="rId4"/>
    <p:sldLayoutId id="2147484619" r:id="rId5"/>
    <p:sldLayoutId id="2147484620" r:id="rId6"/>
    <p:sldLayoutId id="2147484621" r:id="rId7"/>
    <p:sldLayoutId id="2147484622" r:id="rId8"/>
    <p:sldLayoutId id="2147484625" r:id="rId9"/>
    <p:sldLayoutId id="2147484632" r:id="rId10"/>
    <p:sldLayoutId id="2147484633" r:id="rId11"/>
    <p:sldLayoutId id="2147484640" r:id="rId12"/>
    <p:sldLayoutId id="2147484645" r:id="rId13"/>
    <p:sldLayoutId id="2147484646" r:id="rId14"/>
    <p:sldLayoutId id="2147484647" r:id="rId15"/>
    <p:sldLayoutId id="2147484648" r:id="rId16"/>
    <p:sldLayoutId id="2147484649" r:id="rId17"/>
    <p:sldLayoutId id="2147484650" r:id="rId18"/>
    <p:sldLayoutId id="2147484651" r:id="rId19"/>
    <p:sldLayoutId id="2147484652" r:id="rId20"/>
    <p:sldLayoutId id="2147484653" r:id="rId21"/>
    <p:sldLayoutId id="2147484654" r:id="rId22"/>
    <p:sldLayoutId id="2147484655" r:id="rId23"/>
    <p:sldLayoutId id="2147484656" r:id="rId24"/>
    <p:sldLayoutId id="2147484657" r:id="rId25"/>
    <p:sldLayoutId id="2147484658" r:id="rId26"/>
    <p:sldLayoutId id="2147484662" r:id="rId27"/>
    <p:sldLayoutId id="2147484675" r:id="rId28"/>
    <p:sldLayoutId id="2147484676" r:id="rId29"/>
    <p:sldLayoutId id="2147484677" r:id="rId30"/>
    <p:sldLayoutId id="2147484678" r:id="rId31"/>
    <p:sldLayoutId id="2147484679" r:id="rId32"/>
    <p:sldLayoutId id="2147484680" r:id="rId33"/>
    <p:sldLayoutId id="2147484681" r:id="rId34"/>
    <p:sldLayoutId id="2147484682" r:id="rId35"/>
    <p:sldLayoutId id="2147484683" r:id="rId36"/>
    <p:sldLayoutId id="2147484684" r:id="rId37"/>
    <p:sldLayoutId id="2147484685" r:id="rId38"/>
    <p:sldLayoutId id="2147484686" r:id="rId39"/>
    <p:sldLayoutId id="2147484687" r:id="rId40"/>
    <p:sldLayoutId id="2147484688" r:id="rId41"/>
    <p:sldLayoutId id="2147484689" r:id="rId42"/>
    <p:sldLayoutId id="2147484690" r:id="rId43"/>
    <p:sldLayoutId id="2147484691" r:id="rId44"/>
    <p:sldLayoutId id="2147484692" r:id="rId45"/>
    <p:sldLayoutId id="2147484696" r:id="rId46"/>
    <p:sldLayoutId id="2147484697" r:id="rId47"/>
    <p:sldLayoutId id="2147484698" r:id="rId48"/>
    <p:sldLayoutId id="2147484701" r:id="rId49"/>
    <p:sldLayoutId id="2147484699" r:id="rId50"/>
    <p:sldLayoutId id="2147484702" r:id="rId51"/>
    <p:sldLayoutId id="2147484704" r:id="rId52"/>
    <p:sldLayoutId id="2147484706" r:id="rId53"/>
    <p:sldLayoutId id="2147484739" r:id="rId54"/>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3" Type="http://schemas.microsoft.com/office/2018/10/relationships/comments" Target="../comments/modernComment_7FF64DF5_1F1CF2E5.xml"/><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30.png"/><Relationship Id="rId4" Type="http://schemas.openxmlformats.org/officeDocument/2006/relationships/image" Target="http://cnxahlymqumk.portal.bitglass.com/cb/RTCzr0al7M0xVxqgVpOcQU84AIuAU8DxFlaywRE4aPdCRUnZ7BPN-qrZO180CI8c_Q0BzLw-xIujVxqf1ai7F9Q60N2qvA%3D%3D/image.png"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32.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p:txBody>
          <a:bodyPr/>
          <a:lstStyle/>
          <a:p>
            <a:r>
              <a:rPr lang="en-US" dirty="0"/>
              <a:t>CSDM Data Models</a:t>
            </a:r>
          </a:p>
        </p:txBody>
      </p:sp>
      <p:sp>
        <p:nvSpPr>
          <p:cNvPr id="21" name="Text Placeholder 20">
            <a:extLst>
              <a:ext uri="{FF2B5EF4-FFF2-40B4-BE49-F238E27FC236}">
                <a16:creationId xmlns:a16="http://schemas.microsoft.com/office/drawing/2014/main" id="{475C3003-248B-440E-AF54-BD832B05415B}"/>
              </a:ext>
            </a:extLst>
          </p:cNvPr>
          <p:cNvSpPr>
            <a:spLocks noGrp="1"/>
          </p:cNvSpPr>
          <p:nvPr>
            <p:ph type="body" sz="quarter" idx="10"/>
          </p:nvPr>
        </p:nvSpPr>
        <p:spPr>
          <a:xfrm>
            <a:off x="717855" y="3911491"/>
            <a:ext cx="9922935" cy="658813"/>
          </a:xfrm>
        </p:spPr>
        <p:txBody>
          <a:bodyPr/>
          <a:lstStyle/>
          <a:p>
            <a:r>
              <a:rPr lang="en-US" dirty="0"/>
              <a:t>Example of Service Models </a:t>
            </a:r>
          </a:p>
        </p:txBody>
      </p:sp>
      <p:sp>
        <p:nvSpPr>
          <p:cNvPr id="3" name="Text Placeholder 2">
            <a:extLst>
              <a:ext uri="{FF2B5EF4-FFF2-40B4-BE49-F238E27FC236}">
                <a16:creationId xmlns:a16="http://schemas.microsoft.com/office/drawing/2014/main" id="{A75730A0-806F-4762-98A5-2983480152C2}"/>
              </a:ext>
            </a:extLst>
          </p:cNvPr>
          <p:cNvSpPr>
            <a:spLocks noGrp="1"/>
          </p:cNvSpPr>
          <p:nvPr>
            <p:ph type="body" sz="quarter" idx="12"/>
          </p:nvPr>
        </p:nvSpPr>
        <p:spPr/>
        <p:txBody>
          <a:bodyPr/>
          <a:lstStyle/>
          <a:p>
            <a:r>
              <a:rPr lang="en-US" dirty="0"/>
              <a:t>Month Year</a:t>
            </a:r>
          </a:p>
        </p:txBody>
      </p:sp>
      <p:sp>
        <p:nvSpPr>
          <p:cNvPr id="5" name="Text Placeholder 7">
            <a:extLst>
              <a:ext uri="{FF2B5EF4-FFF2-40B4-BE49-F238E27FC236}">
                <a16:creationId xmlns:a16="http://schemas.microsoft.com/office/drawing/2014/main" id="{22870562-CBA3-4CE9-8E24-136B7BA6C3A2}"/>
              </a:ext>
            </a:extLst>
          </p:cNvPr>
          <p:cNvSpPr>
            <a:spLocks noGrp="1"/>
          </p:cNvSpPr>
          <p:nvPr>
            <p:ph type="body" sz="quarter" idx="13"/>
          </p:nvPr>
        </p:nvSpPr>
        <p:spPr/>
        <p:txBody>
          <a:bodyPr/>
          <a:lstStyle/>
          <a:p>
            <a:r>
              <a:rPr lang="en-US" dirty="0"/>
              <a:t>Ref:</a:t>
            </a:r>
          </a:p>
        </p:txBody>
      </p:sp>
      <p:sp>
        <p:nvSpPr>
          <p:cNvPr id="16" name="Text Placeholder 15">
            <a:extLst>
              <a:ext uri="{FF2B5EF4-FFF2-40B4-BE49-F238E27FC236}">
                <a16:creationId xmlns:a16="http://schemas.microsoft.com/office/drawing/2014/main" id="{6664830D-C9B9-4B61-A284-3242F77B077A}"/>
              </a:ext>
            </a:extLst>
          </p:cNvPr>
          <p:cNvSpPr>
            <a:spLocks noGrp="1"/>
          </p:cNvSpPr>
          <p:nvPr>
            <p:ph type="body" sz="quarter" idx="14"/>
          </p:nvPr>
        </p:nvSpPr>
        <p:spPr/>
        <p:txBody>
          <a:bodyPr/>
          <a:lstStyle/>
          <a:p>
            <a:r>
              <a:rPr lang="en-US" dirty="0"/>
              <a:t>Speaker Name</a:t>
            </a:r>
          </a:p>
        </p:txBody>
      </p:sp>
      <p:sp>
        <p:nvSpPr>
          <p:cNvPr id="7" name="Text Placeholder 21">
            <a:extLst>
              <a:ext uri="{FF2B5EF4-FFF2-40B4-BE49-F238E27FC236}">
                <a16:creationId xmlns:a16="http://schemas.microsoft.com/office/drawing/2014/main" id="{B91E0F13-25AA-4785-821B-8624A7914D88}"/>
              </a:ext>
            </a:extLst>
          </p:cNvPr>
          <p:cNvSpPr txBox="1">
            <a:spLocks/>
          </p:cNvSpPr>
          <p:nvPr/>
        </p:nvSpPr>
        <p:spPr>
          <a:xfrm>
            <a:off x="537494" y="5489336"/>
            <a:ext cx="9911866" cy="431800"/>
          </a:xfrm>
          <a:prstGeom prst="rect">
            <a:avLst/>
          </a:prstGeom>
        </p:spPr>
        <p:txBody>
          <a:bodyPr vert="horz" lIns="91440" tIns="45720" rIns="91440" bIns="45720" rtlCol="0" anchor="b" anchorCtr="0">
            <a:noAutofit/>
          </a:bodyPr>
          <a:lstStyle>
            <a:lvl1pPr marL="0" indent="0" algn="l" defTabSz="914400" rtl="0" eaLnBrk="1" latinLnBrk="0" hangingPunct="1">
              <a:lnSpc>
                <a:spcPct val="100000"/>
              </a:lnSpc>
              <a:spcBef>
                <a:spcPts val="0"/>
              </a:spcBef>
              <a:spcAft>
                <a:spcPts val="600"/>
              </a:spcAft>
              <a:buFontTx/>
              <a:buNone/>
              <a:defRPr sz="1200" b="1"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9144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3pPr>
            <a:lvl4pPr marL="13716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4pPr>
            <a:lvl5pPr marL="18288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b="0" dirty="0"/>
          </a:p>
        </p:txBody>
      </p:sp>
    </p:spTree>
    <p:extLst>
      <p:ext uri="{BB962C8B-B14F-4D97-AF65-F5344CB8AC3E}">
        <p14:creationId xmlns:p14="http://schemas.microsoft.com/office/powerpoint/2010/main" val="24861521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4074190853"/>
              </p:ext>
            </p:extLst>
          </p:nvPr>
        </p:nvGraphicFramePr>
        <p:xfrm>
          <a:off x="591128" y="828681"/>
          <a:ext cx="11286838" cy="5688632"/>
        </p:xfrm>
        <a:graphic>
          <a:graphicData uri="http://schemas.openxmlformats.org/drawingml/2006/table">
            <a:tbl>
              <a:tblPr firstRow="1" bandRow="1">
                <a:tableStyleId>{073A0DAA-6AF3-43AB-8588-CEC1D06C72B9}</a:tableStyleId>
              </a:tblPr>
              <a:tblGrid>
                <a:gridCol w="3397801">
                  <a:extLst>
                    <a:ext uri="{9D8B030D-6E8A-4147-A177-3AD203B41FA5}">
                      <a16:colId xmlns:a16="http://schemas.microsoft.com/office/drawing/2014/main" val="2990193300"/>
                    </a:ext>
                  </a:extLst>
                </a:gridCol>
                <a:gridCol w="5186056">
                  <a:extLst>
                    <a:ext uri="{9D8B030D-6E8A-4147-A177-3AD203B41FA5}">
                      <a16:colId xmlns:a16="http://schemas.microsoft.com/office/drawing/2014/main" val="1552042565"/>
                    </a:ext>
                  </a:extLst>
                </a:gridCol>
                <a:gridCol w="2702981">
                  <a:extLst>
                    <a:ext uri="{9D8B030D-6E8A-4147-A177-3AD203B41FA5}">
                      <a16:colId xmlns:a16="http://schemas.microsoft.com/office/drawing/2014/main" val="3579785864"/>
                    </a:ext>
                  </a:extLst>
                </a:gridCol>
              </a:tblGrid>
              <a:tr h="287744">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875151">
                <a:tc>
                  <a:txBody>
                    <a:bodyPr/>
                    <a:lstStyle/>
                    <a:p>
                      <a:r>
                        <a:rPr lang="en-US" sz="1000" dirty="0"/>
                        <a:t>Platform Host</a:t>
                      </a:r>
                    </a:p>
                    <a:p>
                      <a:r>
                        <a:rPr lang="en-US" sz="1000" dirty="0"/>
                        <a:t>Platform Application(s)</a:t>
                      </a:r>
                    </a:p>
                  </a:txBody>
                  <a:tcPr marL="91416" marR="91416" marT="45708" marB="45708"/>
                </a:tc>
                <a:tc>
                  <a:txBody>
                    <a:bodyPr/>
                    <a:lstStyle/>
                    <a:p>
                      <a:r>
                        <a:rPr lang="en-US" sz="1000" dirty="0"/>
                        <a:t>ServiceNow Platform (Platform)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ServiceNow Discovery (Platform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ServiceNow MID Server (Platform Host)  On Premise</a:t>
                      </a:r>
                      <a:br>
                        <a:rPr lang="en-US" sz="1000" dirty="0"/>
                      </a:br>
                      <a:r>
                        <a:rPr lang="en-US" sz="1000" dirty="0"/>
                        <a:t>SN Change Management(Platform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HR Service Delivery (Platform Host) SaaS</a:t>
                      </a:r>
                    </a:p>
                  </a:txBody>
                  <a:tcPr marL="91416" marR="91416" marT="45708" marB="45708"/>
                </a:tc>
                <a:tc>
                  <a:txBody>
                    <a:bodyPr/>
                    <a:lstStyle/>
                    <a:p>
                      <a:r>
                        <a:rPr lang="en-US" sz="1000" b="1" dirty="0">
                          <a:solidFill>
                            <a:schemeClr val="tx1"/>
                          </a:solidFill>
                        </a:rPr>
                        <a:t>Business Application </a:t>
                      </a:r>
                      <a:br>
                        <a:rPr lang="en-US" sz="1000" dirty="0">
                          <a:solidFill>
                            <a:schemeClr val="tx1"/>
                          </a:solidFill>
                        </a:rPr>
                      </a:br>
                      <a:r>
                        <a:rPr lang="en-US" sz="10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05725">
                <a:tc>
                  <a:txBody>
                    <a:bodyPr/>
                    <a:lstStyle/>
                    <a:p>
                      <a:r>
                        <a:rPr lang="en-US" sz="1000"/>
                        <a:t>Application </a:t>
                      </a:r>
                      <a:br>
                        <a:rPr lang="en-US" sz="1000"/>
                      </a:br>
                      <a:r>
                        <a:rPr lang="en-US" sz="1000"/>
                        <a:t>Deployed instance</a:t>
                      </a:r>
                    </a:p>
                  </a:txBody>
                  <a:tcPr marL="91416" marR="91416" marT="45708" marB="45708"/>
                </a:tc>
                <a:tc>
                  <a:txBody>
                    <a:bodyPr/>
                    <a:lstStyle/>
                    <a:p>
                      <a:r>
                        <a:rPr lang="en-US" sz="1000" dirty="0"/>
                        <a:t>ServiceNow Tokyo Prod</a:t>
                      </a:r>
                    </a:p>
                    <a:p>
                      <a:r>
                        <a:rPr lang="en-US" sz="1000" dirty="0"/>
                        <a:t>ServiceNow Discovery Prod</a:t>
                      </a:r>
                    </a:p>
                    <a:p>
                      <a:r>
                        <a:rPr lang="en-US" sz="1000" dirty="0"/>
                        <a:t>ServiceNow MID Server</a:t>
                      </a:r>
                    </a:p>
                    <a:p>
                      <a:r>
                        <a:rPr lang="en-US" sz="1000" dirty="0"/>
                        <a:t>ServiceNow Change Mgmt Prod</a:t>
                      </a:r>
                    </a:p>
                    <a:p>
                      <a:r>
                        <a:rPr lang="en-US" sz="1000" dirty="0"/>
                        <a:t>ServiceNow HR Service Delivery Prod</a:t>
                      </a:r>
                    </a:p>
                  </a:txBody>
                  <a:tcPr marL="91416" marR="91416" marT="45708" marB="45708"/>
                </a:tc>
                <a:tc>
                  <a:txBody>
                    <a:bodyPr/>
                    <a:lstStyle/>
                    <a:p>
                      <a:r>
                        <a:rPr lang="en-US" sz="1000" b="1" dirty="0">
                          <a:solidFill>
                            <a:schemeClr val="tx1"/>
                          </a:solidFill>
                        </a:rPr>
                        <a:t>Application Service</a:t>
                      </a:r>
                      <a:br>
                        <a:rPr lang="en-US" sz="1000" dirty="0">
                          <a:solidFill>
                            <a:schemeClr val="tx1"/>
                          </a:solidFill>
                        </a:rPr>
                      </a:br>
                      <a:r>
                        <a:rPr lang="en-US" sz="10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17958">
                <a:tc>
                  <a:txBody>
                    <a:bodyPr/>
                    <a:lstStyle/>
                    <a:p>
                      <a:r>
                        <a:rPr lang="en-US" sz="1000" dirty="0"/>
                        <a:t>Technical Service offering that Administrates/Develops/Supports the Application  (may have more than 1</a:t>
                      </a:r>
                    </a:p>
                  </a:txBody>
                  <a:tcPr marL="91416" marR="91416" marT="45708" marB="45708"/>
                </a:tc>
                <a:tc>
                  <a:txBody>
                    <a:bodyPr/>
                    <a:lstStyle/>
                    <a:p>
                      <a:r>
                        <a:rPr lang="en-US" sz="1000" dirty="0"/>
                        <a:t>ServiceNow Discovery Administration</a:t>
                      </a:r>
                    </a:p>
                    <a:p>
                      <a:r>
                        <a:rPr lang="en-US" sz="1000" dirty="0"/>
                        <a:t>Discovery Admin</a:t>
                      </a:r>
                    </a:p>
                    <a:p>
                      <a:endParaRPr lang="en-US" sz="1000" dirty="0"/>
                    </a:p>
                  </a:txBody>
                  <a:tcPr marL="91416" marR="91416" marT="45708" marB="45708"/>
                </a:tc>
                <a:tc>
                  <a:txBody>
                    <a:bodyPr/>
                    <a:lstStyle/>
                    <a:p>
                      <a:r>
                        <a:rPr lang="en-US" sz="1000" b="1" dirty="0">
                          <a:solidFill>
                            <a:schemeClr val="tx1"/>
                          </a:solidFill>
                        </a:rPr>
                        <a:t>Technical Service Offering</a:t>
                      </a:r>
                      <a:br>
                        <a:rPr lang="en-US" sz="1000" dirty="0">
                          <a:solidFill>
                            <a:schemeClr val="tx1"/>
                          </a:solidFill>
                        </a:rPr>
                      </a:br>
                      <a:r>
                        <a:rPr lang="en-US" sz="10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461967">
                <a:tc>
                  <a:txBody>
                    <a:bodyPr/>
                    <a:lstStyle/>
                    <a:p>
                      <a:r>
                        <a:rPr lang="en-US" sz="1000" dirty="0"/>
                        <a:t>The high-level Technology Service(s) provided by IT  (Parent Service)</a:t>
                      </a:r>
                    </a:p>
                  </a:txBody>
                  <a:tcPr marL="91416" marR="91416" marT="45708" marB="45708"/>
                </a:tc>
                <a:tc>
                  <a:txBody>
                    <a:bodyPr/>
                    <a:lstStyle/>
                    <a:p>
                      <a:r>
                        <a:rPr lang="en-US" sz="1000" dirty="0"/>
                        <a:t>Platform Services </a:t>
                      </a:r>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a:t>
                      </a:r>
                      <a:r>
                        <a:rPr lang="en-US" sz="1000" dirty="0" err="1">
                          <a:solidFill>
                            <a:schemeClr val="tx1"/>
                          </a:solidFill>
                        </a:rPr>
                        <a:t>cmdb_ci_technical_service</a:t>
                      </a:r>
                      <a:r>
                        <a:rPr lang="en-US" sz="1000" dirty="0">
                          <a:solidFill>
                            <a:schemeClr val="tx1"/>
                          </a:solidFill>
                        </a:rPr>
                        <a:t>]</a:t>
                      </a:r>
                    </a:p>
                  </a:txBody>
                  <a:tcPr marL="91416" marR="91416" marT="45708" marB="45708">
                    <a:solidFill>
                      <a:srgbClr val="FCA822"/>
                    </a:solidFill>
                  </a:tcPr>
                </a:tc>
                <a:extLst>
                  <a:ext uri="{0D108BD9-81ED-4DB2-BD59-A6C34878D82A}">
                    <a16:rowId xmlns:a16="http://schemas.microsoft.com/office/drawing/2014/main" val="1305163019"/>
                  </a:ext>
                </a:extLst>
              </a:tr>
              <a:tr h="461967">
                <a:tc>
                  <a:txBody>
                    <a:bodyPr/>
                    <a:lstStyle/>
                    <a:p>
                      <a:r>
                        <a:rPr lang="en-US" sz="1000" dirty="0"/>
                        <a:t>The high-level Technology Service(s) provided by IT  (Parent Service)</a:t>
                      </a:r>
                    </a:p>
                  </a:txBody>
                  <a:tcPr marL="91416" marR="91416" marT="45708" marB="45708"/>
                </a:tc>
                <a:tc>
                  <a:txBody>
                    <a:bodyPr/>
                    <a:lstStyle/>
                    <a:p>
                      <a:r>
                        <a:rPr lang="en-US" sz="1000" dirty="0"/>
                        <a:t>Compute/Hosting Services (Contains the CIs that are in same class)</a:t>
                      </a:r>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a:t>
                      </a:r>
                      <a:r>
                        <a:rPr lang="en-US" sz="1000" dirty="0" err="1">
                          <a:solidFill>
                            <a:schemeClr val="tx1"/>
                          </a:solidFill>
                        </a:rPr>
                        <a:t>cmdb_ci_technical_service</a:t>
                      </a:r>
                      <a:r>
                        <a:rPr lang="en-US" sz="1000" dirty="0">
                          <a:solidFill>
                            <a:schemeClr val="tx1"/>
                          </a:solidFill>
                        </a:rPr>
                        <a:t>]</a:t>
                      </a:r>
                    </a:p>
                  </a:txBody>
                  <a:tcPr marL="91416" marR="91416" marT="45708" marB="45708">
                    <a:solidFill>
                      <a:srgbClr val="FCA822"/>
                    </a:solidFill>
                  </a:tcPr>
                </a:tc>
                <a:extLst>
                  <a:ext uri="{0D108BD9-81ED-4DB2-BD59-A6C34878D82A}">
                    <a16:rowId xmlns:a16="http://schemas.microsoft.com/office/drawing/2014/main" val="633121104"/>
                  </a:ext>
                </a:extLst>
              </a:tr>
              <a:tr h="598698">
                <a:tc>
                  <a:txBody>
                    <a:bodyPr/>
                    <a:lstStyle/>
                    <a:p>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Mobile Onboarding</a:t>
                      </a:r>
                      <a:br>
                        <a:rPr lang="en-US" sz="1000" dirty="0"/>
                      </a:br>
                      <a:endParaRPr lang="en-US" sz="1000" dirty="0"/>
                    </a:p>
                  </a:txBody>
                  <a:tcPr marL="91416" marR="91416" marT="45708" marB="45708"/>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416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p>
                    <a:p>
                      <a:endParaRPr lang="en-US" sz="1000" dirty="0">
                        <a:solidFill>
                          <a:schemeClr val="bg1"/>
                        </a:solidFill>
                      </a:endParaRPr>
                    </a:p>
                  </a:txBody>
                  <a:tcPr marL="91416" marR="91416" marT="45708" marB="45708"/>
                </a:tc>
                <a:tc>
                  <a:txBody>
                    <a:bodyPr/>
                    <a:lstStyle/>
                    <a:p>
                      <a:pPr marL="0" indent="0">
                        <a:buFontTx/>
                        <a:buNone/>
                      </a:pPr>
                      <a:r>
                        <a:rPr lang="en-US" sz="1000" dirty="0"/>
                        <a:t>Enterprise Onboarding</a:t>
                      </a:r>
                    </a:p>
                  </a:txBody>
                  <a:tcPr marL="91416" marR="91416" marT="45708" marB="45708"/>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2412">
                <a:tc>
                  <a:txBody>
                    <a:bodyPr/>
                    <a:lstStyle/>
                    <a:p>
                      <a:r>
                        <a:rPr lang="en-US" sz="1000" dirty="0"/>
                        <a:t>Business Service  - high level related to what the company provides in order to meet “what they do” capabilities</a:t>
                      </a:r>
                    </a:p>
                  </a:txBody>
                  <a:tcPr marL="91416" marR="91416" marT="45708" marB="45708"/>
                </a:tc>
                <a:tc>
                  <a:txBody>
                    <a:bodyPr/>
                    <a:lstStyle/>
                    <a:p>
                      <a:pPr algn="l" fontAlgn="ctr"/>
                      <a:r>
                        <a:rPr lang="en-US" sz="1000" kern="1200" dirty="0">
                          <a:solidFill>
                            <a:schemeClr val="dk1"/>
                          </a:solidFill>
                          <a:latin typeface="+mn-lt"/>
                          <a:ea typeface="+mn-ea"/>
                          <a:cs typeface="+mn-cs"/>
                        </a:rPr>
                        <a:t>  Onboarding Services</a:t>
                      </a:r>
                    </a:p>
                  </a:txBody>
                  <a:tcPr marL="0" marR="0" marT="0" marB="0"/>
                </a:tc>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mn-lt"/>
                          <a:ea typeface="+mn-ea"/>
                          <a:cs typeface="+mn-cs"/>
                        </a:rPr>
                        <a:t>Business Service </a:t>
                      </a:r>
                      <a:br>
                        <a:rPr kumimoji="0" lang="en-US" sz="1000" b="0" i="0" u="none" strike="noStrike" kern="1200" cap="none" spc="0" normalizeH="0" baseline="0" noProof="0" dirty="0">
                          <a:ln>
                            <a:noFill/>
                          </a:ln>
                          <a:solidFill>
                            <a:schemeClr val="bg1"/>
                          </a:solidFill>
                          <a:effectLst/>
                          <a:uLnTx/>
                          <a:uFillTx/>
                          <a:latin typeface="+mn-lt"/>
                          <a:ea typeface="+mn-ea"/>
                          <a:cs typeface="+mn-cs"/>
                        </a:rPr>
                      </a:br>
                      <a:r>
                        <a:rPr kumimoji="0" lang="en-US" sz="1000" b="0" i="0" u="none" strike="noStrike" kern="1200" cap="none" spc="0" normalizeH="0" baseline="0" noProof="0" dirty="0">
                          <a:ln>
                            <a:noFill/>
                          </a:ln>
                          <a:solidFill>
                            <a:schemeClr val="bg1"/>
                          </a:solidFill>
                          <a:effectLst/>
                          <a:uLnTx/>
                          <a:uFillTx/>
                          <a:latin typeface="+mn-lt"/>
                          <a:ea typeface="+mn-ea"/>
                          <a:cs typeface="+mn-cs"/>
                        </a:rPr>
                        <a:t>[</a:t>
                      </a:r>
                      <a:r>
                        <a:rPr kumimoji="0" lang="en-US" sz="1000" b="0" i="0" u="none" strike="noStrike" kern="1200" cap="none" spc="0" normalizeH="0" baseline="0" noProof="0" dirty="0" err="1">
                          <a:ln>
                            <a:noFill/>
                          </a:ln>
                          <a:solidFill>
                            <a:schemeClr val="bg1"/>
                          </a:solidFill>
                          <a:effectLst/>
                          <a:uLnTx/>
                          <a:uFillTx/>
                          <a:latin typeface="+mn-lt"/>
                          <a:ea typeface="+mn-ea"/>
                          <a:cs typeface="+mn-cs"/>
                        </a:rPr>
                        <a:t>cmdb_ci_business_service</a:t>
                      </a:r>
                      <a:r>
                        <a:rPr kumimoji="0" lang="en-US" sz="1000" b="0" i="0" u="none" strike="noStrike" kern="1200" cap="none" spc="0" normalizeH="0" baseline="0" noProof="0" dirty="0">
                          <a:ln>
                            <a:noFill/>
                          </a:ln>
                          <a:solidFill>
                            <a:schemeClr val="bg1"/>
                          </a:solidFill>
                          <a:effectLst/>
                          <a:uLnTx/>
                          <a:uFillTx/>
                          <a:latin typeface="+mn-lt"/>
                          <a:ea typeface="+mn-ea"/>
                          <a:cs typeface="+mn-cs"/>
                        </a:rPr>
                        <a:t>]</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98764" y="-973"/>
            <a:ext cx="9245545" cy="584775"/>
          </a:xfrm>
          <a:prstGeom prst="rect">
            <a:avLst/>
          </a:prstGeom>
          <a:noFill/>
        </p:spPr>
        <p:txBody>
          <a:bodyPr wrap="square" rtlCol="0">
            <a:spAutoFit/>
          </a:bodyPr>
          <a:lstStyle/>
          <a:p>
            <a:r>
              <a:rPr lang="en-US" sz="3200" b="1"/>
              <a:t>CSDM Lexicon for ServiceNow (Run)</a:t>
            </a:r>
            <a:endParaRPr lang="en-US" sz="3200" b="1" dirty="0"/>
          </a:p>
        </p:txBody>
      </p:sp>
      <p:sp>
        <p:nvSpPr>
          <p:cNvPr id="9" name="TextBox 8">
            <a:extLst>
              <a:ext uri="{FF2B5EF4-FFF2-40B4-BE49-F238E27FC236}">
                <a16:creationId xmlns:a16="http://schemas.microsoft.com/office/drawing/2014/main" id="{A8CA85E4-2F59-414D-9C62-0F826C91140F}"/>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
        <p:nvSpPr>
          <p:cNvPr id="10" name="TextBox 9">
            <a:extLst>
              <a:ext uri="{FF2B5EF4-FFF2-40B4-BE49-F238E27FC236}">
                <a16:creationId xmlns:a16="http://schemas.microsoft.com/office/drawing/2014/main" id="{EA32BFE7-D5F1-8CED-DAED-A7623279DF1A}"/>
              </a:ext>
            </a:extLst>
          </p:cNvPr>
          <p:cNvSpPr txBox="1"/>
          <p:nvPr/>
        </p:nvSpPr>
        <p:spPr>
          <a:xfrm>
            <a:off x="591128" y="382136"/>
            <a:ext cx="7647708" cy="369332"/>
          </a:xfrm>
          <a:prstGeom prst="rect">
            <a:avLst/>
          </a:prstGeom>
          <a:noFill/>
        </p:spPr>
        <p:txBody>
          <a:bodyPr wrap="square">
            <a:spAutoFit/>
          </a:bodyPr>
          <a:lstStyle/>
          <a:p>
            <a:r>
              <a:rPr lang="en-US" sz="1800" dirty="0"/>
              <a:t>SaaS with On Premise Systems</a:t>
            </a:r>
            <a:endParaRPr lang="en-US" dirty="0"/>
          </a:p>
        </p:txBody>
      </p:sp>
    </p:spTree>
    <p:extLst>
      <p:ext uri="{BB962C8B-B14F-4D97-AF65-F5344CB8AC3E}">
        <p14:creationId xmlns:p14="http://schemas.microsoft.com/office/powerpoint/2010/main" val="1234192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Rectangle: Rounded Corners 179">
            <a:extLst>
              <a:ext uri="{FF2B5EF4-FFF2-40B4-BE49-F238E27FC236}">
                <a16:creationId xmlns:a16="http://schemas.microsoft.com/office/drawing/2014/main" id="{EBDB039F-53C0-AA78-A2D2-D0346B9CB074}"/>
              </a:ext>
            </a:extLst>
          </p:cNvPr>
          <p:cNvSpPr/>
          <p:nvPr/>
        </p:nvSpPr>
        <p:spPr>
          <a:xfrm>
            <a:off x="7514778" y="3233258"/>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81" name="Rectangle: Rounded Corners 180">
            <a:extLst>
              <a:ext uri="{FF2B5EF4-FFF2-40B4-BE49-F238E27FC236}">
                <a16:creationId xmlns:a16="http://schemas.microsoft.com/office/drawing/2014/main" id="{DCB72112-95D1-FCC0-CEEE-E406E1868424}"/>
              </a:ext>
            </a:extLst>
          </p:cNvPr>
          <p:cNvSpPr/>
          <p:nvPr/>
        </p:nvSpPr>
        <p:spPr>
          <a:xfrm>
            <a:off x="7192770" y="323947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74" name="Rectangle: Rounded Corners 173">
            <a:extLst>
              <a:ext uri="{FF2B5EF4-FFF2-40B4-BE49-F238E27FC236}">
                <a16:creationId xmlns:a16="http://schemas.microsoft.com/office/drawing/2014/main" id="{1BACA090-2DE5-D5A3-9B0B-DE979BF101EA}"/>
              </a:ext>
            </a:extLst>
          </p:cNvPr>
          <p:cNvSpPr/>
          <p:nvPr/>
        </p:nvSpPr>
        <p:spPr>
          <a:xfrm>
            <a:off x="6121306" y="3235477"/>
            <a:ext cx="75660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75" name="Rectangle: Rounded Corners 174">
            <a:extLst>
              <a:ext uri="{FF2B5EF4-FFF2-40B4-BE49-F238E27FC236}">
                <a16:creationId xmlns:a16="http://schemas.microsoft.com/office/drawing/2014/main" id="{D43AD33C-285C-7A20-CFFA-88B83BBD755F}"/>
              </a:ext>
            </a:extLst>
          </p:cNvPr>
          <p:cNvSpPr/>
          <p:nvPr/>
        </p:nvSpPr>
        <p:spPr>
          <a:xfrm>
            <a:off x="5749634" y="3225520"/>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61" name="Straight Arrow Connector 160">
            <a:extLst>
              <a:ext uri="{FF2B5EF4-FFF2-40B4-BE49-F238E27FC236}">
                <a16:creationId xmlns:a16="http://schemas.microsoft.com/office/drawing/2014/main" id="{A1102144-E91B-81FD-945E-552404F7B674}"/>
              </a:ext>
            </a:extLst>
          </p:cNvPr>
          <p:cNvCxnSpPr>
            <a:cxnSpLocks/>
          </p:cNvCxnSpPr>
          <p:nvPr/>
        </p:nvCxnSpPr>
        <p:spPr>
          <a:xfrm>
            <a:off x="4854720" y="3087938"/>
            <a:ext cx="0" cy="488874"/>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9" name="Connector: Elbow 158">
            <a:extLst>
              <a:ext uri="{FF2B5EF4-FFF2-40B4-BE49-F238E27FC236}">
                <a16:creationId xmlns:a16="http://schemas.microsoft.com/office/drawing/2014/main" id="{DA50675F-3609-B69B-5CE4-9A2EA0F61229}"/>
              </a:ext>
            </a:extLst>
          </p:cNvPr>
          <p:cNvCxnSpPr>
            <a:cxnSpLocks/>
          </p:cNvCxnSpPr>
          <p:nvPr/>
        </p:nvCxnSpPr>
        <p:spPr>
          <a:xfrm flipV="1">
            <a:off x="2817454" y="3199526"/>
            <a:ext cx="1988096" cy="28758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0" name="Rectangle: Rounded Corners 149">
            <a:extLst>
              <a:ext uri="{FF2B5EF4-FFF2-40B4-BE49-F238E27FC236}">
                <a16:creationId xmlns:a16="http://schemas.microsoft.com/office/drawing/2014/main" id="{F38BC451-3326-9BD0-83DB-1B16E096BBFF}"/>
              </a:ext>
            </a:extLst>
          </p:cNvPr>
          <p:cNvSpPr/>
          <p:nvPr/>
        </p:nvSpPr>
        <p:spPr>
          <a:xfrm>
            <a:off x="4691200" y="2757852"/>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51" name="Rectangle: Rounded Corners 150">
            <a:extLst>
              <a:ext uri="{FF2B5EF4-FFF2-40B4-BE49-F238E27FC236}">
                <a16:creationId xmlns:a16="http://schemas.microsoft.com/office/drawing/2014/main" id="{A0761D17-5DDA-F810-8CC5-35F306CDA761}"/>
              </a:ext>
            </a:extLst>
          </p:cNvPr>
          <p:cNvSpPr/>
          <p:nvPr/>
        </p:nvSpPr>
        <p:spPr>
          <a:xfrm>
            <a:off x="4358400" y="2761104"/>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8" name="Rectangle: Rounded Corners 147">
            <a:extLst>
              <a:ext uri="{FF2B5EF4-FFF2-40B4-BE49-F238E27FC236}">
                <a16:creationId xmlns:a16="http://schemas.microsoft.com/office/drawing/2014/main" id="{A9EBA9E3-7DA2-F696-0A4D-F56BEACB0B5A}"/>
              </a:ext>
            </a:extLst>
          </p:cNvPr>
          <p:cNvSpPr/>
          <p:nvPr/>
        </p:nvSpPr>
        <p:spPr>
          <a:xfrm>
            <a:off x="3408710" y="2762550"/>
            <a:ext cx="830886"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9" name="Rectangle: Rounded Corners 148">
            <a:extLst>
              <a:ext uri="{FF2B5EF4-FFF2-40B4-BE49-F238E27FC236}">
                <a16:creationId xmlns:a16="http://schemas.microsoft.com/office/drawing/2014/main" id="{6F09F732-54A2-C750-CFCD-22800BDCC6CC}"/>
              </a:ext>
            </a:extLst>
          </p:cNvPr>
          <p:cNvSpPr/>
          <p:nvPr/>
        </p:nvSpPr>
        <p:spPr>
          <a:xfrm>
            <a:off x="3092069" y="2757634"/>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flipV="1">
            <a:off x="8054706" y="3383761"/>
            <a:ext cx="2002073" cy="275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854720" y="4190766"/>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a:off x="2185625" y="2108321"/>
            <a:ext cx="4986849" cy="28015"/>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29077" y="11675"/>
            <a:ext cx="11340627" cy="668692"/>
          </a:xfrm>
        </p:spPr>
        <p:txBody>
          <a:bodyPr/>
          <a:lstStyle/>
          <a:p>
            <a:r>
              <a:rPr lang="en-US" dirty="0"/>
              <a:t>ServiceNow Platform (Run)</a:t>
            </a:r>
          </a:p>
        </p:txBody>
      </p:sp>
      <p:sp>
        <p:nvSpPr>
          <p:cNvPr id="13" name="Rectangle: Rounded Corners 12">
            <a:extLst>
              <a:ext uri="{FF2B5EF4-FFF2-40B4-BE49-F238E27FC236}">
                <a16:creationId xmlns:a16="http://schemas.microsoft.com/office/drawing/2014/main" id="{10866F1C-0384-4347-824A-1590658308DE}"/>
              </a:ext>
            </a:extLst>
          </p:cNvPr>
          <p:cNvSpPr/>
          <p:nvPr/>
        </p:nvSpPr>
        <p:spPr>
          <a:xfrm>
            <a:off x="4376410" y="183615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a:t>
            </a:r>
            <a:b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7172474" y="1811141"/>
            <a:ext cx="882232"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HR Service Delivery</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0" name="Rectangle: Rounded Corners 19">
            <a:extLst>
              <a:ext uri="{FF2B5EF4-FFF2-40B4-BE49-F238E27FC236}">
                <a16:creationId xmlns:a16="http://schemas.microsoft.com/office/drawing/2014/main" id="{1C07CB9E-C0FD-9A42-9404-C663498B4EE4}"/>
              </a:ext>
            </a:extLst>
          </p:cNvPr>
          <p:cNvSpPr/>
          <p:nvPr/>
        </p:nvSpPr>
        <p:spPr>
          <a:xfrm>
            <a:off x="4376410" y="4568691"/>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9396585" y="2173300"/>
            <a:ext cx="915632"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Onboarding</a:t>
            </a: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8814366" y="308658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a:t>
            </a:r>
          </a:p>
          <a:p>
            <a:pPr algn="ctr" defTabSz="457063">
              <a:lnSpc>
                <a:spcPct val="90000"/>
              </a:lnSpc>
            </a:pPr>
            <a:r>
              <a:rPr lang="en-US" sz="1000" b="1" dirty="0">
                <a:solidFill>
                  <a:schemeClr val="bg1"/>
                </a:solidFill>
                <a:latin typeface="Century Gothic" panose="020F0302020204030204"/>
                <a:cs typeface="Arial" panose="020B0604020202020204" pitchFamily="34" charset="0"/>
              </a:rPr>
              <a:t>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Mobile Onboarding</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10033925" y="2588137"/>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8248316" y="3112094"/>
            <a:ext cx="636851" cy="307777"/>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811636" y="4286384"/>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43" name="Rectangle: Rounded Corners 42">
            <a:extLst>
              <a:ext uri="{FF2B5EF4-FFF2-40B4-BE49-F238E27FC236}">
                <a16:creationId xmlns:a16="http://schemas.microsoft.com/office/drawing/2014/main" id="{ACD44DF3-CCBF-A74E-B8C6-909C88C79462}"/>
              </a:ext>
            </a:extLst>
          </p:cNvPr>
          <p:cNvSpPr/>
          <p:nvPr/>
        </p:nvSpPr>
        <p:spPr>
          <a:xfrm>
            <a:off x="10056779" y="308934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Enterprise Onboarding</a:t>
            </a:r>
          </a:p>
        </p:txBody>
      </p:sp>
      <p:sp>
        <p:nvSpPr>
          <p:cNvPr id="50" name="Left Brace 49">
            <a:extLst>
              <a:ext uri="{FF2B5EF4-FFF2-40B4-BE49-F238E27FC236}">
                <a16:creationId xmlns:a16="http://schemas.microsoft.com/office/drawing/2014/main" id="{5333C994-C83E-604C-9317-B089097B9096}"/>
              </a:ext>
            </a:extLst>
          </p:cNvPr>
          <p:cNvSpPr/>
          <p:nvPr/>
        </p:nvSpPr>
        <p:spPr>
          <a:xfrm rot="5400000">
            <a:off x="2349389" y="262320"/>
            <a:ext cx="373731" cy="2322731"/>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2847565" y="1438684"/>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990200" y="851341"/>
            <a:ext cx="1068933" cy="369332"/>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9248706" y="2935959"/>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4376410" y="53752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0" name="Rectangle: Rounded Corners 69">
            <a:extLst>
              <a:ext uri="{FF2B5EF4-FFF2-40B4-BE49-F238E27FC236}">
                <a16:creationId xmlns:a16="http://schemas.microsoft.com/office/drawing/2014/main" id="{54F07795-4F1F-D247-BDFA-E705C4FEB79F}"/>
              </a:ext>
            </a:extLst>
          </p:cNvPr>
          <p:cNvSpPr/>
          <p:nvPr/>
        </p:nvSpPr>
        <p:spPr>
          <a:xfrm>
            <a:off x="2377834" y="360474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Discovery Admin</a:t>
            </a:r>
          </a:p>
        </p:txBody>
      </p:sp>
      <p:sp>
        <p:nvSpPr>
          <p:cNvPr id="73" name="TextBox 72">
            <a:extLst>
              <a:ext uri="{FF2B5EF4-FFF2-40B4-BE49-F238E27FC236}">
                <a16:creationId xmlns:a16="http://schemas.microsoft.com/office/drawing/2014/main" id="{C417774A-A9D2-C848-8928-EADEB62F5171}"/>
              </a:ext>
            </a:extLst>
          </p:cNvPr>
          <p:cNvSpPr txBox="1"/>
          <p:nvPr/>
        </p:nvSpPr>
        <p:spPr>
          <a:xfrm>
            <a:off x="3936626" y="3312149"/>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41" name="Rectangle: Rounded Corners 140">
            <a:extLst>
              <a:ext uri="{FF2B5EF4-FFF2-40B4-BE49-F238E27FC236}">
                <a16:creationId xmlns:a16="http://schemas.microsoft.com/office/drawing/2014/main" id="{6DB45AC0-4C86-BE20-1DCF-8EC889DAE6F7}"/>
              </a:ext>
            </a:extLst>
          </p:cNvPr>
          <p:cNvSpPr/>
          <p:nvPr/>
        </p:nvSpPr>
        <p:spPr>
          <a:xfrm>
            <a:off x="1565920" y="2800412"/>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0" name="Rectangle: Rounded Corners 139">
            <a:extLst>
              <a:ext uri="{FF2B5EF4-FFF2-40B4-BE49-F238E27FC236}">
                <a16:creationId xmlns:a16="http://schemas.microsoft.com/office/drawing/2014/main" id="{6C277C4E-7449-C04D-523E-7EC0C8ACAF55}"/>
              </a:ext>
            </a:extLst>
          </p:cNvPr>
          <p:cNvSpPr/>
          <p:nvPr/>
        </p:nvSpPr>
        <p:spPr>
          <a:xfrm>
            <a:off x="1312895" y="2805686"/>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1316945" y="2605918"/>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SN Tokyo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7586855" y="247697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861663" y="5700059"/>
            <a:ext cx="680252" cy="200055"/>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81252"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9012465" y="486586"/>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986397" y="519801"/>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1316945" y="1839156"/>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1357605" y="1469998"/>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04" name="TextBox 103">
            <a:extLst>
              <a:ext uri="{FF2B5EF4-FFF2-40B4-BE49-F238E27FC236}">
                <a16:creationId xmlns:a16="http://schemas.microsoft.com/office/drawing/2014/main" id="{9EED603B-F6D0-29A7-32B1-20A092F1C591}"/>
              </a:ext>
            </a:extLst>
          </p:cNvPr>
          <p:cNvSpPr txBox="1"/>
          <p:nvPr/>
        </p:nvSpPr>
        <p:spPr>
          <a:xfrm>
            <a:off x="2375788" y="1836178"/>
            <a:ext cx="394729" cy="234950"/>
          </a:xfrm>
          <a:prstGeom prst="rect">
            <a:avLst/>
          </a:prstGeom>
          <a:noFill/>
        </p:spPr>
        <p:txBody>
          <a:bodyPr wrap="square" rtlCol="0">
            <a:noAutofit/>
          </a:bodyPr>
          <a:lstStyle/>
          <a:p>
            <a:pPr algn="l">
              <a:spcBef>
                <a:spcPts val="300"/>
              </a:spcBef>
            </a:pPr>
            <a:r>
              <a:rPr lang="en-US" sz="900" dirty="0"/>
              <a:t>Ref</a:t>
            </a:r>
          </a:p>
        </p:txBody>
      </p:sp>
      <p:sp>
        <p:nvSpPr>
          <p:cNvPr id="124" name="Rectangle: Rounded Corners 123">
            <a:extLst>
              <a:ext uri="{FF2B5EF4-FFF2-40B4-BE49-F238E27FC236}">
                <a16:creationId xmlns:a16="http://schemas.microsoft.com/office/drawing/2014/main" id="{79BDEC70-EFA3-DF3D-8628-258B669A6A63}"/>
              </a:ext>
            </a:extLst>
          </p:cNvPr>
          <p:cNvSpPr/>
          <p:nvPr/>
        </p:nvSpPr>
        <p:spPr>
          <a:xfrm>
            <a:off x="4371210" y="260591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 Prod</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754483" y="3049910"/>
            <a:ext cx="858981"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Change Mgmt Prod</a:t>
            </a: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7186026" y="3086581"/>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HR Service Delivery Prod</a:t>
            </a: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665421" y="2430514"/>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8" name="Rectangle: Rounded Corners 77">
            <a:extLst>
              <a:ext uri="{FF2B5EF4-FFF2-40B4-BE49-F238E27FC236}">
                <a16:creationId xmlns:a16="http://schemas.microsoft.com/office/drawing/2014/main" id="{9620216B-7498-C253-C54C-488201ACA81E}"/>
              </a:ext>
            </a:extLst>
          </p:cNvPr>
          <p:cNvSpPr/>
          <p:nvPr/>
        </p:nvSpPr>
        <p:spPr>
          <a:xfrm>
            <a:off x="4415514" y="36064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3045738" y="53752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6514315" y="4084719"/>
            <a:ext cx="951344"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ServiceNow </a:t>
            </a:r>
            <a:r>
              <a:rPr lang="en-US" sz="1000" dirty="0">
                <a:solidFill>
                  <a:schemeClr val="tx1"/>
                </a:solidFill>
                <a:cs typeface="Arial" panose="020B0604020202020204" pitchFamily="34" charset="0"/>
              </a:rPr>
              <a:t>Administration</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1" name="Rectangle: Rounded Corners 90">
            <a:extLst>
              <a:ext uri="{FF2B5EF4-FFF2-40B4-BE49-F238E27FC236}">
                <a16:creationId xmlns:a16="http://schemas.microsoft.com/office/drawing/2014/main" id="{88B7A853-A9DD-0404-7291-C85756BE1A4E}"/>
              </a:ext>
            </a:extLst>
          </p:cNvPr>
          <p:cNvSpPr/>
          <p:nvPr/>
        </p:nvSpPr>
        <p:spPr>
          <a:xfrm>
            <a:off x="3093956" y="1805941"/>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Discovery</a:t>
            </a:r>
          </a:p>
        </p:txBody>
      </p:sp>
      <p:sp>
        <p:nvSpPr>
          <p:cNvPr id="122" name="Rectangle: Rounded Corners 121">
            <a:extLst>
              <a:ext uri="{FF2B5EF4-FFF2-40B4-BE49-F238E27FC236}">
                <a16:creationId xmlns:a16="http://schemas.microsoft.com/office/drawing/2014/main" id="{524CA1D6-1335-F8A9-A608-95FACC644781}"/>
              </a:ext>
            </a:extLst>
          </p:cNvPr>
          <p:cNvSpPr/>
          <p:nvPr/>
        </p:nvSpPr>
        <p:spPr>
          <a:xfrm>
            <a:off x="3090121" y="260591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Discovery</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23" name="Straight Arrow Connector 122">
            <a:extLst>
              <a:ext uri="{FF2B5EF4-FFF2-40B4-BE49-F238E27FC236}">
                <a16:creationId xmlns:a16="http://schemas.microsoft.com/office/drawing/2014/main" id="{6ABAC0BA-B733-D06B-E37F-C2561B93E849}"/>
              </a:ext>
            </a:extLst>
          </p:cNvPr>
          <p:cNvCxnSpPr>
            <a:cxnSpLocks/>
            <a:stCxn id="91" idx="2"/>
            <a:endCxn id="122" idx="0"/>
          </p:cNvCxnSpPr>
          <p:nvPr/>
        </p:nvCxnSpPr>
        <p:spPr>
          <a:xfrm flipH="1">
            <a:off x="3524461" y="2400301"/>
            <a:ext cx="3835" cy="20561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904E30AE-23B8-9143-E714-63D0BEF29C7E}"/>
              </a:ext>
            </a:extLst>
          </p:cNvPr>
          <p:cNvCxnSpPr>
            <a:cxnSpLocks/>
            <a:stCxn id="14" idx="2"/>
            <a:endCxn id="130" idx="0"/>
          </p:cNvCxnSpPr>
          <p:nvPr/>
        </p:nvCxnSpPr>
        <p:spPr>
          <a:xfrm flipH="1">
            <a:off x="6183974" y="2420258"/>
            <a:ext cx="16534" cy="62965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5766168" y="182589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Change</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Mgmt</a:t>
            </a:r>
          </a:p>
        </p:txBody>
      </p:sp>
      <p:cxnSp>
        <p:nvCxnSpPr>
          <p:cNvPr id="135" name="Straight Arrow Connector 134">
            <a:extLst>
              <a:ext uri="{FF2B5EF4-FFF2-40B4-BE49-F238E27FC236}">
                <a16:creationId xmlns:a16="http://schemas.microsoft.com/office/drawing/2014/main" id="{17E69518-4549-2300-ED1C-D2CF747788FE}"/>
              </a:ext>
            </a:extLst>
          </p:cNvPr>
          <p:cNvCxnSpPr>
            <a:cxnSpLocks/>
            <a:stCxn id="15" idx="2"/>
            <a:endCxn id="131" idx="0"/>
          </p:cNvCxnSpPr>
          <p:nvPr/>
        </p:nvCxnSpPr>
        <p:spPr>
          <a:xfrm>
            <a:off x="7613590" y="2405501"/>
            <a:ext cx="6776" cy="68108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1848402" y="537526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4" name="Connector: Elbow 153">
            <a:extLst>
              <a:ext uri="{FF2B5EF4-FFF2-40B4-BE49-F238E27FC236}">
                <a16:creationId xmlns:a16="http://schemas.microsoft.com/office/drawing/2014/main" id="{9E8C5A16-6839-37A4-7559-BC2182AC0412}"/>
              </a:ext>
            </a:extLst>
          </p:cNvPr>
          <p:cNvCxnSpPr>
            <a:cxnSpLocks/>
            <a:stCxn id="70" idx="0"/>
            <a:endCxn id="122" idx="2"/>
          </p:cNvCxnSpPr>
          <p:nvPr/>
        </p:nvCxnSpPr>
        <p:spPr>
          <a:xfrm rot="5400000" flipH="1" flipV="1">
            <a:off x="2966083" y="3046369"/>
            <a:ext cx="404468" cy="712287"/>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3320723" y="3603474"/>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Middleware Mgmt</a:t>
            </a:r>
          </a:p>
        </p:txBody>
      </p:sp>
      <p:sp>
        <p:nvSpPr>
          <p:cNvPr id="177" name="TextBox 176">
            <a:extLst>
              <a:ext uri="{FF2B5EF4-FFF2-40B4-BE49-F238E27FC236}">
                <a16:creationId xmlns:a16="http://schemas.microsoft.com/office/drawing/2014/main" id="{B3A5F90C-1908-A6B3-7CED-C462318109CD}"/>
              </a:ext>
            </a:extLst>
          </p:cNvPr>
          <p:cNvSpPr txBox="1"/>
          <p:nvPr/>
        </p:nvSpPr>
        <p:spPr>
          <a:xfrm>
            <a:off x="6182141" y="2481021"/>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669883" y="2421992"/>
            <a:ext cx="819437"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9" name="TextBox 178">
            <a:extLst>
              <a:ext uri="{FF2B5EF4-FFF2-40B4-BE49-F238E27FC236}">
                <a16:creationId xmlns:a16="http://schemas.microsoft.com/office/drawing/2014/main" id="{972B5EB3-1426-8D80-4D5B-09E40D5A12C2}"/>
              </a:ext>
            </a:extLst>
          </p:cNvPr>
          <p:cNvSpPr txBox="1"/>
          <p:nvPr/>
        </p:nvSpPr>
        <p:spPr>
          <a:xfrm>
            <a:off x="3523884" y="24247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91" name="TextBox 190">
            <a:extLst>
              <a:ext uri="{FF2B5EF4-FFF2-40B4-BE49-F238E27FC236}">
                <a16:creationId xmlns:a16="http://schemas.microsoft.com/office/drawing/2014/main" id="{FEFB4999-70A5-4A96-C87A-2BBD334F70A1}"/>
              </a:ext>
            </a:extLst>
          </p:cNvPr>
          <p:cNvSpPr txBox="1"/>
          <p:nvPr/>
        </p:nvSpPr>
        <p:spPr>
          <a:xfrm>
            <a:off x="2230025" y="3380961"/>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V="1">
            <a:off x="4810750" y="5163051"/>
            <a:ext cx="0" cy="2122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717082" y="5672446"/>
            <a:ext cx="328656"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385808" y="435324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19" name="Rectangle: Rounded Corners 218">
            <a:extLst>
              <a:ext uri="{FF2B5EF4-FFF2-40B4-BE49-F238E27FC236}">
                <a16:creationId xmlns:a16="http://schemas.microsoft.com/office/drawing/2014/main" id="{74A5EBA2-0CDC-2E31-00F2-BC70AF49F595}"/>
              </a:ext>
            </a:extLst>
          </p:cNvPr>
          <p:cNvSpPr/>
          <p:nvPr/>
        </p:nvSpPr>
        <p:spPr>
          <a:xfrm>
            <a:off x="1239998" y="3599865"/>
            <a:ext cx="1017687"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indent="0" algn="ctr" defTabSz="457063" fontAlgn="auto">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1000" b="0" i="0" u="none" strike="noStrike" kern="1200" cap="none" spc="0" normalizeH="0" baseline="0" noProof="0" dirty="0">
                <a:ln>
                  <a:noFill/>
                </a:ln>
                <a:solidFill>
                  <a:schemeClr val="tx1"/>
                </a:solidFill>
                <a:effectLst/>
                <a:uLnTx/>
                <a:uFillTx/>
                <a:cs typeface="Arial" panose="020B0604020202020204" pitchFamily="34" charset="0"/>
              </a:rPr>
              <a:t>ServiceNow </a:t>
            </a:r>
            <a:r>
              <a:rPr lang="en-US" sz="1000" dirty="0">
                <a:solidFill>
                  <a:schemeClr val="tx1"/>
                </a:solidFill>
                <a:cs typeface="Arial" panose="020B0604020202020204" pitchFamily="34" charset="0"/>
              </a:rPr>
              <a:t>Administration</a:t>
            </a:r>
            <a:endParaRPr kumimoji="0" lang="en-US" sz="1000" b="0" i="0" u="none" strike="noStrike" kern="1200" cap="none" spc="0" normalizeH="0" baseline="0" noProof="0" dirty="0">
              <a:ln>
                <a:noFill/>
              </a:ln>
              <a:solidFill>
                <a:schemeClr val="tx1"/>
              </a:solidFill>
              <a:effectLst/>
              <a:uLnTx/>
              <a:uFillTx/>
              <a:cs typeface="Arial" panose="020B0604020202020204" pitchFamily="34" charset="0"/>
            </a:endParaRPr>
          </a:p>
        </p:txBody>
      </p:sp>
      <p:cxnSp>
        <p:nvCxnSpPr>
          <p:cNvPr id="223" name="Connector: Elbow 222">
            <a:extLst>
              <a:ext uri="{FF2B5EF4-FFF2-40B4-BE49-F238E27FC236}">
                <a16:creationId xmlns:a16="http://schemas.microsoft.com/office/drawing/2014/main" id="{631DF4F2-4E20-B303-DB47-71B4CC7E6617}"/>
              </a:ext>
            </a:extLst>
          </p:cNvPr>
          <p:cNvCxnSpPr>
            <a:cxnSpLocks/>
          </p:cNvCxnSpPr>
          <p:nvPr/>
        </p:nvCxnSpPr>
        <p:spPr>
          <a:xfrm rot="16200000" flipH="1">
            <a:off x="2576739" y="3348124"/>
            <a:ext cx="162250" cy="1818452"/>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Connector: Elbow 224">
            <a:extLst>
              <a:ext uri="{FF2B5EF4-FFF2-40B4-BE49-F238E27FC236}">
                <a16:creationId xmlns:a16="http://schemas.microsoft.com/office/drawing/2014/main" id="{67F07053-7C9E-E2B8-EFCB-F6B7B87E7FCE}"/>
              </a:ext>
            </a:extLst>
          </p:cNvPr>
          <p:cNvCxnSpPr>
            <a:cxnSpLocks/>
          </p:cNvCxnSpPr>
          <p:nvPr/>
        </p:nvCxnSpPr>
        <p:spPr>
          <a:xfrm rot="16200000" flipH="1">
            <a:off x="3173916" y="3768411"/>
            <a:ext cx="160579" cy="990346"/>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937968CE-218C-81C5-87E1-7D80790FD52D}"/>
              </a:ext>
            </a:extLst>
          </p:cNvPr>
          <p:cNvCxnSpPr>
            <a:cxnSpLocks/>
            <a:stCxn id="169" idx="2"/>
          </p:cNvCxnSpPr>
          <p:nvPr/>
        </p:nvCxnSpPr>
        <p:spPr>
          <a:xfrm rot="5400000">
            <a:off x="3296162" y="3880539"/>
            <a:ext cx="141607" cy="776196"/>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4" name="Rectangle: Rounded Corners 253">
            <a:extLst>
              <a:ext uri="{FF2B5EF4-FFF2-40B4-BE49-F238E27FC236}">
                <a16:creationId xmlns:a16="http://schemas.microsoft.com/office/drawing/2014/main" id="{13F62B52-6F02-B6F4-96EB-1A3DCF67612F}"/>
              </a:ext>
            </a:extLst>
          </p:cNvPr>
          <p:cNvSpPr/>
          <p:nvPr/>
        </p:nvSpPr>
        <p:spPr>
          <a:xfrm>
            <a:off x="710887" y="537526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p:cNvCxnSpPr>
          <p:nvPr/>
        </p:nvCxnSpPr>
        <p:spPr>
          <a:xfrm flipV="1">
            <a:off x="1145227" y="4325633"/>
            <a:ext cx="603615" cy="1049633"/>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7103287" y="3567641"/>
            <a:ext cx="403778" cy="63037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a:stCxn id="81" idx="0"/>
            <a:endCxn id="130" idx="2"/>
          </p:cNvCxnSpPr>
          <p:nvPr/>
        </p:nvCxnSpPr>
        <p:spPr>
          <a:xfrm rot="16200000" flipV="1">
            <a:off x="6366757" y="3461488"/>
            <a:ext cx="440449" cy="806013"/>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0" name="TextBox 269">
            <a:extLst>
              <a:ext uri="{FF2B5EF4-FFF2-40B4-BE49-F238E27FC236}">
                <a16:creationId xmlns:a16="http://schemas.microsoft.com/office/drawing/2014/main" id="{941649E9-BC06-3553-5B99-406C7B62839D}"/>
              </a:ext>
            </a:extLst>
          </p:cNvPr>
          <p:cNvSpPr txBox="1"/>
          <p:nvPr/>
        </p:nvSpPr>
        <p:spPr>
          <a:xfrm>
            <a:off x="6421340" y="3869274"/>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3914418" y="5672446"/>
            <a:ext cx="461992"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147501" y="454827"/>
            <a:ext cx="6109854" cy="369332"/>
          </a:xfrm>
          <a:prstGeom prst="rect">
            <a:avLst/>
          </a:prstGeom>
          <a:noFill/>
        </p:spPr>
        <p:txBody>
          <a:bodyPr wrap="square">
            <a:spAutoFit/>
          </a:bodyPr>
          <a:lstStyle/>
          <a:p>
            <a:r>
              <a:rPr lang="en-US" sz="1800" dirty="0"/>
              <a:t>SaaS with On Premise Systems</a:t>
            </a:r>
            <a:endParaRPr lang="en-US" dirty="0"/>
          </a:p>
        </p:txBody>
      </p:sp>
      <p:sp>
        <p:nvSpPr>
          <p:cNvPr id="92" name="TextBox 91">
            <a:extLst>
              <a:ext uri="{FF2B5EF4-FFF2-40B4-BE49-F238E27FC236}">
                <a16:creationId xmlns:a16="http://schemas.microsoft.com/office/drawing/2014/main" id="{E5B964D7-6E70-2E89-B6D7-C22997BC3FB7}"/>
              </a:ext>
            </a:extLst>
          </p:cNvPr>
          <p:cNvSpPr txBox="1"/>
          <p:nvPr/>
        </p:nvSpPr>
        <p:spPr>
          <a:xfrm>
            <a:off x="9532326" y="2920844"/>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6" name="TextBox 95">
            <a:extLst>
              <a:ext uri="{FF2B5EF4-FFF2-40B4-BE49-F238E27FC236}">
                <a16:creationId xmlns:a16="http://schemas.microsoft.com/office/drawing/2014/main" id="{9F64026C-480D-4B99-7B1D-523945106E8A}"/>
              </a:ext>
            </a:extLst>
          </p:cNvPr>
          <p:cNvSpPr txBox="1"/>
          <p:nvPr/>
        </p:nvSpPr>
        <p:spPr>
          <a:xfrm>
            <a:off x="2702348" y="5700059"/>
            <a:ext cx="394729" cy="234950"/>
          </a:xfrm>
          <a:prstGeom prst="rect">
            <a:avLst/>
          </a:prstGeom>
          <a:noFill/>
        </p:spPr>
        <p:txBody>
          <a:bodyPr wrap="square" rtlCol="0">
            <a:noAutofit/>
          </a:bodyPr>
          <a:lstStyle/>
          <a:p>
            <a:pPr algn="l">
              <a:spcBef>
                <a:spcPts val="300"/>
              </a:spcBef>
            </a:pPr>
            <a:r>
              <a:rPr lang="en-US" sz="900" dirty="0"/>
              <a:t>Ref</a:t>
            </a:r>
          </a:p>
        </p:txBody>
      </p:sp>
      <p:cxnSp>
        <p:nvCxnSpPr>
          <p:cNvPr id="28" name="Straight Arrow Connector 27">
            <a:extLst>
              <a:ext uri="{FF2B5EF4-FFF2-40B4-BE49-F238E27FC236}">
                <a16:creationId xmlns:a16="http://schemas.microsoft.com/office/drawing/2014/main" id="{89721180-8C8F-CC03-465F-A7AE54402146}"/>
              </a:ext>
            </a:extLst>
          </p:cNvPr>
          <p:cNvCxnSpPr>
            <a:cxnSpLocks/>
            <a:stCxn id="219" idx="0"/>
            <a:endCxn id="80" idx="2"/>
          </p:cNvCxnSpPr>
          <p:nvPr/>
        </p:nvCxnSpPr>
        <p:spPr>
          <a:xfrm flipV="1">
            <a:off x="1748842" y="3199526"/>
            <a:ext cx="2443" cy="40033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A814F018-9250-74D3-7810-28D72580ED23}"/>
              </a:ext>
            </a:extLst>
          </p:cNvPr>
          <p:cNvSpPr txBox="1"/>
          <p:nvPr/>
        </p:nvSpPr>
        <p:spPr>
          <a:xfrm>
            <a:off x="1123970" y="3373913"/>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115" name="Straight Arrow Connector 114">
            <a:extLst>
              <a:ext uri="{FF2B5EF4-FFF2-40B4-BE49-F238E27FC236}">
                <a16:creationId xmlns:a16="http://schemas.microsoft.com/office/drawing/2014/main" id="{43A3C988-F94D-1CF6-6209-EAB8C0357EF2}"/>
              </a:ext>
            </a:extLst>
          </p:cNvPr>
          <p:cNvCxnSpPr>
            <a:cxnSpLocks/>
            <a:stCxn id="111" idx="2"/>
            <a:endCxn id="80" idx="0"/>
          </p:cNvCxnSpPr>
          <p:nvPr/>
        </p:nvCxnSpPr>
        <p:spPr>
          <a:xfrm>
            <a:off x="1751285" y="2433516"/>
            <a:ext cx="0" cy="17240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DD431ACD-B238-D367-1D1B-E79F5FA33918}"/>
              </a:ext>
            </a:extLst>
          </p:cNvPr>
          <p:cNvSpPr txBox="1"/>
          <p:nvPr/>
        </p:nvSpPr>
        <p:spPr>
          <a:xfrm>
            <a:off x="1793134" y="2410581"/>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82" name="Connector: Elbow 81">
            <a:extLst>
              <a:ext uri="{FF2B5EF4-FFF2-40B4-BE49-F238E27FC236}">
                <a16:creationId xmlns:a16="http://schemas.microsoft.com/office/drawing/2014/main" id="{312AD6B9-63A8-F215-DD53-1C6DBC21E48F}"/>
              </a:ext>
            </a:extLst>
          </p:cNvPr>
          <p:cNvCxnSpPr>
            <a:cxnSpLocks/>
            <a:stCxn id="81" idx="2"/>
            <a:endCxn id="254" idx="2"/>
          </p:cNvCxnSpPr>
          <p:nvPr/>
        </p:nvCxnSpPr>
        <p:spPr>
          <a:xfrm rot="5400000">
            <a:off x="3422334" y="2401972"/>
            <a:ext cx="1290547" cy="5844760"/>
          </a:xfrm>
          <a:prstGeom prst="bentConnector3">
            <a:avLst>
              <a:gd name="adj1" fmla="val 117713"/>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2A2D7E36-D918-D30A-5D9C-73B156BA77D9}"/>
              </a:ext>
            </a:extLst>
          </p:cNvPr>
          <p:cNvCxnSpPr>
            <a:stCxn id="169" idx="3"/>
            <a:endCxn id="78" idx="1"/>
          </p:cNvCxnSpPr>
          <p:nvPr/>
        </p:nvCxnSpPr>
        <p:spPr>
          <a:xfrm>
            <a:off x="4189403" y="3900654"/>
            <a:ext cx="226111" cy="299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7170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82506284"/>
              </p:ext>
            </p:extLst>
          </p:nvPr>
        </p:nvGraphicFramePr>
        <p:xfrm>
          <a:off x="304721" y="729575"/>
          <a:ext cx="11643534" cy="5626794"/>
        </p:xfrm>
        <a:graphic>
          <a:graphicData uri="http://schemas.openxmlformats.org/drawingml/2006/table">
            <a:tbl>
              <a:tblPr firstRow="1" bandRow="1">
                <a:tableStyleId>{073A0DAA-6AF3-43AB-8588-CEC1D06C72B9}</a:tableStyleId>
              </a:tblPr>
              <a:tblGrid>
                <a:gridCol w="3505181">
                  <a:extLst>
                    <a:ext uri="{9D8B030D-6E8A-4147-A177-3AD203B41FA5}">
                      <a16:colId xmlns:a16="http://schemas.microsoft.com/office/drawing/2014/main" val="2990193300"/>
                    </a:ext>
                  </a:extLst>
                </a:gridCol>
                <a:gridCol w="5642849">
                  <a:extLst>
                    <a:ext uri="{9D8B030D-6E8A-4147-A177-3AD203B41FA5}">
                      <a16:colId xmlns:a16="http://schemas.microsoft.com/office/drawing/2014/main" val="1552042565"/>
                    </a:ext>
                  </a:extLst>
                </a:gridCol>
                <a:gridCol w="2495504">
                  <a:extLst>
                    <a:ext uri="{9D8B030D-6E8A-4147-A177-3AD203B41FA5}">
                      <a16:colId xmlns:a16="http://schemas.microsoft.com/office/drawing/2014/main" val="3579785864"/>
                    </a:ext>
                  </a:extLst>
                </a:gridCol>
              </a:tblGrid>
              <a:tr h="29427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97282">
                <a:tc>
                  <a:txBody>
                    <a:bodyPr/>
                    <a:lstStyle/>
                    <a:p>
                      <a:r>
                        <a:rPr lang="en-US" sz="1050" dirty="0"/>
                        <a:t>Business Capability</a:t>
                      </a:r>
                    </a:p>
                  </a:txBody>
                  <a:tcPr marL="91416" marR="91416" marT="45708" marB="45708"/>
                </a:tc>
                <a:tc>
                  <a:txBody>
                    <a:bodyPr/>
                    <a:lstStyle/>
                    <a:p>
                      <a:r>
                        <a:rPr lang="en-US" sz="1050" dirty="0"/>
                        <a:t>IT Service &amp; Operations Management</a:t>
                      </a:r>
                    </a:p>
                    <a:p>
                      <a:r>
                        <a:rPr lang="en-US" sz="1050" dirty="0"/>
                        <a:t>Human Resource Management</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860806">
                <a:tc>
                  <a:txBody>
                    <a:bodyPr/>
                    <a:lstStyle/>
                    <a:p>
                      <a:r>
                        <a:rPr lang="en-US" sz="1050" dirty="0"/>
                        <a:t>Business Application</a:t>
                      </a:r>
                    </a:p>
                  </a:txBody>
                  <a:tcPr marL="91416" marR="91416" marT="45708" marB="45708"/>
                </a:tc>
                <a:tc>
                  <a:txBody>
                    <a:bodyPr/>
                    <a:lstStyle/>
                    <a:p>
                      <a:r>
                        <a:rPr lang="en-US" sz="1050" dirty="0"/>
                        <a:t>ServiceNow Platform (Platform)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ServiceNow Discovery (Platform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ServiceNow MID Server (Platform Host)  On Premise</a:t>
                      </a:r>
                      <a:br>
                        <a:rPr lang="en-US" sz="1050" dirty="0"/>
                      </a:br>
                      <a:r>
                        <a:rPr lang="en-US" sz="1050" dirty="0"/>
                        <a:t>SN Change Management(Platform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HR Service Delivery (Platform Host) SaaS</a:t>
                      </a:r>
                    </a:p>
                  </a:txBody>
                  <a:tcPr marL="91416" marR="91416" marT="45708" marB="45708"/>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60806">
                <a:tc>
                  <a:txBody>
                    <a:bodyPr/>
                    <a:lstStyle/>
                    <a:p>
                      <a:r>
                        <a:rPr lang="en-US" sz="1050" dirty="0"/>
                        <a:t>Application </a:t>
                      </a:r>
                      <a:br>
                        <a:rPr lang="en-US" sz="1050" dirty="0"/>
                      </a:br>
                      <a:r>
                        <a:rPr lang="en-US" sz="1050" dirty="0"/>
                        <a:t>Deployed instance</a:t>
                      </a:r>
                    </a:p>
                  </a:txBody>
                  <a:tcPr marL="91416" marR="91416" marT="45708" marB="45708"/>
                </a:tc>
                <a:tc>
                  <a:txBody>
                    <a:bodyPr/>
                    <a:lstStyle/>
                    <a:p>
                      <a:r>
                        <a:rPr lang="en-US" sz="1050" dirty="0"/>
                        <a:t>ServiceNow Tokyo Prod</a:t>
                      </a:r>
                    </a:p>
                    <a:p>
                      <a:r>
                        <a:rPr lang="en-US" sz="1050" dirty="0"/>
                        <a:t>ServiceNow Discovery Prod</a:t>
                      </a:r>
                    </a:p>
                    <a:p>
                      <a:r>
                        <a:rPr lang="en-US" sz="1050" dirty="0"/>
                        <a:t>ServiceNow MID Server</a:t>
                      </a:r>
                    </a:p>
                    <a:p>
                      <a:r>
                        <a:rPr lang="en-US" sz="1050" dirty="0"/>
                        <a:t>ServiceNow Change Mgmt Prod</a:t>
                      </a:r>
                    </a:p>
                    <a:p>
                      <a:r>
                        <a:rPr lang="en-US" sz="1050" dirty="0"/>
                        <a:t>ServiceNow HR Service Delivery Prod</a:t>
                      </a:r>
                    </a:p>
                  </a:txBody>
                  <a:tcPr marL="91416" marR="91416" marT="45708" marB="45708"/>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790">
                <a:tc>
                  <a:txBody>
                    <a:bodyPr/>
                    <a:lstStyle/>
                    <a:p>
                      <a:r>
                        <a:rPr lang="en-US" sz="1050" dirty="0"/>
                        <a:t>Technical Service offering that Administrates/Develops/Supports the Application  (may have more than 1)</a:t>
                      </a:r>
                    </a:p>
                  </a:txBody>
                  <a:tcPr marL="91416" marR="91416" marT="45708" marB="45708"/>
                </a:tc>
                <a:tc>
                  <a:txBody>
                    <a:bodyPr/>
                    <a:lstStyle/>
                    <a:p>
                      <a:r>
                        <a:rPr lang="en-US" sz="1050" dirty="0"/>
                        <a:t>ServiceNow Discovery Administration</a:t>
                      </a:r>
                    </a:p>
                    <a:p>
                      <a:r>
                        <a:rPr lang="en-US" sz="1050" dirty="0"/>
                        <a:t>Discovery Admin</a:t>
                      </a:r>
                    </a:p>
                  </a:txBody>
                  <a:tcPr marL="91416" marR="91416" marT="45708" marB="45708"/>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7282">
                <a:tc>
                  <a:txBody>
                    <a:bodyPr/>
                    <a:lstStyle/>
                    <a:p>
                      <a:r>
                        <a:rPr lang="en-US" sz="1050" dirty="0"/>
                        <a:t>The high-level Technology Service provided by IT  (Parent Service)</a:t>
                      </a:r>
                    </a:p>
                  </a:txBody>
                  <a:tcPr marL="91416" marR="91416" marT="45708" marB="45708"/>
                </a:tc>
                <a:tc>
                  <a:txBody>
                    <a:bodyPr/>
                    <a:lstStyle/>
                    <a:p>
                      <a:r>
                        <a:rPr lang="en-US" sz="1000" dirty="0"/>
                        <a:t>Platform Services </a:t>
                      </a:r>
                    </a:p>
                  </a:txBody>
                  <a:tcPr marL="91416" marR="91416" marT="45708" marB="45708"/>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7859">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r>
                        <a:rPr lang="en-US" sz="1000" dirty="0"/>
                        <a:t>Compute/Hosting Services (Contains the CIs that are in same class)</a:t>
                      </a:r>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6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r>
                        <a:rPr lang="en-US" sz="1000" dirty="0"/>
                        <a:t>Mobile Onboarding</a:t>
                      </a:r>
                      <a:br>
                        <a:rPr lang="en-US" sz="1000" dirty="0"/>
                      </a:br>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1626">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buFontTx/>
                        <a:buNone/>
                      </a:pPr>
                      <a:r>
                        <a:rPr lang="en-US" sz="1000" dirty="0"/>
                        <a:t>Enterprise Onboarding</a:t>
                      </a:r>
                    </a:p>
                  </a:txBody>
                  <a:tcPr marL="91416" marR="91416" marT="45708" marB="45708"/>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ServiceNow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240569" y="422210"/>
            <a:ext cx="3334327" cy="368916"/>
          </a:xfrm>
          <a:prstGeom prst="rect">
            <a:avLst/>
          </a:prstGeom>
          <a:noFill/>
        </p:spPr>
        <p:txBody>
          <a:bodyPr wrap="square" rtlCol="0">
            <a:noAutofit/>
          </a:bodyPr>
          <a:lstStyle/>
          <a:p>
            <a:pPr>
              <a:spcBef>
                <a:spcPts val="300"/>
              </a:spcBef>
            </a:pPr>
            <a:r>
              <a:rPr lang="en-US" sz="1600" dirty="0"/>
              <a:t>SaaS with On Premise Systems</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4192823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ectangle: Rounded Corners 143">
            <a:extLst>
              <a:ext uri="{FF2B5EF4-FFF2-40B4-BE49-F238E27FC236}">
                <a16:creationId xmlns:a16="http://schemas.microsoft.com/office/drawing/2014/main" id="{B6259598-3980-A425-5DC4-D6D162A2E5AE}"/>
              </a:ext>
            </a:extLst>
          </p:cNvPr>
          <p:cNvSpPr/>
          <p:nvPr/>
        </p:nvSpPr>
        <p:spPr>
          <a:xfrm>
            <a:off x="677502" y="3049779"/>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5" name="Rectangle: Rounded Corners 144">
            <a:extLst>
              <a:ext uri="{FF2B5EF4-FFF2-40B4-BE49-F238E27FC236}">
                <a16:creationId xmlns:a16="http://schemas.microsoft.com/office/drawing/2014/main" id="{272B63DF-7AF5-F3E8-EAC9-5A77A578D867}"/>
              </a:ext>
            </a:extLst>
          </p:cNvPr>
          <p:cNvSpPr/>
          <p:nvPr/>
        </p:nvSpPr>
        <p:spPr>
          <a:xfrm>
            <a:off x="344339" y="3043453"/>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1" name="Rectangle: Rounded Corners 140">
            <a:extLst>
              <a:ext uri="{FF2B5EF4-FFF2-40B4-BE49-F238E27FC236}">
                <a16:creationId xmlns:a16="http://schemas.microsoft.com/office/drawing/2014/main" id="{E2DB2C03-9FD8-04F4-1062-4CE6A7FEB515}"/>
              </a:ext>
            </a:extLst>
          </p:cNvPr>
          <p:cNvSpPr/>
          <p:nvPr/>
        </p:nvSpPr>
        <p:spPr>
          <a:xfrm>
            <a:off x="6531605" y="3496832"/>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2" name="Rectangle: Rounded Corners 141">
            <a:extLst>
              <a:ext uri="{FF2B5EF4-FFF2-40B4-BE49-F238E27FC236}">
                <a16:creationId xmlns:a16="http://schemas.microsoft.com/office/drawing/2014/main" id="{AA5ACF1A-E35F-44CC-233F-E7CBE6F86C9D}"/>
              </a:ext>
            </a:extLst>
          </p:cNvPr>
          <p:cNvSpPr/>
          <p:nvPr/>
        </p:nvSpPr>
        <p:spPr>
          <a:xfrm>
            <a:off x="6202339" y="3494697"/>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78ADE613-8D94-4CD4-15BA-6968E4ABF3CB}"/>
              </a:ext>
            </a:extLst>
          </p:cNvPr>
          <p:cNvSpPr/>
          <p:nvPr/>
        </p:nvSpPr>
        <p:spPr>
          <a:xfrm>
            <a:off x="5109801" y="3310078"/>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C9F1A220-4CC9-EF38-B11F-A2700D82C218}"/>
              </a:ext>
            </a:extLst>
          </p:cNvPr>
          <p:cNvSpPr/>
          <p:nvPr/>
        </p:nvSpPr>
        <p:spPr>
          <a:xfrm>
            <a:off x="4794245" y="331064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7" name="Rectangle: Rounded Corners 136">
            <a:extLst>
              <a:ext uri="{FF2B5EF4-FFF2-40B4-BE49-F238E27FC236}">
                <a16:creationId xmlns:a16="http://schemas.microsoft.com/office/drawing/2014/main" id="{75883DDF-8E3B-0670-46A9-81CDDA71353B}"/>
              </a:ext>
            </a:extLst>
          </p:cNvPr>
          <p:cNvSpPr/>
          <p:nvPr/>
        </p:nvSpPr>
        <p:spPr>
          <a:xfrm>
            <a:off x="3657338" y="3075779"/>
            <a:ext cx="839156"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8" name="Rectangle: Rounded Corners 137">
            <a:extLst>
              <a:ext uri="{FF2B5EF4-FFF2-40B4-BE49-F238E27FC236}">
                <a16:creationId xmlns:a16="http://schemas.microsoft.com/office/drawing/2014/main" id="{C1D8EAF0-E716-E03E-1668-117F61E43148}"/>
              </a:ext>
            </a:extLst>
          </p:cNvPr>
          <p:cNvSpPr/>
          <p:nvPr/>
        </p:nvSpPr>
        <p:spPr>
          <a:xfrm>
            <a:off x="3396991" y="3061163"/>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0D16FF11-52FE-9739-D830-9FFA51FA471E}"/>
              </a:ext>
            </a:extLst>
          </p:cNvPr>
          <p:cNvSpPr/>
          <p:nvPr/>
        </p:nvSpPr>
        <p:spPr>
          <a:xfrm>
            <a:off x="2447283" y="3038364"/>
            <a:ext cx="779744"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0" name="Rectangle: Rounded Corners 139">
            <a:extLst>
              <a:ext uri="{FF2B5EF4-FFF2-40B4-BE49-F238E27FC236}">
                <a16:creationId xmlns:a16="http://schemas.microsoft.com/office/drawing/2014/main" id="{1C55038C-7423-F820-A46F-50936A140A53}"/>
              </a:ext>
            </a:extLst>
          </p:cNvPr>
          <p:cNvSpPr/>
          <p:nvPr/>
        </p:nvSpPr>
        <p:spPr>
          <a:xfrm>
            <a:off x="2123300" y="3024416"/>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3866373" y="265739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flipV="1">
            <a:off x="7084637" y="3595856"/>
            <a:ext cx="1993088" cy="4775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3875666" y="4447857"/>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4" name="Right Brace 273">
            <a:extLst>
              <a:ext uri="{FF2B5EF4-FFF2-40B4-BE49-F238E27FC236}">
                <a16:creationId xmlns:a16="http://schemas.microsoft.com/office/drawing/2014/main" id="{183F8E3F-6FBE-77AD-BB79-5E6BC9F6C89A}"/>
              </a:ext>
            </a:extLst>
          </p:cNvPr>
          <p:cNvSpPr/>
          <p:nvPr/>
        </p:nvSpPr>
        <p:spPr>
          <a:xfrm rot="5400000" flipH="1">
            <a:off x="5210048" y="-251673"/>
            <a:ext cx="244705" cy="2665477"/>
          </a:xfrm>
          <a:prstGeom prst="rightBrace">
            <a:avLst>
              <a:gd name="adj1" fmla="val 20674"/>
              <a:gd name="adj2" fmla="val 54579"/>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a:off x="1196557" y="2365412"/>
            <a:ext cx="4996863" cy="1727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29077" y="11675"/>
            <a:ext cx="11340627" cy="668692"/>
          </a:xfrm>
        </p:spPr>
        <p:txBody>
          <a:bodyPr/>
          <a:lstStyle/>
          <a:p>
            <a:r>
              <a:rPr lang="en-US" dirty="0"/>
              <a:t>ServiceNow Platform (Fly)</a:t>
            </a:r>
          </a:p>
        </p:txBody>
      </p:sp>
      <p:sp>
        <p:nvSpPr>
          <p:cNvPr id="12" name="Rectangle: Rounded Corners 11">
            <a:extLst>
              <a:ext uri="{FF2B5EF4-FFF2-40B4-BE49-F238E27FC236}">
                <a16:creationId xmlns:a16="http://schemas.microsoft.com/office/drawing/2014/main" id="{39B42090-3958-4146-8B6E-296B53581143}"/>
              </a:ext>
            </a:extLst>
          </p:cNvPr>
          <p:cNvSpPr/>
          <p:nvPr/>
        </p:nvSpPr>
        <p:spPr>
          <a:xfrm>
            <a:off x="3461736" y="936999"/>
            <a:ext cx="1005840" cy="8229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IT Service &amp; Operations Management</a:t>
            </a:r>
          </a:p>
        </p:txBody>
      </p:sp>
      <p:sp>
        <p:nvSpPr>
          <p:cNvPr id="13" name="Rectangle: Rounded Corners 12">
            <a:extLst>
              <a:ext uri="{FF2B5EF4-FFF2-40B4-BE49-F238E27FC236}">
                <a16:creationId xmlns:a16="http://schemas.microsoft.com/office/drawing/2014/main" id="{10866F1C-0384-4347-824A-1590658308DE}"/>
              </a:ext>
            </a:extLst>
          </p:cNvPr>
          <p:cNvSpPr/>
          <p:nvPr/>
        </p:nvSpPr>
        <p:spPr>
          <a:xfrm>
            <a:off x="3397356" y="2093245"/>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a:t>
            </a:r>
            <a:b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193420" y="2068232"/>
            <a:ext cx="882232"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HR Service Delivery</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7" name="Elbow Connector 16">
            <a:extLst>
              <a:ext uri="{FF2B5EF4-FFF2-40B4-BE49-F238E27FC236}">
                <a16:creationId xmlns:a16="http://schemas.microsoft.com/office/drawing/2014/main" id="{EA4DD40D-89B5-0E48-AE26-A0295C47D311}"/>
              </a:ext>
            </a:extLst>
          </p:cNvPr>
          <p:cNvCxnSpPr>
            <a:cxnSpLocks/>
            <a:stCxn id="12" idx="2"/>
            <a:endCxn id="13" idx="0"/>
          </p:cNvCxnSpPr>
          <p:nvPr/>
        </p:nvCxnSpPr>
        <p:spPr>
          <a:xfrm rot="5400000">
            <a:off x="3731533" y="1860122"/>
            <a:ext cx="333286" cy="13296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1C07CB9E-C0FD-9A42-9404-C663498B4EE4}"/>
              </a:ext>
            </a:extLst>
          </p:cNvPr>
          <p:cNvSpPr/>
          <p:nvPr/>
        </p:nvSpPr>
        <p:spPr>
          <a:xfrm>
            <a:off x="3397356" y="4825782"/>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21" name="TextBox 20">
            <a:extLst>
              <a:ext uri="{FF2B5EF4-FFF2-40B4-BE49-F238E27FC236}">
                <a16:creationId xmlns:a16="http://schemas.microsoft.com/office/drawing/2014/main" id="{4DEBAEF4-D239-4941-AEA0-4F3BAFBE12C0}"/>
              </a:ext>
            </a:extLst>
          </p:cNvPr>
          <p:cNvSpPr txBox="1"/>
          <p:nvPr/>
        </p:nvSpPr>
        <p:spPr>
          <a:xfrm>
            <a:off x="4102459" y="1921503"/>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2" name="TextBox 21">
            <a:extLst>
              <a:ext uri="{FF2B5EF4-FFF2-40B4-BE49-F238E27FC236}">
                <a16:creationId xmlns:a16="http://schemas.microsoft.com/office/drawing/2014/main" id="{FB9614B9-9AA5-8147-B241-4D98D99A46CD}"/>
              </a:ext>
            </a:extLst>
          </p:cNvPr>
          <p:cNvSpPr txBox="1"/>
          <p:nvPr/>
        </p:nvSpPr>
        <p:spPr>
          <a:xfrm>
            <a:off x="6626122" y="177380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8417531" y="2430391"/>
            <a:ext cx="915632"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Onboarding</a:t>
            </a: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7835312" y="3343671"/>
            <a:ext cx="990788" cy="647685"/>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Mobile Onboarding</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054871" y="2845228"/>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230386" y="3328308"/>
            <a:ext cx="646532"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3832582" y="4543475"/>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37" name="Rectangle: Rounded Corners 36">
            <a:extLst>
              <a:ext uri="{FF2B5EF4-FFF2-40B4-BE49-F238E27FC236}">
                <a16:creationId xmlns:a16="http://schemas.microsoft.com/office/drawing/2014/main" id="{B82D9489-A8C9-9541-A5B4-85C1538E47A6}"/>
              </a:ext>
            </a:extLst>
          </p:cNvPr>
          <p:cNvSpPr/>
          <p:nvPr/>
        </p:nvSpPr>
        <p:spPr>
          <a:xfrm>
            <a:off x="8441007" y="957416"/>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Human Resources</a:t>
            </a:r>
          </a:p>
        </p:txBody>
      </p:sp>
      <p:sp>
        <p:nvSpPr>
          <p:cNvPr id="38" name="Rectangle: Rounded Corners 37">
            <a:extLst>
              <a:ext uri="{FF2B5EF4-FFF2-40B4-BE49-F238E27FC236}">
                <a16:creationId xmlns:a16="http://schemas.microsoft.com/office/drawing/2014/main" id="{934C6762-221C-0B43-BE09-BC3E085D79A6}"/>
              </a:ext>
            </a:extLst>
          </p:cNvPr>
          <p:cNvSpPr/>
          <p:nvPr/>
        </p:nvSpPr>
        <p:spPr>
          <a:xfrm>
            <a:off x="8441007" y="1679805"/>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Category</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New Employee</a:t>
            </a:r>
          </a:p>
        </p:txBody>
      </p:sp>
      <p:cxnSp>
        <p:nvCxnSpPr>
          <p:cNvPr id="39" name="Elbow Connector 109">
            <a:extLst>
              <a:ext uri="{FF2B5EF4-FFF2-40B4-BE49-F238E27FC236}">
                <a16:creationId xmlns:a16="http://schemas.microsoft.com/office/drawing/2014/main" id="{BAA7D858-A71A-E14E-89AD-CB02928C9299}"/>
              </a:ext>
            </a:extLst>
          </p:cNvPr>
          <p:cNvCxnSpPr>
            <a:cxnSpLocks/>
            <a:stCxn id="37" idx="2"/>
            <a:endCxn id="38" idx="0"/>
          </p:cNvCxnSpPr>
          <p:nvPr/>
        </p:nvCxnSpPr>
        <p:spPr>
          <a:xfrm>
            <a:off x="8875347" y="1551776"/>
            <a:ext cx="0" cy="128029"/>
          </a:xfrm>
          <a:prstGeom prst="straightConnector1">
            <a:avLst/>
          </a:prstGeom>
          <a:ln w="19050" cap="flat" cmpd="sng" algn="ctr">
            <a:solidFill>
              <a:schemeClr val="tx1"/>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40" name="Elbow Connector 109">
            <a:extLst>
              <a:ext uri="{FF2B5EF4-FFF2-40B4-BE49-F238E27FC236}">
                <a16:creationId xmlns:a16="http://schemas.microsoft.com/office/drawing/2014/main" id="{F7FB3FF9-31A0-4F4D-A74A-2EBA7D4954A8}"/>
              </a:ext>
            </a:extLst>
          </p:cNvPr>
          <p:cNvCxnSpPr>
            <a:cxnSpLocks/>
            <a:stCxn id="38" idx="2"/>
            <a:endCxn id="30" idx="0"/>
          </p:cNvCxnSpPr>
          <p:nvPr/>
        </p:nvCxnSpPr>
        <p:spPr>
          <a:xfrm>
            <a:off x="8875347" y="2274165"/>
            <a:ext cx="0" cy="156226"/>
          </a:xfrm>
          <a:prstGeom prst="straightConnector1">
            <a:avLst/>
          </a:prstGeom>
          <a:ln w="19050" cap="flat" cmpd="sng" algn="ctr">
            <a:solidFill>
              <a:schemeClr val="tx2"/>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3" name="Rectangle: Rounded Corners 42">
            <a:extLst>
              <a:ext uri="{FF2B5EF4-FFF2-40B4-BE49-F238E27FC236}">
                <a16:creationId xmlns:a16="http://schemas.microsoft.com/office/drawing/2014/main" id="{ACD44DF3-CCBF-A74E-B8C6-909C88C79462}"/>
              </a:ext>
            </a:extLst>
          </p:cNvPr>
          <p:cNvSpPr/>
          <p:nvPr/>
        </p:nvSpPr>
        <p:spPr>
          <a:xfrm>
            <a:off x="9077725" y="334643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Enterprise Onboarding</a:t>
            </a:r>
          </a:p>
        </p:txBody>
      </p:sp>
      <p:sp>
        <p:nvSpPr>
          <p:cNvPr id="47" name="Rectangle: Rounded Corners 46">
            <a:extLst>
              <a:ext uri="{FF2B5EF4-FFF2-40B4-BE49-F238E27FC236}">
                <a16:creationId xmlns:a16="http://schemas.microsoft.com/office/drawing/2014/main" id="{0973D6B4-9DAD-4A46-A876-CF45FC8F3479}"/>
              </a:ext>
            </a:extLst>
          </p:cNvPr>
          <p:cNvSpPr/>
          <p:nvPr/>
        </p:nvSpPr>
        <p:spPr>
          <a:xfrm>
            <a:off x="6129586" y="941498"/>
            <a:ext cx="1001094" cy="661069"/>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Capability (1.2)</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Human Resource Management</a:t>
            </a:r>
          </a:p>
        </p:txBody>
      </p:sp>
      <p:sp>
        <p:nvSpPr>
          <p:cNvPr id="50" name="Left Brace 49">
            <a:extLst>
              <a:ext uri="{FF2B5EF4-FFF2-40B4-BE49-F238E27FC236}">
                <a16:creationId xmlns:a16="http://schemas.microsoft.com/office/drawing/2014/main" id="{5333C994-C83E-604C-9317-B089097B9096}"/>
              </a:ext>
            </a:extLst>
          </p:cNvPr>
          <p:cNvSpPr/>
          <p:nvPr/>
        </p:nvSpPr>
        <p:spPr>
          <a:xfrm rot="5400000">
            <a:off x="1370335" y="519411"/>
            <a:ext cx="373731" cy="2322731"/>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1803111" y="1714233"/>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011146" y="1108432"/>
            <a:ext cx="1068933" cy="371076"/>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8330706" y="3193047"/>
            <a:ext cx="575664" cy="150623"/>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3397356" y="563235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64" name="Rectangle: Rounded Corners 63">
            <a:extLst>
              <a:ext uri="{FF2B5EF4-FFF2-40B4-BE49-F238E27FC236}">
                <a16:creationId xmlns:a16="http://schemas.microsoft.com/office/drawing/2014/main" id="{AAE862D6-09ED-1D45-93AE-B31EC1FAC4A1}"/>
              </a:ext>
            </a:extLst>
          </p:cNvPr>
          <p:cNvSpPr/>
          <p:nvPr/>
        </p:nvSpPr>
        <p:spPr>
          <a:xfrm>
            <a:off x="1936028" y="4810330"/>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sp>
        <p:nvSpPr>
          <p:cNvPr id="70" name="Rectangle: Rounded Corners 69">
            <a:extLst>
              <a:ext uri="{FF2B5EF4-FFF2-40B4-BE49-F238E27FC236}">
                <a16:creationId xmlns:a16="http://schemas.microsoft.com/office/drawing/2014/main" id="{54F07795-4F1F-D247-BDFA-E705C4FEB79F}"/>
              </a:ext>
            </a:extLst>
          </p:cNvPr>
          <p:cNvSpPr/>
          <p:nvPr/>
        </p:nvSpPr>
        <p:spPr>
          <a:xfrm>
            <a:off x="1406754" y="383514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indent="0" algn="ctr" defTabSz="457063" fontAlgn="auto">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Discovery Admin</a:t>
            </a:r>
          </a:p>
        </p:txBody>
      </p:sp>
      <p:sp>
        <p:nvSpPr>
          <p:cNvPr id="73" name="TextBox 72">
            <a:extLst>
              <a:ext uri="{FF2B5EF4-FFF2-40B4-BE49-F238E27FC236}">
                <a16:creationId xmlns:a16="http://schemas.microsoft.com/office/drawing/2014/main" id="{C417774A-A9D2-C848-8928-EADEB62F5171}"/>
              </a:ext>
            </a:extLst>
          </p:cNvPr>
          <p:cNvSpPr txBox="1"/>
          <p:nvPr/>
        </p:nvSpPr>
        <p:spPr>
          <a:xfrm>
            <a:off x="698537" y="35760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328370" y="2907279"/>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SN Tokyo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6604490" y="267996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2835654" y="5707577"/>
            <a:ext cx="680252" cy="184666"/>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600" i="0" u="none" strike="noStrike" kern="1200" cap="none" spc="0" normalizeH="0" baseline="0" noProof="0" dirty="0">
                <a:ln>
                  <a:noFill/>
                </a:ln>
                <a:effectLst/>
                <a:uLnTx/>
                <a:uFillTx/>
                <a:latin typeface="Century Gothic" panose="020F0302020204030204"/>
                <a:ea typeface="+mn-ea"/>
                <a:cs typeface="+mn-cs"/>
              </a:rPr>
              <a:t>Contains</a:t>
            </a: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81252"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9" name="TextBox 8">
            <a:extLst>
              <a:ext uri="{FF2B5EF4-FFF2-40B4-BE49-F238E27FC236}">
                <a16:creationId xmlns:a16="http://schemas.microsoft.com/office/drawing/2014/main" id="{EDC76C23-5B1F-47C6-86BC-6B26425E4655}"/>
              </a:ext>
            </a:extLst>
          </p:cNvPr>
          <p:cNvSpPr txBox="1"/>
          <p:nvPr/>
        </p:nvSpPr>
        <p:spPr>
          <a:xfrm>
            <a:off x="4382367" y="766310"/>
            <a:ext cx="1700032" cy="253916"/>
          </a:xfrm>
          <a:prstGeom prst="rect">
            <a:avLst/>
          </a:prstGeom>
          <a:noFill/>
        </p:spPr>
        <p:txBody>
          <a:bodyPr wrap="square" rtlCol="0">
            <a:spAutoFit/>
          </a:bodyPr>
          <a:lstStyle/>
          <a:p>
            <a:pPr algn="ctr"/>
            <a:r>
              <a:rPr lang="en-US" sz="1050" dirty="0"/>
              <a:t>APM implementation</a:t>
            </a:r>
          </a:p>
        </p:txBody>
      </p:sp>
      <p:sp>
        <p:nvSpPr>
          <p:cNvPr id="18" name="Right Brace 17">
            <a:extLst>
              <a:ext uri="{FF2B5EF4-FFF2-40B4-BE49-F238E27FC236}">
                <a16:creationId xmlns:a16="http://schemas.microsoft.com/office/drawing/2014/main" id="{9A6E2CCC-8DB7-4534-93CD-593F93407130}"/>
              </a:ext>
            </a:extLst>
          </p:cNvPr>
          <p:cNvSpPr/>
          <p:nvPr/>
        </p:nvSpPr>
        <p:spPr>
          <a:xfrm>
            <a:off x="9303419" y="1239517"/>
            <a:ext cx="196612" cy="880575"/>
          </a:xfrm>
          <a:prstGeom prst="rightBrace">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TextBox 97">
            <a:extLst>
              <a:ext uri="{FF2B5EF4-FFF2-40B4-BE49-F238E27FC236}">
                <a16:creationId xmlns:a16="http://schemas.microsoft.com/office/drawing/2014/main" id="{52FAB9E3-F2F9-49E6-9441-B0DE796ECC2A}"/>
              </a:ext>
            </a:extLst>
          </p:cNvPr>
          <p:cNvSpPr txBox="1"/>
          <p:nvPr/>
        </p:nvSpPr>
        <p:spPr>
          <a:xfrm>
            <a:off x="9353564" y="1534784"/>
            <a:ext cx="1227688" cy="415498"/>
          </a:xfrm>
          <a:prstGeom prst="rect">
            <a:avLst/>
          </a:prstGeom>
          <a:noFill/>
          <a:ln>
            <a:noFill/>
          </a:ln>
        </p:spPr>
        <p:txBody>
          <a:bodyPr wrap="square" rtlCol="0">
            <a:spAutoFit/>
          </a:bodyPr>
          <a:lstStyle/>
          <a:p>
            <a:pPr algn="ctr"/>
            <a:r>
              <a:rPr lang="en-US" sz="1050" dirty="0"/>
              <a:t>SPM/DPM implementation</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987688" y="276556"/>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961620" y="309771"/>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327877" y="208550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378551" y="1727089"/>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04" name="TextBox 103">
            <a:extLst>
              <a:ext uri="{FF2B5EF4-FFF2-40B4-BE49-F238E27FC236}">
                <a16:creationId xmlns:a16="http://schemas.microsoft.com/office/drawing/2014/main" id="{9EED603B-F6D0-29A7-32B1-20A092F1C591}"/>
              </a:ext>
            </a:extLst>
          </p:cNvPr>
          <p:cNvSpPr txBox="1"/>
          <p:nvPr/>
        </p:nvSpPr>
        <p:spPr>
          <a:xfrm>
            <a:off x="1396734" y="2093269"/>
            <a:ext cx="394729" cy="234950"/>
          </a:xfrm>
          <a:prstGeom prst="rect">
            <a:avLst/>
          </a:prstGeom>
          <a:noFill/>
        </p:spPr>
        <p:txBody>
          <a:bodyPr wrap="square" rtlCol="0">
            <a:noAutofit/>
          </a:bodyPr>
          <a:lstStyle/>
          <a:p>
            <a:pPr algn="l">
              <a:spcBef>
                <a:spcPts val="300"/>
              </a:spcBef>
            </a:pPr>
            <a:r>
              <a:rPr lang="en-US" sz="900" dirty="0"/>
              <a:t>Ref</a:t>
            </a:r>
          </a:p>
        </p:txBody>
      </p:sp>
      <p:sp>
        <p:nvSpPr>
          <p:cNvPr id="124" name="Rectangle: Rounded Corners 123">
            <a:extLst>
              <a:ext uri="{FF2B5EF4-FFF2-40B4-BE49-F238E27FC236}">
                <a16:creationId xmlns:a16="http://schemas.microsoft.com/office/drawing/2014/main" id="{79BDEC70-EFA3-DF3D-8628-258B669A6A63}"/>
              </a:ext>
            </a:extLst>
          </p:cNvPr>
          <p:cNvSpPr/>
          <p:nvPr/>
        </p:nvSpPr>
        <p:spPr>
          <a:xfrm>
            <a:off x="3397158" y="287368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 Prod</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4794245" y="3148502"/>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Change Mgmt Prod</a:t>
            </a: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215957" y="329867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HR Service Delivery Prod</a:t>
            </a: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3397158" y="38561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1936028" y="563235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5518816" y="416723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a:t>
            </a:r>
            <a:r>
              <a:rPr lang="en-US" sz="900" dirty="0">
                <a:solidFill>
                  <a:schemeClr val="tx1"/>
                </a:solidFill>
                <a:cs typeface="Arial" panose="020B0604020202020204" pitchFamily="34" charset="0"/>
              </a:rPr>
              <a:t>Administration</a:t>
            </a:r>
            <a:endParaRPr kumimoji="0" lang="en-US" sz="9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1" name="Rectangle: Rounded Corners 90">
            <a:extLst>
              <a:ext uri="{FF2B5EF4-FFF2-40B4-BE49-F238E27FC236}">
                <a16:creationId xmlns:a16="http://schemas.microsoft.com/office/drawing/2014/main" id="{88B7A853-A9DD-0404-7291-C85756BE1A4E}"/>
              </a:ext>
            </a:extLst>
          </p:cNvPr>
          <p:cNvSpPr/>
          <p:nvPr/>
        </p:nvSpPr>
        <p:spPr>
          <a:xfrm>
            <a:off x="2114902" y="2063032"/>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Discovery</a:t>
            </a:r>
          </a:p>
        </p:txBody>
      </p:sp>
      <p:cxnSp>
        <p:nvCxnSpPr>
          <p:cNvPr id="108" name="Elbow Connector 16">
            <a:extLst>
              <a:ext uri="{FF2B5EF4-FFF2-40B4-BE49-F238E27FC236}">
                <a16:creationId xmlns:a16="http://schemas.microsoft.com/office/drawing/2014/main" id="{E8FF45F1-8FB8-C7C3-880B-303D4F43AFBA}"/>
              </a:ext>
            </a:extLst>
          </p:cNvPr>
          <p:cNvCxnSpPr>
            <a:cxnSpLocks/>
            <a:stCxn id="12" idx="2"/>
            <a:endCxn id="14" idx="0"/>
          </p:cNvCxnSpPr>
          <p:nvPr/>
        </p:nvCxnSpPr>
        <p:spPr>
          <a:xfrm rot="16200000" flipH="1">
            <a:off x="4431540" y="1293075"/>
            <a:ext cx="323030" cy="1256798"/>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524CA1D6-1335-F8A9-A608-95FACC644781}"/>
              </a:ext>
            </a:extLst>
          </p:cNvPr>
          <p:cNvSpPr/>
          <p:nvPr/>
        </p:nvSpPr>
        <p:spPr>
          <a:xfrm>
            <a:off x="2111067" y="2863009"/>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Discovery</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23" name="Straight Arrow Connector 122">
            <a:extLst>
              <a:ext uri="{FF2B5EF4-FFF2-40B4-BE49-F238E27FC236}">
                <a16:creationId xmlns:a16="http://schemas.microsoft.com/office/drawing/2014/main" id="{6ABAC0BA-B733-D06B-E37F-C2561B93E849}"/>
              </a:ext>
            </a:extLst>
          </p:cNvPr>
          <p:cNvCxnSpPr>
            <a:cxnSpLocks/>
            <a:stCxn id="91" idx="2"/>
            <a:endCxn id="122" idx="0"/>
          </p:cNvCxnSpPr>
          <p:nvPr/>
        </p:nvCxnSpPr>
        <p:spPr>
          <a:xfrm flipH="1">
            <a:off x="2545407" y="2657392"/>
            <a:ext cx="3835" cy="20561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904E30AE-23B8-9143-E714-63D0BEF29C7E}"/>
              </a:ext>
            </a:extLst>
          </p:cNvPr>
          <p:cNvCxnSpPr>
            <a:cxnSpLocks/>
            <a:stCxn id="14" idx="2"/>
            <a:endCxn id="130" idx="0"/>
          </p:cNvCxnSpPr>
          <p:nvPr/>
        </p:nvCxnSpPr>
        <p:spPr>
          <a:xfrm>
            <a:off x="5221454" y="2677349"/>
            <a:ext cx="7131" cy="47115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4787114" y="2082989"/>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Change</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Mgmt</a:t>
            </a:r>
          </a:p>
        </p:txBody>
      </p:sp>
      <p:cxnSp>
        <p:nvCxnSpPr>
          <p:cNvPr id="135" name="Straight Arrow Connector 134">
            <a:extLst>
              <a:ext uri="{FF2B5EF4-FFF2-40B4-BE49-F238E27FC236}">
                <a16:creationId xmlns:a16="http://schemas.microsoft.com/office/drawing/2014/main" id="{17E69518-4549-2300-ED1C-D2CF747788FE}"/>
              </a:ext>
            </a:extLst>
          </p:cNvPr>
          <p:cNvCxnSpPr>
            <a:cxnSpLocks/>
            <a:stCxn id="15" idx="2"/>
            <a:endCxn id="131" idx="0"/>
          </p:cNvCxnSpPr>
          <p:nvPr/>
        </p:nvCxnSpPr>
        <p:spPr>
          <a:xfrm>
            <a:off x="6634536" y="2662592"/>
            <a:ext cx="15761" cy="63608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6" name="Elbow Connector 16">
            <a:extLst>
              <a:ext uri="{FF2B5EF4-FFF2-40B4-BE49-F238E27FC236}">
                <a16:creationId xmlns:a16="http://schemas.microsoft.com/office/drawing/2014/main" id="{B59B75A6-82DC-E9EC-2F0E-6DB839F5F5C5}"/>
              </a:ext>
            </a:extLst>
          </p:cNvPr>
          <p:cNvCxnSpPr>
            <a:cxnSpLocks/>
            <a:stCxn id="12" idx="2"/>
            <a:endCxn id="91" idx="0"/>
          </p:cNvCxnSpPr>
          <p:nvPr/>
        </p:nvCxnSpPr>
        <p:spPr>
          <a:xfrm rot="5400000">
            <a:off x="3105413" y="1203788"/>
            <a:ext cx="303073" cy="141541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CEA9716B-1F7C-471F-6952-BCF1DB48AC69}"/>
              </a:ext>
            </a:extLst>
          </p:cNvPr>
          <p:cNvCxnSpPr>
            <a:cxnSpLocks/>
            <a:stCxn id="47" idx="2"/>
            <a:endCxn id="15" idx="0"/>
          </p:cNvCxnSpPr>
          <p:nvPr/>
        </p:nvCxnSpPr>
        <p:spPr>
          <a:xfrm>
            <a:off x="6630133" y="1602567"/>
            <a:ext cx="4403" cy="46566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311053" y="5632357"/>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4" name="Connector: Elbow 153">
            <a:extLst>
              <a:ext uri="{FF2B5EF4-FFF2-40B4-BE49-F238E27FC236}">
                <a16:creationId xmlns:a16="http://schemas.microsoft.com/office/drawing/2014/main" id="{9E8C5A16-6839-37A4-7559-BC2182AC0412}"/>
              </a:ext>
            </a:extLst>
          </p:cNvPr>
          <p:cNvCxnSpPr>
            <a:cxnSpLocks/>
            <a:stCxn id="70" idx="0"/>
            <a:endCxn id="122" idx="2"/>
          </p:cNvCxnSpPr>
          <p:nvPr/>
        </p:nvCxnSpPr>
        <p:spPr>
          <a:xfrm rot="5400000" flipH="1" flipV="1">
            <a:off x="2004363" y="3294100"/>
            <a:ext cx="377774" cy="704313"/>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A1102144-E91B-81FD-945E-552404F7B674}"/>
              </a:ext>
            </a:extLst>
          </p:cNvPr>
          <p:cNvCxnSpPr>
            <a:cxnSpLocks/>
          </p:cNvCxnSpPr>
          <p:nvPr/>
        </p:nvCxnSpPr>
        <p:spPr>
          <a:xfrm>
            <a:off x="3963063" y="3468048"/>
            <a:ext cx="0" cy="388062"/>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2371771" y="385200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Middleware Mgmt</a:t>
            </a:r>
          </a:p>
        </p:txBody>
      </p:sp>
      <p:sp>
        <p:nvSpPr>
          <p:cNvPr id="177" name="TextBox 176">
            <a:extLst>
              <a:ext uri="{FF2B5EF4-FFF2-40B4-BE49-F238E27FC236}">
                <a16:creationId xmlns:a16="http://schemas.microsoft.com/office/drawing/2014/main" id="{B3A5F90C-1908-A6B3-7CED-C462318109CD}"/>
              </a:ext>
            </a:extLst>
          </p:cNvPr>
          <p:cNvSpPr txBox="1"/>
          <p:nvPr/>
        </p:nvSpPr>
        <p:spPr>
          <a:xfrm>
            <a:off x="5224447" y="2682058"/>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3910984" y="2670393"/>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9" name="TextBox 178">
            <a:extLst>
              <a:ext uri="{FF2B5EF4-FFF2-40B4-BE49-F238E27FC236}">
                <a16:creationId xmlns:a16="http://schemas.microsoft.com/office/drawing/2014/main" id="{972B5EB3-1426-8D80-4D5B-09E40D5A12C2}"/>
              </a:ext>
            </a:extLst>
          </p:cNvPr>
          <p:cNvSpPr txBox="1"/>
          <p:nvPr/>
        </p:nvSpPr>
        <p:spPr>
          <a:xfrm>
            <a:off x="2721346" y="268250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91" name="TextBox 190">
            <a:extLst>
              <a:ext uri="{FF2B5EF4-FFF2-40B4-BE49-F238E27FC236}">
                <a16:creationId xmlns:a16="http://schemas.microsoft.com/office/drawing/2014/main" id="{FEFB4999-70A5-4A96-C87A-2BBD334F70A1}"/>
              </a:ext>
            </a:extLst>
          </p:cNvPr>
          <p:cNvSpPr txBox="1"/>
          <p:nvPr/>
        </p:nvSpPr>
        <p:spPr>
          <a:xfrm>
            <a:off x="1501817" y="3439181"/>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V="1">
            <a:off x="3831696" y="5420142"/>
            <a:ext cx="0" cy="2122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1179733" y="5929537"/>
            <a:ext cx="756295"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025668" y="4398122"/>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19" name="Rectangle: Rounded Corners 218">
            <a:extLst>
              <a:ext uri="{FF2B5EF4-FFF2-40B4-BE49-F238E27FC236}">
                <a16:creationId xmlns:a16="http://schemas.microsoft.com/office/drawing/2014/main" id="{74A5EBA2-0CDC-2E31-00F2-BC70AF49F595}"/>
              </a:ext>
            </a:extLst>
          </p:cNvPr>
          <p:cNvSpPr/>
          <p:nvPr/>
        </p:nvSpPr>
        <p:spPr>
          <a:xfrm>
            <a:off x="327385" y="389303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a:t>
            </a:r>
            <a:r>
              <a:rPr lang="en-US" sz="900" dirty="0">
                <a:solidFill>
                  <a:schemeClr val="tx1"/>
                </a:solidFill>
                <a:cs typeface="Arial" panose="020B0604020202020204" pitchFamily="34" charset="0"/>
              </a:rPr>
              <a:t>Administration</a:t>
            </a:r>
            <a:endParaRPr kumimoji="0" lang="en-US" sz="9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223" name="Connector: Elbow 222">
            <a:extLst>
              <a:ext uri="{FF2B5EF4-FFF2-40B4-BE49-F238E27FC236}">
                <a16:creationId xmlns:a16="http://schemas.microsoft.com/office/drawing/2014/main" id="{631DF4F2-4E20-B303-DB47-71B4CC7E6617}"/>
              </a:ext>
            </a:extLst>
          </p:cNvPr>
          <p:cNvCxnSpPr>
            <a:stCxn id="219" idx="2"/>
            <a:endCxn id="64" idx="0"/>
          </p:cNvCxnSpPr>
          <p:nvPr/>
        </p:nvCxnSpPr>
        <p:spPr>
          <a:xfrm rot="16200000" flipH="1">
            <a:off x="1404579" y="3844541"/>
            <a:ext cx="322934" cy="1608643"/>
          </a:xfrm>
          <a:prstGeom prst="bentConnector3">
            <a:avLst>
              <a:gd name="adj1" fmla="val 41420"/>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Connector: Elbow 224">
            <a:extLst>
              <a:ext uri="{FF2B5EF4-FFF2-40B4-BE49-F238E27FC236}">
                <a16:creationId xmlns:a16="http://schemas.microsoft.com/office/drawing/2014/main" id="{67F07053-7C9E-E2B8-EFCB-F6B7B87E7FCE}"/>
              </a:ext>
            </a:extLst>
          </p:cNvPr>
          <p:cNvCxnSpPr>
            <a:stCxn id="70" idx="2"/>
            <a:endCxn id="64" idx="0"/>
          </p:cNvCxnSpPr>
          <p:nvPr/>
        </p:nvCxnSpPr>
        <p:spPr>
          <a:xfrm rot="16200000" flipH="1">
            <a:off x="1915318" y="4355279"/>
            <a:ext cx="380827" cy="529274"/>
          </a:xfrm>
          <a:prstGeom prst="bentConnector3">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937968CE-218C-81C5-87E1-7D80790FD52D}"/>
              </a:ext>
            </a:extLst>
          </p:cNvPr>
          <p:cNvCxnSpPr>
            <a:stCxn id="169" idx="2"/>
            <a:endCxn id="64" idx="0"/>
          </p:cNvCxnSpPr>
          <p:nvPr/>
        </p:nvCxnSpPr>
        <p:spPr>
          <a:xfrm rot="5400000">
            <a:off x="2406257" y="4410475"/>
            <a:ext cx="363967" cy="435743"/>
          </a:xfrm>
          <a:prstGeom prst="bentConnector3">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4" name="Rectangle: Rounded Corners 253">
            <a:extLst>
              <a:ext uri="{FF2B5EF4-FFF2-40B4-BE49-F238E27FC236}">
                <a16:creationId xmlns:a16="http://schemas.microsoft.com/office/drawing/2014/main" id="{13F62B52-6F02-B6F4-96EB-1A3DCF67612F}"/>
              </a:ext>
            </a:extLst>
          </p:cNvPr>
          <p:cNvSpPr/>
          <p:nvPr/>
        </p:nvSpPr>
        <p:spPr>
          <a:xfrm>
            <a:off x="307914" y="4809618"/>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p:cNvCxnSpPr>
          <p:nvPr/>
        </p:nvCxnSpPr>
        <p:spPr>
          <a:xfrm flipV="1">
            <a:off x="742254" y="4473374"/>
            <a:ext cx="0" cy="336244"/>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stCxn id="81" idx="0"/>
            <a:endCxn id="131" idx="2"/>
          </p:cNvCxnSpPr>
          <p:nvPr/>
        </p:nvCxnSpPr>
        <p:spPr>
          <a:xfrm rot="5400000" flipH="1" flipV="1">
            <a:off x="6164626" y="3681567"/>
            <a:ext cx="274201" cy="697141"/>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p:cNvCxnSpPr>
          <p:nvPr/>
        </p:nvCxnSpPr>
        <p:spPr>
          <a:xfrm rot="10800000">
            <a:off x="5099445" y="3707611"/>
            <a:ext cx="898402" cy="33349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0" name="TextBox 269">
            <a:extLst>
              <a:ext uri="{FF2B5EF4-FFF2-40B4-BE49-F238E27FC236}">
                <a16:creationId xmlns:a16="http://schemas.microsoft.com/office/drawing/2014/main" id="{941649E9-BC06-3553-5B99-406C7B62839D}"/>
              </a:ext>
            </a:extLst>
          </p:cNvPr>
          <p:cNvSpPr txBox="1"/>
          <p:nvPr/>
        </p:nvSpPr>
        <p:spPr>
          <a:xfrm>
            <a:off x="5587659" y="3860908"/>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2804708" y="5929537"/>
            <a:ext cx="592648"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291457" y="456666"/>
            <a:ext cx="6109854" cy="369332"/>
          </a:xfrm>
          <a:prstGeom prst="rect">
            <a:avLst/>
          </a:prstGeom>
          <a:noFill/>
        </p:spPr>
        <p:txBody>
          <a:bodyPr wrap="square">
            <a:spAutoFit/>
          </a:bodyPr>
          <a:lstStyle/>
          <a:p>
            <a:r>
              <a:rPr lang="en-US" sz="1800" dirty="0"/>
              <a:t>SaaS with On Premise Systems</a:t>
            </a:r>
            <a:endParaRPr lang="en-US" dirty="0"/>
          </a:p>
        </p:txBody>
      </p:sp>
      <p:sp>
        <p:nvSpPr>
          <p:cNvPr id="92" name="TextBox 91">
            <a:extLst>
              <a:ext uri="{FF2B5EF4-FFF2-40B4-BE49-F238E27FC236}">
                <a16:creationId xmlns:a16="http://schemas.microsoft.com/office/drawing/2014/main" id="{E5B964D7-6E70-2E89-B6D7-C22997BC3FB7}"/>
              </a:ext>
            </a:extLst>
          </p:cNvPr>
          <p:cNvSpPr txBox="1"/>
          <p:nvPr/>
        </p:nvSpPr>
        <p:spPr>
          <a:xfrm>
            <a:off x="8553272" y="317793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4" name="Connector: Elbow 3">
            <a:extLst>
              <a:ext uri="{FF2B5EF4-FFF2-40B4-BE49-F238E27FC236}">
                <a16:creationId xmlns:a16="http://schemas.microsoft.com/office/drawing/2014/main" id="{839BD8B0-EEDA-AC4C-1C0C-1A4B8FB7F7E7}"/>
              </a:ext>
            </a:extLst>
          </p:cNvPr>
          <p:cNvCxnSpPr>
            <a:stCxn id="47" idx="3"/>
            <a:endCxn id="30" idx="1"/>
          </p:cNvCxnSpPr>
          <p:nvPr/>
        </p:nvCxnSpPr>
        <p:spPr>
          <a:xfrm>
            <a:off x="7130680" y="1272033"/>
            <a:ext cx="1286851" cy="1455538"/>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DEA5F8AD-7697-F274-9128-170217D4D6C1}"/>
              </a:ext>
            </a:extLst>
          </p:cNvPr>
          <p:cNvSpPr txBox="1"/>
          <p:nvPr/>
        </p:nvSpPr>
        <p:spPr>
          <a:xfrm>
            <a:off x="7107204" y="106616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96" name="TextBox 95">
            <a:extLst>
              <a:ext uri="{FF2B5EF4-FFF2-40B4-BE49-F238E27FC236}">
                <a16:creationId xmlns:a16="http://schemas.microsoft.com/office/drawing/2014/main" id="{63C05A46-F1EF-DDBC-F8F8-139AF50C70C3}"/>
              </a:ext>
            </a:extLst>
          </p:cNvPr>
          <p:cNvSpPr txBox="1"/>
          <p:nvPr/>
        </p:nvSpPr>
        <p:spPr>
          <a:xfrm>
            <a:off x="1236516" y="569218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5255873" y="483491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109" name="Straight Arrow Connector 108">
            <a:extLst>
              <a:ext uri="{FF2B5EF4-FFF2-40B4-BE49-F238E27FC236}">
                <a16:creationId xmlns:a16="http://schemas.microsoft.com/office/drawing/2014/main" id="{3FFCBABC-43C0-0814-E709-833474B8184E}"/>
              </a:ext>
            </a:extLst>
          </p:cNvPr>
          <p:cNvCxnSpPr>
            <a:cxnSpLocks/>
            <a:stCxn id="219" idx="0"/>
            <a:endCxn id="80" idx="2"/>
          </p:cNvCxnSpPr>
          <p:nvPr/>
        </p:nvCxnSpPr>
        <p:spPr>
          <a:xfrm flipV="1">
            <a:off x="761725" y="3500887"/>
            <a:ext cx="985" cy="39214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BA96ADD7-561B-4900-3A0C-6D6141FA071B}"/>
              </a:ext>
            </a:extLst>
          </p:cNvPr>
          <p:cNvCxnSpPr>
            <a:cxnSpLocks/>
            <a:stCxn id="111" idx="2"/>
            <a:endCxn id="80" idx="0"/>
          </p:cNvCxnSpPr>
          <p:nvPr/>
        </p:nvCxnSpPr>
        <p:spPr>
          <a:xfrm>
            <a:off x="762217" y="2679868"/>
            <a:ext cx="493" cy="22741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6" name="Rectangle: Rounded Corners 145">
            <a:extLst>
              <a:ext uri="{FF2B5EF4-FFF2-40B4-BE49-F238E27FC236}">
                <a16:creationId xmlns:a16="http://schemas.microsoft.com/office/drawing/2014/main" id="{AAC97A17-8BDA-7BA3-3B92-B0E95629C239}"/>
              </a:ext>
            </a:extLst>
          </p:cNvPr>
          <p:cNvSpPr/>
          <p:nvPr/>
        </p:nvSpPr>
        <p:spPr>
          <a:xfrm>
            <a:off x="5544847" y="5123667"/>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47" name="Straight Arrow Connector 146">
            <a:extLst>
              <a:ext uri="{FF2B5EF4-FFF2-40B4-BE49-F238E27FC236}">
                <a16:creationId xmlns:a16="http://schemas.microsoft.com/office/drawing/2014/main" id="{869EA62C-14BA-F829-6777-B525C6AD46DB}"/>
              </a:ext>
            </a:extLst>
          </p:cNvPr>
          <p:cNvCxnSpPr>
            <a:cxnSpLocks/>
          </p:cNvCxnSpPr>
          <p:nvPr/>
        </p:nvCxnSpPr>
        <p:spPr>
          <a:xfrm flipV="1">
            <a:off x="5979592" y="4770554"/>
            <a:ext cx="0" cy="336244"/>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DD9B60A-5FAD-A99F-D608-B258A9F67415}"/>
              </a:ext>
            </a:extLst>
          </p:cNvPr>
          <p:cNvSpPr txBox="1"/>
          <p:nvPr/>
        </p:nvSpPr>
        <p:spPr>
          <a:xfrm>
            <a:off x="8664935" y="5668933"/>
            <a:ext cx="2604945" cy="647685"/>
          </a:xfrm>
          <a:prstGeom prst="rect">
            <a:avLst/>
          </a:prstGeom>
          <a:noFill/>
        </p:spPr>
        <p:txBody>
          <a:bodyPr wrap="square" rtlCol="0">
            <a:noAutofit/>
          </a:bodyPr>
          <a:lstStyle/>
          <a:p>
            <a:pPr algn="l">
              <a:spcBef>
                <a:spcPts val="300"/>
              </a:spcBef>
            </a:pPr>
            <a:r>
              <a:rPr lang="en-US" sz="1600" dirty="0"/>
              <a:t>* </a:t>
            </a:r>
            <a:r>
              <a:rPr lang="en-US" sz="1000" dirty="0"/>
              <a:t>ITSM Portfolio that provides the capability for IT Service and Operations Mgmt is not shown in this diagram. </a:t>
            </a:r>
            <a:endParaRPr lang="en-US" sz="1600" dirty="0"/>
          </a:p>
        </p:txBody>
      </p:sp>
      <p:sp>
        <p:nvSpPr>
          <p:cNvPr id="107" name="TextBox 106">
            <a:extLst>
              <a:ext uri="{FF2B5EF4-FFF2-40B4-BE49-F238E27FC236}">
                <a16:creationId xmlns:a16="http://schemas.microsoft.com/office/drawing/2014/main" id="{34269DC9-44E8-DB20-5510-0629824FE9C3}"/>
              </a:ext>
            </a:extLst>
          </p:cNvPr>
          <p:cNvSpPr txBox="1"/>
          <p:nvPr/>
        </p:nvSpPr>
        <p:spPr>
          <a:xfrm>
            <a:off x="3443159" y="889963"/>
            <a:ext cx="214179" cy="369332"/>
          </a:xfrm>
          <a:prstGeom prst="rect">
            <a:avLst/>
          </a:prstGeom>
          <a:noFill/>
        </p:spPr>
        <p:txBody>
          <a:bodyPr wrap="square">
            <a:spAutoFit/>
          </a:bodyPr>
          <a:lstStyle/>
          <a:p>
            <a:r>
              <a:rPr lang="en-US" sz="1800" dirty="0"/>
              <a:t>*</a:t>
            </a:r>
            <a:endParaRPr lang="en-US" dirty="0"/>
          </a:p>
        </p:txBody>
      </p:sp>
    </p:spTree>
    <p:extLst>
      <p:ext uri="{BB962C8B-B14F-4D97-AF65-F5344CB8AC3E}">
        <p14:creationId xmlns:p14="http://schemas.microsoft.com/office/powerpoint/2010/main" val="22265621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a:xfrm>
            <a:off x="324801" y="3018428"/>
            <a:ext cx="10106461" cy="1325880"/>
          </a:xfrm>
        </p:spPr>
        <p:txBody>
          <a:bodyPr/>
          <a:lstStyle/>
          <a:p>
            <a:r>
              <a:rPr lang="en-US" dirty="0"/>
              <a:t>Platform Host and App Example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449175" y="4344308"/>
            <a:ext cx="11917419" cy="1325880"/>
          </a:xfrm>
        </p:spPr>
        <p:txBody>
          <a:bodyPr/>
          <a:lstStyle/>
          <a:p>
            <a:r>
              <a:rPr lang="en-US" dirty="0"/>
              <a:t>SAP Platform – Run</a:t>
            </a:r>
          </a:p>
          <a:p>
            <a:r>
              <a:rPr lang="en-US" dirty="0"/>
              <a:t>SAP Platform – Run Multiple Locations/Support</a:t>
            </a:r>
          </a:p>
          <a:p>
            <a:r>
              <a:rPr lang="en-US" dirty="0"/>
              <a:t>SAP Platform - Fly</a:t>
            </a:r>
            <a:br>
              <a:rPr lang="en-US" dirty="0"/>
            </a:br>
            <a:r>
              <a:rPr lang="en-US" dirty="0"/>
              <a:t>EPIC Platform - </a:t>
            </a:r>
          </a:p>
        </p:txBody>
      </p:sp>
    </p:spTree>
    <p:extLst>
      <p:ext uri="{BB962C8B-B14F-4D97-AF65-F5344CB8AC3E}">
        <p14:creationId xmlns:p14="http://schemas.microsoft.com/office/powerpoint/2010/main" val="29631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700797814"/>
              </p:ext>
            </p:extLst>
          </p:nvPr>
        </p:nvGraphicFramePr>
        <p:xfrm>
          <a:off x="603848" y="711471"/>
          <a:ext cx="11181753" cy="5872190"/>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pPr lvl="0"/>
                      <a:r>
                        <a:rPr lang="en-US" sz="1100" dirty="0"/>
                        <a:t>SAP (Platform)</a:t>
                      </a:r>
                      <a:br>
                        <a:rPr lang="en-US" sz="1100" dirty="0"/>
                      </a:br>
                      <a:r>
                        <a:rPr lang="en-US" sz="1100" dirty="0"/>
                        <a:t>SAP ERP (Host)</a:t>
                      </a:r>
                      <a:br>
                        <a:rPr lang="en-US" sz="1100" dirty="0"/>
                      </a:br>
                      <a:r>
                        <a:rPr lang="en-US" sz="1100" dirty="0"/>
                        <a:t>SAP Manufacturing (Host)</a:t>
                      </a:r>
                    </a:p>
                    <a:p>
                      <a:pPr lvl="0"/>
                      <a:endParaRPr lang="en-US" sz="1100" dirty="0"/>
                    </a:p>
                  </a:txBody>
                  <a:tcPr marL="91416" marR="91416" marT="45708" marB="45708" anchor="ctr"/>
                </a:tc>
                <a:tc>
                  <a:txBody>
                    <a:bodyPr/>
                    <a:lstStyle/>
                    <a:p>
                      <a:r>
                        <a:rPr lang="en-US" sz="1100"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SAP Host Prod</a:t>
                      </a:r>
                    </a:p>
                    <a:p>
                      <a:pPr lvl="0"/>
                      <a:r>
                        <a:rPr lang="en-US" sz="1100" dirty="0"/>
                        <a:t>SAP *</a:t>
                      </a:r>
                      <a:r>
                        <a:rPr lang="en-US" sz="1100" dirty="0" err="1"/>
                        <a:t>Mfg</a:t>
                      </a:r>
                      <a:r>
                        <a:rPr lang="en-US" sz="1100" dirty="0"/>
                        <a:t> Prod</a:t>
                      </a:r>
                    </a:p>
                    <a:p>
                      <a:pPr lvl="0"/>
                      <a:r>
                        <a:rPr lang="en-US" sz="1100" dirty="0"/>
                        <a:t>SAP ERP Prod</a:t>
                      </a:r>
                    </a:p>
                    <a:p>
                      <a:br>
                        <a:rPr lang="en-US" sz="1100" dirty="0"/>
                      </a:br>
                      <a:endParaRPr lang="en-US" sz="1100" dirty="0"/>
                    </a:p>
                  </a:txBody>
                  <a:tcPr marL="91416" marR="91416" marT="45708" marB="45708" anchor="ctr"/>
                </a:tc>
                <a:tc>
                  <a:txBody>
                    <a:bodyPr/>
                    <a:lstStyle/>
                    <a:p>
                      <a:r>
                        <a:rPr lang="en-US" sz="1100"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SAP Administration </a:t>
                      </a:r>
                      <a:endParaRPr lang="en-US" sz="1100" i="1" dirty="0"/>
                    </a:p>
                  </a:txBody>
                  <a:tcPr marL="91416" marR="91416" marT="45708" marB="45708"/>
                </a:tc>
                <a:tc>
                  <a:txBody>
                    <a:bodyPr/>
                    <a:lstStyle/>
                    <a:p>
                      <a:r>
                        <a:rPr lang="en-US" sz="1100"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Management Services or</a:t>
                      </a:r>
                      <a:br>
                        <a:rPr lang="en-US" sz="1100" dirty="0"/>
                      </a:br>
                      <a:r>
                        <a:rPr lang="en-US" sz="1100" dirty="0"/>
                        <a:t>SAP Hosting </a:t>
                      </a:r>
                      <a:r>
                        <a:rPr lang="en-US" sz="1100" kern="1200" dirty="0">
                          <a:solidFill>
                            <a:schemeClr val="dk1"/>
                          </a:solidFill>
                          <a:latin typeface="+mn-lt"/>
                          <a:ea typeface="+mn-ea"/>
                          <a:cs typeface="+mn-cs"/>
                        </a:rPr>
                        <a:t>Services </a:t>
                      </a:r>
                      <a:r>
                        <a:rPr lang="en-US" sz="900" i="1" dirty="0"/>
                        <a:t>(this is dependent on level of reporting and maturity) </a:t>
                      </a:r>
                      <a:endParaRPr lang="en-US" sz="1100" i="1" dirty="0"/>
                    </a:p>
                  </a:txBody>
                  <a:tcPr marL="91416" marR="91416" marT="45708" marB="45708" anchor="ctr"/>
                </a:tc>
                <a:tc>
                  <a:txBody>
                    <a:bodyPr/>
                    <a:lstStyle/>
                    <a:p>
                      <a:r>
                        <a:rPr lang="en-US" sz="1100"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Inventory Mgmt</a:t>
                      </a:r>
                      <a:br>
                        <a:rPr lang="en-US" sz="1100" dirty="0"/>
                      </a:br>
                      <a:endParaRPr lang="en-US" sz="1100" dirty="0"/>
                    </a:p>
                  </a:txBody>
                  <a:tcPr marL="91416" marR="91416" marT="45708" marB="45708" anchor="ctr"/>
                </a:tc>
                <a:tc>
                  <a:txBody>
                    <a:bodyPr/>
                    <a:lstStyle/>
                    <a:p>
                      <a:r>
                        <a:rPr lang="en-US" sz="1100"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8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Product Line Status</a:t>
                      </a:r>
                    </a:p>
                  </a:txBody>
                  <a:tcPr marL="91416" marR="91416" marT="45708" marB="45708" anchor="ctr"/>
                </a:tc>
                <a:tc>
                  <a:txBody>
                    <a:bodyPr/>
                    <a:lstStyle/>
                    <a:p>
                      <a:r>
                        <a:rPr lang="en-US" sz="1100"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Manufacturing </a:t>
                      </a:r>
                      <a:r>
                        <a:rPr lang="en-US" sz="1100" kern="1200" dirty="0" err="1">
                          <a:solidFill>
                            <a:schemeClr val="dk1"/>
                          </a:solidFill>
                          <a:latin typeface="+mn-lt"/>
                          <a:ea typeface="+mn-ea"/>
                          <a:cs typeface="+mn-cs"/>
                        </a:rPr>
                        <a:t>Mgmt</a:t>
                      </a:r>
                      <a:r>
                        <a:rPr lang="en-US" sz="1100" kern="1200" dirty="0">
                          <a:solidFill>
                            <a:schemeClr val="dk1"/>
                          </a:solidFill>
                          <a:latin typeface="+mn-lt"/>
                          <a:ea typeface="+mn-ea"/>
                          <a:cs typeface="+mn-cs"/>
                        </a:rPr>
                        <a:t> Services</a:t>
                      </a:r>
                    </a:p>
                  </a:txBody>
                  <a:tcPr marL="0" marR="0" marT="0" marB="0" anchor="ctr"/>
                </a:tc>
                <a:tc>
                  <a:txBody>
                    <a:bodyPr/>
                    <a:lstStyle/>
                    <a:p>
                      <a:r>
                        <a:rPr lang="en-US" sz="1100"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SAP Platform (Run)</a:t>
            </a:r>
          </a:p>
        </p:txBody>
      </p:sp>
      <p:sp>
        <p:nvSpPr>
          <p:cNvPr id="5" name="TextBox 4">
            <a:extLst>
              <a:ext uri="{FF2B5EF4-FFF2-40B4-BE49-F238E27FC236}">
                <a16:creationId xmlns:a16="http://schemas.microsoft.com/office/drawing/2014/main" id="{D23F97F0-7614-F143-A38D-99789E650C39}"/>
              </a:ext>
            </a:extLst>
          </p:cNvPr>
          <p:cNvSpPr txBox="1"/>
          <p:nvPr/>
        </p:nvSpPr>
        <p:spPr>
          <a:xfrm>
            <a:off x="8185212" y="2491056"/>
            <a:ext cx="1189607" cy="216634"/>
          </a:xfrm>
          <a:prstGeom prst="rect">
            <a:avLst/>
          </a:prstGeom>
          <a:noFill/>
        </p:spPr>
        <p:txBody>
          <a:bodyPr wrap="square" rtlCol="0">
            <a:noAutofit/>
          </a:bodyPr>
          <a:lstStyle/>
          <a:p>
            <a:pPr algn="l">
              <a:spcBef>
                <a:spcPts val="300"/>
              </a:spcBef>
            </a:pPr>
            <a:r>
              <a:rPr lang="en-US" sz="1000" dirty="0"/>
              <a:t>*Manufacturing</a:t>
            </a:r>
          </a:p>
        </p:txBody>
      </p:sp>
    </p:spTree>
    <p:extLst>
      <p:ext uri="{BB962C8B-B14F-4D97-AF65-F5344CB8AC3E}">
        <p14:creationId xmlns:p14="http://schemas.microsoft.com/office/powerpoint/2010/main" val="258957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1" name="Straight Arrow Connector 160">
            <a:extLst>
              <a:ext uri="{FF2B5EF4-FFF2-40B4-BE49-F238E27FC236}">
                <a16:creationId xmlns:a16="http://schemas.microsoft.com/office/drawing/2014/main" id="{A1102144-E91B-81FD-945E-552404F7B674}"/>
              </a:ext>
            </a:extLst>
          </p:cNvPr>
          <p:cNvCxnSpPr>
            <a:cxnSpLocks/>
            <a:endCxn id="78" idx="0"/>
          </p:cNvCxnSpPr>
          <p:nvPr/>
        </p:nvCxnSpPr>
        <p:spPr>
          <a:xfrm>
            <a:off x="4922507" y="2999009"/>
            <a:ext cx="0" cy="4854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8" name="Rectangle: Rounded Corners 137">
            <a:extLst>
              <a:ext uri="{FF2B5EF4-FFF2-40B4-BE49-F238E27FC236}">
                <a16:creationId xmlns:a16="http://schemas.microsoft.com/office/drawing/2014/main" id="{123B2558-8DBF-AC72-40F5-F15515F50A01}"/>
              </a:ext>
            </a:extLst>
          </p:cNvPr>
          <p:cNvSpPr/>
          <p:nvPr/>
        </p:nvSpPr>
        <p:spPr>
          <a:xfrm>
            <a:off x="5959862" y="3130353"/>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E2BA9F89-46F1-206C-1125-D91772BA0BC9}"/>
              </a:ext>
            </a:extLst>
          </p:cNvPr>
          <p:cNvSpPr/>
          <p:nvPr/>
        </p:nvSpPr>
        <p:spPr>
          <a:xfrm>
            <a:off x="5893731" y="3130353"/>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52D38835-D4CE-9233-2BA1-8922524669A2}"/>
              </a:ext>
            </a:extLst>
          </p:cNvPr>
          <p:cNvSpPr/>
          <p:nvPr/>
        </p:nvSpPr>
        <p:spPr>
          <a:xfrm>
            <a:off x="4596912" y="2680037"/>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D1F3C92B-E370-C5BD-ECBB-1451C8CDB4C9}"/>
              </a:ext>
            </a:extLst>
          </p:cNvPr>
          <p:cNvSpPr/>
          <p:nvPr/>
        </p:nvSpPr>
        <p:spPr>
          <a:xfrm>
            <a:off x="4530781" y="2680037"/>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642227" y="232380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a:off x="7971028" y="3429000"/>
            <a:ext cx="1876407" cy="36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935160" y="4049594"/>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flipV="1">
            <a:off x="5029321" y="2023944"/>
            <a:ext cx="1939953" cy="787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29077" y="11675"/>
            <a:ext cx="11340627" cy="668692"/>
          </a:xfrm>
        </p:spPr>
        <p:txBody>
          <a:bodyPr/>
          <a:lstStyle/>
          <a:p>
            <a:r>
              <a:rPr lang="en-US" dirty="0"/>
              <a:t>SAP Platform (Run)</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969274" y="1734642"/>
            <a:ext cx="101166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SAP Manufacturing</a:t>
            </a:r>
          </a:p>
        </p:txBody>
      </p:sp>
      <p:sp>
        <p:nvSpPr>
          <p:cNvPr id="20" name="Rectangle: Rounded Corners 19">
            <a:extLst>
              <a:ext uri="{FF2B5EF4-FFF2-40B4-BE49-F238E27FC236}">
                <a16:creationId xmlns:a16="http://schemas.microsoft.com/office/drawing/2014/main" id="{1C07CB9E-C0FD-9A42-9404-C663498B4EE4}"/>
              </a:ext>
            </a:extLst>
          </p:cNvPr>
          <p:cNvSpPr/>
          <p:nvPr/>
        </p:nvSpPr>
        <p:spPr>
          <a:xfrm>
            <a:off x="4529215" y="440794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9187240" y="2215780"/>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b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Mgmt</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8605022" y="312906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Inventory Mgmt</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824581" y="2630617"/>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971028" y="3129060"/>
            <a:ext cx="699652"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954268" y="4110763"/>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43" name="Rectangle: Rounded Corners 42">
            <a:extLst>
              <a:ext uri="{FF2B5EF4-FFF2-40B4-BE49-F238E27FC236}">
                <a16:creationId xmlns:a16="http://schemas.microsoft.com/office/drawing/2014/main" id="{ACD44DF3-CCBF-A74E-B8C6-909C88C79462}"/>
              </a:ext>
            </a:extLst>
          </p:cNvPr>
          <p:cNvSpPr/>
          <p:nvPr/>
        </p:nvSpPr>
        <p:spPr>
          <a:xfrm>
            <a:off x="9847435" y="313182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bg1"/>
                </a:solidFill>
                <a:latin typeface="Century Gothic" panose="020F0302020204030204"/>
                <a:cs typeface="Arial" panose="020B0604020202020204" pitchFamily="34" charset="0"/>
              </a:rPr>
              <a:t>Bus Service </a:t>
            </a: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 Line Status</a:t>
            </a:r>
          </a:p>
        </p:txBody>
      </p:sp>
      <p:sp>
        <p:nvSpPr>
          <p:cNvPr id="50" name="Left Brace 49">
            <a:extLst>
              <a:ext uri="{FF2B5EF4-FFF2-40B4-BE49-F238E27FC236}">
                <a16:creationId xmlns:a16="http://schemas.microsoft.com/office/drawing/2014/main" id="{5333C994-C83E-604C-9317-B089097B9096}"/>
              </a:ext>
            </a:extLst>
          </p:cNvPr>
          <p:cNvSpPr/>
          <p:nvPr/>
        </p:nvSpPr>
        <p:spPr>
          <a:xfrm>
            <a:off x="3893759" y="1749399"/>
            <a:ext cx="373731" cy="565280"/>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6350776" y="1125358"/>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9039362" y="2978439"/>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4536522" y="52814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3" name="TextBox 72">
            <a:extLst>
              <a:ext uri="{FF2B5EF4-FFF2-40B4-BE49-F238E27FC236}">
                <a16:creationId xmlns:a16="http://schemas.microsoft.com/office/drawing/2014/main" id="{C417774A-A9D2-C848-8928-EADEB62F5171}"/>
              </a:ext>
            </a:extLst>
          </p:cNvPr>
          <p:cNvSpPr txBox="1"/>
          <p:nvPr/>
        </p:nvSpPr>
        <p:spPr>
          <a:xfrm>
            <a:off x="3666869" y="313166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4223179" y="2535665"/>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Host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7475104" y="237302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945090" y="5338772"/>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endParaRPr kumimoji="0" lang="en-US" sz="600" i="0" u="none" strike="noStrike" kern="1200" cap="none" spc="0" normalizeH="0" baseline="0" noProof="0" dirty="0">
              <a:ln>
                <a:noFill/>
              </a:ln>
              <a:effectLst/>
              <a:uLnTx/>
              <a:uFillTx/>
              <a:latin typeface="Century Gothic" panose="020F0302020204030204"/>
              <a:ea typeface="+mn-ea"/>
              <a:cs typeface="+mn-cs"/>
            </a:endParaRP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23633" y="86007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620420" y="269333"/>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594352" y="302548"/>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4160641" y="172676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3290426" y="184582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586260" y="2950714"/>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ERP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964790" y="3132181"/>
            <a:ext cx="1006238"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a:t>
            </a:r>
            <a:r>
              <a:rPr kumimoji="0" lang="en-US" sz="1000" b="0" i="0" u="none" strike="noStrike" kern="1200" cap="none" spc="0" normalizeH="0" baseline="0" noProof="0" dirty="0" err="1">
                <a:ln>
                  <a:noFill/>
                </a:ln>
                <a:solidFill>
                  <a:schemeClr val="tx1"/>
                </a:solidFill>
                <a:effectLst/>
                <a:uLnTx/>
                <a:uFillTx/>
                <a:latin typeface="Century Gothic" panose="020F0302020204030204"/>
                <a:ea typeface="+mn-ea"/>
                <a:cs typeface="Arial" panose="020B0604020202020204" pitchFamily="34" charset="0"/>
              </a:rPr>
              <a:t>Mfg</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Prod</a:t>
            </a: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4488167" y="348442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3140155" y="526998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6302793" y="411076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lang="en-US" sz="900" dirty="0">
                <a:solidFill>
                  <a:schemeClr val="tx1"/>
                </a:solidFill>
                <a:latin typeface="Century Gothic" panose="020F0302020204030204"/>
                <a:cs typeface="Arial" panose="020B0604020202020204" pitchFamily="34" charset="0"/>
              </a:rPr>
              <a:t>SAP</a:t>
            </a:r>
            <a:r>
              <a:rPr lang="en-US" sz="900" b="1" dirty="0">
                <a:solidFill>
                  <a:schemeClr val="tx1"/>
                </a:solidFill>
                <a:latin typeface="Century Gothic" panose="020F0302020204030204"/>
                <a:cs typeface="Arial" panose="020B0604020202020204" pitchFamily="34" charset="0"/>
              </a:rPr>
              <a:t> </a:t>
            </a:r>
            <a:r>
              <a:rPr lang="en-US" sz="900" dirty="0">
                <a:solidFill>
                  <a:schemeClr val="tx1"/>
                </a:solidFill>
                <a:cs typeface="Arial" panose="020B0604020202020204" pitchFamily="34" charset="0"/>
              </a:rPr>
              <a:t>Administration US</a:t>
            </a:r>
          </a:p>
        </p:txBody>
      </p:sp>
      <p:sp>
        <p:nvSpPr>
          <p:cNvPr id="14" name="Rectangle: Rounded Corners 13">
            <a:extLst>
              <a:ext uri="{FF2B5EF4-FFF2-40B4-BE49-F238E27FC236}">
                <a16:creationId xmlns:a16="http://schemas.microsoft.com/office/drawing/2014/main" id="{C7B82A3C-2910-FD4F-9F8F-6CB6A9599981}"/>
              </a:ext>
            </a:extLst>
          </p:cNvPr>
          <p:cNvSpPr/>
          <p:nvPr/>
        </p:nvSpPr>
        <p:spPr>
          <a:xfrm>
            <a:off x="5587479" y="176806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ERP</a:t>
            </a:r>
          </a:p>
        </p:txBody>
      </p:sp>
      <p:sp>
        <p:nvSpPr>
          <p:cNvPr id="152" name="Rectangle: Rounded Corners 151">
            <a:extLst>
              <a:ext uri="{FF2B5EF4-FFF2-40B4-BE49-F238E27FC236}">
                <a16:creationId xmlns:a16="http://schemas.microsoft.com/office/drawing/2014/main" id="{851703B0-BFAB-7675-5873-FBAEBB694D2A}"/>
              </a:ext>
            </a:extLst>
          </p:cNvPr>
          <p:cNvSpPr/>
          <p:nvPr/>
        </p:nvSpPr>
        <p:spPr>
          <a:xfrm>
            <a:off x="2095653" y="526998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6" name="Connector: Elbow 155">
            <a:extLst>
              <a:ext uri="{FF2B5EF4-FFF2-40B4-BE49-F238E27FC236}">
                <a16:creationId xmlns:a16="http://schemas.microsoft.com/office/drawing/2014/main" id="{7C7B341F-4783-3F97-6FE4-060093AD8686}"/>
              </a:ext>
            </a:extLst>
          </p:cNvPr>
          <p:cNvCxnSpPr>
            <a:cxnSpLocks/>
            <a:stCxn id="169" idx="0"/>
            <a:endCxn id="80" idx="2"/>
          </p:cNvCxnSpPr>
          <p:nvPr/>
        </p:nvCxnSpPr>
        <p:spPr>
          <a:xfrm rot="5400000" flipH="1" flipV="1">
            <a:off x="3946048" y="2744088"/>
            <a:ext cx="326285" cy="1096657"/>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3052833" y="3455558"/>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Administration</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77" name="TextBox 176">
            <a:extLst>
              <a:ext uri="{FF2B5EF4-FFF2-40B4-BE49-F238E27FC236}">
                <a16:creationId xmlns:a16="http://schemas.microsoft.com/office/drawing/2014/main" id="{B3A5F90C-1908-A6B3-7CED-C462318109CD}"/>
              </a:ext>
            </a:extLst>
          </p:cNvPr>
          <p:cNvSpPr txBox="1"/>
          <p:nvPr/>
        </p:nvSpPr>
        <p:spPr>
          <a:xfrm>
            <a:off x="6000301" y="2348468"/>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668746" y="230561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H="1" flipV="1">
            <a:off x="4963555" y="5002303"/>
            <a:ext cx="7307" cy="27910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964333" y="5567166"/>
            <a:ext cx="175822"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711882" y="413083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54" name="Rectangle: Rounded Corners 253">
            <a:extLst>
              <a:ext uri="{FF2B5EF4-FFF2-40B4-BE49-F238E27FC236}">
                <a16:creationId xmlns:a16="http://schemas.microsoft.com/office/drawing/2014/main" id="{13F62B52-6F02-B6F4-96EB-1A3DCF67612F}"/>
              </a:ext>
            </a:extLst>
          </p:cNvPr>
          <p:cNvSpPr/>
          <p:nvPr/>
        </p:nvSpPr>
        <p:spPr>
          <a:xfrm>
            <a:off x="2457549" y="4481959"/>
            <a:ext cx="1052647" cy="545124"/>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Application Mgmt Services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a:endCxn id="142" idx="2"/>
          </p:cNvCxnSpPr>
          <p:nvPr/>
        </p:nvCxnSpPr>
        <p:spPr>
          <a:xfrm flipH="1" flipV="1">
            <a:off x="2457549" y="4105013"/>
            <a:ext cx="526324" cy="37694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6910410" y="3553264"/>
            <a:ext cx="384222" cy="730776"/>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p:cNvCxnSpPr>
          <p:nvPr/>
        </p:nvCxnSpPr>
        <p:spPr>
          <a:xfrm rot="10800000">
            <a:off x="5990841" y="3560126"/>
            <a:ext cx="808073" cy="358526"/>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4008835" y="5567166"/>
            <a:ext cx="527687" cy="1142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192939" y="504505"/>
            <a:ext cx="6109854" cy="369332"/>
          </a:xfrm>
          <a:prstGeom prst="rect">
            <a:avLst/>
          </a:prstGeom>
          <a:noFill/>
        </p:spPr>
        <p:txBody>
          <a:bodyPr wrap="square">
            <a:spAutoFit/>
          </a:bodyPr>
          <a:lstStyle/>
          <a:p>
            <a:r>
              <a:rPr lang="en-US" sz="1800" dirty="0"/>
              <a:t>On Premise Systems – One Location</a:t>
            </a:r>
          </a:p>
        </p:txBody>
      </p:sp>
      <p:sp>
        <p:nvSpPr>
          <p:cNvPr id="92" name="TextBox 91">
            <a:extLst>
              <a:ext uri="{FF2B5EF4-FFF2-40B4-BE49-F238E27FC236}">
                <a16:creationId xmlns:a16="http://schemas.microsoft.com/office/drawing/2014/main" id="{E5B964D7-6E70-2E89-B6D7-C22997BC3FB7}"/>
              </a:ext>
            </a:extLst>
          </p:cNvPr>
          <p:cNvSpPr txBox="1"/>
          <p:nvPr/>
        </p:nvSpPr>
        <p:spPr>
          <a:xfrm>
            <a:off x="9322982" y="2963324"/>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6" name="TextBox 95">
            <a:extLst>
              <a:ext uri="{FF2B5EF4-FFF2-40B4-BE49-F238E27FC236}">
                <a16:creationId xmlns:a16="http://schemas.microsoft.com/office/drawing/2014/main" id="{63C05A46-F1EF-DDBC-F8F8-139AF50C70C3}"/>
              </a:ext>
            </a:extLst>
          </p:cNvPr>
          <p:cNvSpPr txBox="1"/>
          <p:nvPr/>
        </p:nvSpPr>
        <p:spPr>
          <a:xfrm>
            <a:off x="2747163" y="5842569"/>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6736911" y="476553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7" name="Left Brace 106">
            <a:extLst>
              <a:ext uri="{FF2B5EF4-FFF2-40B4-BE49-F238E27FC236}">
                <a16:creationId xmlns:a16="http://schemas.microsoft.com/office/drawing/2014/main" id="{127FA128-7AC6-E4AD-EDC2-AE99774812EE}"/>
              </a:ext>
            </a:extLst>
          </p:cNvPr>
          <p:cNvSpPr/>
          <p:nvPr/>
        </p:nvSpPr>
        <p:spPr>
          <a:xfrm rot="5400000">
            <a:off x="6610021" y="470825"/>
            <a:ext cx="323861" cy="2417967"/>
          </a:xfrm>
          <a:prstGeom prst="leftBrace">
            <a:avLst>
              <a:gd name="adj1" fmla="val 0"/>
              <a:gd name="adj2" fmla="val 50000"/>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2" name="Rectangle: Rounded Corners 141">
            <a:extLst>
              <a:ext uri="{FF2B5EF4-FFF2-40B4-BE49-F238E27FC236}">
                <a16:creationId xmlns:a16="http://schemas.microsoft.com/office/drawing/2014/main" id="{EB8EFE19-1A1C-981C-AD1F-C70AB6E033DA}"/>
              </a:ext>
            </a:extLst>
          </p:cNvPr>
          <p:cNvSpPr/>
          <p:nvPr/>
        </p:nvSpPr>
        <p:spPr>
          <a:xfrm>
            <a:off x="1949520" y="3457195"/>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Reporting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44" name="Straight Arrow Connector 143">
            <a:extLst>
              <a:ext uri="{FF2B5EF4-FFF2-40B4-BE49-F238E27FC236}">
                <a16:creationId xmlns:a16="http://schemas.microsoft.com/office/drawing/2014/main" id="{53115FE9-6F2B-3554-EB3B-B5ABF6E4C7ED}"/>
              </a:ext>
            </a:extLst>
          </p:cNvPr>
          <p:cNvCxnSpPr>
            <a:cxnSpLocks/>
            <a:stCxn id="254" idx="0"/>
          </p:cNvCxnSpPr>
          <p:nvPr/>
        </p:nvCxnSpPr>
        <p:spPr>
          <a:xfrm flipV="1">
            <a:off x="2983873" y="4090948"/>
            <a:ext cx="578475" cy="391011"/>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D265B9DF-4A66-8726-CD19-750D725729A5}"/>
              </a:ext>
            </a:extLst>
          </p:cNvPr>
          <p:cNvCxnSpPr>
            <a:cxnSpLocks/>
            <a:stCxn id="14" idx="2"/>
            <a:endCxn id="130" idx="0"/>
          </p:cNvCxnSpPr>
          <p:nvPr/>
        </p:nvCxnSpPr>
        <p:spPr>
          <a:xfrm flipH="1">
            <a:off x="6020600" y="2362428"/>
            <a:ext cx="1219" cy="58828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2A4DA5E2-2107-970F-7C2A-B717813A97F9}"/>
              </a:ext>
            </a:extLst>
          </p:cNvPr>
          <p:cNvCxnSpPr>
            <a:cxnSpLocks/>
            <a:endCxn id="131" idx="0"/>
          </p:cNvCxnSpPr>
          <p:nvPr/>
        </p:nvCxnSpPr>
        <p:spPr>
          <a:xfrm flipH="1">
            <a:off x="7467909" y="2342894"/>
            <a:ext cx="7195" cy="78928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3AACA81-B333-C686-F888-2AA6BA058805}"/>
              </a:ext>
            </a:extLst>
          </p:cNvPr>
          <p:cNvCxnSpPr>
            <a:cxnSpLocks/>
            <a:stCxn id="142" idx="0"/>
            <a:endCxn id="80" idx="1"/>
          </p:cNvCxnSpPr>
          <p:nvPr/>
        </p:nvCxnSpPr>
        <p:spPr>
          <a:xfrm rot="5400000" flipH="1" flipV="1">
            <a:off x="3028001" y="2262017"/>
            <a:ext cx="624726" cy="176563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C39E4318-7E29-753F-9839-3AFD9A49A42C}"/>
              </a:ext>
            </a:extLst>
          </p:cNvPr>
          <p:cNvSpPr txBox="1"/>
          <p:nvPr/>
        </p:nvSpPr>
        <p:spPr>
          <a:xfrm>
            <a:off x="2747016" y="263836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80" name="Rectangle: Rounded Corners 179">
            <a:extLst>
              <a:ext uri="{FF2B5EF4-FFF2-40B4-BE49-F238E27FC236}">
                <a16:creationId xmlns:a16="http://schemas.microsoft.com/office/drawing/2014/main" id="{A72D724B-8594-5DF9-6615-CBCC216234E0}"/>
              </a:ext>
            </a:extLst>
          </p:cNvPr>
          <p:cNvSpPr/>
          <p:nvPr/>
        </p:nvSpPr>
        <p:spPr>
          <a:xfrm>
            <a:off x="6302793" y="5108771"/>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81" name="Straight Arrow Connector 180">
            <a:extLst>
              <a:ext uri="{FF2B5EF4-FFF2-40B4-BE49-F238E27FC236}">
                <a16:creationId xmlns:a16="http://schemas.microsoft.com/office/drawing/2014/main" id="{9AB02B95-5DD1-2E7B-E17E-DD8BB2692E40}"/>
              </a:ext>
            </a:extLst>
          </p:cNvPr>
          <p:cNvCxnSpPr>
            <a:cxnSpLocks/>
            <a:stCxn id="180" idx="0"/>
            <a:endCxn id="81" idx="2"/>
          </p:cNvCxnSpPr>
          <p:nvPr/>
        </p:nvCxnSpPr>
        <p:spPr>
          <a:xfrm flipV="1">
            <a:off x="6737133" y="4705123"/>
            <a:ext cx="0" cy="40364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2DB106DC-1FFF-FB7E-BC19-3E5AE6DAA54E}"/>
              </a:ext>
            </a:extLst>
          </p:cNvPr>
          <p:cNvCxnSpPr>
            <a:stCxn id="169" idx="3"/>
            <a:endCxn id="78" idx="1"/>
          </p:cNvCxnSpPr>
          <p:nvPr/>
        </p:nvCxnSpPr>
        <p:spPr>
          <a:xfrm>
            <a:off x="4068890" y="3779467"/>
            <a:ext cx="419277" cy="213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8536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866521545"/>
              </p:ext>
            </p:extLst>
          </p:nvPr>
        </p:nvGraphicFramePr>
        <p:xfrm>
          <a:off x="403224" y="711470"/>
          <a:ext cx="11382377" cy="5858006"/>
        </p:xfrm>
        <a:graphic>
          <a:graphicData uri="http://schemas.openxmlformats.org/drawingml/2006/table">
            <a:tbl>
              <a:tblPr firstRow="1" bandRow="1">
                <a:tableStyleId>{073A0DAA-6AF3-43AB-8588-CEC1D06C72B9}</a:tableStyleId>
              </a:tblPr>
              <a:tblGrid>
                <a:gridCol w="3426562">
                  <a:extLst>
                    <a:ext uri="{9D8B030D-6E8A-4147-A177-3AD203B41FA5}">
                      <a16:colId xmlns:a16="http://schemas.microsoft.com/office/drawing/2014/main" val="2990193300"/>
                    </a:ext>
                  </a:extLst>
                </a:gridCol>
                <a:gridCol w="5510816">
                  <a:extLst>
                    <a:ext uri="{9D8B030D-6E8A-4147-A177-3AD203B41FA5}">
                      <a16:colId xmlns:a16="http://schemas.microsoft.com/office/drawing/2014/main" val="1552042565"/>
                    </a:ext>
                  </a:extLst>
                </a:gridCol>
                <a:gridCol w="2444999">
                  <a:extLst>
                    <a:ext uri="{9D8B030D-6E8A-4147-A177-3AD203B41FA5}">
                      <a16:colId xmlns:a16="http://schemas.microsoft.com/office/drawing/2014/main" val="3579785864"/>
                    </a:ext>
                  </a:extLst>
                </a:gridCol>
              </a:tblGrid>
              <a:tr h="305508">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04103">
                <a:tc>
                  <a:txBody>
                    <a:bodyPr/>
                    <a:lstStyle/>
                    <a:p>
                      <a:r>
                        <a:rPr lang="en-US" sz="900" dirty="0"/>
                        <a:t>Business Application</a:t>
                      </a:r>
                    </a:p>
                  </a:txBody>
                  <a:tcPr marL="91416" marR="91416" marT="45708" marB="45708"/>
                </a:tc>
                <a:tc>
                  <a:txBody>
                    <a:bodyPr/>
                    <a:lstStyle/>
                    <a:p>
                      <a:pPr lvl="0"/>
                      <a:r>
                        <a:rPr lang="en-US" sz="900" dirty="0"/>
                        <a:t>SAP (Platform)</a:t>
                      </a:r>
                      <a:br>
                        <a:rPr lang="en-US" sz="900" dirty="0"/>
                      </a:br>
                      <a:r>
                        <a:rPr lang="en-US" sz="900" dirty="0"/>
                        <a:t>SAP ERP (Host)</a:t>
                      </a:r>
                      <a:br>
                        <a:rPr lang="en-US" sz="900" dirty="0"/>
                      </a:br>
                      <a:r>
                        <a:rPr lang="en-US" sz="900" dirty="0"/>
                        <a:t>SAP Manufacturing (Host)</a:t>
                      </a:r>
                    </a:p>
                  </a:txBody>
                  <a:tcPr marL="91416" marR="91416" marT="45708" marB="45708" anchor="ctr"/>
                </a:tc>
                <a:tc>
                  <a:txBody>
                    <a:bodyPr/>
                    <a:lstStyle/>
                    <a:p>
                      <a:r>
                        <a:rPr lang="en-US" sz="900" dirty="0">
                          <a:solidFill>
                            <a:schemeClr val="tx1"/>
                          </a:solidFill>
                        </a:rPr>
                        <a:t>Business Application </a:t>
                      </a:r>
                      <a:br>
                        <a:rPr lang="en-US" sz="900" dirty="0">
                          <a:solidFill>
                            <a:schemeClr val="tx1"/>
                          </a:solidFill>
                        </a:rPr>
                      </a:br>
                      <a:r>
                        <a:rPr lang="en-US" sz="9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5823">
                <a:tc>
                  <a:txBody>
                    <a:bodyPr/>
                    <a:lstStyle/>
                    <a:p>
                      <a:r>
                        <a:rPr lang="en-US" sz="900" dirty="0"/>
                        <a:t>Application </a:t>
                      </a:r>
                      <a:br>
                        <a:rPr lang="en-US" sz="900" dirty="0"/>
                      </a:br>
                      <a:r>
                        <a:rPr lang="en-US" sz="900" dirty="0"/>
                        <a:t>Deployed instance</a:t>
                      </a:r>
                    </a:p>
                  </a:txBody>
                  <a:tcPr marL="91416" marR="91416" marT="45708" marB="45708"/>
                </a:tc>
                <a:tc>
                  <a:txBody>
                    <a:bodyPr/>
                    <a:lstStyle/>
                    <a:p>
                      <a:r>
                        <a:rPr lang="en-US" sz="900" dirty="0"/>
                        <a:t>SAP Host Prod </a:t>
                      </a:r>
                    </a:p>
                    <a:p>
                      <a:pPr lvl="0"/>
                      <a:r>
                        <a:rPr lang="en-US" sz="900" dirty="0"/>
                        <a:t>SAP *</a:t>
                      </a:r>
                      <a:r>
                        <a:rPr lang="en-US" sz="900" dirty="0" err="1"/>
                        <a:t>Mfg</a:t>
                      </a:r>
                      <a:r>
                        <a:rPr lang="en-US" sz="900" dirty="0"/>
                        <a:t> Prod</a:t>
                      </a:r>
                    </a:p>
                    <a:p>
                      <a:pPr lvl="0"/>
                      <a:r>
                        <a:rPr lang="en-US" sz="900" dirty="0"/>
                        <a:t>SAP ERP Prod</a:t>
                      </a:r>
                    </a:p>
                  </a:txBody>
                  <a:tcPr marL="91416" marR="91416" marT="45708" marB="45708" anchor="ctr"/>
                </a:tc>
                <a:tc>
                  <a:txBody>
                    <a:bodyPr/>
                    <a:lstStyle/>
                    <a:p>
                      <a:r>
                        <a:rPr lang="en-US" sz="900" dirty="0">
                          <a:solidFill>
                            <a:schemeClr val="tx1"/>
                          </a:solidFill>
                        </a:rPr>
                        <a:t>Application Service</a:t>
                      </a:r>
                      <a:br>
                        <a:rPr lang="en-US" sz="900" dirty="0">
                          <a:solidFill>
                            <a:schemeClr val="tx1"/>
                          </a:solidFill>
                        </a:rPr>
                      </a:br>
                      <a:r>
                        <a:rPr lang="en-US" sz="9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04103">
                <a:tc>
                  <a:txBody>
                    <a:bodyPr/>
                    <a:lstStyle/>
                    <a:p>
                      <a:r>
                        <a:rPr lang="en-US" sz="900" i="1" dirty="0"/>
                        <a:t>Technical Service offering that Administrates/Develops/Supports the Application  (may have more than 1</a:t>
                      </a:r>
                    </a:p>
                  </a:txBody>
                  <a:tcPr marL="91416" marR="91416" marT="45708" marB="45708"/>
                </a:tc>
                <a:tc>
                  <a:txBody>
                    <a:bodyPr/>
                    <a:lstStyle/>
                    <a:p>
                      <a:r>
                        <a:rPr lang="en-US" sz="900" i="0" dirty="0"/>
                        <a:t>SAP Administration US </a:t>
                      </a:r>
                      <a:r>
                        <a:rPr lang="en-US" sz="900" i="1" dirty="0"/>
                        <a:t>(Support group is US based)</a:t>
                      </a:r>
                    </a:p>
                    <a:p>
                      <a:r>
                        <a:rPr lang="en-US" sz="900" i="0" dirty="0"/>
                        <a:t>SAP Administration EMEA </a:t>
                      </a:r>
                      <a:r>
                        <a:rPr lang="en-US" sz="900" i="1" dirty="0"/>
                        <a:t>(Support group is EMEA based)</a:t>
                      </a:r>
                    </a:p>
                  </a:txBody>
                  <a:tcPr marL="91416" marR="91416" marT="45708" marB="45708"/>
                </a:tc>
                <a:tc>
                  <a:txBody>
                    <a:bodyPr/>
                    <a:lstStyle/>
                    <a:p>
                      <a:r>
                        <a:rPr lang="en-US" sz="900" dirty="0">
                          <a:solidFill>
                            <a:schemeClr val="tx1"/>
                          </a:solidFill>
                        </a:rPr>
                        <a:t>Technical Service Offering</a:t>
                      </a:r>
                      <a:br>
                        <a:rPr lang="en-US" sz="900" dirty="0">
                          <a:solidFill>
                            <a:schemeClr val="tx1"/>
                          </a:solidFill>
                        </a:rPr>
                      </a:br>
                      <a:r>
                        <a:rPr lang="en-US" sz="9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66614">
                <a:tc>
                  <a:txBody>
                    <a:bodyPr/>
                    <a:lstStyle/>
                    <a:p>
                      <a:r>
                        <a:rPr lang="en-US" sz="900" dirty="0"/>
                        <a:t>The high-level Technology Service provided by IT  (Parent Service)</a:t>
                      </a:r>
                    </a:p>
                  </a:txBody>
                  <a:tcPr marL="91416" marR="91416" marT="45708" marB="45708"/>
                </a:tc>
                <a:tc>
                  <a:txBody>
                    <a:bodyPr/>
                    <a:lstStyle/>
                    <a:p>
                      <a:r>
                        <a:rPr lang="en-US" sz="900" dirty="0"/>
                        <a:t>Application Management Services</a:t>
                      </a:r>
                      <a:br>
                        <a:rPr lang="en-US" sz="900" dirty="0"/>
                      </a:br>
                      <a:endParaRPr lang="en-US" sz="900" i="1" dirty="0"/>
                    </a:p>
                  </a:txBody>
                  <a:tcPr marL="91416" marR="91416" marT="45708" marB="45708" anchor="ctr"/>
                </a:tc>
                <a:tc>
                  <a:txBody>
                    <a:bodyPr/>
                    <a:lstStyle/>
                    <a:p>
                      <a:r>
                        <a:rPr lang="en-US" sz="900" dirty="0">
                          <a:solidFill>
                            <a:schemeClr val="tx1"/>
                          </a:solidFill>
                        </a:rPr>
                        <a:t>Technical Service</a:t>
                      </a:r>
                    </a:p>
                    <a:p>
                      <a:r>
                        <a:rPr lang="en-US" sz="9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04103">
                <a:tc>
                  <a:txBody>
                    <a:bodyPr/>
                    <a:lstStyle/>
                    <a:p>
                      <a:r>
                        <a:rPr lang="en-US" sz="9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900" dirty="0"/>
                        <a:t>Inventory Mgmt EMEA (Service Desk for Tier 1 support is EMEA based)</a:t>
                      </a:r>
                      <a:br>
                        <a:rPr lang="en-US" sz="900" dirty="0"/>
                      </a:br>
                      <a:endParaRPr lang="en-US" sz="900" dirty="0"/>
                    </a:p>
                  </a:txBody>
                  <a:tcPr marL="91416" marR="91416" marT="45708" marB="45708"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5041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Business Service offering that is End User friendly –  May have multiple catalog request items associated</a:t>
                      </a:r>
                    </a:p>
                    <a:p>
                      <a:endParaRPr lang="en-US" sz="900" dirty="0">
                        <a:solidFill>
                          <a:schemeClr val="bg1"/>
                        </a:solidFill>
                      </a:endParaRPr>
                    </a:p>
                  </a:txBody>
                  <a:tcPr marL="91416" marR="91416" marT="45708" marB="45708"/>
                </a:tc>
                <a:tc>
                  <a:txBody>
                    <a:bodyPr/>
                    <a:lstStyle/>
                    <a:p>
                      <a:pPr marL="0" indent="0">
                        <a:buFontTx/>
                        <a:buNone/>
                      </a:pPr>
                      <a:r>
                        <a:rPr lang="en-US" sz="900" dirty="0"/>
                        <a:t>Product Line Status (Service Desk is US based support team)</a:t>
                      </a:r>
                    </a:p>
                    <a:p>
                      <a:pPr marL="0" indent="0">
                        <a:buFontTx/>
                        <a:buNone/>
                      </a:pPr>
                      <a:endParaRPr lang="en-US" sz="900" dirty="0"/>
                    </a:p>
                  </a:txBody>
                  <a:tcPr marL="91416" marR="91416" marT="45708" marB="45708"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789675">
                <a:tc>
                  <a:txBody>
                    <a:bodyPr/>
                    <a:lstStyle/>
                    <a:p>
                      <a:r>
                        <a:rPr lang="en-US" sz="9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Manufacturing Mgmt Services</a:t>
                      </a:r>
                    </a:p>
                  </a:txBody>
                  <a:tcPr marL="0" marR="0" marT="0" marB="0" anchor="ctr"/>
                </a:tc>
                <a:tc>
                  <a:txBody>
                    <a:bodyPr/>
                    <a:lstStyle/>
                    <a:p>
                      <a:r>
                        <a:rPr lang="en-US" sz="900" dirty="0">
                          <a:solidFill>
                            <a:schemeClr val="bg1"/>
                          </a:solidFill>
                        </a:rPr>
                        <a:t>Business Service </a:t>
                      </a:r>
                      <a:br>
                        <a:rPr lang="en-US" sz="900" dirty="0">
                          <a:solidFill>
                            <a:schemeClr val="bg1"/>
                          </a:solidFill>
                        </a:rPr>
                      </a:br>
                      <a:r>
                        <a:rPr lang="en-US" sz="9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4000563640"/>
                  </a:ext>
                </a:extLst>
              </a:tr>
              <a:tr h="8969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SAP Finance</a:t>
                      </a:r>
                    </a:p>
                  </a:txBody>
                  <a:tcPr marL="0" marR="0" marT="0" marB="0"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44159601"/>
                  </a:ext>
                </a:extLst>
              </a:tr>
              <a:tr h="896987">
                <a:tc>
                  <a:txBody>
                    <a:bodyPr/>
                    <a:lstStyle/>
                    <a:p>
                      <a:r>
                        <a:rPr lang="en-US" sz="9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Financial Services</a:t>
                      </a:r>
                    </a:p>
                  </a:txBody>
                  <a:tcPr marL="0" marR="0" marT="0" marB="0" anchor="ctr"/>
                </a:tc>
                <a:tc>
                  <a:txBody>
                    <a:bodyPr/>
                    <a:lstStyle/>
                    <a:p>
                      <a:r>
                        <a:rPr lang="en-US" sz="900" dirty="0">
                          <a:solidFill>
                            <a:schemeClr val="bg1"/>
                          </a:solidFill>
                        </a:rPr>
                        <a:t>Business Service </a:t>
                      </a:r>
                      <a:br>
                        <a:rPr lang="en-US" sz="900" dirty="0">
                          <a:solidFill>
                            <a:schemeClr val="bg1"/>
                          </a:solidFill>
                        </a:rPr>
                      </a:br>
                      <a:r>
                        <a:rPr lang="en-US" sz="900" dirty="0">
                          <a:solidFill>
                            <a:schemeClr val="bg1"/>
                          </a:solidFill>
                        </a:rPr>
                        <a:t>[cmdb_ci_business_service]</a:t>
                      </a:r>
                    </a:p>
                    <a:p>
                      <a:endParaRPr lang="en-US" sz="900" dirty="0">
                        <a:solidFill>
                          <a:schemeClr val="bg1"/>
                        </a:solidFill>
                      </a:endParaRPr>
                    </a:p>
                  </a:txBody>
                  <a:tcPr marL="91416" marR="91416" marT="45708" marB="45708">
                    <a:solidFill>
                      <a:schemeClr val="accent2"/>
                    </a:solidFill>
                  </a:tcPr>
                </a:tc>
                <a:extLst>
                  <a:ext uri="{0D108BD9-81ED-4DB2-BD59-A6C34878D82A}">
                    <a16:rowId xmlns:a16="http://schemas.microsoft.com/office/drawing/2014/main" val="3641421213"/>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03224" y="126696"/>
            <a:ext cx="11753869" cy="584775"/>
          </a:xfrm>
          <a:prstGeom prst="rect">
            <a:avLst/>
          </a:prstGeom>
          <a:noFill/>
        </p:spPr>
        <p:txBody>
          <a:bodyPr wrap="square" rtlCol="0">
            <a:spAutoFit/>
          </a:bodyPr>
          <a:lstStyle/>
          <a:p>
            <a:r>
              <a:rPr lang="en-US" sz="3200" b="1" dirty="0"/>
              <a:t>CSDM Lexicon for SAP (Run) </a:t>
            </a:r>
            <a:r>
              <a:rPr lang="en-US" sz="1600" dirty="0"/>
              <a:t>(Multiple Locations/Support)</a:t>
            </a:r>
            <a:endParaRPr lang="en-US" sz="3200" dirty="0"/>
          </a:p>
        </p:txBody>
      </p:sp>
      <p:sp>
        <p:nvSpPr>
          <p:cNvPr id="5" name="TextBox 4">
            <a:extLst>
              <a:ext uri="{FF2B5EF4-FFF2-40B4-BE49-F238E27FC236}">
                <a16:creationId xmlns:a16="http://schemas.microsoft.com/office/drawing/2014/main" id="{D23F97F0-7614-F143-A38D-99789E650C39}"/>
              </a:ext>
            </a:extLst>
          </p:cNvPr>
          <p:cNvSpPr txBox="1"/>
          <p:nvPr/>
        </p:nvSpPr>
        <p:spPr>
          <a:xfrm>
            <a:off x="7661430" y="1798598"/>
            <a:ext cx="1189607" cy="216634"/>
          </a:xfrm>
          <a:prstGeom prst="rect">
            <a:avLst/>
          </a:prstGeom>
          <a:noFill/>
        </p:spPr>
        <p:txBody>
          <a:bodyPr wrap="square" rtlCol="0">
            <a:noAutofit/>
          </a:bodyPr>
          <a:lstStyle/>
          <a:p>
            <a:pPr algn="l">
              <a:spcBef>
                <a:spcPts val="300"/>
              </a:spcBef>
            </a:pPr>
            <a:r>
              <a:rPr lang="en-US" sz="1000" dirty="0"/>
              <a:t>*Manufacturing</a:t>
            </a:r>
          </a:p>
        </p:txBody>
      </p:sp>
    </p:spTree>
    <p:extLst>
      <p:ext uri="{BB962C8B-B14F-4D97-AF65-F5344CB8AC3E}">
        <p14:creationId xmlns:p14="http://schemas.microsoft.com/office/powerpoint/2010/main" val="2933275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8" name="Connector: Elbow 247">
            <a:extLst>
              <a:ext uri="{FF2B5EF4-FFF2-40B4-BE49-F238E27FC236}">
                <a16:creationId xmlns:a16="http://schemas.microsoft.com/office/drawing/2014/main" id="{B5E5B514-00BB-47E7-A745-9ECCB4EE10F0}"/>
              </a:ext>
            </a:extLst>
          </p:cNvPr>
          <p:cNvCxnSpPr>
            <a:cxnSpLocks/>
            <a:stCxn id="237" idx="0"/>
          </p:cNvCxnSpPr>
          <p:nvPr/>
        </p:nvCxnSpPr>
        <p:spPr>
          <a:xfrm rot="16200000" flipV="1">
            <a:off x="5928644" y="4131306"/>
            <a:ext cx="1441502" cy="1245656"/>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Rounded Corners 113">
            <a:extLst>
              <a:ext uri="{FF2B5EF4-FFF2-40B4-BE49-F238E27FC236}">
                <a16:creationId xmlns:a16="http://schemas.microsoft.com/office/drawing/2014/main" id="{6C0BE916-047F-873A-C91D-FE25D2328850}"/>
              </a:ext>
            </a:extLst>
          </p:cNvPr>
          <p:cNvSpPr/>
          <p:nvPr/>
        </p:nvSpPr>
        <p:spPr>
          <a:xfrm>
            <a:off x="5854078" y="3397915"/>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5" name="Rectangle: Rounded Corners 114">
            <a:extLst>
              <a:ext uri="{FF2B5EF4-FFF2-40B4-BE49-F238E27FC236}">
                <a16:creationId xmlns:a16="http://schemas.microsoft.com/office/drawing/2014/main" id="{5B79408E-EEFD-A912-2222-F271DEFF6CCB}"/>
              </a:ext>
            </a:extLst>
          </p:cNvPr>
          <p:cNvSpPr/>
          <p:nvPr/>
        </p:nvSpPr>
        <p:spPr>
          <a:xfrm>
            <a:off x="5787553" y="3376293"/>
            <a:ext cx="562219" cy="65948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26" name="Rectangle: Rounded Corners 225">
            <a:extLst>
              <a:ext uri="{FF2B5EF4-FFF2-40B4-BE49-F238E27FC236}">
                <a16:creationId xmlns:a16="http://schemas.microsoft.com/office/drawing/2014/main" id="{EA63F61C-6A53-D629-4E8D-EAEDAEC53BD1}"/>
              </a:ext>
            </a:extLst>
          </p:cNvPr>
          <p:cNvSpPr/>
          <p:nvPr/>
        </p:nvSpPr>
        <p:spPr>
          <a:xfrm>
            <a:off x="7041720" y="3455076"/>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27" name="Rectangle: Rounded Corners 226">
            <a:extLst>
              <a:ext uri="{FF2B5EF4-FFF2-40B4-BE49-F238E27FC236}">
                <a16:creationId xmlns:a16="http://schemas.microsoft.com/office/drawing/2014/main" id="{03A5A1ED-A50A-A9CA-4C15-3584381309FF}"/>
              </a:ext>
            </a:extLst>
          </p:cNvPr>
          <p:cNvSpPr/>
          <p:nvPr/>
        </p:nvSpPr>
        <p:spPr>
          <a:xfrm>
            <a:off x="6990954" y="3434249"/>
            <a:ext cx="562219" cy="65948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34" name="Straight Connector 133">
            <a:extLst>
              <a:ext uri="{FF2B5EF4-FFF2-40B4-BE49-F238E27FC236}">
                <a16:creationId xmlns:a16="http://schemas.microsoft.com/office/drawing/2014/main" id="{99580FFF-9423-4DBD-84F3-BE93A2369E8E}"/>
              </a:ext>
            </a:extLst>
          </p:cNvPr>
          <p:cNvCxnSpPr>
            <a:cxnSpLocks/>
            <a:stCxn id="150" idx="0"/>
            <a:endCxn id="153" idx="2"/>
          </p:cNvCxnSpPr>
          <p:nvPr/>
        </p:nvCxnSpPr>
        <p:spPr>
          <a:xfrm flipH="1" flipV="1">
            <a:off x="2003919" y="5843411"/>
            <a:ext cx="687" cy="172227"/>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18" name="Rectangle: Rounded Corners 117">
            <a:extLst>
              <a:ext uri="{FF2B5EF4-FFF2-40B4-BE49-F238E27FC236}">
                <a16:creationId xmlns:a16="http://schemas.microsoft.com/office/drawing/2014/main" id="{58249A23-C0E9-B100-32F7-42AFB6E1EB16}"/>
              </a:ext>
            </a:extLst>
          </p:cNvPr>
          <p:cNvSpPr/>
          <p:nvPr/>
        </p:nvSpPr>
        <p:spPr>
          <a:xfrm>
            <a:off x="3642159" y="3859704"/>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20" name="Rectangle: Rounded Corners 119">
            <a:extLst>
              <a:ext uri="{FF2B5EF4-FFF2-40B4-BE49-F238E27FC236}">
                <a16:creationId xmlns:a16="http://schemas.microsoft.com/office/drawing/2014/main" id="{0A6250C0-5D3D-5F84-B4B4-B0C52CF60B56}"/>
              </a:ext>
            </a:extLst>
          </p:cNvPr>
          <p:cNvSpPr/>
          <p:nvPr/>
        </p:nvSpPr>
        <p:spPr>
          <a:xfrm>
            <a:off x="3576028" y="3859704"/>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6" name="Rectangle: Rounded Corners 115">
            <a:extLst>
              <a:ext uri="{FF2B5EF4-FFF2-40B4-BE49-F238E27FC236}">
                <a16:creationId xmlns:a16="http://schemas.microsoft.com/office/drawing/2014/main" id="{CC62B56F-0C03-F985-7F6E-CFC7E7CCA9D4}"/>
              </a:ext>
            </a:extLst>
          </p:cNvPr>
          <p:cNvSpPr/>
          <p:nvPr/>
        </p:nvSpPr>
        <p:spPr>
          <a:xfrm>
            <a:off x="3477613" y="2921515"/>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7" name="Rectangle: Rounded Corners 116">
            <a:extLst>
              <a:ext uri="{FF2B5EF4-FFF2-40B4-BE49-F238E27FC236}">
                <a16:creationId xmlns:a16="http://schemas.microsoft.com/office/drawing/2014/main" id="{D6F497F9-CEC8-9EAA-8FC2-14A910DB0196}"/>
              </a:ext>
            </a:extLst>
          </p:cNvPr>
          <p:cNvSpPr/>
          <p:nvPr/>
        </p:nvSpPr>
        <p:spPr>
          <a:xfrm>
            <a:off x="3420594" y="2910257"/>
            <a:ext cx="562219"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5" name="Rectangle: Rounded Corners 4">
            <a:extLst>
              <a:ext uri="{FF2B5EF4-FFF2-40B4-BE49-F238E27FC236}">
                <a16:creationId xmlns:a16="http://schemas.microsoft.com/office/drawing/2014/main" id="{FF2646B9-713F-4554-87B2-8A52CA3A7C2D}"/>
              </a:ext>
            </a:extLst>
          </p:cNvPr>
          <p:cNvSpPr/>
          <p:nvPr/>
        </p:nvSpPr>
        <p:spPr>
          <a:xfrm>
            <a:off x="3176510" y="917364"/>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endParaRPr lang="en-US" sz="1000" dirty="0">
              <a:solidFill>
                <a:schemeClr val="bg1"/>
              </a:solidFill>
              <a:cs typeface="Arial" panose="020B0604020202020204" pitchFamily="34" charset="0"/>
            </a:endParaRPr>
          </a:p>
          <a:p>
            <a:pPr algn="ctr" defTabSz="456926">
              <a:lnSpc>
                <a:spcPct val="90000"/>
              </a:lnSpc>
              <a:defRPr/>
            </a:pPr>
            <a:r>
              <a:rPr lang="en-US" sz="1000" dirty="0">
                <a:solidFill>
                  <a:schemeClr val="bg1"/>
                </a:solidFill>
                <a:cs typeface="Arial" panose="020B0604020202020204" pitchFamily="34" charset="0"/>
              </a:rPr>
              <a:t>SAP ERP</a:t>
            </a:r>
          </a:p>
          <a:p>
            <a:pPr algn="ctr" defTabSz="456926">
              <a:lnSpc>
                <a:spcPct val="90000"/>
              </a:lnSpc>
              <a:defRPr/>
            </a:pPr>
            <a:endParaRPr lang="en-US" sz="1000" dirty="0">
              <a:solidFill>
                <a:schemeClr val="bg1"/>
              </a:solidFill>
              <a:cs typeface="Arial" panose="020B0604020202020204" pitchFamily="34" charset="0"/>
            </a:endParaRPr>
          </a:p>
        </p:txBody>
      </p:sp>
      <p:sp>
        <p:nvSpPr>
          <p:cNvPr id="6" name="Rectangle: Rounded Corners 5">
            <a:extLst>
              <a:ext uri="{FF2B5EF4-FFF2-40B4-BE49-F238E27FC236}">
                <a16:creationId xmlns:a16="http://schemas.microsoft.com/office/drawing/2014/main" id="{F76FB6DA-7D8F-4123-9580-2BA6010F819F}"/>
              </a:ext>
            </a:extLst>
          </p:cNvPr>
          <p:cNvSpPr/>
          <p:nvPr/>
        </p:nvSpPr>
        <p:spPr>
          <a:xfrm>
            <a:off x="6739973" y="909926"/>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bg1"/>
                </a:solidFill>
                <a:cs typeface="Arial" panose="020B0604020202020204" pitchFamily="34" charset="0"/>
              </a:rPr>
              <a:t> SAP MFG</a:t>
            </a:r>
          </a:p>
        </p:txBody>
      </p:sp>
      <p:sp>
        <p:nvSpPr>
          <p:cNvPr id="16" name="Left Brace 15">
            <a:extLst>
              <a:ext uri="{FF2B5EF4-FFF2-40B4-BE49-F238E27FC236}">
                <a16:creationId xmlns:a16="http://schemas.microsoft.com/office/drawing/2014/main" id="{058A23A4-7D73-4A17-8B62-A06606B60A8F}"/>
              </a:ext>
            </a:extLst>
          </p:cNvPr>
          <p:cNvSpPr/>
          <p:nvPr/>
        </p:nvSpPr>
        <p:spPr>
          <a:xfrm>
            <a:off x="2840527" y="973697"/>
            <a:ext cx="307140" cy="576796"/>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sp>
        <p:nvSpPr>
          <p:cNvPr id="17" name="Left Brace 16">
            <a:extLst>
              <a:ext uri="{FF2B5EF4-FFF2-40B4-BE49-F238E27FC236}">
                <a16:creationId xmlns:a16="http://schemas.microsoft.com/office/drawing/2014/main" id="{5338EA5E-CC87-49F2-9BAB-9C1B9EE9DB63}"/>
              </a:ext>
            </a:extLst>
          </p:cNvPr>
          <p:cNvSpPr/>
          <p:nvPr/>
        </p:nvSpPr>
        <p:spPr>
          <a:xfrm>
            <a:off x="5193746" y="1979516"/>
            <a:ext cx="280667" cy="547013"/>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sp>
        <p:nvSpPr>
          <p:cNvPr id="18" name="TextBox 17">
            <a:extLst>
              <a:ext uri="{FF2B5EF4-FFF2-40B4-BE49-F238E27FC236}">
                <a16:creationId xmlns:a16="http://schemas.microsoft.com/office/drawing/2014/main" id="{F1747E58-93B5-4D95-B542-F4F52AD4F861}"/>
              </a:ext>
            </a:extLst>
          </p:cNvPr>
          <p:cNvSpPr txBox="1"/>
          <p:nvPr/>
        </p:nvSpPr>
        <p:spPr>
          <a:xfrm>
            <a:off x="2070857" y="1025474"/>
            <a:ext cx="893345" cy="430775"/>
          </a:xfrm>
          <a:prstGeom prst="rect">
            <a:avLst/>
          </a:prstGeom>
          <a:noFill/>
        </p:spPr>
        <p:txBody>
          <a:bodyPr wrap="square" rtlCol="0">
            <a:spAutoFit/>
          </a:bodyPr>
          <a:lstStyle/>
          <a:p>
            <a:pPr algn="ctr"/>
            <a:r>
              <a:rPr lang="en-US" sz="1000" b="1" dirty="0"/>
              <a:t>Platform</a:t>
            </a:r>
            <a:r>
              <a:rPr lang="en-US" sz="1100" dirty="0"/>
              <a:t> </a:t>
            </a:r>
            <a:r>
              <a:rPr lang="en-US" sz="1000" b="1" dirty="0"/>
              <a:t>App</a:t>
            </a:r>
          </a:p>
        </p:txBody>
      </p:sp>
      <p:sp>
        <p:nvSpPr>
          <p:cNvPr id="19" name="TextBox 18">
            <a:extLst>
              <a:ext uri="{FF2B5EF4-FFF2-40B4-BE49-F238E27FC236}">
                <a16:creationId xmlns:a16="http://schemas.microsoft.com/office/drawing/2014/main" id="{6075AB9A-A7B4-4F1B-94C7-49B9320519C4}"/>
              </a:ext>
            </a:extLst>
          </p:cNvPr>
          <p:cNvSpPr txBox="1"/>
          <p:nvPr/>
        </p:nvSpPr>
        <p:spPr>
          <a:xfrm>
            <a:off x="4467121" y="2049170"/>
            <a:ext cx="893345" cy="400006"/>
          </a:xfrm>
          <a:prstGeom prst="rect">
            <a:avLst/>
          </a:prstGeom>
          <a:noFill/>
          <a:effectLst/>
        </p:spPr>
        <p:txBody>
          <a:bodyPr wrap="square" rtlCol="0">
            <a:spAutoFit/>
          </a:bodyPr>
          <a:lstStyle/>
          <a:p>
            <a:pPr algn="ctr"/>
            <a:r>
              <a:rPr lang="en-US" sz="1000" b="1" dirty="0"/>
              <a:t>Platform Host</a:t>
            </a:r>
          </a:p>
        </p:txBody>
      </p:sp>
      <p:sp>
        <p:nvSpPr>
          <p:cNvPr id="26" name="TextBox 25">
            <a:extLst>
              <a:ext uri="{FF2B5EF4-FFF2-40B4-BE49-F238E27FC236}">
                <a16:creationId xmlns:a16="http://schemas.microsoft.com/office/drawing/2014/main" id="{78544F70-291B-417C-90BE-02C4D62FE0EF}"/>
              </a:ext>
            </a:extLst>
          </p:cNvPr>
          <p:cNvSpPr txBox="1"/>
          <p:nvPr/>
        </p:nvSpPr>
        <p:spPr>
          <a:xfrm>
            <a:off x="2537303" y="3810928"/>
            <a:ext cx="859967" cy="215444"/>
          </a:xfrm>
          <a:prstGeom prst="rect">
            <a:avLst/>
          </a:prstGeom>
          <a:noFill/>
          <a:effectLst/>
        </p:spPr>
        <p:txBody>
          <a:bodyPr wrap="square" rtlCol="0">
            <a:spAutoFit/>
          </a:bodyPr>
          <a:lstStyle/>
          <a:p>
            <a:pPr algn="ctr"/>
            <a:r>
              <a:rPr lang="en-US" sz="800" dirty="0"/>
              <a:t>Contains</a:t>
            </a:r>
          </a:p>
        </p:txBody>
      </p:sp>
      <p:sp>
        <p:nvSpPr>
          <p:cNvPr id="30" name="TextBox 29">
            <a:extLst>
              <a:ext uri="{FF2B5EF4-FFF2-40B4-BE49-F238E27FC236}">
                <a16:creationId xmlns:a16="http://schemas.microsoft.com/office/drawing/2014/main" id="{39AA129D-A33B-40F6-B591-B12C6782455F}"/>
              </a:ext>
            </a:extLst>
          </p:cNvPr>
          <p:cNvSpPr txBox="1"/>
          <p:nvPr/>
        </p:nvSpPr>
        <p:spPr>
          <a:xfrm>
            <a:off x="3565718" y="2098192"/>
            <a:ext cx="872860" cy="230832"/>
          </a:xfrm>
          <a:prstGeom prst="rect">
            <a:avLst/>
          </a:prstGeom>
          <a:noFill/>
          <a:effectLst/>
        </p:spPr>
        <p:txBody>
          <a:bodyPr wrap="square" rtlCol="0">
            <a:spAutoFit/>
          </a:bodyPr>
          <a:lstStyle/>
          <a:p>
            <a:pPr algn="l"/>
            <a:r>
              <a:rPr lang="en-US" sz="900" dirty="0"/>
              <a:t>Consumes</a:t>
            </a:r>
          </a:p>
        </p:txBody>
      </p:sp>
      <p:cxnSp>
        <p:nvCxnSpPr>
          <p:cNvPr id="224" name="Straight Arrow Connector 223">
            <a:extLst>
              <a:ext uri="{FF2B5EF4-FFF2-40B4-BE49-F238E27FC236}">
                <a16:creationId xmlns:a16="http://schemas.microsoft.com/office/drawing/2014/main" id="{48BECB0A-4346-4774-9F28-6D96331C5248}"/>
              </a:ext>
            </a:extLst>
          </p:cNvPr>
          <p:cNvCxnSpPr>
            <a:cxnSpLocks/>
            <a:stCxn id="5" idx="2"/>
            <a:endCxn id="76" idx="0"/>
          </p:cNvCxnSpPr>
          <p:nvPr/>
        </p:nvCxnSpPr>
        <p:spPr>
          <a:xfrm flipH="1">
            <a:off x="3605035" y="1511724"/>
            <a:ext cx="5815" cy="1294019"/>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25" name="Rectangle 224">
            <a:extLst>
              <a:ext uri="{FF2B5EF4-FFF2-40B4-BE49-F238E27FC236}">
                <a16:creationId xmlns:a16="http://schemas.microsoft.com/office/drawing/2014/main" id="{E954A586-62AA-43A1-89E7-7262201545A4}"/>
              </a:ext>
            </a:extLst>
          </p:cNvPr>
          <p:cNvSpPr/>
          <p:nvPr/>
        </p:nvSpPr>
        <p:spPr>
          <a:xfrm>
            <a:off x="0" y="18211"/>
            <a:ext cx="11859988" cy="584775"/>
          </a:xfrm>
          <a:prstGeom prst="rect">
            <a:avLst/>
          </a:prstGeom>
        </p:spPr>
        <p:txBody>
          <a:bodyPr wrap="square">
            <a:spAutoFit/>
          </a:bodyPr>
          <a:lstStyle/>
          <a:p>
            <a:r>
              <a:rPr lang="en-US" sz="3200" b="1" dirty="0"/>
              <a:t>SAP Platform (Run)</a:t>
            </a:r>
          </a:p>
        </p:txBody>
      </p:sp>
      <p:sp>
        <p:nvSpPr>
          <p:cNvPr id="157" name="TextBox 156">
            <a:extLst>
              <a:ext uri="{FF2B5EF4-FFF2-40B4-BE49-F238E27FC236}">
                <a16:creationId xmlns:a16="http://schemas.microsoft.com/office/drawing/2014/main" id="{046095F0-7FE6-42FF-A49B-C37A0184BE41}"/>
              </a:ext>
            </a:extLst>
          </p:cNvPr>
          <p:cNvSpPr txBox="1"/>
          <p:nvPr/>
        </p:nvSpPr>
        <p:spPr>
          <a:xfrm>
            <a:off x="5562675" y="1555897"/>
            <a:ext cx="863058" cy="230832"/>
          </a:xfrm>
          <a:prstGeom prst="rect">
            <a:avLst/>
          </a:prstGeom>
          <a:noFill/>
          <a:ln w="19050">
            <a:noFill/>
          </a:ln>
          <a:effectLst/>
        </p:spPr>
        <p:txBody>
          <a:bodyPr wrap="square" rtlCol="0">
            <a:spAutoFit/>
          </a:bodyPr>
          <a:lstStyle/>
          <a:p>
            <a:pPr algn="l"/>
            <a:r>
              <a:rPr lang="en-US" sz="900" dirty="0"/>
              <a:t>Reference</a:t>
            </a:r>
          </a:p>
        </p:txBody>
      </p:sp>
      <p:sp>
        <p:nvSpPr>
          <p:cNvPr id="158" name="TextBox 157">
            <a:extLst>
              <a:ext uri="{FF2B5EF4-FFF2-40B4-BE49-F238E27FC236}">
                <a16:creationId xmlns:a16="http://schemas.microsoft.com/office/drawing/2014/main" id="{0C8DC109-C0E5-4DE0-BA39-4C17F90DE129}"/>
              </a:ext>
            </a:extLst>
          </p:cNvPr>
          <p:cNvSpPr txBox="1"/>
          <p:nvPr/>
        </p:nvSpPr>
        <p:spPr>
          <a:xfrm>
            <a:off x="980628" y="3171282"/>
            <a:ext cx="863058" cy="253916"/>
          </a:xfrm>
          <a:prstGeom prst="rect">
            <a:avLst/>
          </a:prstGeom>
          <a:noFill/>
          <a:ln w="19050">
            <a:noFill/>
          </a:ln>
          <a:effectLst/>
        </p:spPr>
        <p:txBody>
          <a:bodyPr wrap="square" rtlCol="0">
            <a:spAutoFit/>
          </a:bodyPr>
          <a:lstStyle/>
          <a:p>
            <a:pPr algn="l"/>
            <a:r>
              <a:rPr lang="en-US" sz="1050" dirty="0"/>
              <a:t>REF</a:t>
            </a:r>
          </a:p>
        </p:txBody>
      </p:sp>
      <p:sp>
        <p:nvSpPr>
          <p:cNvPr id="160" name="Rectangle: Rounded Corners 159">
            <a:extLst>
              <a:ext uri="{FF2B5EF4-FFF2-40B4-BE49-F238E27FC236}">
                <a16:creationId xmlns:a16="http://schemas.microsoft.com/office/drawing/2014/main" id="{F98339F3-38AD-4906-8477-D514F6465AF0}"/>
              </a:ext>
            </a:extLst>
          </p:cNvPr>
          <p:cNvSpPr/>
          <p:nvPr/>
        </p:nvSpPr>
        <p:spPr>
          <a:xfrm>
            <a:off x="1755107" y="2796561"/>
            <a:ext cx="94936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tx1"/>
                </a:solidFill>
                <a:cs typeface="Arial" panose="020B0604020202020204" pitchFamily="34" charset="0"/>
              </a:rPr>
              <a:t>SAP App  Administration US </a:t>
            </a:r>
          </a:p>
        </p:txBody>
      </p:sp>
      <p:sp>
        <p:nvSpPr>
          <p:cNvPr id="161" name="Rectangle: Rounded Corners 160">
            <a:extLst>
              <a:ext uri="{FF2B5EF4-FFF2-40B4-BE49-F238E27FC236}">
                <a16:creationId xmlns:a16="http://schemas.microsoft.com/office/drawing/2014/main" id="{5186A4E4-1F27-453F-B0B9-6DD9C78BEC87}"/>
              </a:ext>
            </a:extLst>
          </p:cNvPr>
          <p:cNvSpPr/>
          <p:nvPr/>
        </p:nvSpPr>
        <p:spPr>
          <a:xfrm>
            <a:off x="104295" y="3298240"/>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App Mgmt Services</a:t>
            </a:r>
          </a:p>
        </p:txBody>
      </p:sp>
      <p:cxnSp>
        <p:nvCxnSpPr>
          <p:cNvPr id="168" name="Straight Arrow Connector 167">
            <a:extLst>
              <a:ext uri="{FF2B5EF4-FFF2-40B4-BE49-F238E27FC236}">
                <a16:creationId xmlns:a16="http://schemas.microsoft.com/office/drawing/2014/main" id="{76189A0F-B7FB-47E8-8691-753F5C3EF76C}"/>
              </a:ext>
            </a:extLst>
          </p:cNvPr>
          <p:cNvCxnSpPr>
            <a:cxnSpLocks/>
            <a:stCxn id="160" idx="3"/>
            <a:endCxn id="76" idx="1"/>
          </p:cNvCxnSpPr>
          <p:nvPr/>
        </p:nvCxnSpPr>
        <p:spPr>
          <a:xfrm>
            <a:off x="2704467" y="3093741"/>
            <a:ext cx="519471" cy="918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97" name="Rectangle 196">
            <a:extLst>
              <a:ext uri="{FF2B5EF4-FFF2-40B4-BE49-F238E27FC236}">
                <a16:creationId xmlns:a16="http://schemas.microsoft.com/office/drawing/2014/main" id="{47E98C5F-77BE-47DC-964A-03B0F9997243}"/>
              </a:ext>
            </a:extLst>
          </p:cNvPr>
          <p:cNvSpPr/>
          <p:nvPr/>
        </p:nvSpPr>
        <p:spPr>
          <a:xfrm>
            <a:off x="3222230" y="4570977"/>
            <a:ext cx="868680" cy="594360"/>
          </a:xfrm>
          <a:prstGeom prst="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Infrastructure CI’s</a:t>
            </a:r>
          </a:p>
        </p:txBody>
      </p:sp>
      <p:cxnSp>
        <p:nvCxnSpPr>
          <p:cNvPr id="213" name="Straight Arrow Connector 212">
            <a:extLst>
              <a:ext uri="{FF2B5EF4-FFF2-40B4-BE49-F238E27FC236}">
                <a16:creationId xmlns:a16="http://schemas.microsoft.com/office/drawing/2014/main" id="{7A8470F6-F890-442B-BCC3-2EB98A1BD6C0}"/>
              </a:ext>
            </a:extLst>
          </p:cNvPr>
          <p:cNvCxnSpPr>
            <a:cxnSpLocks/>
          </p:cNvCxnSpPr>
          <p:nvPr/>
        </p:nvCxnSpPr>
        <p:spPr>
          <a:xfrm>
            <a:off x="3481567" y="4022262"/>
            <a:ext cx="1061" cy="570515"/>
          </a:xfrm>
          <a:prstGeom prst="straightConnector1">
            <a:avLst/>
          </a:prstGeom>
          <a:ln w="19050">
            <a:solidFill>
              <a:schemeClr val="accent3"/>
            </a:solidFill>
            <a:tailEnd type="triangle"/>
          </a:ln>
          <a:effectLst/>
        </p:spPr>
        <p:style>
          <a:lnRef idx="1">
            <a:schemeClr val="accent1"/>
          </a:lnRef>
          <a:fillRef idx="0">
            <a:schemeClr val="accent1"/>
          </a:fillRef>
          <a:effectRef idx="0">
            <a:schemeClr val="accent1"/>
          </a:effectRef>
          <a:fontRef idx="minor">
            <a:schemeClr val="tx1"/>
          </a:fontRef>
        </p:style>
      </p:cxnSp>
      <p:sp>
        <p:nvSpPr>
          <p:cNvPr id="235" name="Rectangle: Rounded Corners 234">
            <a:extLst>
              <a:ext uri="{FF2B5EF4-FFF2-40B4-BE49-F238E27FC236}">
                <a16:creationId xmlns:a16="http://schemas.microsoft.com/office/drawing/2014/main" id="{DF2BE4BB-2441-44AB-8DC8-4E9ABC320810}"/>
              </a:ext>
            </a:extLst>
          </p:cNvPr>
          <p:cNvSpPr/>
          <p:nvPr/>
        </p:nvSpPr>
        <p:spPr>
          <a:xfrm>
            <a:off x="5494317" y="3295323"/>
            <a:ext cx="86868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Host Prod</a:t>
            </a:r>
          </a:p>
        </p:txBody>
      </p:sp>
      <p:sp>
        <p:nvSpPr>
          <p:cNvPr id="238" name="Rectangle: Rounded Corners 237">
            <a:extLst>
              <a:ext uri="{FF2B5EF4-FFF2-40B4-BE49-F238E27FC236}">
                <a16:creationId xmlns:a16="http://schemas.microsoft.com/office/drawing/2014/main" id="{326DFE01-8757-439C-811B-6C5330EAF3ED}"/>
              </a:ext>
            </a:extLst>
          </p:cNvPr>
          <p:cNvSpPr/>
          <p:nvPr/>
        </p:nvSpPr>
        <p:spPr>
          <a:xfrm>
            <a:off x="6770895" y="6069659"/>
            <a:ext cx="1024128" cy="347472"/>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Application Mgmt Services</a:t>
            </a:r>
          </a:p>
        </p:txBody>
      </p:sp>
      <p:sp>
        <p:nvSpPr>
          <p:cNvPr id="239" name="TextBox 238">
            <a:extLst>
              <a:ext uri="{FF2B5EF4-FFF2-40B4-BE49-F238E27FC236}">
                <a16:creationId xmlns:a16="http://schemas.microsoft.com/office/drawing/2014/main" id="{DC74DD08-8B8F-4DCA-A68C-FDF2568B6D78}"/>
              </a:ext>
            </a:extLst>
          </p:cNvPr>
          <p:cNvSpPr txBox="1"/>
          <p:nvPr/>
        </p:nvSpPr>
        <p:spPr>
          <a:xfrm>
            <a:off x="9867393" y="3697130"/>
            <a:ext cx="1161708" cy="253916"/>
          </a:xfrm>
          <a:prstGeom prst="rect">
            <a:avLst/>
          </a:prstGeom>
          <a:noFill/>
          <a:effectLst/>
        </p:spPr>
        <p:txBody>
          <a:bodyPr wrap="square" rtlCol="0">
            <a:spAutoFit/>
          </a:bodyPr>
          <a:lstStyle/>
          <a:p>
            <a:r>
              <a:rPr lang="en-US" sz="1000" dirty="0"/>
              <a:t>Ref</a:t>
            </a:r>
          </a:p>
        </p:txBody>
      </p:sp>
      <p:sp>
        <p:nvSpPr>
          <p:cNvPr id="241" name="TextBox 240">
            <a:extLst>
              <a:ext uri="{FF2B5EF4-FFF2-40B4-BE49-F238E27FC236}">
                <a16:creationId xmlns:a16="http://schemas.microsoft.com/office/drawing/2014/main" id="{17E4EA99-17EE-4427-B869-162F9B9D1E28}"/>
              </a:ext>
            </a:extLst>
          </p:cNvPr>
          <p:cNvSpPr txBox="1"/>
          <p:nvPr/>
        </p:nvSpPr>
        <p:spPr>
          <a:xfrm>
            <a:off x="1435283" y="5136351"/>
            <a:ext cx="863863" cy="200055"/>
          </a:xfrm>
          <a:prstGeom prst="rect">
            <a:avLst/>
          </a:prstGeom>
          <a:noFill/>
          <a:effectLst/>
        </p:spPr>
        <p:txBody>
          <a:bodyPr wrap="square" rtlCol="0">
            <a:spAutoFit/>
          </a:bodyPr>
          <a:lstStyle/>
          <a:p>
            <a:r>
              <a:rPr lang="en-US" sz="700" dirty="0"/>
              <a:t>Contains</a:t>
            </a:r>
          </a:p>
        </p:txBody>
      </p:sp>
      <p:sp>
        <p:nvSpPr>
          <p:cNvPr id="286" name="TextBox 285">
            <a:extLst>
              <a:ext uri="{FF2B5EF4-FFF2-40B4-BE49-F238E27FC236}">
                <a16:creationId xmlns:a16="http://schemas.microsoft.com/office/drawing/2014/main" id="{CA7ED2A3-9A1D-4087-9A4C-F866FBB43109}"/>
              </a:ext>
            </a:extLst>
          </p:cNvPr>
          <p:cNvSpPr txBox="1"/>
          <p:nvPr/>
        </p:nvSpPr>
        <p:spPr>
          <a:xfrm>
            <a:off x="7661540" y="3425886"/>
            <a:ext cx="1198353" cy="215444"/>
          </a:xfrm>
          <a:prstGeom prst="rect">
            <a:avLst/>
          </a:prstGeom>
          <a:noFill/>
          <a:effectLst/>
        </p:spPr>
        <p:txBody>
          <a:bodyPr wrap="square" rtlCol="0">
            <a:spAutoFit/>
          </a:bodyPr>
          <a:lstStyle/>
          <a:p>
            <a:pPr algn="ctr"/>
            <a:r>
              <a:rPr lang="en-US" sz="800" dirty="0"/>
              <a:t>Depends On</a:t>
            </a:r>
          </a:p>
        </p:txBody>
      </p:sp>
      <p:sp>
        <p:nvSpPr>
          <p:cNvPr id="237" name="Rectangle: Rounded Corners 236">
            <a:extLst>
              <a:ext uri="{FF2B5EF4-FFF2-40B4-BE49-F238E27FC236}">
                <a16:creationId xmlns:a16="http://schemas.microsoft.com/office/drawing/2014/main" id="{458E19E5-341C-49E5-BC57-C16C63294209}"/>
              </a:ext>
            </a:extLst>
          </p:cNvPr>
          <p:cNvSpPr/>
          <p:nvPr/>
        </p:nvSpPr>
        <p:spPr>
          <a:xfrm>
            <a:off x="6805879" y="5474885"/>
            <a:ext cx="932688" cy="347472"/>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456926">
              <a:lnSpc>
                <a:spcPct val="90000"/>
              </a:lnSpc>
              <a:defRPr/>
            </a:pP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94" name="Rectangle: Rounded Corners 93">
            <a:extLst>
              <a:ext uri="{FF2B5EF4-FFF2-40B4-BE49-F238E27FC236}">
                <a16:creationId xmlns:a16="http://schemas.microsoft.com/office/drawing/2014/main" id="{1C786E4F-33D4-41BE-9021-3D03F6D78025}"/>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95" name="Rectangle: Rounded Corners 94">
            <a:extLst>
              <a:ext uri="{FF2B5EF4-FFF2-40B4-BE49-F238E27FC236}">
                <a16:creationId xmlns:a16="http://schemas.microsoft.com/office/drawing/2014/main" id="{DCC104ED-9518-4658-AFD8-4CF0AE2A2AE4}"/>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96" name="Rectangle: Rounded Corners 95">
            <a:extLst>
              <a:ext uri="{FF2B5EF4-FFF2-40B4-BE49-F238E27FC236}">
                <a16:creationId xmlns:a16="http://schemas.microsoft.com/office/drawing/2014/main" id="{A8CBA349-C534-48EA-897D-CB538F3F93D7}"/>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97" name="Straight Arrow Connector 96">
            <a:extLst>
              <a:ext uri="{FF2B5EF4-FFF2-40B4-BE49-F238E27FC236}">
                <a16:creationId xmlns:a16="http://schemas.microsoft.com/office/drawing/2014/main" id="{79A6258D-4FB5-4CA5-B613-BBAA81C5CB4C}"/>
              </a:ext>
            </a:extLst>
          </p:cNvPr>
          <p:cNvCxnSpPr>
            <a:cxnSpLocks/>
          </p:cNvCxnSpPr>
          <p:nvPr/>
        </p:nvCxnSpPr>
        <p:spPr>
          <a:xfrm>
            <a:off x="8944215" y="576599"/>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679673C8-6785-40E6-87B6-36B5E570577F}"/>
              </a:ext>
            </a:extLst>
          </p:cNvPr>
          <p:cNvSpPr txBox="1"/>
          <p:nvPr/>
        </p:nvSpPr>
        <p:spPr>
          <a:xfrm>
            <a:off x="8915360" y="734050"/>
            <a:ext cx="2105455" cy="246221"/>
          </a:xfrm>
          <a:prstGeom prst="rect">
            <a:avLst/>
          </a:prstGeom>
          <a:noFill/>
        </p:spPr>
        <p:txBody>
          <a:bodyPr wrap="square" rtlCol="0">
            <a:spAutoFit/>
          </a:bodyPr>
          <a:lstStyle/>
          <a:p>
            <a:r>
              <a:rPr lang="en-US" sz="1000" b="1" dirty="0"/>
              <a:t>= Service Mapping</a:t>
            </a:r>
          </a:p>
        </p:txBody>
      </p:sp>
      <p:cxnSp>
        <p:nvCxnSpPr>
          <p:cNvPr id="10" name="Connector: Elbow 9">
            <a:extLst>
              <a:ext uri="{FF2B5EF4-FFF2-40B4-BE49-F238E27FC236}">
                <a16:creationId xmlns:a16="http://schemas.microsoft.com/office/drawing/2014/main" id="{D28A2B12-A0FA-492A-BBDF-E425B65B0CBB}"/>
              </a:ext>
            </a:extLst>
          </p:cNvPr>
          <p:cNvCxnSpPr>
            <a:cxnSpLocks/>
            <a:stCxn id="6" idx="2"/>
            <a:endCxn id="247" idx="0"/>
          </p:cNvCxnSpPr>
          <p:nvPr/>
        </p:nvCxnSpPr>
        <p:spPr>
          <a:xfrm rot="5400000">
            <a:off x="6343258" y="1098325"/>
            <a:ext cx="425094" cy="1237017"/>
          </a:xfrm>
          <a:prstGeom prst="bentConnector3">
            <a:avLst>
              <a:gd name="adj1" fmla="val 50000"/>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EFB0AEF2-D1CB-4857-9C97-CB4C2943E225}"/>
              </a:ext>
            </a:extLst>
          </p:cNvPr>
          <p:cNvCxnSpPr>
            <a:cxnSpLocks/>
            <a:stCxn id="5" idx="2"/>
            <a:endCxn id="247" idx="0"/>
          </p:cNvCxnSpPr>
          <p:nvPr/>
        </p:nvCxnSpPr>
        <p:spPr>
          <a:xfrm rot="16200000" flipH="1">
            <a:off x="4565245" y="557329"/>
            <a:ext cx="417656" cy="2326446"/>
          </a:xfrm>
          <a:prstGeom prst="bentConnector3">
            <a:avLst>
              <a:gd name="adj1" fmla="val 50000"/>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29" name="Rectangle: Rounded Corners 128">
            <a:extLst>
              <a:ext uri="{FF2B5EF4-FFF2-40B4-BE49-F238E27FC236}">
                <a16:creationId xmlns:a16="http://schemas.microsoft.com/office/drawing/2014/main" id="{11E9357F-CB61-4F89-BD7F-23F71F81E267}"/>
              </a:ext>
            </a:extLst>
          </p:cNvPr>
          <p:cNvSpPr/>
          <p:nvPr/>
        </p:nvSpPr>
        <p:spPr>
          <a:xfrm>
            <a:off x="1759962" y="3719250"/>
            <a:ext cx="959345"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tx1"/>
                </a:solidFill>
                <a:cs typeface="Arial" panose="020B0604020202020204" pitchFamily="34" charset="0"/>
              </a:rPr>
              <a:t>SAP App  Administration  EMEA</a:t>
            </a:r>
          </a:p>
        </p:txBody>
      </p:sp>
      <p:sp>
        <p:nvSpPr>
          <p:cNvPr id="130" name="Rectangle: Rounded Corners 129">
            <a:extLst>
              <a:ext uri="{FF2B5EF4-FFF2-40B4-BE49-F238E27FC236}">
                <a16:creationId xmlns:a16="http://schemas.microsoft.com/office/drawing/2014/main" id="{97A981A1-58B8-4610-887C-8B67A876F712}"/>
              </a:ext>
            </a:extLst>
          </p:cNvPr>
          <p:cNvSpPr/>
          <p:nvPr/>
        </p:nvSpPr>
        <p:spPr>
          <a:xfrm>
            <a:off x="3267364" y="3714481"/>
            <a:ext cx="86868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ERP Prod EMEA</a:t>
            </a:r>
          </a:p>
        </p:txBody>
      </p:sp>
      <p:cxnSp>
        <p:nvCxnSpPr>
          <p:cNvPr id="57" name="Connector: Elbow 56">
            <a:extLst>
              <a:ext uri="{FF2B5EF4-FFF2-40B4-BE49-F238E27FC236}">
                <a16:creationId xmlns:a16="http://schemas.microsoft.com/office/drawing/2014/main" id="{CA1BC151-8A5E-4F4B-A329-A69A77B65810}"/>
              </a:ext>
            </a:extLst>
          </p:cNvPr>
          <p:cNvCxnSpPr>
            <a:cxnSpLocks/>
            <a:endCxn id="129" idx="1"/>
          </p:cNvCxnSpPr>
          <p:nvPr/>
        </p:nvCxnSpPr>
        <p:spPr>
          <a:xfrm rot="16200000" flipH="1">
            <a:off x="1333261" y="3589729"/>
            <a:ext cx="449086" cy="404316"/>
          </a:xfrm>
          <a:prstGeom prst="bentConnector2">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50" name="Rectangle: Rounded Corners 149">
            <a:extLst>
              <a:ext uri="{FF2B5EF4-FFF2-40B4-BE49-F238E27FC236}">
                <a16:creationId xmlns:a16="http://schemas.microsoft.com/office/drawing/2014/main" id="{B708AA76-65FA-4567-9E77-B750450BC358}"/>
              </a:ext>
            </a:extLst>
          </p:cNvPr>
          <p:cNvSpPr/>
          <p:nvPr/>
        </p:nvSpPr>
        <p:spPr>
          <a:xfrm>
            <a:off x="1570266" y="6015638"/>
            <a:ext cx="868680" cy="351279"/>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Cloud Hosting</a:t>
            </a:r>
          </a:p>
        </p:txBody>
      </p:sp>
      <p:sp>
        <p:nvSpPr>
          <p:cNvPr id="151" name="Rectangle: Rounded Corners 150">
            <a:extLst>
              <a:ext uri="{FF2B5EF4-FFF2-40B4-BE49-F238E27FC236}">
                <a16:creationId xmlns:a16="http://schemas.microsoft.com/office/drawing/2014/main" id="{EF06D522-C8C1-4F93-BBE7-B5EEE88C9E42}"/>
              </a:ext>
            </a:extLst>
          </p:cNvPr>
          <p:cNvSpPr/>
          <p:nvPr/>
        </p:nvSpPr>
        <p:spPr>
          <a:xfrm>
            <a:off x="3101120" y="6033500"/>
            <a:ext cx="1110899" cy="343155"/>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Database Mgmt Service</a:t>
            </a:r>
          </a:p>
        </p:txBody>
      </p:sp>
      <p:sp>
        <p:nvSpPr>
          <p:cNvPr id="152" name="Rectangle: Rounded Corners 151">
            <a:extLst>
              <a:ext uri="{FF2B5EF4-FFF2-40B4-BE49-F238E27FC236}">
                <a16:creationId xmlns:a16="http://schemas.microsoft.com/office/drawing/2014/main" id="{7B546BEA-B1C9-4783-90D8-308E3F48DE40}"/>
              </a:ext>
            </a:extLst>
          </p:cNvPr>
          <p:cNvSpPr/>
          <p:nvPr/>
        </p:nvSpPr>
        <p:spPr>
          <a:xfrm>
            <a:off x="5016275" y="6053337"/>
            <a:ext cx="1115568" cy="347472"/>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Network Services</a:t>
            </a:r>
          </a:p>
        </p:txBody>
      </p:sp>
      <p:sp>
        <p:nvSpPr>
          <p:cNvPr id="153" name="Rectangle: Rounded Corners 152">
            <a:extLst>
              <a:ext uri="{FF2B5EF4-FFF2-40B4-BE49-F238E27FC236}">
                <a16:creationId xmlns:a16="http://schemas.microsoft.com/office/drawing/2014/main" id="{BA4156E9-90D2-4537-95AF-0C23DFA2BAE4}"/>
              </a:ext>
            </a:extLst>
          </p:cNvPr>
          <p:cNvSpPr/>
          <p:nvPr/>
        </p:nvSpPr>
        <p:spPr>
          <a:xfrm>
            <a:off x="1525652" y="5505437"/>
            <a:ext cx="956533" cy="33797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Windows Administration</a:t>
            </a:r>
          </a:p>
        </p:txBody>
      </p:sp>
      <p:sp>
        <p:nvSpPr>
          <p:cNvPr id="154" name="Rectangle: Rounded Corners 153">
            <a:extLst>
              <a:ext uri="{FF2B5EF4-FFF2-40B4-BE49-F238E27FC236}">
                <a16:creationId xmlns:a16="http://schemas.microsoft.com/office/drawing/2014/main" id="{DF304FA9-7A2A-46A3-911D-12BFBF8A8818}"/>
              </a:ext>
            </a:extLst>
          </p:cNvPr>
          <p:cNvSpPr/>
          <p:nvPr/>
        </p:nvSpPr>
        <p:spPr>
          <a:xfrm>
            <a:off x="3176510" y="5505260"/>
            <a:ext cx="960120" cy="338328"/>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Database Administration</a:t>
            </a:r>
          </a:p>
        </p:txBody>
      </p:sp>
      <p:sp>
        <p:nvSpPr>
          <p:cNvPr id="155" name="Rectangle: Rounded Corners 154">
            <a:extLst>
              <a:ext uri="{FF2B5EF4-FFF2-40B4-BE49-F238E27FC236}">
                <a16:creationId xmlns:a16="http://schemas.microsoft.com/office/drawing/2014/main" id="{5DE16273-ED7C-4192-AC5F-665C3787B234}"/>
              </a:ext>
            </a:extLst>
          </p:cNvPr>
          <p:cNvSpPr/>
          <p:nvPr/>
        </p:nvSpPr>
        <p:spPr>
          <a:xfrm>
            <a:off x="5094044" y="5500688"/>
            <a:ext cx="960120" cy="347472"/>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Network Administration</a:t>
            </a:r>
          </a:p>
        </p:txBody>
      </p:sp>
      <p:cxnSp>
        <p:nvCxnSpPr>
          <p:cNvPr id="81" name="Connector: Elbow 80">
            <a:extLst>
              <a:ext uri="{FF2B5EF4-FFF2-40B4-BE49-F238E27FC236}">
                <a16:creationId xmlns:a16="http://schemas.microsoft.com/office/drawing/2014/main" id="{BB4EB555-0C54-43D0-ACE4-EA79167EA50D}"/>
              </a:ext>
            </a:extLst>
          </p:cNvPr>
          <p:cNvCxnSpPr>
            <a:cxnSpLocks/>
            <a:stCxn id="155" idx="0"/>
          </p:cNvCxnSpPr>
          <p:nvPr/>
        </p:nvCxnSpPr>
        <p:spPr>
          <a:xfrm rot="16200000" flipV="1">
            <a:off x="4589903" y="4516486"/>
            <a:ext cx="507483" cy="1460921"/>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3EE925DE-4B8F-4EBC-A221-0C89E29EA58A}"/>
              </a:ext>
            </a:extLst>
          </p:cNvPr>
          <p:cNvCxnSpPr>
            <a:cxnSpLocks/>
            <a:stCxn id="237" idx="0"/>
            <a:endCxn id="227" idx="2"/>
          </p:cNvCxnSpPr>
          <p:nvPr/>
        </p:nvCxnSpPr>
        <p:spPr>
          <a:xfrm flipH="1" flipV="1">
            <a:off x="7272064" y="4093737"/>
            <a:ext cx="159" cy="138114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Connector: Elbow 118">
            <a:extLst>
              <a:ext uri="{FF2B5EF4-FFF2-40B4-BE49-F238E27FC236}">
                <a16:creationId xmlns:a16="http://schemas.microsoft.com/office/drawing/2014/main" id="{F8E1C207-D380-4A16-8404-A01FC37AE626}"/>
              </a:ext>
            </a:extLst>
          </p:cNvPr>
          <p:cNvCxnSpPr>
            <a:cxnSpLocks/>
            <a:stCxn id="161" idx="3"/>
            <a:endCxn id="160" idx="1"/>
          </p:cNvCxnSpPr>
          <p:nvPr/>
        </p:nvCxnSpPr>
        <p:spPr>
          <a:xfrm flipV="1">
            <a:off x="972975" y="3093741"/>
            <a:ext cx="782132" cy="501679"/>
          </a:xfrm>
          <a:prstGeom prst="bentConnector3">
            <a:avLst>
              <a:gd name="adj1" fmla="val 50000"/>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DF6A0C3F-CC5F-44CF-A532-8435E3E10110}"/>
              </a:ext>
            </a:extLst>
          </p:cNvPr>
          <p:cNvCxnSpPr>
            <a:cxnSpLocks/>
            <a:stCxn id="129" idx="3"/>
          </p:cNvCxnSpPr>
          <p:nvPr/>
        </p:nvCxnSpPr>
        <p:spPr>
          <a:xfrm flipV="1">
            <a:off x="2719307" y="4011661"/>
            <a:ext cx="548057" cy="4769"/>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7495B97D-B131-4AD9-A0F5-5F7D6FE1EC9B}"/>
              </a:ext>
            </a:extLst>
          </p:cNvPr>
          <p:cNvSpPr/>
          <p:nvPr/>
        </p:nvSpPr>
        <p:spPr>
          <a:xfrm>
            <a:off x="6731549" y="3325641"/>
            <a:ext cx="816941"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a:t>
            </a:r>
            <a:r>
              <a:rPr lang="en-US" sz="1000" dirty="0" err="1">
                <a:solidFill>
                  <a:schemeClr val="tx1"/>
                </a:solidFill>
                <a:cs typeface="Arial" panose="020B0604020202020204" pitchFamily="34" charset="0"/>
              </a:rPr>
              <a:t>Mfg</a:t>
            </a:r>
            <a:r>
              <a:rPr lang="en-US" sz="1000" dirty="0">
                <a:solidFill>
                  <a:schemeClr val="tx1"/>
                </a:solidFill>
                <a:cs typeface="Arial" panose="020B0604020202020204" pitchFamily="34" charset="0"/>
              </a:rPr>
              <a:t> Prod</a:t>
            </a:r>
          </a:p>
        </p:txBody>
      </p:sp>
      <p:sp>
        <p:nvSpPr>
          <p:cNvPr id="247" name="Rectangle: Rounded Corners 246">
            <a:extLst>
              <a:ext uri="{FF2B5EF4-FFF2-40B4-BE49-F238E27FC236}">
                <a16:creationId xmlns:a16="http://schemas.microsoft.com/office/drawing/2014/main" id="{95DEE2E4-0413-4877-97E6-E16D4C7A4D07}"/>
              </a:ext>
            </a:extLst>
          </p:cNvPr>
          <p:cNvSpPr/>
          <p:nvPr/>
        </p:nvSpPr>
        <p:spPr>
          <a:xfrm>
            <a:off x="5502956" y="1929380"/>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bg1"/>
                </a:solidFill>
                <a:cs typeface="Arial" panose="020B0604020202020204" pitchFamily="34" charset="0"/>
              </a:rPr>
              <a:t>SAP Platform</a:t>
            </a:r>
          </a:p>
        </p:txBody>
      </p:sp>
      <p:cxnSp>
        <p:nvCxnSpPr>
          <p:cNvPr id="216" name="Connector: Elbow 215">
            <a:extLst>
              <a:ext uri="{FF2B5EF4-FFF2-40B4-BE49-F238E27FC236}">
                <a16:creationId xmlns:a16="http://schemas.microsoft.com/office/drawing/2014/main" id="{3AB0DEA1-86C5-4AE1-BD9D-C312F24464A3}"/>
              </a:ext>
            </a:extLst>
          </p:cNvPr>
          <p:cNvCxnSpPr>
            <a:cxnSpLocks/>
            <a:stCxn id="235" idx="1"/>
            <a:endCxn id="197" idx="3"/>
          </p:cNvCxnSpPr>
          <p:nvPr/>
        </p:nvCxnSpPr>
        <p:spPr>
          <a:xfrm rot="10800000" flipV="1">
            <a:off x="4090911" y="3592503"/>
            <a:ext cx="1403407" cy="1275654"/>
          </a:xfrm>
          <a:prstGeom prst="bentConnector3">
            <a:avLst>
              <a:gd name="adj1" fmla="val 50000"/>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71" name="Straight Arrow Connector 270">
            <a:extLst>
              <a:ext uri="{FF2B5EF4-FFF2-40B4-BE49-F238E27FC236}">
                <a16:creationId xmlns:a16="http://schemas.microsoft.com/office/drawing/2014/main" id="{A99F7CC4-4395-49E4-81C5-E26CA12464C1}"/>
              </a:ext>
            </a:extLst>
          </p:cNvPr>
          <p:cNvCxnSpPr>
            <a:cxnSpLocks/>
            <a:stCxn id="6" idx="2"/>
            <a:endCxn id="243" idx="0"/>
          </p:cNvCxnSpPr>
          <p:nvPr/>
        </p:nvCxnSpPr>
        <p:spPr>
          <a:xfrm flipH="1">
            <a:off x="7140020" y="1504286"/>
            <a:ext cx="34293" cy="1821355"/>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72" name="Straight Arrow Connector 271">
            <a:extLst>
              <a:ext uri="{FF2B5EF4-FFF2-40B4-BE49-F238E27FC236}">
                <a16:creationId xmlns:a16="http://schemas.microsoft.com/office/drawing/2014/main" id="{56A3085A-F539-4308-9726-93DA223C665F}"/>
              </a:ext>
            </a:extLst>
          </p:cNvPr>
          <p:cNvCxnSpPr>
            <a:cxnSpLocks/>
            <a:stCxn id="247" idx="2"/>
            <a:endCxn id="235" idx="0"/>
          </p:cNvCxnSpPr>
          <p:nvPr/>
        </p:nvCxnSpPr>
        <p:spPr>
          <a:xfrm flipH="1">
            <a:off x="5928657" y="2523740"/>
            <a:ext cx="8639" cy="771583"/>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75" name="TextBox 274">
            <a:extLst>
              <a:ext uri="{FF2B5EF4-FFF2-40B4-BE49-F238E27FC236}">
                <a16:creationId xmlns:a16="http://schemas.microsoft.com/office/drawing/2014/main" id="{07B433F4-6395-482A-BF68-8A2BBF971125}"/>
              </a:ext>
            </a:extLst>
          </p:cNvPr>
          <p:cNvSpPr txBox="1"/>
          <p:nvPr/>
        </p:nvSpPr>
        <p:spPr>
          <a:xfrm>
            <a:off x="5781674" y="2856482"/>
            <a:ext cx="872860" cy="215444"/>
          </a:xfrm>
          <a:prstGeom prst="rect">
            <a:avLst/>
          </a:prstGeom>
          <a:noFill/>
          <a:effectLst/>
        </p:spPr>
        <p:txBody>
          <a:bodyPr wrap="square" rtlCol="0">
            <a:spAutoFit/>
          </a:bodyPr>
          <a:lstStyle/>
          <a:p>
            <a:pPr algn="ctr"/>
            <a:r>
              <a:rPr lang="en-US" sz="800" dirty="0"/>
              <a:t>Consumes</a:t>
            </a:r>
          </a:p>
        </p:txBody>
      </p:sp>
      <p:sp>
        <p:nvSpPr>
          <p:cNvPr id="276" name="TextBox 275">
            <a:extLst>
              <a:ext uri="{FF2B5EF4-FFF2-40B4-BE49-F238E27FC236}">
                <a16:creationId xmlns:a16="http://schemas.microsoft.com/office/drawing/2014/main" id="{A0097328-29E6-4DFC-8CE4-1E4CF5A885D8}"/>
              </a:ext>
            </a:extLst>
          </p:cNvPr>
          <p:cNvSpPr txBox="1"/>
          <p:nvPr/>
        </p:nvSpPr>
        <p:spPr>
          <a:xfrm>
            <a:off x="7041923" y="2060827"/>
            <a:ext cx="872860" cy="215444"/>
          </a:xfrm>
          <a:prstGeom prst="rect">
            <a:avLst/>
          </a:prstGeom>
          <a:noFill/>
          <a:ln w="9525">
            <a:noFill/>
          </a:ln>
          <a:effectLst/>
        </p:spPr>
        <p:txBody>
          <a:bodyPr wrap="square" rtlCol="0">
            <a:spAutoFit/>
          </a:bodyPr>
          <a:lstStyle/>
          <a:p>
            <a:pPr algn="ctr"/>
            <a:r>
              <a:rPr lang="en-US" sz="800" dirty="0"/>
              <a:t>Consumes</a:t>
            </a:r>
          </a:p>
        </p:txBody>
      </p:sp>
      <p:sp>
        <p:nvSpPr>
          <p:cNvPr id="309" name="TextBox 308">
            <a:extLst>
              <a:ext uri="{FF2B5EF4-FFF2-40B4-BE49-F238E27FC236}">
                <a16:creationId xmlns:a16="http://schemas.microsoft.com/office/drawing/2014/main" id="{2CEE5673-06E2-40AC-8293-FF91B289D1D5}"/>
              </a:ext>
            </a:extLst>
          </p:cNvPr>
          <p:cNvSpPr txBox="1"/>
          <p:nvPr/>
        </p:nvSpPr>
        <p:spPr>
          <a:xfrm>
            <a:off x="6288267" y="4583518"/>
            <a:ext cx="863863" cy="253916"/>
          </a:xfrm>
          <a:prstGeom prst="rect">
            <a:avLst/>
          </a:prstGeom>
          <a:noFill/>
          <a:effectLst/>
        </p:spPr>
        <p:txBody>
          <a:bodyPr wrap="square" rtlCol="0">
            <a:spAutoFit/>
          </a:bodyPr>
          <a:lstStyle/>
          <a:p>
            <a:r>
              <a:rPr lang="en-US" sz="1000" dirty="0"/>
              <a:t>Contains</a:t>
            </a:r>
          </a:p>
        </p:txBody>
      </p:sp>
      <p:sp>
        <p:nvSpPr>
          <p:cNvPr id="341" name="Rectangle: Rounded Corners 340">
            <a:extLst>
              <a:ext uri="{FF2B5EF4-FFF2-40B4-BE49-F238E27FC236}">
                <a16:creationId xmlns:a16="http://schemas.microsoft.com/office/drawing/2014/main" id="{9E8DA1C4-0FBE-4A7C-8F56-101697EDFDA8}"/>
              </a:ext>
            </a:extLst>
          </p:cNvPr>
          <p:cNvSpPr/>
          <p:nvPr/>
        </p:nvSpPr>
        <p:spPr>
          <a:xfrm>
            <a:off x="1249612" y="4719328"/>
            <a:ext cx="1507606" cy="297658"/>
          </a:xfrm>
          <a:prstGeom prst="roundRect">
            <a:avLst/>
          </a:prstGeom>
          <a:solidFill>
            <a:srgbClr val="FCA822"/>
          </a:solidFill>
          <a:ln w="6350">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Dynamic CI Group</a:t>
            </a:r>
          </a:p>
          <a:p>
            <a:pPr algn="ctr" defTabSz="457063">
              <a:lnSpc>
                <a:spcPct val="90000"/>
              </a:lnSpc>
            </a:pPr>
            <a:r>
              <a:rPr lang="en-US" sz="1000" dirty="0">
                <a:solidFill>
                  <a:schemeClr val="tx1"/>
                </a:solidFill>
                <a:cs typeface="Arial" panose="020B0604020202020204" pitchFamily="34" charset="0"/>
              </a:rPr>
              <a:t>Query: All Win Servers</a:t>
            </a:r>
          </a:p>
        </p:txBody>
      </p:sp>
      <p:sp>
        <p:nvSpPr>
          <p:cNvPr id="76" name="Rectangle: Rounded Corners 75">
            <a:extLst>
              <a:ext uri="{FF2B5EF4-FFF2-40B4-BE49-F238E27FC236}">
                <a16:creationId xmlns:a16="http://schemas.microsoft.com/office/drawing/2014/main" id="{A581C631-0677-4AC0-9F14-6DDCB794B89B}"/>
              </a:ext>
            </a:extLst>
          </p:cNvPr>
          <p:cNvSpPr/>
          <p:nvPr/>
        </p:nvSpPr>
        <p:spPr>
          <a:xfrm>
            <a:off x="3223938" y="2805743"/>
            <a:ext cx="76219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ERP Prod US</a:t>
            </a:r>
          </a:p>
        </p:txBody>
      </p:sp>
      <p:cxnSp>
        <p:nvCxnSpPr>
          <p:cNvPr id="101" name="Connector: Elbow 100">
            <a:extLst>
              <a:ext uri="{FF2B5EF4-FFF2-40B4-BE49-F238E27FC236}">
                <a16:creationId xmlns:a16="http://schemas.microsoft.com/office/drawing/2014/main" id="{7B26FC25-D38F-C115-28BB-C2EF3F9CA510}"/>
              </a:ext>
            </a:extLst>
          </p:cNvPr>
          <p:cNvCxnSpPr>
            <a:cxnSpLocks/>
            <a:stCxn id="130" idx="3"/>
            <a:endCxn id="197" idx="3"/>
          </p:cNvCxnSpPr>
          <p:nvPr/>
        </p:nvCxnSpPr>
        <p:spPr>
          <a:xfrm flipH="1">
            <a:off x="4090910" y="4011661"/>
            <a:ext cx="45134" cy="856496"/>
          </a:xfrm>
          <a:prstGeom prst="bentConnector3">
            <a:avLst>
              <a:gd name="adj1" fmla="val -998230"/>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C466CBFA-0218-9041-2CA9-92293F2C6F7C}"/>
              </a:ext>
            </a:extLst>
          </p:cNvPr>
          <p:cNvCxnSpPr>
            <a:cxnSpLocks/>
            <a:stCxn id="341" idx="3"/>
            <a:endCxn id="197" idx="1"/>
          </p:cNvCxnSpPr>
          <p:nvPr/>
        </p:nvCxnSpPr>
        <p:spPr>
          <a:xfrm>
            <a:off x="2757218" y="4868157"/>
            <a:ext cx="465012"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E895C802-A516-C1EA-A598-AC6BBF1F421C}"/>
              </a:ext>
            </a:extLst>
          </p:cNvPr>
          <p:cNvSpPr txBox="1"/>
          <p:nvPr/>
        </p:nvSpPr>
        <p:spPr>
          <a:xfrm>
            <a:off x="2537939" y="2908384"/>
            <a:ext cx="859967" cy="215444"/>
          </a:xfrm>
          <a:prstGeom prst="rect">
            <a:avLst/>
          </a:prstGeom>
          <a:noFill/>
          <a:effectLst/>
        </p:spPr>
        <p:txBody>
          <a:bodyPr wrap="square" rtlCol="0">
            <a:spAutoFit/>
          </a:bodyPr>
          <a:lstStyle/>
          <a:p>
            <a:pPr algn="ctr"/>
            <a:r>
              <a:rPr lang="en-US" sz="800" dirty="0"/>
              <a:t>Contains</a:t>
            </a:r>
          </a:p>
        </p:txBody>
      </p:sp>
      <p:sp>
        <p:nvSpPr>
          <p:cNvPr id="126" name="TextBox 125">
            <a:extLst>
              <a:ext uri="{FF2B5EF4-FFF2-40B4-BE49-F238E27FC236}">
                <a16:creationId xmlns:a16="http://schemas.microsoft.com/office/drawing/2014/main" id="{699C94EC-AC53-79E5-EC51-556309C1EC1B}"/>
              </a:ext>
            </a:extLst>
          </p:cNvPr>
          <p:cNvSpPr txBox="1"/>
          <p:nvPr/>
        </p:nvSpPr>
        <p:spPr>
          <a:xfrm>
            <a:off x="2728439" y="4635191"/>
            <a:ext cx="595748" cy="200055"/>
          </a:xfrm>
          <a:prstGeom prst="rect">
            <a:avLst/>
          </a:prstGeom>
          <a:noFill/>
          <a:effectLst/>
        </p:spPr>
        <p:txBody>
          <a:bodyPr wrap="square" rtlCol="0">
            <a:spAutoFit/>
          </a:bodyPr>
          <a:lstStyle/>
          <a:p>
            <a:pPr algn="l"/>
            <a:r>
              <a:rPr lang="en-US" sz="700" dirty="0"/>
              <a:t>Contains</a:t>
            </a:r>
            <a:endParaRPr lang="en-US" sz="900" dirty="0"/>
          </a:p>
        </p:txBody>
      </p:sp>
      <p:sp>
        <p:nvSpPr>
          <p:cNvPr id="131" name="TextBox 130">
            <a:extLst>
              <a:ext uri="{FF2B5EF4-FFF2-40B4-BE49-F238E27FC236}">
                <a16:creationId xmlns:a16="http://schemas.microsoft.com/office/drawing/2014/main" id="{9FCBB4FD-8FFA-21FF-5784-5E738759AB49}"/>
              </a:ext>
            </a:extLst>
          </p:cNvPr>
          <p:cNvSpPr txBox="1"/>
          <p:nvPr/>
        </p:nvSpPr>
        <p:spPr>
          <a:xfrm>
            <a:off x="1986013" y="5792418"/>
            <a:ext cx="863058" cy="230832"/>
          </a:xfrm>
          <a:prstGeom prst="rect">
            <a:avLst/>
          </a:prstGeom>
          <a:noFill/>
          <a:ln w="19050">
            <a:noFill/>
          </a:ln>
          <a:effectLst/>
        </p:spPr>
        <p:txBody>
          <a:bodyPr wrap="square" rtlCol="0">
            <a:spAutoFit/>
          </a:bodyPr>
          <a:lstStyle/>
          <a:p>
            <a:pPr algn="l"/>
            <a:r>
              <a:rPr lang="en-US" sz="900" dirty="0"/>
              <a:t>Reference</a:t>
            </a:r>
          </a:p>
        </p:txBody>
      </p:sp>
      <p:cxnSp>
        <p:nvCxnSpPr>
          <p:cNvPr id="62" name="Straight Arrow Connector 61">
            <a:extLst>
              <a:ext uri="{FF2B5EF4-FFF2-40B4-BE49-F238E27FC236}">
                <a16:creationId xmlns:a16="http://schemas.microsoft.com/office/drawing/2014/main" id="{3716AD8C-6055-8A66-2A9A-53E03530611B}"/>
              </a:ext>
            </a:extLst>
          </p:cNvPr>
          <p:cNvCxnSpPr>
            <a:cxnSpLocks/>
            <a:stCxn id="154" idx="0"/>
            <a:endCxn id="197" idx="2"/>
          </p:cNvCxnSpPr>
          <p:nvPr/>
        </p:nvCxnSpPr>
        <p:spPr>
          <a:xfrm flipV="1">
            <a:off x="3656570" y="5165337"/>
            <a:ext cx="0" cy="33992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9C147A27-A14A-96FA-1252-9C50E10E1FDF}"/>
              </a:ext>
            </a:extLst>
          </p:cNvPr>
          <p:cNvCxnSpPr>
            <a:cxnSpLocks/>
            <a:stCxn id="153" idx="0"/>
            <a:endCxn id="341" idx="2"/>
          </p:cNvCxnSpPr>
          <p:nvPr/>
        </p:nvCxnSpPr>
        <p:spPr>
          <a:xfrm flipH="1" flipV="1">
            <a:off x="2003415" y="5016986"/>
            <a:ext cx="504" cy="48845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03B950B-D8CE-2B5A-7B09-3F09A2D2DC11}"/>
              </a:ext>
            </a:extLst>
          </p:cNvPr>
          <p:cNvCxnSpPr>
            <a:cxnSpLocks/>
            <a:stCxn id="151" idx="0"/>
            <a:endCxn id="154" idx="2"/>
          </p:cNvCxnSpPr>
          <p:nvPr/>
        </p:nvCxnSpPr>
        <p:spPr>
          <a:xfrm flipV="1">
            <a:off x="3656570" y="5843588"/>
            <a:ext cx="0" cy="189912"/>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BC90E758-A89D-CB63-F6EB-BCFFE378572A}"/>
              </a:ext>
            </a:extLst>
          </p:cNvPr>
          <p:cNvSpPr txBox="1"/>
          <p:nvPr/>
        </p:nvSpPr>
        <p:spPr>
          <a:xfrm>
            <a:off x="7262135" y="5829940"/>
            <a:ext cx="863058" cy="230832"/>
          </a:xfrm>
          <a:prstGeom prst="rect">
            <a:avLst/>
          </a:prstGeom>
          <a:noFill/>
          <a:ln w="19050">
            <a:noFill/>
          </a:ln>
          <a:effectLst/>
        </p:spPr>
        <p:txBody>
          <a:bodyPr wrap="square" rtlCol="0">
            <a:spAutoFit/>
          </a:bodyPr>
          <a:lstStyle/>
          <a:p>
            <a:pPr algn="l"/>
            <a:r>
              <a:rPr lang="en-US" sz="900" dirty="0"/>
              <a:t>Reference</a:t>
            </a:r>
          </a:p>
        </p:txBody>
      </p:sp>
      <p:sp>
        <p:nvSpPr>
          <p:cNvPr id="162" name="TextBox 161">
            <a:extLst>
              <a:ext uri="{FF2B5EF4-FFF2-40B4-BE49-F238E27FC236}">
                <a16:creationId xmlns:a16="http://schemas.microsoft.com/office/drawing/2014/main" id="{BB24AFF4-59AB-89C9-8839-705B49EA7A35}"/>
              </a:ext>
            </a:extLst>
          </p:cNvPr>
          <p:cNvSpPr txBox="1"/>
          <p:nvPr/>
        </p:nvSpPr>
        <p:spPr>
          <a:xfrm>
            <a:off x="3615054" y="5835040"/>
            <a:ext cx="863058" cy="230832"/>
          </a:xfrm>
          <a:prstGeom prst="rect">
            <a:avLst/>
          </a:prstGeom>
          <a:noFill/>
          <a:ln w="19050">
            <a:noFill/>
          </a:ln>
          <a:effectLst/>
        </p:spPr>
        <p:txBody>
          <a:bodyPr wrap="square" rtlCol="0">
            <a:spAutoFit/>
          </a:bodyPr>
          <a:lstStyle/>
          <a:p>
            <a:pPr algn="l"/>
            <a:r>
              <a:rPr lang="en-US" sz="900" dirty="0"/>
              <a:t>Reference</a:t>
            </a:r>
          </a:p>
        </p:txBody>
      </p:sp>
      <p:cxnSp>
        <p:nvCxnSpPr>
          <p:cNvPr id="147" name="Connector: Elbow 146">
            <a:extLst>
              <a:ext uri="{FF2B5EF4-FFF2-40B4-BE49-F238E27FC236}">
                <a16:creationId xmlns:a16="http://schemas.microsoft.com/office/drawing/2014/main" id="{28AA8166-B5AC-4C9E-B002-1C4BC629ADEA}"/>
              </a:ext>
            </a:extLst>
          </p:cNvPr>
          <p:cNvCxnSpPr>
            <a:cxnSpLocks/>
            <a:stCxn id="76" idx="3"/>
            <a:endCxn id="197" idx="3"/>
          </p:cNvCxnSpPr>
          <p:nvPr/>
        </p:nvCxnSpPr>
        <p:spPr>
          <a:xfrm>
            <a:off x="3986131" y="3102923"/>
            <a:ext cx="104779" cy="1765234"/>
          </a:xfrm>
          <a:prstGeom prst="bentConnector3">
            <a:avLst>
              <a:gd name="adj1" fmla="val 614719"/>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3EA37DE6-FD5A-1307-979B-74ED0F7FA994}"/>
              </a:ext>
            </a:extLst>
          </p:cNvPr>
          <p:cNvSpPr txBox="1"/>
          <p:nvPr/>
        </p:nvSpPr>
        <p:spPr>
          <a:xfrm>
            <a:off x="5556386" y="5829940"/>
            <a:ext cx="863058" cy="230832"/>
          </a:xfrm>
          <a:prstGeom prst="rect">
            <a:avLst/>
          </a:prstGeom>
          <a:noFill/>
          <a:ln w="19050">
            <a:noFill/>
          </a:ln>
          <a:effectLst/>
        </p:spPr>
        <p:txBody>
          <a:bodyPr wrap="square" rtlCol="0">
            <a:spAutoFit/>
          </a:bodyPr>
          <a:lstStyle/>
          <a:p>
            <a:pPr algn="l"/>
            <a:r>
              <a:rPr lang="en-US" sz="900" dirty="0"/>
              <a:t>Reference</a:t>
            </a:r>
          </a:p>
        </p:txBody>
      </p:sp>
      <p:sp>
        <p:nvSpPr>
          <p:cNvPr id="112" name="Right Brace 111">
            <a:extLst>
              <a:ext uri="{FF2B5EF4-FFF2-40B4-BE49-F238E27FC236}">
                <a16:creationId xmlns:a16="http://schemas.microsoft.com/office/drawing/2014/main" id="{58D6AF38-DE6F-77CF-7B7B-AD4A0A98DEA9}"/>
              </a:ext>
            </a:extLst>
          </p:cNvPr>
          <p:cNvSpPr/>
          <p:nvPr/>
        </p:nvSpPr>
        <p:spPr>
          <a:xfrm>
            <a:off x="8144506" y="5443453"/>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TextBox 122">
            <a:extLst>
              <a:ext uri="{FF2B5EF4-FFF2-40B4-BE49-F238E27FC236}">
                <a16:creationId xmlns:a16="http://schemas.microsoft.com/office/drawing/2014/main" id="{C15F63A2-BA31-7FBA-9F2C-4FEC843C4362}"/>
              </a:ext>
            </a:extLst>
          </p:cNvPr>
          <p:cNvSpPr txBox="1"/>
          <p:nvPr/>
        </p:nvSpPr>
        <p:spPr>
          <a:xfrm>
            <a:off x="8428854" y="5424745"/>
            <a:ext cx="954160" cy="541864"/>
          </a:xfrm>
          <a:prstGeom prst="rect">
            <a:avLst/>
          </a:prstGeom>
          <a:noFill/>
        </p:spPr>
        <p:txBody>
          <a:bodyPr wrap="square" rtlCol="0">
            <a:noAutofit/>
          </a:bodyPr>
          <a:lstStyle/>
          <a:p>
            <a:pPr algn="l">
              <a:spcBef>
                <a:spcPts val="300"/>
              </a:spcBef>
            </a:pPr>
            <a:r>
              <a:rPr lang="en-US" sz="1000" b="1" dirty="0"/>
              <a:t>Technical Service Offerings</a:t>
            </a:r>
          </a:p>
        </p:txBody>
      </p:sp>
      <p:sp>
        <p:nvSpPr>
          <p:cNvPr id="196" name="Rectangular Callout 94">
            <a:extLst>
              <a:ext uri="{FF2B5EF4-FFF2-40B4-BE49-F238E27FC236}">
                <a16:creationId xmlns:a16="http://schemas.microsoft.com/office/drawing/2014/main" id="{F4480A34-C1E3-C3D2-4310-6B21CC54248D}"/>
              </a:ext>
            </a:extLst>
          </p:cNvPr>
          <p:cNvSpPr/>
          <p:nvPr/>
        </p:nvSpPr>
        <p:spPr>
          <a:xfrm>
            <a:off x="10581252"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198" name="TextBox 197">
            <a:extLst>
              <a:ext uri="{FF2B5EF4-FFF2-40B4-BE49-F238E27FC236}">
                <a16:creationId xmlns:a16="http://schemas.microsoft.com/office/drawing/2014/main" id="{F6DB11B9-5BB4-7EF0-1216-AD768ABF949F}"/>
              </a:ext>
            </a:extLst>
          </p:cNvPr>
          <p:cNvSpPr txBox="1"/>
          <p:nvPr/>
        </p:nvSpPr>
        <p:spPr>
          <a:xfrm>
            <a:off x="21989" y="492889"/>
            <a:ext cx="6109854" cy="369332"/>
          </a:xfrm>
          <a:prstGeom prst="rect">
            <a:avLst/>
          </a:prstGeom>
          <a:noFill/>
        </p:spPr>
        <p:txBody>
          <a:bodyPr wrap="square">
            <a:spAutoFit/>
          </a:bodyPr>
          <a:lstStyle/>
          <a:p>
            <a:r>
              <a:rPr lang="en-US" sz="1800" dirty="0"/>
              <a:t>On Premise Systems – Multiple Locations/Support</a:t>
            </a:r>
          </a:p>
        </p:txBody>
      </p:sp>
      <p:sp>
        <p:nvSpPr>
          <p:cNvPr id="203" name="Right Brace 202">
            <a:extLst>
              <a:ext uri="{FF2B5EF4-FFF2-40B4-BE49-F238E27FC236}">
                <a16:creationId xmlns:a16="http://schemas.microsoft.com/office/drawing/2014/main" id="{3E382480-3934-0EBE-7D51-CCE77CC0B36E}"/>
              </a:ext>
            </a:extLst>
          </p:cNvPr>
          <p:cNvSpPr/>
          <p:nvPr/>
        </p:nvSpPr>
        <p:spPr>
          <a:xfrm rot="10800000">
            <a:off x="1339147" y="5412829"/>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TextBox 203">
            <a:extLst>
              <a:ext uri="{FF2B5EF4-FFF2-40B4-BE49-F238E27FC236}">
                <a16:creationId xmlns:a16="http://schemas.microsoft.com/office/drawing/2014/main" id="{6ABD03A1-836C-5459-AF9D-4D50C1503E5D}"/>
              </a:ext>
            </a:extLst>
          </p:cNvPr>
          <p:cNvSpPr txBox="1"/>
          <p:nvPr/>
        </p:nvSpPr>
        <p:spPr>
          <a:xfrm>
            <a:off x="636200" y="5379952"/>
            <a:ext cx="792074" cy="685920"/>
          </a:xfrm>
          <a:prstGeom prst="rect">
            <a:avLst/>
          </a:prstGeom>
          <a:noFill/>
        </p:spPr>
        <p:txBody>
          <a:bodyPr wrap="square" rtlCol="0">
            <a:noAutofit/>
          </a:bodyPr>
          <a:lstStyle/>
          <a:p>
            <a:pPr algn="l">
              <a:spcBef>
                <a:spcPts val="300"/>
              </a:spcBef>
            </a:pPr>
            <a:r>
              <a:rPr lang="en-US" sz="1000" b="1" dirty="0"/>
              <a:t>Technical Service Offerings</a:t>
            </a:r>
          </a:p>
        </p:txBody>
      </p:sp>
      <p:cxnSp>
        <p:nvCxnSpPr>
          <p:cNvPr id="165" name="Straight Connector 164">
            <a:extLst>
              <a:ext uri="{FF2B5EF4-FFF2-40B4-BE49-F238E27FC236}">
                <a16:creationId xmlns:a16="http://schemas.microsoft.com/office/drawing/2014/main" id="{6E55C988-523A-F9C7-3BDF-333B9935E69A}"/>
              </a:ext>
            </a:extLst>
          </p:cNvPr>
          <p:cNvCxnSpPr>
            <a:stCxn id="152" idx="0"/>
            <a:endCxn id="155" idx="2"/>
          </p:cNvCxnSpPr>
          <p:nvPr/>
        </p:nvCxnSpPr>
        <p:spPr>
          <a:xfrm flipV="1">
            <a:off x="5574059" y="5848160"/>
            <a:ext cx="45" cy="20517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B3CB7323-7FEC-0F9E-AEC1-770B7DFC306A}"/>
              </a:ext>
            </a:extLst>
          </p:cNvPr>
          <p:cNvCxnSpPr>
            <a:cxnSpLocks/>
            <a:stCxn id="237" idx="2"/>
            <a:endCxn id="238" idx="0"/>
          </p:cNvCxnSpPr>
          <p:nvPr/>
        </p:nvCxnSpPr>
        <p:spPr>
          <a:xfrm>
            <a:off x="7272223" y="5822357"/>
            <a:ext cx="10736" cy="24730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F1EC7A15-34A1-B164-0074-13B89BAB39EA}"/>
              </a:ext>
            </a:extLst>
          </p:cNvPr>
          <p:cNvSpPr txBox="1"/>
          <p:nvPr/>
        </p:nvSpPr>
        <p:spPr>
          <a:xfrm>
            <a:off x="446602" y="6012442"/>
            <a:ext cx="1071220" cy="685920"/>
          </a:xfrm>
          <a:prstGeom prst="rect">
            <a:avLst/>
          </a:prstGeom>
          <a:noFill/>
        </p:spPr>
        <p:txBody>
          <a:bodyPr wrap="square" rtlCol="0">
            <a:noAutofit/>
          </a:bodyPr>
          <a:lstStyle/>
          <a:p>
            <a:pPr algn="ctr">
              <a:spcBef>
                <a:spcPts val="300"/>
              </a:spcBef>
            </a:pPr>
            <a:r>
              <a:rPr lang="en-US" sz="1000" b="1" dirty="0"/>
              <a:t>Technical Services</a:t>
            </a:r>
          </a:p>
        </p:txBody>
      </p:sp>
      <p:sp>
        <p:nvSpPr>
          <p:cNvPr id="218" name="Right Brace 217">
            <a:extLst>
              <a:ext uri="{FF2B5EF4-FFF2-40B4-BE49-F238E27FC236}">
                <a16:creationId xmlns:a16="http://schemas.microsoft.com/office/drawing/2014/main" id="{DB9F54F3-B845-A40B-E1E8-E92E44E812FA}"/>
              </a:ext>
            </a:extLst>
          </p:cNvPr>
          <p:cNvSpPr/>
          <p:nvPr/>
        </p:nvSpPr>
        <p:spPr>
          <a:xfrm rot="10800000">
            <a:off x="1334138" y="5969591"/>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9" name="Right Brace 218">
            <a:extLst>
              <a:ext uri="{FF2B5EF4-FFF2-40B4-BE49-F238E27FC236}">
                <a16:creationId xmlns:a16="http://schemas.microsoft.com/office/drawing/2014/main" id="{C7B81F4E-4E58-FD6D-E69D-3BBD4164A9D0}"/>
              </a:ext>
            </a:extLst>
          </p:cNvPr>
          <p:cNvSpPr/>
          <p:nvPr/>
        </p:nvSpPr>
        <p:spPr>
          <a:xfrm>
            <a:off x="8154852" y="6014322"/>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0" name="TextBox 219">
            <a:extLst>
              <a:ext uri="{FF2B5EF4-FFF2-40B4-BE49-F238E27FC236}">
                <a16:creationId xmlns:a16="http://schemas.microsoft.com/office/drawing/2014/main" id="{8C2407C9-137F-40B1-D070-9DC8DA15AD31}"/>
              </a:ext>
            </a:extLst>
          </p:cNvPr>
          <p:cNvSpPr txBox="1"/>
          <p:nvPr/>
        </p:nvSpPr>
        <p:spPr>
          <a:xfrm>
            <a:off x="8261208" y="6033695"/>
            <a:ext cx="1071220" cy="685920"/>
          </a:xfrm>
          <a:prstGeom prst="rect">
            <a:avLst/>
          </a:prstGeom>
          <a:noFill/>
        </p:spPr>
        <p:txBody>
          <a:bodyPr wrap="square" rtlCol="0">
            <a:noAutofit/>
          </a:bodyPr>
          <a:lstStyle/>
          <a:p>
            <a:pPr algn="ctr">
              <a:spcBef>
                <a:spcPts val="300"/>
              </a:spcBef>
            </a:pPr>
            <a:r>
              <a:rPr lang="en-US" sz="1000" b="1" dirty="0"/>
              <a:t>Technical Services</a:t>
            </a:r>
          </a:p>
        </p:txBody>
      </p:sp>
      <p:sp>
        <p:nvSpPr>
          <p:cNvPr id="199" name="TextBox 198">
            <a:extLst>
              <a:ext uri="{FF2B5EF4-FFF2-40B4-BE49-F238E27FC236}">
                <a16:creationId xmlns:a16="http://schemas.microsoft.com/office/drawing/2014/main" id="{1EC564AF-3661-E453-4339-2C20C43421AA}"/>
              </a:ext>
            </a:extLst>
          </p:cNvPr>
          <p:cNvSpPr txBox="1"/>
          <p:nvPr/>
        </p:nvSpPr>
        <p:spPr>
          <a:xfrm>
            <a:off x="6665306" y="5444145"/>
            <a:ext cx="1237238" cy="535686"/>
          </a:xfrm>
          <a:prstGeom prst="rect">
            <a:avLst/>
          </a:prstGeom>
          <a:noFill/>
        </p:spPr>
        <p:txBody>
          <a:bodyPr wrap="square" rtlCol="0">
            <a:noAutofit/>
          </a:bodyPr>
          <a:lstStyle/>
          <a:p>
            <a:pPr algn="ctr">
              <a:spcBef>
                <a:spcPts val="300"/>
              </a:spcBef>
            </a:pPr>
            <a:r>
              <a:rPr lang="en-US" sz="1000" dirty="0">
                <a:solidFill>
                  <a:schemeClr val="tx1"/>
                </a:solidFill>
                <a:cs typeface="Arial" panose="020B0604020202020204" pitchFamily="34" charset="0"/>
              </a:rPr>
              <a:t>SAP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Administration                                         	</a:t>
            </a:r>
          </a:p>
          <a:p>
            <a:pPr algn="ctr">
              <a:spcBef>
                <a:spcPts val="300"/>
              </a:spcBef>
            </a:pPr>
            <a:endParaRPr lang="en-US" sz="1600" dirty="0"/>
          </a:p>
        </p:txBody>
      </p:sp>
      <p:sp>
        <p:nvSpPr>
          <p:cNvPr id="244" name="Rectangle: Rounded Corners 243">
            <a:extLst>
              <a:ext uri="{FF2B5EF4-FFF2-40B4-BE49-F238E27FC236}">
                <a16:creationId xmlns:a16="http://schemas.microsoft.com/office/drawing/2014/main" id="{4234E24A-09C7-D55D-0B06-EC60E2D5DF49}"/>
              </a:ext>
            </a:extLst>
          </p:cNvPr>
          <p:cNvSpPr/>
          <p:nvPr/>
        </p:nvSpPr>
        <p:spPr>
          <a:xfrm>
            <a:off x="9228824" y="2407782"/>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b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Mgmt</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sp>
        <p:nvSpPr>
          <p:cNvPr id="245" name="Rectangle: Rounded Corners 244">
            <a:extLst>
              <a:ext uri="{FF2B5EF4-FFF2-40B4-BE49-F238E27FC236}">
                <a16:creationId xmlns:a16="http://schemas.microsoft.com/office/drawing/2014/main" id="{2DF85C36-8B9F-7E3F-1FF4-D00416ACD76C}"/>
              </a:ext>
            </a:extLst>
          </p:cNvPr>
          <p:cNvSpPr/>
          <p:nvPr/>
        </p:nvSpPr>
        <p:spPr>
          <a:xfrm>
            <a:off x="8646606" y="3321063"/>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Product Line Status</a:t>
            </a:r>
          </a:p>
        </p:txBody>
      </p:sp>
      <p:cxnSp>
        <p:nvCxnSpPr>
          <p:cNvPr id="246" name="Elbow Connector 31">
            <a:extLst>
              <a:ext uri="{FF2B5EF4-FFF2-40B4-BE49-F238E27FC236}">
                <a16:creationId xmlns:a16="http://schemas.microsoft.com/office/drawing/2014/main" id="{E7DF5D10-C5CF-3F33-EE5F-53FDD27EA0E5}"/>
              </a:ext>
            </a:extLst>
          </p:cNvPr>
          <p:cNvCxnSpPr>
            <a:cxnSpLocks/>
          </p:cNvCxnSpPr>
          <p:nvPr/>
        </p:nvCxnSpPr>
        <p:spPr>
          <a:xfrm rot="16200000" flipH="1">
            <a:off x="9866165" y="2822619"/>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249" name="Rectangle: Rounded Corners 248">
            <a:extLst>
              <a:ext uri="{FF2B5EF4-FFF2-40B4-BE49-F238E27FC236}">
                <a16:creationId xmlns:a16="http://schemas.microsoft.com/office/drawing/2014/main" id="{2227FC19-CD5B-8852-B2CF-8414AC59F3C9}"/>
              </a:ext>
            </a:extLst>
          </p:cNvPr>
          <p:cNvSpPr/>
          <p:nvPr/>
        </p:nvSpPr>
        <p:spPr>
          <a:xfrm>
            <a:off x="9889019" y="3323822"/>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Inventory</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Mgmt EMEA</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cxnSp>
        <p:nvCxnSpPr>
          <p:cNvPr id="250" name="Elbow Connector 54">
            <a:extLst>
              <a:ext uri="{FF2B5EF4-FFF2-40B4-BE49-F238E27FC236}">
                <a16:creationId xmlns:a16="http://schemas.microsoft.com/office/drawing/2014/main" id="{DA804B99-87DA-4616-424D-2A0310DCA14B}"/>
              </a:ext>
            </a:extLst>
          </p:cNvPr>
          <p:cNvCxnSpPr>
            <a:cxnSpLocks/>
            <a:endCxn id="245" idx="0"/>
          </p:cNvCxnSpPr>
          <p:nvPr/>
        </p:nvCxnSpPr>
        <p:spPr>
          <a:xfrm rot="10800000" flipV="1">
            <a:off x="9080946" y="3170441"/>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03100455-30F6-7125-E4B7-818D22EE1F61}"/>
              </a:ext>
            </a:extLst>
          </p:cNvPr>
          <p:cNvSpPr txBox="1"/>
          <p:nvPr/>
        </p:nvSpPr>
        <p:spPr>
          <a:xfrm>
            <a:off x="9364566" y="31553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63" name="TextBox 262">
            <a:extLst>
              <a:ext uri="{FF2B5EF4-FFF2-40B4-BE49-F238E27FC236}">
                <a16:creationId xmlns:a16="http://schemas.microsoft.com/office/drawing/2014/main" id="{03814C68-A902-E8BD-066B-7918A7080100}"/>
              </a:ext>
            </a:extLst>
          </p:cNvPr>
          <p:cNvSpPr txBox="1"/>
          <p:nvPr/>
        </p:nvSpPr>
        <p:spPr>
          <a:xfrm>
            <a:off x="4450246" y="3109209"/>
            <a:ext cx="1198353" cy="215444"/>
          </a:xfrm>
          <a:prstGeom prst="rect">
            <a:avLst/>
          </a:prstGeom>
          <a:noFill/>
          <a:effectLst/>
        </p:spPr>
        <p:txBody>
          <a:bodyPr wrap="square" rtlCol="0">
            <a:spAutoFit/>
          </a:bodyPr>
          <a:lstStyle/>
          <a:p>
            <a:pPr algn="ctr"/>
            <a:r>
              <a:rPr lang="en-US" sz="800" dirty="0"/>
              <a:t>Depends On</a:t>
            </a:r>
          </a:p>
        </p:txBody>
      </p:sp>
      <p:cxnSp>
        <p:nvCxnSpPr>
          <p:cNvPr id="240" name="Straight Arrow Connector 239">
            <a:extLst>
              <a:ext uri="{FF2B5EF4-FFF2-40B4-BE49-F238E27FC236}">
                <a16:creationId xmlns:a16="http://schemas.microsoft.com/office/drawing/2014/main" id="{BAB14534-6A4B-5A36-9191-3486CA12F6AB}"/>
              </a:ext>
            </a:extLst>
          </p:cNvPr>
          <p:cNvCxnSpPr>
            <a:cxnSpLocks/>
            <a:stCxn id="245" idx="1"/>
            <a:endCxn id="243" idx="3"/>
          </p:cNvCxnSpPr>
          <p:nvPr/>
        </p:nvCxnSpPr>
        <p:spPr>
          <a:xfrm flipH="1">
            <a:off x="7548490" y="3618243"/>
            <a:ext cx="1098116" cy="457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1E09ABD1-EF31-B42F-E61E-058C908246A4}"/>
              </a:ext>
            </a:extLst>
          </p:cNvPr>
          <p:cNvSpPr/>
          <p:nvPr/>
        </p:nvSpPr>
        <p:spPr>
          <a:xfrm>
            <a:off x="1567363" y="2691195"/>
            <a:ext cx="1325572" cy="186683"/>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 Support US</a:t>
            </a:r>
          </a:p>
        </p:txBody>
      </p:sp>
      <p:sp>
        <p:nvSpPr>
          <p:cNvPr id="100" name="Rectangle 99">
            <a:extLst>
              <a:ext uri="{FF2B5EF4-FFF2-40B4-BE49-F238E27FC236}">
                <a16:creationId xmlns:a16="http://schemas.microsoft.com/office/drawing/2014/main" id="{96EA7986-9A77-2848-66AB-BAC8D801F1B9}"/>
              </a:ext>
            </a:extLst>
          </p:cNvPr>
          <p:cNvSpPr/>
          <p:nvPr/>
        </p:nvSpPr>
        <p:spPr>
          <a:xfrm>
            <a:off x="1563459" y="4237670"/>
            <a:ext cx="1423833" cy="170914"/>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 Support EMEA</a:t>
            </a:r>
          </a:p>
        </p:txBody>
      </p:sp>
      <p:cxnSp>
        <p:nvCxnSpPr>
          <p:cNvPr id="8" name="Connector: Elbow 7">
            <a:extLst>
              <a:ext uri="{FF2B5EF4-FFF2-40B4-BE49-F238E27FC236}">
                <a16:creationId xmlns:a16="http://schemas.microsoft.com/office/drawing/2014/main" id="{1652F632-9C2A-BB70-42CF-EE73DFC47A0A}"/>
              </a:ext>
            </a:extLst>
          </p:cNvPr>
          <p:cNvCxnSpPr>
            <a:cxnSpLocks/>
          </p:cNvCxnSpPr>
          <p:nvPr/>
        </p:nvCxnSpPr>
        <p:spPr>
          <a:xfrm rot="5400000">
            <a:off x="6995888" y="903279"/>
            <a:ext cx="403071" cy="625187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EA48FB11-5647-9E7D-5F13-72762EE59154}"/>
              </a:ext>
            </a:extLst>
          </p:cNvPr>
          <p:cNvSpPr txBox="1"/>
          <p:nvPr/>
        </p:nvSpPr>
        <p:spPr>
          <a:xfrm>
            <a:off x="7672678" y="4218116"/>
            <a:ext cx="1198353" cy="215444"/>
          </a:xfrm>
          <a:prstGeom prst="rect">
            <a:avLst/>
          </a:prstGeom>
          <a:noFill/>
          <a:effectLst/>
        </p:spPr>
        <p:txBody>
          <a:bodyPr wrap="square" rtlCol="0">
            <a:spAutoFit/>
          </a:bodyPr>
          <a:lstStyle/>
          <a:p>
            <a:pPr algn="ctr"/>
            <a:r>
              <a:rPr lang="en-US" sz="800" dirty="0"/>
              <a:t>Depends On</a:t>
            </a:r>
          </a:p>
        </p:txBody>
      </p:sp>
      <p:sp>
        <p:nvSpPr>
          <p:cNvPr id="122" name="Rectangle 121">
            <a:extLst>
              <a:ext uri="{FF2B5EF4-FFF2-40B4-BE49-F238E27FC236}">
                <a16:creationId xmlns:a16="http://schemas.microsoft.com/office/drawing/2014/main" id="{80DE3E7D-1A11-0CE0-E7F3-FB2B5AB4FFD2}"/>
              </a:ext>
            </a:extLst>
          </p:cNvPr>
          <p:cNvSpPr/>
          <p:nvPr/>
        </p:nvSpPr>
        <p:spPr>
          <a:xfrm>
            <a:off x="8560620" y="3829908"/>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 US</a:t>
            </a:r>
          </a:p>
        </p:txBody>
      </p:sp>
      <p:sp>
        <p:nvSpPr>
          <p:cNvPr id="124" name="Rectangle 123">
            <a:extLst>
              <a:ext uri="{FF2B5EF4-FFF2-40B4-BE49-F238E27FC236}">
                <a16:creationId xmlns:a16="http://schemas.microsoft.com/office/drawing/2014/main" id="{CB13F4F5-EE31-2390-1044-98C4747D8210}"/>
              </a:ext>
            </a:extLst>
          </p:cNvPr>
          <p:cNvSpPr/>
          <p:nvPr/>
        </p:nvSpPr>
        <p:spPr>
          <a:xfrm>
            <a:off x="9847112" y="3822493"/>
            <a:ext cx="953703"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 EMEA</a:t>
            </a:r>
          </a:p>
        </p:txBody>
      </p:sp>
      <p:sp>
        <p:nvSpPr>
          <p:cNvPr id="127" name="Rectangle: Rounded Corners 126">
            <a:extLst>
              <a:ext uri="{FF2B5EF4-FFF2-40B4-BE49-F238E27FC236}">
                <a16:creationId xmlns:a16="http://schemas.microsoft.com/office/drawing/2014/main" id="{0C29D1D1-982F-D5E3-731A-4BF33CE3FF86}"/>
              </a:ext>
            </a:extLst>
          </p:cNvPr>
          <p:cNvSpPr/>
          <p:nvPr/>
        </p:nvSpPr>
        <p:spPr>
          <a:xfrm>
            <a:off x="10891166" y="2414963"/>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Financial Services</a:t>
            </a:r>
          </a:p>
        </p:txBody>
      </p:sp>
      <p:sp>
        <p:nvSpPr>
          <p:cNvPr id="128" name="Rectangle: Rounded Corners 127">
            <a:extLst>
              <a:ext uri="{FF2B5EF4-FFF2-40B4-BE49-F238E27FC236}">
                <a16:creationId xmlns:a16="http://schemas.microsoft.com/office/drawing/2014/main" id="{B65C9C06-125F-DF88-73D2-AD299D9942FC}"/>
              </a:ext>
            </a:extLst>
          </p:cNvPr>
          <p:cNvSpPr/>
          <p:nvPr/>
        </p:nvSpPr>
        <p:spPr>
          <a:xfrm>
            <a:off x="10960077" y="333874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SAP Finance</a:t>
            </a:r>
          </a:p>
        </p:txBody>
      </p:sp>
      <p:cxnSp>
        <p:nvCxnSpPr>
          <p:cNvPr id="27" name="Straight Connector 26">
            <a:extLst>
              <a:ext uri="{FF2B5EF4-FFF2-40B4-BE49-F238E27FC236}">
                <a16:creationId xmlns:a16="http://schemas.microsoft.com/office/drawing/2014/main" id="{1078F278-3213-EF79-84C3-4817BFC8F39B}"/>
              </a:ext>
            </a:extLst>
          </p:cNvPr>
          <p:cNvCxnSpPr>
            <a:stCxn id="127" idx="2"/>
            <a:endCxn id="128" idx="0"/>
          </p:cNvCxnSpPr>
          <p:nvPr/>
        </p:nvCxnSpPr>
        <p:spPr>
          <a:xfrm>
            <a:off x="11394417" y="3009323"/>
            <a:ext cx="0" cy="329418"/>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Arc 42">
            <a:extLst>
              <a:ext uri="{FF2B5EF4-FFF2-40B4-BE49-F238E27FC236}">
                <a16:creationId xmlns:a16="http://schemas.microsoft.com/office/drawing/2014/main" id="{D499EADC-0203-D13C-328F-3CC73EDD4135}"/>
              </a:ext>
            </a:extLst>
          </p:cNvPr>
          <p:cNvSpPr/>
          <p:nvPr/>
        </p:nvSpPr>
        <p:spPr>
          <a:xfrm rot="19321922">
            <a:off x="7104261" y="4194370"/>
            <a:ext cx="301909"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Arc 137">
            <a:extLst>
              <a:ext uri="{FF2B5EF4-FFF2-40B4-BE49-F238E27FC236}">
                <a16:creationId xmlns:a16="http://schemas.microsoft.com/office/drawing/2014/main" id="{AFE757CA-6645-0279-A530-97F7E3A8FAF7}"/>
              </a:ext>
            </a:extLst>
          </p:cNvPr>
          <p:cNvSpPr/>
          <p:nvPr/>
        </p:nvSpPr>
        <p:spPr>
          <a:xfrm rot="18592263">
            <a:off x="5778872" y="4156893"/>
            <a:ext cx="394890" cy="371047"/>
          </a:xfrm>
          <a:prstGeom prst="arc">
            <a:avLst>
              <a:gd name="adj1" fmla="val 16200000"/>
              <a:gd name="adj2" fmla="val 93046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7" name="Connector: Elbow 46">
            <a:extLst>
              <a:ext uri="{FF2B5EF4-FFF2-40B4-BE49-F238E27FC236}">
                <a16:creationId xmlns:a16="http://schemas.microsoft.com/office/drawing/2014/main" id="{842681DF-D093-91A0-A61C-8482EF51167E}"/>
              </a:ext>
            </a:extLst>
          </p:cNvPr>
          <p:cNvCxnSpPr>
            <a:cxnSpLocks/>
            <a:stCxn id="128" idx="2"/>
            <a:endCxn id="235" idx="2"/>
          </p:cNvCxnSpPr>
          <p:nvPr/>
        </p:nvCxnSpPr>
        <p:spPr>
          <a:xfrm rot="5400000" flipH="1">
            <a:off x="8639828" y="1178512"/>
            <a:ext cx="43418" cy="5465760"/>
          </a:xfrm>
          <a:prstGeom prst="bentConnector3">
            <a:avLst>
              <a:gd name="adj1" fmla="val -1303494"/>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47213F10-E601-E8A8-0BBF-931DD9DA344F}"/>
              </a:ext>
            </a:extLst>
          </p:cNvPr>
          <p:cNvSpPr txBox="1"/>
          <p:nvPr/>
        </p:nvSpPr>
        <p:spPr>
          <a:xfrm>
            <a:off x="8765389" y="4325838"/>
            <a:ext cx="1198353" cy="215444"/>
          </a:xfrm>
          <a:prstGeom prst="rect">
            <a:avLst/>
          </a:prstGeom>
          <a:noFill/>
          <a:effectLst/>
        </p:spPr>
        <p:txBody>
          <a:bodyPr wrap="square" rtlCol="0">
            <a:spAutoFit/>
          </a:bodyPr>
          <a:lstStyle/>
          <a:p>
            <a:pPr algn="ctr"/>
            <a:r>
              <a:rPr lang="en-US" sz="800" dirty="0"/>
              <a:t>Depends On</a:t>
            </a:r>
          </a:p>
        </p:txBody>
      </p:sp>
      <p:sp>
        <p:nvSpPr>
          <p:cNvPr id="149" name="Arc 148">
            <a:extLst>
              <a:ext uri="{FF2B5EF4-FFF2-40B4-BE49-F238E27FC236}">
                <a16:creationId xmlns:a16="http://schemas.microsoft.com/office/drawing/2014/main" id="{0BCEE1E6-0A6F-BA8D-0DA4-53D155DC479D}"/>
              </a:ext>
            </a:extLst>
          </p:cNvPr>
          <p:cNvSpPr/>
          <p:nvPr/>
        </p:nvSpPr>
        <p:spPr>
          <a:xfrm rot="19358941">
            <a:off x="7087637" y="4450432"/>
            <a:ext cx="301909"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Arc 158">
            <a:extLst>
              <a:ext uri="{FF2B5EF4-FFF2-40B4-BE49-F238E27FC236}">
                <a16:creationId xmlns:a16="http://schemas.microsoft.com/office/drawing/2014/main" id="{DB1956B5-C837-5BB7-2183-56BE1F4FD906}"/>
              </a:ext>
            </a:extLst>
          </p:cNvPr>
          <p:cNvSpPr/>
          <p:nvPr/>
        </p:nvSpPr>
        <p:spPr>
          <a:xfrm rot="19358941">
            <a:off x="4628171" y="4188689"/>
            <a:ext cx="301833"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Arc 166">
            <a:extLst>
              <a:ext uri="{FF2B5EF4-FFF2-40B4-BE49-F238E27FC236}">
                <a16:creationId xmlns:a16="http://schemas.microsoft.com/office/drawing/2014/main" id="{24EBDC93-B835-DA8D-FF9C-7936E92C98E4}"/>
              </a:ext>
            </a:extLst>
          </p:cNvPr>
          <p:cNvSpPr/>
          <p:nvPr/>
        </p:nvSpPr>
        <p:spPr>
          <a:xfrm rot="19358941">
            <a:off x="4424776" y="4188689"/>
            <a:ext cx="301833"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317557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875628568"/>
              </p:ext>
            </p:extLst>
          </p:nvPr>
        </p:nvGraphicFramePr>
        <p:xfrm>
          <a:off x="304722" y="871365"/>
          <a:ext cx="11643534" cy="5819598"/>
        </p:xfrm>
        <a:graphic>
          <a:graphicData uri="http://schemas.openxmlformats.org/drawingml/2006/table">
            <a:tbl>
              <a:tblPr firstRow="1" bandRow="1">
                <a:tableStyleId>{073A0DAA-6AF3-43AB-8588-CEC1D06C72B9}</a:tableStyleId>
              </a:tblPr>
              <a:tblGrid>
                <a:gridCol w="3198970">
                  <a:extLst>
                    <a:ext uri="{9D8B030D-6E8A-4147-A177-3AD203B41FA5}">
                      <a16:colId xmlns:a16="http://schemas.microsoft.com/office/drawing/2014/main" val="2990193300"/>
                    </a:ext>
                  </a:extLst>
                </a:gridCol>
                <a:gridCol w="5513560">
                  <a:extLst>
                    <a:ext uri="{9D8B030D-6E8A-4147-A177-3AD203B41FA5}">
                      <a16:colId xmlns:a16="http://schemas.microsoft.com/office/drawing/2014/main" val="1552042565"/>
                    </a:ext>
                  </a:extLst>
                </a:gridCol>
                <a:gridCol w="2931004">
                  <a:extLst>
                    <a:ext uri="{9D8B030D-6E8A-4147-A177-3AD203B41FA5}">
                      <a16:colId xmlns:a16="http://schemas.microsoft.com/office/drawing/2014/main" val="3579785864"/>
                    </a:ext>
                  </a:extLst>
                </a:gridCol>
              </a:tblGrid>
              <a:tr h="293270">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81258">
                <a:tc>
                  <a:txBody>
                    <a:bodyPr/>
                    <a:lstStyle/>
                    <a:p>
                      <a:r>
                        <a:rPr lang="en-US" sz="1000" dirty="0"/>
                        <a:t>Business Capability</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cs typeface="Arial" panose="020B0604020202020204" pitchFamily="34" charset="0"/>
                        </a:rPr>
                        <a:t>IT SAP Hosting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cs typeface="Arial" panose="020B0604020202020204" pitchFamily="34" charset="0"/>
                        </a:rPr>
                        <a:t>Enterprise Resource Planning</a:t>
                      </a:r>
                      <a:endParaRPr lang="en-US" sz="1000" dirty="0"/>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Business Capability</a:t>
                      </a:r>
                      <a:br>
                        <a:rPr lang="en-US" sz="1000" b="1" dirty="0">
                          <a:solidFill>
                            <a:schemeClr val="tx1"/>
                          </a:solidFill>
                        </a:rPr>
                      </a:br>
                      <a:r>
                        <a:rPr lang="en-US" sz="1000" b="0" dirty="0">
                          <a:solidFill>
                            <a:schemeClr val="tx1"/>
                          </a:solidFill>
                        </a:rPr>
                        <a:t>[</a:t>
                      </a:r>
                      <a:r>
                        <a:rPr lang="en-US" sz="1000" kern="1200" noProof="0" dirty="0">
                          <a:solidFill>
                            <a:schemeClr val="tx1"/>
                          </a:solidFill>
                          <a:latin typeface="+mn-lt"/>
                          <a:ea typeface="+mn-ea"/>
                          <a:cs typeface="+mn-cs"/>
                        </a:rPr>
                        <a:t>cmdb_ci_business_capability]</a:t>
                      </a:r>
                      <a:endParaRPr lang="en-US" sz="100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566145">
                <a:tc>
                  <a:txBody>
                    <a:bodyPr/>
                    <a:lstStyle/>
                    <a:p>
                      <a:r>
                        <a:rPr lang="en-US" sz="1000" dirty="0"/>
                        <a:t>Business Application</a:t>
                      </a:r>
                    </a:p>
                  </a:txBody>
                  <a:tcPr marL="91416" marR="91416" marT="45708" marB="45708"/>
                </a:tc>
                <a:tc>
                  <a:txBody>
                    <a:bodyPr/>
                    <a:lstStyle/>
                    <a:p>
                      <a:pPr lvl="0"/>
                      <a:r>
                        <a:rPr lang="en-US" sz="1000" dirty="0"/>
                        <a:t>SAP (Platform)</a:t>
                      </a:r>
                      <a:br>
                        <a:rPr lang="en-US" sz="1000" dirty="0"/>
                      </a:br>
                      <a:r>
                        <a:rPr lang="en-US" sz="1000" dirty="0"/>
                        <a:t>SAP ERP (Host)</a:t>
                      </a:r>
                      <a:br>
                        <a:rPr lang="en-US" sz="1000" dirty="0"/>
                      </a:br>
                      <a:r>
                        <a:rPr lang="en-US" sz="1000" dirty="0"/>
                        <a:t>SAP Manufacturing (Host)</a:t>
                      </a:r>
                    </a:p>
                  </a:txBody>
                  <a:tcPr marL="91416" marR="91416" marT="45708" marB="45708"/>
                </a:tc>
                <a:tc>
                  <a:txBody>
                    <a:bodyPr/>
                    <a:lstStyle/>
                    <a:p>
                      <a:r>
                        <a:rPr lang="en-US" sz="1000" b="1" dirty="0">
                          <a:solidFill>
                            <a:schemeClr val="tx1"/>
                          </a:solidFill>
                        </a:rPr>
                        <a:t>Business Application </a:t>
                      </a:r>
                      <a:br>
                        <a:rPr lang="en-US" sz="1000" dirty="0">
                          <a:solidFill>
                            <a:schemeClr val="tx1"/>
                          </a:solidFill>
                        </a:rPr>
                      </a:br>
                      <a:r>
                        <a:rPr lang="en-US" sz="10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654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Application </a:t>
                      </a:r>
                      <a:br>
                        <a:rPr lang="en-US" sz="1000" dirty="0"/>
                      </a:br>
                      <a:r>
                        <a:rPr lang="en-US" sz="1000" dirty="0"/>
                        <a:t>Deployed instance</a:t>
                      </a:r>
                    </a:p>
                    <a:p>
                      <a:endParaRPr lang="en-US" sz="1000" dirty="0"/>
                    </a:p>
                  </a:txBody>
                  <a:tcPr marL="91416" marR="91416" marT="45708" marB="45708"/>
                </a:tc>
                <a:tc>
                  <a:txBody>
                    <a:bodyPr/>
                    <a:lstStyle/>
                    <a:p>
                      <a:r>
                        <a:rPr lang="en-US" sz="1000" dirty="0"/>
                        <a:t>SAP Host Prod </a:t>
                      </a:r>
                    </a:p>
                    <a:p>
                      <a:pPr lvl="0"/>
                      <a:r>
                        <a:rPr lang="en-US" sz="1000" dirty="0"/>
                        <a:t>SAP *</a:t>
                      </a:r>
                      <a:r>
                        <a:rPr lang="en-US" sz="1000" dirty="0" err="1"/>
                        <a:t>Mfg</a:t>
                      </a:r>
                      <a:r>
                        <a:rPr lang="en-US" sz="1000" dirty="0"/>
                        <a:t> Prod</a:t>
                      </a:r>
                    </a:p>
                    <a:p>
                      <a:pPr lvl="0"/>
                      <a:r>
                        <a:rPr lang="en-US" sz="1000" dirty="0"/>
                        <a:t>SAP ERP Prod</a:t>
                      </a:r>
                    </a:p>
                  </a:txBody>
                  <a:tcPr marL="91416" marR="91416" marT="45708" marB="45708"/>
                </a:tc>
                <a:tc>
                  <a:txBody>
                    <a:bodyPr/>
                    <a:lstStyle/>
                    <a:p>
                      <a:r>
                        <a:rPr lang="en-US" sz="1000" b="1" dirty="0">
                          <a:solidFill>
                            <a:schemeClr val="tx1"/>
                          </a:solidFill>
                        </a:rPr>
                        <a:t>Application Service</a:t>
                      </a:r>
                      <a:br>
                        <a:rPr lang="en-US" sz="1000" dirty="0">
                          <a:solidFill>
                            <a:schemeClr val="tx1"/>
                          </a:solidFill>
                        </a:rPr>
                      </a:br>
                      <a:r>
                        <a:rPr lang="en-US" sz="10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40962634"/>
                  </a:ext>
                </a:extLst>
              </a:tr>
              <a:tr h="527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Technical Service offering that Administrates/Develops/Supports the Application  (may have more than 1)</a:t>
                      </a:r>
                    </a:p>
                  </a:txBody>
                  <a:tcPr marL="91416" marR="91416" marT="45708" marB="45708"/>
                </a:tc>
                <a:tc>
                  <a:txBody>
                    <a:bodyPr/>
                    <a:lstStyle/>
                    <a:p>
                      <a:r>
                        <a:rPr lang="en-US" sz="1000" i="0" dirty="0"/>
                        <a:t>SAP Administration US </a:t>
                      </a:r>
                      <a:r>
                        <a:rPr lang="en-US" sz="1000" i="1" dirty="0"/>
                        <a:t>(Support group is US based)</a:t>
                      </a:r>
                    </a:p>
                    <a:p>
                      <a:r>
                        <a:rPr lang="en-US" sz="1000" i="0" dirty="0"/>
                        <a:t>SAP Administration EMEA </a:t>
                      </a:r>
                      <a:r>
                        <a:rPr lang="en-US" sz="1000" i="1" dirty="0"/>
                        <a:t>(Support group is EMEA based)</a:t>
                      </a:r>
                    </a:p>
                  </a:txBody>
                  <a:tcPr marL="91416" marR="91416" marT="45708" marB="45708"/>
                </a:tc>
                <a:tc>
                  <a:txBody>
                    <a:bodyPr/>
                    <a:lstStyle/>
                    <a:p>
                      <a:r>
                        <a:rPr lang="en-US" sz="1000" b="1" dirty="0">
                          <a:solidFill>
                            <a:schemeClr val="tx1"/>
                          </a:solidFill>
                        </a:rPr>
                        <a:t>Technical Service Offering</a:t>
                      </a:r>
                      <a:br>
                        <a:rPr lang="en-US" sz="1000" dirty="0">
                          <a:solidFill>
                            <a:schemeClr val="tx1"/>
                          </a:solidFill>
                        </a:rPr>
                      </a:br>
                      <a:r>
                        <a:rPr lang="en-US" sz="10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4085207266"/>
                  </a:ext>
                </a:extLst>
              </a:tr>
              <a:tr h="438393">
                <a:tc>
                  <a:txBody>
                    <a:bodyPr/>
                    <a:lstStyle/>
                    <a:p>
                      <a:r>
                        <a:rPr lang="en-US" sz="1000" dirty="0"/>
                        <a:t>The high-level Technology Service provided by IT  (Parent Service)</a:t>
                      </a:r>
                    </a:p>
                  </a:txBody>
                  <a:tcPr marL="91416" marR="91416" marT="45708" marB="45708"/>
                </a:tc>
                <a:tc>
                  <a:txBody>
                    <a:bodyPr/>
                    <a:lstStyle/>
                    <a:p>
                      <a:r>
                        <a:rPr lang="en-US" sz="1000" dirty="0"/>
                        <a:t>Application Management Services</a:t>
                      </a:r>
                      <a:br>
                        <a:rPr lang="en-US" sz="1000" dirty="0"/>
                      </a:br>
                      <a:endParaRPr lang="en-US" sz="1000" i="1" dirty="0"/>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344909826"/>
                  </a:ext>
                </a:extLst>
              </a:tr>
              <a:tr h="530959">
                <a:tc>
                  <a:txBody>
                    <a:bodyPr/>
                    <a:lstStyle/>
                    <a:p>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Inventory Mgmt EMEA (Service Desk for Tier 1 support is EMEA based)</a:t>
                      </a:r>
                      <a:br>
                        <a:rPr lang="en-US" sz="1000" dirty="0"/>
                      </a:br>
                      <a:endParaRPr lang="en-US" sz="1000" dirty="0"/>
                    </a:p>
                  </a:txBody>
                  <a:tcPr marL="91416" marR="91416" marT="45708" marB="45708" anchor="ctr"/>
                </a:tc>
                <a:tc>
                  <a:txBody>
                    <a:bodyPr/>
                    <a:lstStyle/>
                    <a:p>
                      <a:r>
                        <a:rPr lang="en-US" sz="1000" b="1" dirty="0">
                          <a:solidFill>
                            <a:schemeClr val="tx1"/>
                          </a:solidFill>
                        </a:rPr>
                        <a:t>Business Service Offering</a:t>
                      </a:r>
                      <a:br>
                        <a:rPr lang="en-US" sz="1000" dirty="0">
                          <a:solidFill>
                            <a:schemeClr val="tx1"/>
                          </a:solidFill>
                        </a:rPr>
                      </a:br>
                      <a:r>
                        <a:rPr lang="en-US" sz="1000" dirty="0">
                          <a:solidFill>
                            <a:schemeClr val="tx1"/>
                          </a:solidFill>
                        </a:rPr>
                        <a:t>[service_offering] classification of Business</a:t>
                      </a:r>
                    </a:p>
                  </a:txBody>
                  <a:tcPr marL="91416" marR="91416" marT="45708" marB="45708">
                    <a:solidFill>
                      <a:srgbClr val="FCA822"/>
                    </a:solidFill>
                  </a:tcPr>
                </a:tc>
                <a:extLst>
                  <a:ext uri="{0D108BD9-81ED-4DB2-BD59-A6C34878D82A}">
                    <a16:rowId xmlns:a16="http://schemas.microsoft.com/office/drawing/2014/main" val="1088789511"/>
                  </a:ext>
                </a:extLst>
              </a:tr>
              <a:tr h="5279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Product Line Status (Service Desk is US based support team)</a:t>
                      </a:r>
                    </a:p>
                  </a:txBody>
                  <a:tcPr marL="91416" marR="91416" marT="45708" marB="45708" anchor="ctr"/>
                </a:tc>
                <a:tc>
                  <a:txBody>
                    <a:bodyPr/>
                    <a:lstStyle/>
                    <a:p>
                      <a:r>
                        <a:rPr lang="en-US" sz="1000" b="1" dirty="0">
                          <a:solidFill>
                            <a:schemeClr val="tx1"/>
                          </a:solidFill>
                        </a:rPr>
                        <a:t>Business Service Offering</a:t>
                      </a:r>
                      <a:br>
                        <a:rPr lang="en-US" sz="1000" dirty="0">
                          <a:solidFill>
                            <a:schemeClr val="tx1"/>
                          </a:solidFill>
                        </a:rPr>
                      </a:br>
                      <a:r>
                        <a:rPr lang="en-US" sz="1000" dirty="0">
                          <a:solidFill>
                            <a:schemeClr val="tx1"/>
                          </a:solidFill>
                        </a:rPr>
                        <a:t>[service_offering] classification of Business</a:t>
                      </a:r>
                    </a:p>
                  </a:txBody>
                  <a:tcPr marL="91416" marR="91416" marT="45708" marB="45708">
                    <a:solidFill>
                      <a:srgbClr val="FCA822"/>
                    </a:solidFill>
                  </a:tcPr>
                </a:tc>
                <a:extLst>
                  <a:ext uri="{0D108BD9-81ED-4DB2-BD59-A6C34878D82A}">
                    <a16:rowId xmlns:a16="http://schemas.microsoft.com/office/drawing/2014/main" val="1305163019"/>
                  </a:ext>
                </a:extLst>
              </a:tr>
              <a:tr h="536799">
                <a:tc>
                  <a:txBody>
                    <a:bodyPr/>
                    <a:lstStyle/>
                    <a:p>
                      <a:r>
                        <a:rPr lang="en-US" sz="10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Manufacturing Mgmt Services</a:t>
                      </a:r>
                    </a:p>
                  </a:txBody>
                  <a:tcPr marL="0" marR="0" marT="0" marB="0"/>
                </a:tc>
                <a:tc>
                  <a:txBody>
                    <a:bodyPr/>
                    <a:lstStyle/>
                    <a:p>
                      <a:r>
                        <a:rPr lang="en-US" sz="1000" b="1" dirty="0">
                          <a:solidFill>
                            <a:schemeClr val="bg1"/>
                          </a:solidFill>
                        </a:rPr>
                        <a:t>Business Service </a:t>
                      </a:r>
                      <a:br>
                        <a:rPr lang="en-US" sz="1000" dirty="0">
                          <a:solidFill>
                            <a:schemeClr val="bg1"/>
                          </a:solidFill>
                        </a:rPr>
                      </a:br>
                      <a:r>
                        <a:rPr lang="en-US" sz="10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58492334"/>
                  </a:ext>
                </a:extLst>
              </a:tr>
              <a:tr h="6796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endParaRPr lang="en-US" sz="1000" dirty="0">
                        <a:solidFill>
                          <a:schemeClr val="bg1"/>
                        </a:solidFill>
                      </a:endParaRP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SAP Finance</a:t>
                      </a:r>
                    </a:p>
                  </a:txBody>
                  <a:tcPr marL="0" marR="0" marT="0" marB="0"/>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674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Financial Services</a:t>
                      </a:r>
                    </a:p>
                  </a:txBody>
                  <a:tcPr marL="0" marR="0" marT="0" marB="0"/>
                </a:tc>
                <a:tc>
                  <a:txBody>
                    <a:bodyPr/>
                    <a:lstStyle/>
                    <a:p>
                      <a:r>
                        <a:rPr lang="en-US" sz="1000" b="1" dirty="0">
                          <a:solidFill>
                            <a:schemeClr val="bg1"/>
                          </a:solidFill>
                        </a:rPr>
                        <a:t>Business Service </a:t>
                      </a:r>
                      <a:br>
                        <a:rPr lang="en-US" sz="1000" dirty="0">
                          <a:solidFill>
                            <a:schemeClr val="bg1"/>
                          </a:solidFill>
                        </a:rPr>
                      </a:br>
                      <a:r>
                        <a:rPr lang="en-US" sz="10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SAP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176417" y="470118"/>
            <a:ext cx="5273263" cy="368916"/>
          </a:xfrm>
          <a:prstGeom prst="rect">
            <a:avLst/>
          </a:prstGeom>
          <a:noFill/>
        </p:spPr>
        <p:txBody>
          <a:bodyPr wrap="square" rtlCol="0">
            <a:noAutofit/>
          </a:bodyPr>
          <a:lstStyle/>
          <a:p>
            <a:pPr>
              <a:spcBef>
                <a:spcPts val="300"/>
              </a:spcBef>
            </a:pPr>
            <a:r>
              <a:rPr lang="en-US" sz="1600" dirty="0"/>
              <a:t>On Premise System Multiple Locations/Support</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4079341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3F11FB3-922D-4FB4-B438-EA5CEDB36F24}"/>
              </a:ext>
            </a:extLst>
          </p:cNvPr>
          <p:cNvSpPr>
            <a:spLocks noGrp="1"/>
          </p:cNvSpPr>
          <p:nvPr>
            <p:ph type="title"/>
          </p:nvPr>
        </p:nvSpPr>
        <p:spPr>
          <a:xfrm>
            <a:off x="459704" y="167678"/>
            <a:ext cx="11246646" cy="715530"/>
          </a:xfrm>
        </p:spPr>
        <p:txBody>
          <a:bodyPr/>
          <a:lstStyle/>
          <a:p>
            <a:r>
              <a:rPr lang="en-US" dirty="0"/>
              <a:t>How to use this deck</a:t>
            </a:r>
          </a:p>
        </p:txBody>
      </p:sp>
      <p:sp>
        <p:nvSpPr>
          <p:cNvPr id="5" name="TextBox 4">
            <a:extLst>
              <a:ext uri="{FF2B5EF4-FFF2-40B4-BE49-F238E27FC236}">
                <a16:creationId xmlns:a16="http://schemas.microsoft.com/office/drawing/2014/main" id="{4C610D76-2BAE-4F39-B2AB-6DFAE656211B}"/>
              </a:ext>
            </a:extLst>
          </p:cNvPr>
          <p:cNvSpPr txBox="1"/>
          <p:nvPr/>
        </p:nvSpPr>
        <p:spPr>
          <a:xfrm>
            <a:off x="800668" y="715042"/>
            <a:ext cx="10587487" cy="6184385"/>
          </a:xfrm>
          <a:prstGeom prst="rect">
            <a:avLst/>
          </a:prstGeom>
          <a:noFill/>
        </p:spPr>
        <p:txBody>
          <a:bodyPr wrap="square" rtlCol="0">
            <a:spAutoFit/>
          </a:bodyPr>
          <a:lstStyle/>
          <a:p>
            <a:r>
              <a:rPr lang="en-US" sz="1798" dirty="0"/>
              <a:t>Review the CSDM Workshop – Getting Started to understand how to populate the data into your ServiceNow platform based on the right persona.</a:t>
            </a:r>
          </a:p>
          <a:p>
            <a:endParaRPr lang="en-US" sz="1600" dirty="0"/>
          </a:p>
          <a:p>
            <a:pPr marL="342797" indent="-342797">
              <a:buAutoNum type="arabicPeriod"/>
            </a:pPr>
            <a:r>
              <a:rPr lang="en-US" sz="1600" dirty="0"/>
              <a:t>Review the Data Model, Definitions and relationships, use as a reference.</a:t>
            </a:r>
          </a:p>
          <a:p>
            <a:pPr marL="342797" indent="-342797">
              <a:buAutoNum type="arabicPeriod"/>
            </a:pPr>
            <a:endParaRPr lang="en-US" sz="1600" dirty="0"/>
          </a:p>
          <a:p>
            <a:pPr marL="342797" indent="-342797">
              <a:buAutoNum type="arabicPeriod"/>
            </a:pPr>
            <a:r>
              <a:rPr lang="en-US" sz="1600" dirty="0"/>
              <a:t>Use the Lexicon or spreadsheets to ‘work through scenarios’</a:t>
            </a:r>
            <a:br>
              <a:rPr lang="en-US" sz="1600" dirty="0"/>
            </a:br>
            <a:endParaRPr lang="en-US" sz="1600" dirty="0"/>
          </a:p>
          <a:p>
            <a:pPr marL="342797" indent="-342797">
              <a:buAutoNum type="arabicPeriod"/>
            </a:pPr>
            <a:r>
              <a:rPr lang="en-US" sz="1600" dirty="0"/>
              <a:t>Find the diagram that best fits your needs</a:t>
            </a:r>
            <a:br>
              <a:rPr lang="en-US" sz="1600" dirty="0"/>
            </a:br>
            <a:endParaRPr lang="en-US" sz="1600" dirty="0"/>
          </a:p>
          <a:p>
            <a:pPr marL="342797" indent="-342797">
              <a:buAutoNum type="arabicPeriod"/>
            </a:pPr>
            <a:r>
              <a:rPr lang="en-US" sz="1600" dirty="0"/>
              <a:t>Duplicate the lexicon and diagram slides</a:t>
            </a:r>
          </a:p>
          <a:p>
            <a:pPr marL="342797" indent="-342797">
              <a:buAutoNum type="arabicPeriod"/>
            </a:pPr>
            <a:endParaRPr lang="en-US" sz="1600" dirty="0"/>
          </a:p>
          <a:p>
            <a:pPr marL="342797" indent="-342797">
              <a:buAutoNum type="arabicPeriod"/>
            </a:pPr>
            <a:r>
              <a:rPr lang="en-US" sz="1600" dirty="0"/>
              <a:t>Enter the data into the right boxes based on CSDM definitions, table guidance and relationships</a:t>
            </a:r>
          </a:p>
          <a:p>
            <a:endParaRPr lang="en-US" sz="1600" dirty="0"/>
          </a:p>
          <a:p>
            <a:r>
              <a:rPr lang="en-US" sz="1600" dirty="0"/>
              <a:t>5. Enter the data into the Data Modeling workbook to further work out possible offerings as related to a Service</a:t>
            </a:r>
          </a:p>
          <a:p>
            <a:endParaRPr lang="en-US" sz="1600" dirty="0"/>
          </a:p>
          <a:p>
            <a:r>
              <a:rPr lang="en-US" sz="1600" dirty="0"/>
              <a:t>6. Manually enter data in ServiceNow to gain an understanding of how to record your data into the platform.</a:t>
            </a:r>
          </a:p>
          <a:p>
            <a:endParaRPr lang="en-US" sz="1600" dirty="0"/>
          </a:p>
          <a:p>
            <a:r>
              <a:rPr lang="en-US" sz="1600" dirty="0"/>
              <a:t>7. Import the data using import sets once you have populated the workbook.</a:t>
            </a:r>
          </a:p>
          <a:p>
            <a:pPr marL="342797" indent="-342797">
              <a:buAutoNum type="arabicPeriod"/>
            </a:pPr>
            <a:endParaRPr lang="en-US" sz="1798" dirty="0"/>
          </a:p>
          <a:p>
            <a:endParaRPr lang="en-US" sz="1798" dirty="0"/>
          </a:p>
          <a:p>
            <a:r>
              <a:rPr lang="en-US" sz="1798" dirty="0"/>
              <a:t> </a:t>
            </a:r>
          </a:p>
          <a:p>
            <a:endParaRPr lang="en-US" sz="1798" dirty="0"/>
          </a:p>
        </p:txBody>
      </p:sp>
    </p:spTree>
    <p:extLst>
      <p:ext uri="{BB962C8B-B14F-4D97-AF65-F5344CB8AC3E}">
        <p14:creationId xmlns:p14="http://schemas.microsoft.com/office/powerpoint/2010/main" val="45496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2DEAE21-0EFB-58DB-0E11-D730EAB8000E}"/>
              </a:ext>
            </a:extLst>
          </p:cNvPr>
          <p:cNvGrpSpPr/>
          <p:nvPr/>
        </p:nvGrpSpPr>
        <p:grpSpPr>
          <a:xfrm>
            <a:off x="6562515" y="3513184"/>
            <a:ext cx="821719" cy="593608"/>
            <a:chOff x="6581077" y="3899884"/>
            <a:chExt cx="821719" cy="593608"/>
          </a:xfrm>
        </p:grpSpPr>
        <p:sp>
          <p:nvSpPr>
            <p:cNvPr id="91" name="Rectangle: Rounded Corners 90">
              <a:extLst>
                <a:ext uri="{FF2B5EF4-FFF2-40B4-BE49-F238E27FC236}">
                  <a16:creationId xmlns:a16="http://schemas.microsoft.com/office/drawing/2014/main" id="{6512BDD6-E095-FB7F-D1D6-9D85B9EBF239}"/>
                </a:ext>
              </a:extLst>
            </p:cNvPr>
            <p:cNvSpPr/>
            <p:nvPr/>
          </p:nvSpPr>
          <p:spPr>
            <a:xfrm>
              <a:off x="6679025" y="3899884"/>
              <a:ext cx="72377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4" name="Rectangle: Rounded Corners 93">
              <a:extLst>
                <a:ext uri="{FF2B5EF4-FFF2-40B4-BE49-F238E27FC236}">
                  <a16:creationId xmlns:a16="http://schemas.microsoft.com/office/drawing/2014/main" id="{E07FCC08-A9EF-0A67-AF59-D6FBDA03E322}"/>
                </a:ext>
              </a:extLst>
            </p:cNvPr>
            <p:cNvSpPr/>
            <p:nvPr/>
          </p:nvSpPr>
          <p:spPr>
            <a:xfrm>
              <a:off x="6581077" y="3899884"/>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grpSp>
      <p:sp>
        <p:nvSpPr>
          <p:cNvPr id="2" name="Right Brace 1">
            <a:extLst>
              <a:ext uri="{FF2B5EF4-FFF2-40B4-BE49-F238E27FC236}">
                <a16:creationId xmlns:a16="http://schemas.microsoft.com/office/drawing/2014/main" id="{EB895AD4-633A-A053-5716-128D7492973B}"/>
              </a:ext>
            </a:extLst>
          </p:cNvPr>
          <p:cNvSpPr/>
          <p:nvPr/>
        </p:nvSpPr>
        <p:spPr>
          <a:xfrm rot="16200000">
            <a:off x="5846795" y="1455562"/>
            <a:ext cx="301314" cy="1199765"/>
          </a:xfrm>
          <a:prstGeom prst="rightBrace">
            <a:avLst>
              <a:gd name="adj1" fmla="val 53320"/>
              <a:gd name="adj2" fmla="val 49346"/>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1" name="Straight Arrow Connector 160">
            <a:extLst>
              <a:ext uri="{FF2B5EF4-FFF2-40B4-BE49-F238E27FC236}">
                <a16:creationId xmlns:a16="http://schemas.microsoft.com/office/drawing/2014/main" id="{A1102144-E91B-81FD-945E-552404F7B674}"/>
              </a:ext>
            </a:extLst>
          </p:cNvPr>
          <p:cNvCxnSpPr>
            <a:cxnSpLocks/>
            <a:endCxn id="78" idx="0"/>
          </p:cNvCxnSpPr>
          <p:nvPr/>
        </p:nvCxnSpPr>
        <p:spPr>
          <a:xfrm>
            <a:off x="4146653" y="3332599"/>
            <a:ext cx="0" cy="4854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553EC58C-208B-C83C-58D6-B7F8A8649F66}"/>
              </a:ext>
            </a:extLst>
          </p:cNvPr>
          <p:cNvGrpSpPr/>
          <p:nvPr/>
        </p:nvGrpSpPr>
        <p:grpSpPr>
          <a:xfrm>
            <a:off x="5090942" y="3552119"/>
            <a:ext cx="879607" cy="593823"/>
            <a:chOff x="7075286" y="4362778"/>
            <a:chExt cx="879607" cy="593823"/>
          </a:xfrm>
        </p:grpSpPr>
        <p:sp>
          <p:nvSpPr>
            <p:cNvPr id="138" name="Rectangle: Rounded Corners 137">
              <a:extLst>
                <a:ext uri="{FF2B5EF4-FFF2-40B4-BE49-F238E27FC236}">
                  <a16:creationId xmlns:a16="http://schemas.microsoft.com/office/drawing/2014/main" id="{123B2558-8DBF-AC72-40F5-F15515F50A01}"/>
                </a:ext>
              </a:extLst>
            </p:cNvPr>
            <p:cNvSpPr/>
            <p:nvPr/>
          </p:nvSpPr>
          <p:spPr>
            <a:xfrm>
              <a:off x="7231122" y="4362778"/>
              <a:ext cx="72377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E2BA9F89-46F1-206C-1125-D91772BA0BC9}"/>
                </a:ext>
              </a:extLst>
            </p:cNvPr>
            <p:cNvSpPr/>
            <p:nvPr/>
          </p:nvSpPr>
          <p:spPr>
            <a:xfrm>
              <a:off x="7075286" y="4362993"/>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grpSp>
      <p:sp>
        <p:nvSpPr>
          <p:cNvPr id="132" name="Rectangle: Rounded Corners 131">
            <a:extLst>
              <a:ext uri="{FF2B5EF4-FFF2-40B4-BE49-F238E27FC236}">
                <a16:creationId xmlns:a16="http://schemas.microsoft.com/office/drawing/2014/main" id="{52D38835-D4CE-9233-2BA1-8922524669A2}"/>
              </a:ext>
            </a:extLst>
          </p:cNvPr>
          <p:cNvSpPr/>
          <p:nvPr/>
        </p:nvSpPr>
        <p:spPr>
          <a:xfrm>
            <a:off x="3821058" y="3013627"/>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D1F3C92B-E370-C5BD-ECBB-1451C8CDB4C9}"/>
              </a:ext>
            </a:extLst>
          </p:cNvPr>
          <p:cNvSpPr/>
          <p:nvPr/>
        </p:nvSpPr>
        <p:spPr>
          <a:xfrm>
            <a:off x="3754927" y="3013627"/>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8" name="Right Brace 17">
            <a:extLst>
              <a:ext uri="{FF2B5EF4-FFF2-40B4-BE49-F238E27FC236}">
                <a16:creationId xmlns:a16="http://schemas.microsoft.com/office/drawing/2014/main" id="{9A6E2CCC-8DB7-4534-93CD-593F93407130}"/>
              </a:ext>
            </a:extLst>
          </p:cNvPr>
          <p:cNvSpPr/>
          <p:nvPr/>
        </p:nvSpPr>
        <p:spPr>
          <a:xfrm>
            <a:off x="9393984" y="1242564"/>
            <a:ext cx="196612" cy="880575"/>
          </a:xfrm>
          <a:prstGeom prst="rightBrace">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3866373" y="265739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p:cNvCxnSpPr>
          <p:nvPr/>
        </p:nvCxnSpPr>
        <p:spPr>
          <a:xfrm flipH="1">
            <a:off x="7160295" y="3643611"/>
            <a:ext cx="1917430" cy="1007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159306" y="4383184"/>
            <a:ext cx="0" cy="37792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4" name="Right Brace 273">
            <a:extLst>
              <a:ext uri="{FF2B5EF4-FFF2-40B4-BE49-F238E27FC236}">
                <a16:creationId xmlns:a16="http://schemas.microsoft.com/office/drawing/2014/main" id="{183F8E3F-6FBE-77AD-BB79-5E6BC9F6C89A}"/>
              </a:ext>
            </a:extLst>
          </p:cNvPr>
          <p:cNvSpPr/>
          <p:nvPr/>
        </p:nvSpPr>
        <p:spPr>
          <a:xfrm rot="5400000" flipH="1">
            <a:off x="5288326" y="-495709"/>
            <a:ext cx="171456" cy="2659852"/>
          </a:xfrm>
          <a:prstGeom prst="rightBrace">
            <a:avLst>
              <a:gd name="adj1" fmla="val 20674"/>
              <a:gd name="adj2" fmla="val 54579"/>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flipV="1">
            <a:off x="4253467" y="2357534"/>
            <a:ext cx="1922936" cy="8095"/>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29077" y="11675"/>
            <a:ext cx="7255157" cy="513592"/>
          </a:xfrm>
        </p:spPr>
        <p:txBody>
          <a:bodyPr/>
          <a:lstStyle/>
          <a:p>
            <a:r>
              <a:rPr lang="en-US" dirty="0"/>
              <a:t>SAP Platform (Fly)</a:t>
            </a:r>
          </a:p>
        </p:txBody>
      </p:sp>
      <p:sp>
        <p:nvSpPr>
          <p:cNvPr id="12" name="Rectangle: Rounded Corners 11">
            <a:extLst>
              <a:ext uri="{FF2B5EF4-FFF2-40B4-BE49-F238E27FC236}">
                <a16:creationId xmlns:a16="http://schemas.microsoft.com/office/drawing/2014/main" id="{39B42090-3958-4146-8B6E-296B53581143}"/>
              </a:ext>
            </a:extLst>
          </p:cNvPr>
          <p:cNvSpPr/>
          <p:nvPr/>
        </p:nvSpPr>
        <p:spPr>
          <a:xfrm>
            <a:off x="3458910" y="932030"/>
            <a:ext cx="1170438" cy="708061"/>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lang="en-US" sz="900" b="1" dirty="0">
                <a:solidFill>
                  <a:schemeClr val="tx1"/>
                </a:solidFill>
                <a:cs typeface="Arial" panose="020B0604020202020204" pitchFamily="34" charset="0"/>
              </a:rPr>
              <a:t>Business Capability (1.1)</a:t>
            </a:r>
            <a:br>
              <a:rPr lang="en-US" sz="900" b="1" dirty="0">
                <a:solidFill>
                  <a:schemeClr val="tx1"/>
                </a:solidFill>
                <a:cs typeface="Arial" panose="020B0604020202020204" pitchFamily="34" charset="0"/>
              </a:rPr>
            </a:br>
            <a:endParaRPr lang="en-US" sz="900" b="1" dirty="0">
              <a:solidFill>
                <a:schemeClr val="tx1"/>
              </a:solidFill>
              <a:cs typeface="Arial" panose="020B0604020202020204" pitchFamily="34" charset="0"/>
            </a:endParaRPr>
          </a:p>
          <a:p>
            <a:pPr algn="ctr" defTabSz="457063">
              <a:lnSpc>
                <a:spcPct val="90000"/>
              </a:lnSpc>
            </a:pPr>
            <a:r>
              <a:rPr lang="en-US" sz="900" dirty="0">
                <a:solidFill>
                  <a:schemeClr val="tx1"/>
                </a:solidFill>
                <a:cs typeface="Arial" panose="020B0604020202020204" pitchFamily="34" charset="0"/>
              </a:rPr>
              <a:t>Enterprise Resource Planning</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176403" y="2068449"/>
            <a:ext cx="101166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SAP Manufacturing</a:t>
            </a:r>
          </a:p>
        </p:txBody>
      </p:sp>
      <p:cxnSp>
        <p:nvCxnSpPr>
          <p:cNvPr id="17" name="Elbow Connector 16">
            <a:extLst>
              <a:ext uri="{FF2B5EF4-FFF2-40B4-BE49-F238E27FC236}">
                <a16:creationId xmlns:a16="http://schemas.microsoft.com/office/drawing/2014/main" id="{EA4DD40D-89B5-0E48-AE26-A0295C47D311}"/>
              </a:ext>
            </a:extLst>
          </p:cNvPr>
          <p:cNvCxnSpPr>
            <a:cxnSpLocks/>
            <a:stCxn id="12" idx="2"/>
            <a:endCxn id="111" idx="0"/>
          </p:cNvCxnSpPr>
          <p:nvPr/>
        </p:nvCxnSpPr>
        <p:spPr>
          <a:xfrm rot="5400000">
            <a:off x="3721497" y="1737721"/>
            <a:ext cx="420263" cy="22500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1C07CB9E-C0FD-9A42-9404-C663498B4EE4}"/>
              </a:ext>
            </a:extLst>
          </p:cNvPr>
          <p:cNvSpPr/>
          <p:nvPr/>
        </p:nvSpPr>
        <p:spPr>
          <a:xfrm>
            <a:off x="3753361" y="474153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21" name="TextBox 20">
            <a:extLst>
              <a:ext uri="{FF2B5EF4-FFF2-40B4-BE49-F238E27FC236}">
                <a16:creationId xmlns:a16="http://schemas.microsoft.com/office/drawing/2014/main" id="{4DEBAEF4-D239-4941-AEA0-4F3BAFBE12C0}"/>
              </a:ext>
            </a:extLst>
          </p:cNvPr>
          <p:cNvSpPr txBox="1"/>
          <p:nvPr/>
        </p:nvSpPr>
        <p:spPr>
          <a:xfrm>
            <a:off x="4159306" y="167420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2" name="TextBox 21">
            <a:extLst>
              <a:ext uri="{FF2B5EF4-FFF2-40B4-BE49-F238E27FC236}">
                <a16:creationId xmlns:a16="http://schemas.microsoft.com/office/drawing/2014/main" id="{FB9614B9-9AA5-8147-B241-4D98D99A46CD}"/>
              </a:ext>
            </a:extLst>
          </p:cNvPr>
          <p:cNvSpPr txBox="1"/>
          <p:nvPr/>
        </p:nvSpPr>
        <p:spPr>
          <a:xfrm>
            <a:off x="6669799" y="1709113"/>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8417530" y="2430391"/>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b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Mgmt</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7835312" y="3343672"/>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Inventory Mgmt</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054871" y="2845228"/>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217268" y="3342147"/>
            <a:ext cx="664137"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178414" y="4444353"/>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37" name="Rectangle: Rounded Corners 36">
            <a:extLst>
              <a:ext uri="{FF2B5EF4-FFF2-40B4-BE49-F238E27FC236}">
                <a16:creationId xmlns:a16="http://schemas.microsoft.com/office/drawing/2014/main" id="{B82D9489-A8C9-9541-A5B4-85C1538E47A6}"/>
              </a:ext>
            </a:extLst>
          </p:cNvPr>
          <p:cNvSpPr/>
          <p:nvPr/>
        </p:nvSpPr>
        <p:spPr>
          <a:xfrm>
            <a:off x="8428551" y="937856"/>
            <a:ext cx="965433"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Production</a:t>
            </a:r>
          </a:p>
        </p:txBody>
      </p:sp>
      <p:sp>
        <p:nvSpPr>
          <p:cNvPr id="38" name="Rectangle: Rounded Corners 37">
            <a:extLst>
              <a:ext uri="{FF2B5EF4-FFF2-40B4-BE49-F238E27FC236}">
                <a16:creationId xmlns:a16="http://schemas.microsoft.com/office/drawing/2014/main" id="{934C6762-221C-0B43-BE09-BC3E085D79A6}"/>
              </a:ext>
            </a:extLst>
          </p:cNvPr>
          <p:cNvSpPr/>
          <p:nvPr/>
        </p:nvSpPr>
        <p:spPr>
          <a:xfrm>
            <a:off x="8408017" y="1671168"/>
            <a:ext cx="1006501"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Category</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r>
              <a:rPr kumimoji="0" lang="en-US" sz="1000" b="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cxnSp>
        <p:nvCxnSpPr>
          <p:cNvPr id="39" name="Elbow Connector 109">
            <a:extLst>
              <a:ext uri="{FF2B5EF4-FFF2-40B4-BE49-F238E27FC236}">
                <a16:creationId xmlns:a16="http://schemas.microsoft.com/office/drawing/2014/main" id="{BAA7D858-A71A-E14E-89AD-CB02928C9299}"/>
              </a:ext>
            </a:extLst>
          </p:cNvPr>
          <p:cNvCxnSpPr>
            <a:cxnSpLocks/>
            <a:stCxn id="37" idx="2"/>
            <a:endCxn id="38" idx="0"/>
          </p:cNvCxnSpPr>
          <p:nvPr/>
        </p:nvCxnSpPr>
        <p:spPr>
          <a:xfrm>
            <a:off x="8911268" y="1532216"/>
            <a:ext cx="0" cy="138952"/>
          </a:xfrm>
          <a:prstGeom prst="straightConnector1">
            <a:avLst/>
          </a:prstGeom>
          <a:ln w="19050" cap="flat" cmpd="sng" algn="ctr">
            <a:solidFill>
              <a:schemeClr val="tx1"/>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40" name="Elbow Connector 109">
            <a:extLst>
              <a:ext uri="{FF2B5EF4-FFF2-40B4-BE49-F238E27FC236}">
                <a16:creationId xmlns:a16="http://schemas.microsoft.com/office/drawing/2014/main" id="{F7FB3FF9-31A0-4F4D-A74A-2EBA7D4954A8}"/>
              </a:ext>
            </a:extLst>
          </p:cNvPr>
          <p:cNvCxnSpPr>
            <a:cxnSpLocks/>
            <a:stCxn id="38" idx="2"/>
            <a:endCxn id="30" idx="0"/>
          </p:cNvCxnSpPr>
          <p:nvPr/>
        </p:nvCxnSpPr>
        <p:spPr>
          <a:xfrm>
            <a:off x="8911268" y="2265528"/>
            <a:ext cx="9513" cy="164863"/>
          </a:xfrm>
          <a:prstGeom prst="straightConnector1">
            <a:avLst/>
          </a:prstGeom>
          <a:ln w="19050" cap="flat" cmpd="sng" algn="ctr">
            <a:solidFill>
              <a:schemeClr val="tx2"/>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3" name="Rectangle: Rounded Corners 42">
            <a:extLst>
              <a:ext uri="{FF2B5EF4-FFF2-40B4-BE49-F238E27FC236}">
                <a16:creationId xmlns:a16="http://schemas.microsoft.com/office/drawing/2014/main" id="{ACD44DF3-CCBF-A74E-B8C6-909C88C79462}"/>
              </a:ext>
            </a:extLst>
          </p:cNvPr>
          <p:cNvSpPr/>
          <p:nvPr/>
        </p:nvSpPr>
        <p:spPr>
          <a:xfrm>
            <a:off x="9077725" y="334643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 Line Status</a:t>
            </a:r>
          </a:p>
        </p:txBody>
      </p:sp>
      <p:sp>
        <p:nvSpPr>
          <p:cNvPr id="47" name="Rectangle: Rounded Corners 46">
            <a:extLst>
              <a:ext uri="{FF2B5EF4-FFF2-40B4-BE49-F238E27FC236}">
                <a16:creationId xmlns:a16="http://schemas.microsoft.com/office/drawing/2014/main" id="{0973D6B4-9DAD-4A46-A876-CF45FC8F3479}"/>
              </a:ext>
            </a:extLst>
          </p:cNvPr>
          <p:cNvSpPr/>
          <p:nvPr/>
        </p:nvSpPr>
        <p:spPr>
          <a:xfrm>
            <a:off x="6189314" y="923027"/>
            <a:ext cx="1001094" cy="661069"/>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lang="en-US" sz="900" b="1" dirty="0">
                <a:solidFill>
                  <a:schemeClr val="tx1"/>
                </a:solidFill>
                <a:cs typeface="Arial" panose="020B0604020202020204" pitchFamily="34" charset="0"/>
              </a:rPr>
              <a:t>Business Capability (1.2)</a:t>
            </a:r>
            <a:br>
              <a:rPr lang="en-US" sz="900" b="1" dirty="0">
                <a:solidFill>
                  <a:schemeClr val="tx1"/>
                </a:solidFill>
                <a:cs typeface="Arial" panose="020B0604020202020204" pitchFamily="34" charset="0"/>
              </a:rPr>
            </a:br>
            <a:endParaRPr lang="en-US" sz="900" b="1" dirty="0">
              <a:solidFill>
                <a:schemeClr val="tx1"/>
              </a:solidFill>
              <a:cs typeface="Arial" panose="020B0604020202020204" pitchFamily="34" charset="0"/>
            </a:endParaRPr>
          </a:p>
          <a:p>
            <a:pPr algn="ctr" defTabSz="457063">
              <a:lnSpc>
                <a:spcPct val="90000"/>
              </a:lnSpc>
            </a:pPr>
            <a:r>
              <a:rPr lang="en-US" sz="900" dirty="0">
                <a:solidFill>
                  <a:schemeClr val="tx1"/>
                </a:solidFill>
                <a:cs typeface="Arial" panose="020B0604020202020204" pitchFamily="34" charset="0"/>
              </a:rPr>
              <a:t>Logistics</a:t>
            </a:r>
            <a:endParaRPr lang="en-US" sz="1000" dirty="0">
              <a:solidFill>
                <a:schemeClr val="tx1"/>
              </a:solidFill>
              <a:cs typeface="Arial" panose="020B0604020202020204" pitchFamily="34" charset="0"/>
            </a:endParaRPr>
          </a:p>
        </p:txBody>
      </p:sp>
      <p:sp>
        <p:nvSpPr>
          <p:cNvPr id="50" name="Left Brace 49">
            <a:extLst>
              <a:ext uri="{FF2B5EF4-FFF2-40B4-BE49-F238E27FC236}">
                <a16:creationId xmlns:a16="http://schemas.microsoft.com/office/drawing/2014/main" id="{5333C994-C83E-604C-9317-B089097B9096}"/>
              </a:ext>
            </a:extLst>
          </p:cNvPr>
          <p:cNvSpPr/>
          <p:nvPr/>
        </p:nvSpPr>
        <p:spPr>
          <a:xfrm>
            <a:off x="3117905" y="2082989"/>
            <a:ext cx="373731" cy="565280"/>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5579304" y="157844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011146" y="1108432"/>
            <a:ext cx="1068933" cy="371076"/>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8269652" y="3193050"/>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3760668" y="561500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3" name="TextBox 72">
            <a:extLst>
              <a:ext uri="{FF2B5EF4-FFF2-40B4-BE49-F238E27FC236}">
                <a16:creationId xmlns:a16="http://schemas.microsoft.com/office/drawing/2014/main" id="{C417774A-A9D2-C848-8928-EADEB62F5171}"/>
              </a:ext>
            </a:extLst>
          </p:cNvPr>
          <p:cNvSpPr txBox="1"/>
          <p:nvPr/>
        </p:nvSpPr>
        <p:spPr>
          <a:xfrm>
            <a:off x="2891015" y="34652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3447325" y="284262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Host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6815208" y="2891577"/>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169236" y="5672362"/>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endParaRPr kumimoji="0" lang="en-US" sz="600" i="0" u="none" strike="noStrike" kern="1200" cap="none" spc="0" normalizeH="0" baseline="0" noProof="0" dirty="0">
              <a:ln>
                <a:noFill/>
              </a:ln>
              <a:effectLst/>
              <a:uLnTx/>
              <a:uFillTx/>
              <a:latin typeface="Century Gothic" panose="020F0302020204030204"/>
              <a:ea typeface="+mn-ea"/>
              <a:cs typeface="+mn-cs"/>
            </a:endParaRP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23633" y="86007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9" name="TextBox 8">
            <a:extLst>
              <a:ext uri="{FF2B5EF4-FFF2-40B4-BE49-F238E27FC236}">
                <a16:creationId xmlns:a16="http://schemas.microsoft.com/office/drawing/2014/main" id="{EDC76C23-5B1F-47C6-86BC-6B26425E4655}"/>
              </a:ext>
            </a:extLst>
          </p:cNvPr>
          <p:cNvSpPr txBox="1"/>
          <p:nvPr/>
        </p:nvSpPr>
        <p:spPr>
          <a:xfrm>
            <a:off x="4476371" y="510604"/>
            <a:ext cx="1700032" cy="253916"/>
          </a:xfrm>
          <a:prstGeom prst="rect">
            <a:avLst/>
          </a:prstGeom>
          <a:noFill/>
        </p:spPr>
        <p:txBody>
          <a:bodyPr wrap="square" rtlCol="0">
            <a:spAutoFit/>
          </a:bodyPr>
          <a:lstStyle/>
          <a:p>
            <a:pPr algn="ctr"/>
            <a:r>
              <a:rPr lang="en-US" sz="1050" dirty="0"/>
              <a:t>APM implementation</a:t>
            </a:r>
          </a:p>
        </p:txBody>
      </p:sp>
      <p:sp>
        <p:nvSpPr>
          <p:cNvPr id="98" name="TextBox 97">
            <a:extLst>
              <a:ext uri="{FF2B5EF4-FFF2-40B4-BE49-F238E27FC236}">
                <a16:creationId xmlns:a16="http://schemas.microsoft.com/office/drawing/2014/main" id="{52FAB9E3-F2F9-49E6-9441-B0DE796ECC2A}"/>
              </a:ext>
            </a:extLst>
          </p:cNvPr>
          <p:cNvSpPr txBox="1"/>
          <p:nvPr/>
        </p:nvSpPr>
        <p:spPr>
          <a:xfrm>
            <a:off x="9480951" y="1581979"/>
            <a:ext cx="1221672" cy="415498"/>
          </a:xfrm>
          <a:prstGeom prst="rect">
            <a:avLst/>
          </a:prstGeom>
          <a:noFill/>
          <a:ln>
            <a:noFill/>
          </a:ln>
        </p:spPr>
        <p:txBody>
          <a:bodyPr wrap="square" rtlCol="0">
            <a:spAutoFit/>
          </a:bodyPr>
          <a:lstStyle/>
          <a:p>
            <a:pPr algn="ctr"/>
            <a:r>
              <a:rPr lang="en-US" sz="1050" dirty="0"/>
              <a:t>SPM/DPM implementation</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620420" y="269333"/>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594352" y="302548"/>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3384787" y="206035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2514572" y="217941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4794155" y="336371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ERP</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137912" y="3309881"/>
            <a:ext cx="1006238"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a:t>
            </a:r>
            <a:r>
              <a:rPr kumimoji="0" lang="en-US" sz="1000" b="0" i="0" u="none" strike="noStrike" kern="1200" cap="none" spc="0" normalizeH="0" baseline="0" noProof="0" dirty="0" err="1">
                <a:ln>
                  <a:noFill/>
                </a:ln>
                <a:solidFill>
                  <a:schemeClr val="tx1"/>
                </a:solidFill>
                <a:effectLst/>
                <a:uLnTx/>
                <a:uFillTx/>
                <a:latin typeface="Century Gothic" panose="020F0302020204030204"/>
                <a:ea typeface="+mn-ea"/>
                <a:cs typeface="Arial" panose="020B0604020202020204" pitchFamily="34" charset="0"/>
              </a:rPr>
              <a:t>Mfg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3712313" y="38180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2364301" y="560357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5526939" y="444435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lvl="0" algn="ctr" defTabSz="457063">
              <a:lnSpc>
                <a:spcPct val="90000"/>
              </a:lnSpc>
              <a:defRPr/>
            </a:pPr>
            <a:r>
              <a:rPr lang="en-US" sz="900" dirty="0">
                <a:solidFill>
                  <a:schemeClr val="tx1"/>
                </a:solidFill>
                <a:cs typeface="Arial" panose="020B0604020202020204" pitchFamily="34" charset="0"/>
              </a:rPr>
              <a:t>SAP Administration US</a:t>
            </a:r>
          </a:p>
        </p:txBody>
      </p:sp>
      <p:cxnSp>
        <p:nvCxnSpPr>
          <p:cNvPr id="108" name="Elbow Connector 16">
            <a:extLst>
              <a:ext uri="{FF2B5EF4-FFF2-40B4-BE49-F238E27FC236}">
                <a16:creationId xmlns:a16="http://schemas.microsoft.com/office/drawing/2014/main" id="{E8FF45F1-8FB8-C7C3-880B-303D4F43AFBA}"/>
              </a:ext>
            </a:extLst>
          </p:cNvPr>
          <p:cNvCxnSpPr>
            <a:cxnSpLocks/>
            <a:stCxn id="12" idx="2"/>
            <a:endCxn id="14" idx="0"/>
          </p:cNvCxnSpPr>
          <p:nvPr/>
        </p:nvCxnSpPr>
        <p:spPr>
          <a:xfrm rot="16200000" flipH="1">
            <a:off x="4414863" y="1269357"/>
            <a:ext cx="442898" cy="1184366"/>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4794155" y="2082989"/>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ERP</a:t>
            </a:r>
          </a:p>
        </p:txBody>
      </p:sp>
      <p:cxnSp>
        <p:nvCxnSpPr>
          <p:cNvPr id="143" name="Straight Arrow Connector 142">
            <a:extLst>
              <a:ext uri="{FF2B5EF4-FFF2-40B4-BE49-F238E27FC236}">
                <a16:creationId xmlns:a16="http://schemas.microsoft.com/office/drawing/2014/main" id="{CEA9716B-1F7C-471F-6952-BCF1DB48AC69}"/>
              </a:ext>
            </a:extLst>
          </p:cNvPr>
          <p:cNvCxnSpPr>
            <a:cxnSpLocks/>
            <a:stCxn id="47" idx="2"/>
            <a:endCxn id="15" idx="0"/>
          </p:cNvCxnSpPr>
          <p:nvPr/>
        </p:nvCxnSpPr>
        <p:spPr>
          <a:xfrm flipH="1">
            <a:off x="6682233" y="1584096"/>
            <a:ext cx="7628" cy="48435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1290941" y="560357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6" name="Connector: Elbow 155">
            <a:extLst>
              <a:ext uri="{FF2B5EF4-FFF2-40B4-BE49-F238E27FC236}">
                <a16:creationId xmlns:a16="http://schemas.microsoft.com/office/drawing/2014/main" id="{7C7B341F-4783-3F97-6FE4-060093AD8686}"/>
              </a:ext>
            </a:extLst>
          </p:cNvPr>
          <p:cNvCxnSpPr>
            <a:cxnSpLocks/>
            <a:stCxn id="169" idx="0"/>
            <a:endCxn id="80" idx="2"/>
          </p:cNvCxnSpPr>
          <p:nvPr/>
        </p:nvCxnSpPr>
        <p:spPr>
          <a:xfrm rot="5400000" flipH="1" flipV="1">
            <a:off x="3156877" y="3064361"/>
            <a:ext cx="352919" cy="1096657"/>
          </a:xfrm>
          <a:prstGeom prst="bentConnector3">
            <a:avLst>
              <a:gd name="adj1" fmla="val 23829"/>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2276979" y="3789148"/>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Administration US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77" name="TextBox 176">
            <a:extLst>
              <a:ext uri="{FF2B5EF4-FFF2-40B4-BE49-F238E27FC236}">
                <a16:creationId xmlns:a16="http://schemas.microsoft.com/office/drawing/2014/main" id="{B3A5F90C-1908-A6B3-7CED-C462318109CD}"/>
              </a:ext>
            </a:extLst>
          </p:cNvPr>
          <p:cNvSpPr txBox="1"/>
          <p:nvPr/>
        </p:nvSpPr>
        <p:spPr>
          <a:xfrm>
            <a:off x="5206197" y="2938915"/>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3892892" y="263920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H="1" flipV="1">
            <a:off x="4187701" y="5335893"/>
            <a:ext cx="7307" cy="27910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159621" y="5900756"/>
            <a:ext cx="204680"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1936028" y="446442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54" name="Rectangle: Rounded Corners 253">
            <a:extLst>
              <a:ext uri="{FF2B5EF4-FFF2-40B4-BE49-F238E27FC236}">
                <a16:creationId xmlns:a16="http://schemas.microsoft.com/office/drawing/2014/main" id="{13F62B52-6F02-B6F4-96EB-1A3DCF67612F}"/>
              </a:ext>
            </a:extLst>
          </p:cNvPr>
          <p:cNvSpPr/>
          <p:nvPr/>
        </p:nvSpPr>
        <p:spPr>
          <a:xfrm>
            <a:off x="1865662" y="4815549"/>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a:endCxn id="142" idx="2"/>
          </p:cNvCxnSpPr>
          <p:nvPr/>
        </p:nvCxnSpPr>
        <p:spPr>
          <a:xfrm flipH="1" flipV="1">
            <a:off x="1681695" y="4438603"/>
            <a:ext cx="618307" cy="37694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6031099" y="3834421"/>
            <a:ext cx="540112" cy="679752"/>
          </a:xfrm>
          <a:prstGeom prst="bentConnector3">
            <a:avLst>
              <a:gd name="adj1" fmla="val 30276"/>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a:endCxn id="130" idx="2"/>
          </p:cNvCxnSpPr>
          <p:nvPr/>
        </p:nvCxnSpPr>
        <p:spPr>
          <a:xfrm rot="10800000">
            <a:off x="5228496" y="3958074"/>
            <a:ext cx="741811" cy="311085"/>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3232981" y="5900756"/>
            <a:ext cx="527687" cy="1142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E5B964D7-6E70-2E89-B6D7-C22997BC3FB7}"/>
              </a:ext>
            </a:extLst>
          </p:cNvPr>
          <p:cNvSpPr txBox="1"/>
          <p:nvPr/>
        </p:nvSpPr>
        <p:spPr>
          <a:xfrm>
            <a:off x="8553272" y="317793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4" name="Connector: Elbow 3">
            <a:extLst>
              <a:ext uri="{FF2B5EF4-FFF2-40B4-BE49-F238E27FC236}">
                <a16:creationId xmlns:a16="http://schemas.microsoft.com/office/drawing/2014/main" id="{839BD8B0-EEDA-AC4C-1C0C-1A4B8FB7F7E7}"/>
              </a:ext>
            </a:extLst>
          </p:cNvPr>
          <p:cNvCxnSpPr>
            <a:cxnSpLocks/>
            <a:stCxn id="47" idx="3"/>
            <a:endCxn id="30" idx="1"/>
          </p:cNvCxnSpPr>
          <p:nvPr/>
        </p:nvCxnSpPr>
        <p:spPr>
          <a:xfrm>
            <a:off x="7190408" y="1253562"/>
            <a:ext cx="1227122" cy="147400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DEA5F8AD-7697-F274-9128-170217D4D6C1}"/>
              </a:ext>
            </a:extLst>
          </p:cNvPr>
          <p:cNvSpPr txBox="1"/>
          <p:nvPr/>
        </p:nvSpPr>
        <p:spPr>
          <a:xfrm>
            <a:off x="7160295" y="1066530"/>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96" name="TextBox 95">
            <a:extLst>
              <a:ext uri="{FF2B5EF4-FFF2-40B4-BE49-F238E27FC236}">
                <a16:creationId xmlns:a16="http://schemas.microsoft.com/office/drawing/2014/main" id="{63C05A46-F1EF-DDBC-F8F8-139AF50C70C3}"/>
              </a:ext>
            </a:extLst>
          </p:cNvPr>
          <p:cNvSpPr txBox="1"/>
          <p:nvPr/>
        </p:nvSpPr>
        <p:spPr>
          <a:xfrm>
            <a:off x="1971309" y="6176159"/>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5961057" y="50991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42" name="Rectangle: Rounded Corners 141">
            <a:extLst>
              <a:ext uri="{FF2B5EF4-FFF2-40B4-BE49-F238E27FC236}">
                <a16:creationId xmlns:a16="http://schemas.microsoft.com/office/drawing/2014/main" id="{EB8EFE19-1A1C-981C-AD1F-C70AB6E033DA}"/>
              </a:ext>
            </a:extLst>
          </p:cNvPr>
          <p:cNvSpPr/>
          <p:nvPr/>
        </p:nvSpPr>
        <p:spPr>
          <a:xfrm>
            <a:off x="1173666" y="3790785"/>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Reporting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44" name="Straight Arrow Connector 143">
            <a:extLst>
              <a:ext uri="{FF2B5EF4-FFF2-40B4-BE49-F238E27FC236}">
                <a16:creationId xmlns:a16="http://schemas.microsoft.com/office/drawing/2014/main" id="{53115FE9-6F2B-3554-EB3B-B5ABF6E4C7ED}"/>
              </a:ext>
            </a:extLst>
          </p:cNvPr>
          <p:cNvCxnSpPr>
            <a:cxnSpLocks/>
            <a:stCxn id="254" idx="0"/>
          </p:cNvCxnSpPr>
          <p:nvPr/>
        </p:nvCxnSpPr>
        <p:spPr>
          <a:xfrm flipV="1">
            <a:off x="2300002" y="4424538"/>
            <a:ext cx="486492" cy="391011"/>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D265B9DF-4A66-8726-CD19-750D725729A5}"/>
              </a:ext>
            </a:extLst>
          </p:cNvPr>
          <p:cNvCxnSpPr>
            <a:cxnSpLocks/>
            <a:stCxn id="14" idx="2"/>
            <a:endCxn id="130" idx="0"/>
          </p:cNvCxnSpPr>
          <p:nvPr/>
        </p:nvCxnSpPr>
        <p:spPr>
          <a:xfrm>
            <a:off x="5228495" y="2677349"/>
            <a:ext cx="0" cy="68636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2A4DA5E2-2107-970F-7C2A-B717813A97F9}"/>
              </a:ext>
            </a:extLst>
          </p:cNvPr>
          <p:cNvCxnSpPr>
            <a:cxnSpLocks/>
          </p:cNvCxnSpPr>
          <p:nvPr/>
        </p:nvCxnSpPr>
        <p:spPr>
          <a:xfrm>
            <a:off x="6703978" y="2690376"/>
            <a:ext cx="5157" cy="63253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3AACA81-B333-C686-F888-2AA6BA058805}"/>
              </a:ext>
            </a:extLst>
          </p:cNvPr>
          <p:cNvCxnSpPr>
            <a:cxnSpLocks/>
            <a:stCxn id="142" idx="0"/>
            <a:endCxn id="80" idx="1"/>
          </p:cNvCxnSpPr>
          <p:nvPr/>
        </p:nvCxnSpPr>
        <p:spPr>
          <a:xfrm rot="5400000" flipH="1" flipV="1">
            <a:off x="2238830" y="2582290"/>
            <a:ext cx="651360" cy="176563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C39E4318-7E29-753F-9839-3AFD9A49A42C}"/>
              </a:ext>
            </a:extLst>
          </p:cNvPr>
          <p:cNvSpPr txBox="1"/>
          <p:nvPr/>
        </p:nvSpPr>
        <p:spPr>
          <a:xfrm>
            <a:off x="1971162" y="29719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80" name="Rectangle: Rounded Corners 179">
            <a:extLst>
              <a:ext uri="{FF2B5EF4-FFF2-40B4-BE49-F238E27FC236}">
                <a16:creationId xmlns:a16="http://schemas.microsoft.com/office/drawing/2014/main" id="{A72D724B-8594-5DF9-6615-CBCC216234E0}"/>
              </a:ext>
            </a:extLst>
          </p:cNvPr>
          <p:cNvSpPr/>
          <p:nvPr/>
        </p:nvSpPr>
        <p:spPr>
          <a:xfrm>
            <a:off x="5526939" y="5442361"/>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81" name="Straight Arrow Connector 180">
            <a:extLst>
              <a:ext uri="{FF2B5EF4-FFF2-40B4-BE49-F238E27FC236}">
                <a16:creationId xmlns:a16="http://schemas.microsoft.com/office/drawing/2014/main" id="{9AB02B95-5DD1-2E7B-E17E-DD8BB2692E40}"/>
              </a:ext>
            </a:extLst>
          </p:cNvPr>
          <p:cNvCxnSpPr>
            <a:cxnSpLocks/>
            <a:stCxn id="180" idx="0"/>
            <a:endCxn id="81" idx="2"/>
          </p:cNvCxnSpPr>
          <p:nvPr/>
        </p:nvCxnSpPr>
        <p:spPr>
          <a:xfrm flipV="1">
            <a:off x="5961279" y="5038713"/>
            <a:ext cx="0" cy="40364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2DB106DC-1FFF-FB7E-BC19-3E5AE6DAA54E}"/>
              </a:ext>
            </a:extLst>
          </p:cNvPr>
          <p:cNvCxnSpPr>
            <a:stCxn id="169" idx="3"/>
            <a:endCxn id="78" idx="1"/>
          </p:cNvCxnSpPr>
          <p:nvPr/>
        </p:nvCxnSpPr>
        <p:spPr>
          <a:xfrm>
            <a:off x="3293036" y="4113057"/>
            <a:ext cx="419277" cy="213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485EA9EC-FB52-E423-3336-FF553B95B983}"/>
              </a:ext>
            </a:extLst>
          </p:cNvPr>
          <p:cNvSpPr txBox="1"/>
          <p:nvPr/>
        </p:nvSpPr>
        <p:spPr>
          <a:xfrm>
            <a:off x="149923" y="484336"/>
            <a:ext cx="4300157" cy="338554"/>
          </a:xfrm>
          <a:prstGeom prst="rect">
            <a:avLst/>
          </a:prstGeom>
          <a:noFill/>
        </p:spPr>
        <p:txBody>
          <a:bodyPr wrap="square">
            <a:spAutoFit/>
          </a:bodyPr>
          <a:lstStyle/>
          <a:p>
            <a:r>
              <a:rPr lang="en-US" sz="1600" dirty="0"/>
              <a:t>On Premise Systems – One Location</a:t>
            </a:r>
          </a:p>
        </p:txBody>
      </p:sp>
    </p:spTree>
    <p:extLst>
      <p:ext uri="{BB962C8B-B14F-4D97-AF65-F5344CB8AC3E}">
        <p14:creationId xmlns:p14="http://schemas.microsoft.com/office/powerpoint/2010/main" val="1035016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476260116"/>
              </p:ext>
            </p:extLst>
          </p:nvPr>
        </p:nvGraphicFramePr>
        <p:xfrm>
          <a:off x="603848" y="627974"/>
          <a:ext cx="11181753" cy="5369270"/>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pPr lvl="0"/>
                      <a:r>
                        <a:rPr lang="en-US" sz="1100" dirty="0"/>
                        <a:t>EPIC EHR</a:t>
                      </a:r>
                    </a:p>
                    <a:p>
                      <a:pPr lvl="1"/>
                      <a:r>
                        <a:rPr lang="en-US" sz="1100" dirty="0"/>
                        <a:t>Cupid</a:t>
                      </a:r>
                      <a:br>
                        <a:rPr lang="en-US" sz="1100" dirty="0"/>
                      </a:br>
                      <a:r>
                        <a:rPr lang="en-US" sz="1100" dirty="0"/>
                        <a:t>MyChart</a:t>
                      </a: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EPIC Host Prod</a:t>
                      </a:r>
                    </a:p>
                    <a:p>
                      <a:pPr lvl="1"/>
                      <a:r>
                        <a:rPr lang="en-US" sz="1100" dirty="0"/>
                        <a:t>Cupid SaaS</a:t>
                      </a:r>
                      <a:br>
                        <a:rPr lang="en-US" sz="1100" dirty="0"/>
                      </a:br>
                      <a:r>
                        <a:rPr lang="en-US" sz="1100" dirty="0"/>
                        <a:t>MyChart SaaS</a:t>
                      </a:r>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EPIC Administration</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Cupid</a:t>
                      </a:r>
                    </a:p>
                    <a:p>
                      <a:pPr marL="0" indent="0">
                        <a:buFontTx/>
                        <a:buNone/>
                      </a:pPr>
                      <a:br>
                        <a:rPr lang="en-US" sz="1100" dirty="0"/>
                      </a:br>
                      <a:endParaRPr lang="en-US" sz="1100" dirty="0"/>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8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My Chart</a:t>
                      </a:r>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Cardiology Services</a:t>
                      </a:r>
                    </a:p>
                    <a:p>
                      <a:pPr marL="0" indent="0" algn="l" defTabSz="914400" rtl="0" eaLnBrk="1" fontAlgn="ctr" latinLnBrk="0" hangingPunct="1">
                        <a:buFontTx/>
                        <a:buNone/>
                      </a:pPr>
                      <a:r>
                        <a:rPr lang="en-US" sz="1100" kern="1200" dirty="0">
                          <a:solidFill>
                            <a:schemeClr val="dk1"/>
                          </a:solidFill>
                          <a:latin typeface="+mn-lt"/>
                          <a:ea typeface="+mn-ea"/>
                          <a:cs typeface="+mn-cs"/>
                        </a:rPr>
                        <a:t>   Patient Services</a:t>
                      </a:r>
                    </a:p>
                  </a:txBody>
                  <a:tcPr marL="0" marR="0" marT="0" marB="0" anchor="ctr"/>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EPIC SaaS(Run)</a:t>
            </a:r>
          </a:p>
        </p:txBody>
      </p:sp>
    </p:spTree>
    <p:extLst>
      <p:ext uri="{BB962C8B-B14F-4D97-AF65-F5344CB8AC3E}">
        <p14:creationId xmlns:p14="http://schemas.microsoft.com/office/powerpoint/2010/main" val="8102506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2" y="124508"/>
            <a:ext cx="9453679" cy="545852"/>
          </a:xfrm>
        </p:spPr>
        <p:txBody>
          <a:bodyPr/>
          <a:lstStyle/>
          <a:p>
            <a:r>
              <a:rPr lang="en-US" dirty="0"/>
              <a:t>EPIC Healthcare SaaS Platform (Run)</a:t>
            </a:r>
          </a:p>
        </p:txBody>
      </p:sp>
      <p:sp>
        <p:nvSpPr>
          <p:cNvPr id="81" name="Rectangle: Rounded Corners 80"/>
          <p:cNvSpPr/>
          <p:nvPr/>
        </p:nvSpPr>
        <p:spPr>
          <a:xfrm>
            <a:off x="5804512" y="3447254"/>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MyChart</a:t>
            </a:r>
          </a:p>
        </p:txBody>
      </p:sp>
      <p:sp>
        <p:nvSpPr>
          <p:cNvPr id="82" name="Rectangle: Rounded Corners 81"/>
          <p:cNvSpPr/>
          <p:nvPr/>
        </p:nvSpPr>
        <p:spPr>
          <a:xfrm>
            <a:off x="5807097" y="2607100"/>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Host SaaS</a:t>
            </a:r>
          </a:p>
        </p:txBody>
      </p:sp>
      <p:sp>
        <p:nvSpPr>
          <p:cNvPr id="83" name="Rectangle: Rounded Corners 82"/>
          <p:cNvSpPr/>
          <p:nvPr/>
        </p:nvSpPr>
        <p:spPr>
          <a:xfrm>
            <a:off x="5804512" y="1772004"/>
            <a:ext cx="909768" cy="74148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endParaRPr lang="en-US" sz="900" b="1" dirty="0">
              <a:solidFill>
                <a:schemeClr val="tx1"/>
              </a:solidFill>
              <a:latin typeface="Century Gothic" panose="020F0302020204030204"/>
              <a:cs typeface="Arial" panose="020B0604020202020204" pitchFamily="34" charset="0"/>
            </a:endParaRP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a:t>
            </a:r>
          </a:p>
        </p:txBody>
      </p:sp>
      <p:sp>
        <p:nvSpPr>
          <p:cNvPr id="96" name="Rectangle: Rounded Corners 95"/>
          <p:cNvSpPr/>
          <p:nvPr/>
        </p:nvSpPr>
        <p:spPr>
          <a:xfrm>
            <a:off x="10240401" y="3026979"/>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Services</a:t>
            </a:r>
            <a:endParaRPr lang="en-US" sz="1100" dirty="0">
              <a:solidFill>
                <a:srgbClr val="FFFFFF"/>
              </a:solidFill>
              <a:latin typeface="Century Gothic" panose="020F0302020204030204"/>
              <a:cs typeface="Arial" panose="020B0604020202020204" pitchFamily="34" charset="0"/>
            </a:endParaRPr>
          </a:p>
        </p:txBody>
      </p:sp>
      <p:sp>
        <p:nvSpPr>
          <p:cNvPr id="97" name="Rectangle: Rounded Corners 96"/>
          <p:cNvSpPr/>
          <p:nvPr/>
        </p:nvSpPr>
        <p:spPr>
          <a:xfrm>
            <a:off x="9022988" y="2614424"/>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EPIC</a:t>
            </a:r>
            <a:endParaRPr lang="en-US" sz="1100" dirty="0">
              <a:solidFill>
                <a:srgbClr val="FFFFFF"/>
              </a:solidFill>
              <a:latin typeface="Century Gothic" panose="020F0302020204030204"/>
              <a:cs typeface="Arial" panose="020B0604020202020204" pitchFamily="34" charset="0"/>
            </a:endParaRPr>
          </a:p>
        </p:txBody>
      </p:sp>
      <p:sp>
        <p:nvSpPr>
          <p:cNvPr id="102" name="TextBox 101"/>
          <p:cNvSpPr txBox="1"/>
          <p:nvPr/>
        </p:nvSpPr>
        <p:spPr>
          <a:xfrm>
            <a:off x="8332860" y="2137538"/>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107" name="Rectangle: Rounded Corners 106"/>
          <p:cNvSpPr/>
          <p:nvPr/>
        </p:nvSpPr>
        <p:spPr>
          <a:xfrm>
            <a:off x="7385647" y="2608470"/>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EPIC Host  SaaS</a:t>
            </a:r>
            <a:endParaRPr lang="en-US" sz="900" dirty="0">
              <a:solidFill>
                <a:schemeClr val="tx1"/>
              </a:solidFill>
              <a:latin typeface="Century Gothic" panose="020F0302020204030204"/>
              <a:cs typeface="Arial" panose="020B0604020202020204" pitchFamily="34" charset="0"/>
            </a:endParaRPr>
          </a:p>
        </p:txBody>
      </p:sp>
      <p:sp>
        <p:nvSpPr>
          <p:cNvPr id="108" name="TextBox 107"/>
          <p:cNvSpPr txBox="1"/>
          <p:nvPr/>
        </p:nvSpPr>
        <p:spPr>
          <a:xfrm>
            <a:off x="3870196" y="2626149"/>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109" name="Rectangle: Rounded Corners 108"/>
          <p:cNvSpPr/>
          <p:nvPr/>
        </p:nvSpPr>
        <p:spPr>
          <a:xfrm>
            <a:off x="9019151" y="3387582"/>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5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My Chart</a:t>
            </a:r>
          </a:p>
        </p:txBody>
      </p:sp>
      <p:sp>
        <p:nvSpPr>
          <p:cNvPr id="114" name="Left Brace 113">
            <a:extLst>
              <a:ext uri="{FF2B5EF4-FFF2-40B4-BE49-F238E27FC236}">
                <a16:creationId xmlns:a16="http://schemas.microsoft.com/office/drawing/2014/main" id="{3DCD8EF1-C7B6-1648-93D2-BC348E37A7FD}"/>
              </a:ext>
            </a:extLst>
          </p:cNvPr>
          <p:cNvSpPr/>
          <p:nvPr/>
        </p:nvSpPr>
        <p:spPr>
          <a:xfrm rot="5400000">
            <a:off x="6140796" y="1111683"/>
            <a:ext cx="286207" cy="915635"/>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dirty="0">
              <a:solidFill>
                <a:srgbClr val="283D40"/>
              </a:solidFill>
              <a:latin typeface="Century Gothic" panose="020F0302020204030204"/>
            </a:endParaRPr>
          </a:p>
        </p:txBody>
      </p:sp>
      <p:sp>
        <p:nvSpPr>
          <p:cNvPr id="115" name="Left Brace 114">
            <a:extLst>
              <a:ext uri="{FF2B5EF4-FFF2-40B4-BE49-F238E27FC236}">
                <a16:creationId xmlns:a16="http://schemas.microsoft.com/office/drawing/2014/main" id="{BB27F9D2-0A3B-9A4F-936C-1510A74FEE43}"/>
              </a:ext>
            </a:extLst>
          </p:cNvPr>
          <p:cNvSpPr/>
          <p:nvPr/>
        </p:nvSpPr>
        <p:spPr>
          <a:xfrm>
            <a:off x="3818442" y="1340795"/>
            <a:ext cx="335691" cy="602348"/>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dirty="0">
              <a:solidFill>
                <a:srgbClr val="283D40"/>
              </a:solidFill>
              <a:latin typeface="Century Gothic" panose="020F0302020204030204"/>
            </a:endParaRPr>
          </a:p>
        </p:txBody>
      </p:sp>
      <p:sp>
        <p:nvSpPr>
          <p:cNvPr id="116" name="TextBox 115">
            <a:extLst>
              <a:ext uri="{FF2B5EF4-FFF2-40B4-BE49-F238E27FC236}">
                <a16:creationId xmlns:a16="http://schemas.microsoft.com/office/drawing/2014/main" id="{96533A56-A00C-0C43-9B52-62DF7F2CE9B6}"/>
              </a:ext>
            </a:extLst>
          </p:cNvPr>
          <p:cNvSpPr txBox="1"/>
          <p:nvPr/>
        </p:nvSpPr>
        <p:spPr>
          <a:xfrm>
            <a:off x="5881789" y="968398"/>
            <a:ext cx="804220"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App</a:t>
            </a:r>
          </a:p>
        </p:txBody>
      </p:sp>
      <p:sp>
        <p:nvSpPr>
          <p:cNvPr id="117" name="TextBox 116">
            <a:extLst>
              <a:ext uri="{FF2B5EF4-FFF2-40B4-BE49-F238E27FC236}">
                <a16:creationId xmlns:a16="http://schemas.microsoft.com/office/drawing/2014/main" id="{A525A878-4B99-D14F-9053-8CB583EEF6BA}"/>
              </a:ext>
            </a:extLst>
          </p:cNvPr>
          <p:cNvSpPr txBox="1"/>
          <p:nvPr/>
        </p:nvSpPr>
        <p:spPr>
          <a:xfrm>
            <a:off x="3049390" y="1450138"/>
            <a:ext cx="846797"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Host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1938124" y="1480915"/>
            <a:ext cx="1134235" cy="360099"/>
          </a:xfrm>
          <a:prstGeom prst="rect">
            <a:avLst/>
          </a:prstGeom>
          <a:noFill/>
          <a:effectLst/>
        </p:spPr>
        <p:txBody>
          <a:bodyPr wrap="square" lIns="82296" tIns="41148" rIns="82296" bIns="41148" rtlCol="0">
            <a:spAutoFit/>
          </a:bodyPr>
          <a:lstStyle/>
          <a:p>
            <a:pPr algn="ctr" defTabSz="411336"/>
            <a:r>
              <a:rPr lang="en-US" sz="900" b="1" dirty="0">
                <a:solidFill>
                  <a:srgbClr val="283D40"/>
                </a:solidFill>
                <a:latin typeface="Century Gothic" panose="020F0302020204030204"/>
              </a:rPr>
              <a:t>Architecture Type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2469690" y="393491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Administration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192181" y="3934919"/>
            <a:ext cx="914400" cy="68580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Technology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Application Mgmt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4125359" y="391943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SaaS</a:t>
            </a:r>
          </a:p>
        </p:txBody>
      </p: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3" idx="1"/>
          </p:cNvCxnSpPr>
          <p:nvPr/>
        </p:nvCxnSpPr>
        <p:spPr>
          <a:xfrm>
            <a:off x="5060254" y="1628679"/>
            <a:ext cx="744258" cy="514067"/>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 name="Rectangle: Rounded Corners 3">
            <a:extLst>
              <a:ext uri="{FF2B5EF4-FFF2-40B4-BE49-F238E27FC236}">
                <a16:creationId xmlns:a16="http://schemas.microsoft.com/office/drawing/2014/main" id="{D709708B-50CF-401C-A366-8A0A2A81C138}"/>
              </a:ext>
            </a:extLst>
          </p:cNvPr>
          <p:cNvSpPr/>
          <p:nvPr/>
        </p:nvSpPr>
        <p:spPr>
          <a:xfrm>
            <a:off x="7370260" y="339198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MyChart SaaS</a:t>
            </a:r>
            <a:endParaRPr lang="en-US" sz="900" dirty="0">
              <a:solidFill>
                <a:schemeClr val="tx1"/>
              </a:solidFill>
              <a:latin typeface="Century Gothic" panose="020F0302020204030204"/>
              <a:cs typeface="Arial" panose="020B0604020202020204" pitchFamily="34" charset="0"/>
            </a:endParaRPr>
          </a:p>
        </p:txBody>
      </p:sp>
      <p:sp>
        <p:nvSpPr>
          <p:cNvPr id="95" name="TextBox 94">
            <a:extLst>
              <a:ext uri="{FF2B5EF4-FFF2-40B4-BE49-F238E27FC236}">
                <a16:creationId xmlns:a16="http://schemas.microsoft.com/office/drawing/2014/main" id="{978C1C37-3B49-4163-88AB-D32B2E35DBBB}"/>
              </a:ext>
            </a:extLst>
          </p:cNvPr>
          <p:cNvSpPr txBox="1"/>
          <p:nvPr/>
        </p:nvSpPr>
        <p:spPr>
          <a:xfrm>
            <a:off x="3397091" y="4029808"/>
            <a:ext cx="721810"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Contains</a:t>
            </a:r>
          </a:p>
        </p:txBody>
      </p:sp>
      <p:sp>
        <p:nvSpPr>
          <p:cNvPr id="120" name="Rectangle: Rounded Corners 119">
            <a:extLst>
              <a:ext uri="{FF2B5EF4-FFF2-40B4-BE49-F238E27FC236}">
                <a16:creationId xmlns:a16="http://schemas.microsoft.com/office/drawing/2014/main" id="{BDE9450E-C166-448F-AFB6-5CAB40463BFD}"/>
              </a:ext>
            </a:extLst>
          </p:cNvPr>
          <p:cNvSpPr/>
          <p:nvPr/>
        </p:nvSpPr>
        <p:spPr>
          <a:xfrm>
            <a:off x="4145854" y="1285779"/>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br>
              <a:rPr lang="en-US" sz="1000" b="1" dirty="0">
                <a:solidFill>
                  <a:schemeClr val="tx1"/>
                </a:solidFill>
                <a:latin typeface="Century Gothic" panose="020F0302020204030204"/>
                <a:cs typeface="Arial" panose="020B0604020202020204" pitchFamily="34" charset="0"/>
              </a:rPr>
            </a:br>
            <a:r>
              <a:rPr lang="en-US" sz="1000" dirty="0">
                <a:solidFill>
                  <a:schemeClr val="tx1"/>
                </a:solidFill>
                <a:latin typeface="Century Gothic" panose="020F0302020204030204"/>
                <a:cs typeface="Arial" panose="020B0604020202020204" pitchFamily="34" charset="0"/>
              </a:rPr>
              <a:t>EPIC EHR </a:t>
            </a:r>
          </a:p>
        </p:txBody>
      </p:sp>
      <p:cxnSp>
        <p:nvCxnSpPr>
          <p:cNvPr id="133" name="Elbow Connector 154">
            <a:extLst>
              <a:ext uri="{FF2B5EF4-FFF2-40B4-BE49-F238E27FC236}">
                <a16:creationId xmlns:a16="http://schemas.microsoft.com/office/drawing/2014/main" id="{463E9369-3AD8-4CD1-8401-730D35CF056D}"/>
              </a:ext>
            </a:extLst>
          </p:cNvPr>
          <p:cNvCxnSpPr>
            <a:cxnSpLocks/>
          </p:cNvCxnSpPr>
          <p:nvPr/>
        </p:nvCxnSpPr>
        <p:spPr>
          <a:xfrm rot="16200000" flipH="1">
            <a:off x="5223566" y="2356976"/>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55" name="Straight Arrow Connector 54">
            <a:extLst>
              <a:ext uri="{FF2B5EF4-FFF2-40B4-BE49-F238E27FC236}">
                <a16:creationId xmlns:a16="http://schemas.microsoft.com/office/drawing/2014/main" id="{320901B9-256B-4250-8DC1-F68791B0FBB7}"/>
              </a:ext>
            </a:extLst>
          </p:cNvPr>
          <p:cNvCxnSpPr>
            <a:cxnSpLocks/>
            <a:stCxn id="120" idx="2"/>
            <a:endCxn id="131" idx="0"/>
          </p:cNvCxnSpPr>
          <p:nvPr/>
        </p:nvCxnSpPr>
        <p:spPr>
          <a:xfrm flipH="1">
            <a:off x="4582559" y="1971579"/>
            <a:ext cx="20495" cy="19478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8" name="Rectangle: Rounded Corners 187">
            <a:extLst>
              <a:ext uri="{FF2B5EF4-FFF2-40B4-BE49-F238E27FC236}">
                <a16:creationId xmlns:a16="http://schemas.microsoft.com/office/drawing/2014/main" id="{043ABA76-8030-4B57-83E9-A8A382CB7675}"/>
              </a:ext>
            </a:extLst>
          </p:cNvPr>
          <p:cNvSpPr/>
          <p:nvPr/>
        </p:nvSpPr>
        <p:spPr>
          <a:xfrm>
            <a:off x="7370260" y="176922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Application Service</a:t>
            </a: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 SaaS</a:t>
            </a:r>
          </a:p>
        </p:txBody>
      </p:sp>
      <p:cxnSp>
        <p:nvCxnSpPr>
          <p:cNvPr id="205" name="Straight Arrow Connector 204">
            <a:extLst>
              <a:ext uri="{FF2B5EF4-FFF2-40B4-BE49-F238E27FC236}">
                <a16:creationId xmlns:a16="http://schemas.microsoft.com/office/drawing/2014/main" id="{AF1980C0-F9AB-4962-AA20-BAB4A8A95044}"/>
              </a:ext>
            </a:extLst>
          </p:cNvPr>
          <p:cNvCxnSpPr/>
          <p:nvPr/>
        </p:nvCxnSpPr>
        <p:spPr>
          <a:xfrm>
            <a:off x="3387507" y="4252060"/>
            <a:ext cx="760041" cy="30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21" name="Elbow Connector 109">
            <a:extLst>
              <a:ext uri="{FF2B5EF4-FFF2-40B4-BE49-F238E27FC236}">
                <a16:creationId xmlns:a16="http://schemas.microsoft.com/office/drawing/2014/main" id="{4DF9C7B7-3B83-46D1-AD54-A48FBB09E934}"/>
              </a:ext>
            </a:extLst>
          </p:cNvPr>
          <p:cNvCxnSpPr>
            <a:cxnSpLocks/>
          </p:cNvCxnSpPr>
          <p:nvPr/>
        </p:nvCxnSpPr>
        <p:spPr>
          <a:xfrm>
            <a:off x="2114054" y="4241482"/>
            <a:ext cx="340690" cy="0"/>
          </a:xfrm>
          <a:prstGeom prst="straightConnector1">
            <a:avLst/>
          </a:prstGeom>
          <a:ln w="19050" cap="flat" cmpd="sng" algn="ctr">
            <a:solidFill>
              <a:schemeClr val="tx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32" name="TextBox 231">
            <a:extLst>
              <a:ext uri="{FF2B5EF4-FFF2-40B4-BE49-F238E27FC236}">
                <a16:creationId xmlns:a16="http://schemas.microsoft.com/office/drawing/2014/main" id="{948DDE66-F94A-4657-8928-CBA27AF4E6BF}"/>
              </a:ext>
            </a:extLst>
          </p:cNvPr>
          <p:cNvSpPr txBox="1"/>
          <p:nvPr/>
        </p:nvSpPr>
        <p:spPr>
          <a:xfrm>
            <a:off x="6720596" y="3495745"/>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300047" y="2951370"/>
            <a:ext cx="722941" cy="59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p:cNvCxnSpPr>
          <p:nvPr/>
        </p:nvCxnSpPr>
        <p:spPr>
          <a:xfrm flipH="1">
            <a:off x="8284660" y="2112128"/>
            <a:ext cx="734491"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A6528705-F370-4F59-ADCF-1BD315B1614F}"/>
              </a:ext>
            </a:extLst>
          </p:cNvPr>
          <p:cNvCxnSpPr/>
          <p:nvPr/>
        </p:nvCxnSpPr>
        <p:spPr>
          <a:xfrm>
            <a:off x="9960031" y="3001764"/>
            <a:ext cx="271633" cy="297923"/>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E1F99A5F-0AE3-4787-A4E9-87FB60DB0971}"/>
              </a:ext>
            </a:extLst>
          </p:cNvPr>
          <p:cNvCxnSpPr/>
          <p:nvPr/>
        </p:nvCxnSpPr>
        <p:spPr>
          <a:xfrm flipV="1">
            <a:off x="9964970" y="3299687"/>
            <a:ext cx="266694" cy="293098"/>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45" name="Rectangle: Rounded Corners 244">
            <a:extLst>
              <a:ext uri="{FF2B5EF4-FFF2-40B4-BE49-F238E27FC236}">
                <a16:creationId xmlns:a16="http://schemas.microsoft.com/office/drawing/2014/main" id="{18138363-E17E-4AFB-A5CD-C979FEB2839F}"/>
              </a:ext>
            </a:extLst>
          </p:cNvPr>
          <p:cNvSpPr/>
          <p:nvPr/>
        </p:nvSpPr>
        <p:spPr>
          <a:xfrm>
            <a:off x="9019151" y="1769228"/>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Cupid</a:t>
            </a:r>
            <a:endParaRPr lang="en-US" sz="1100" dirty="0">
              <a:solidFill>
                <a:srgbClr val="FFFFFF"/>
              </a:solidFill>
              <a:latin typeface="Century Gothic" panose="020F0302020204030204"/>
              <a:cs typeface="Arial" panose="020B0604020202020204" pitchFamily="34" charset="0"/>
            </a:endParaRPr>
          </a:p>
        </p:txBody>
      </p:sp>
      <p:sp>
        <p:nvSpPr>
          <p:cNvPr id="246" name="Rectangle: Rounded Corners 245">
            <a:extLst>
              <a:ext uri="{FF2B5EF4-FFF2-40B4-BE49-F238E27FC236}">
                <a16:creationId xmlns:a16="http://schemas.microsoft.com/office/drawing/2014/main" id="{B431B766-D57E-4B65-9F28-0A9461D3F7C1}"/>
              </a:ext>
            </a:extLst>
          </p:cNvPr>
          <p:cNvSpPr/>
          <p:nvPr/>
        </p:nvSpPr>
        <p:spPr>
          <a:xfrm>
            <a:off x="10231664" y="1742476"/>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Cardiology Services</a:t>
            </a:r>
            <a:endParaRPr lang="en-US" sz="1100" dirty="0">
              <a:solidFill>
                <a:srgbClr val="FFFFFF"/>
              </a:solidFill>
              <a:latin typeface="Century Gothic" panose="020F0302020204030204"/>
              <a:cs typeface="Arial" panose="020B0604020202020204" pitchFamily="34" charset="0"/>
            </a:endParaRPr>
          </a:p>
        </p:txBody>
      </p:sp>
      <p:cxnSp>
        <p:nvCxnSpPr>
          <p:cNvPr id="247" name="Straight Connector 246">
            <a:extLst>
              <a:ext uri="{FF2B5EF4-FFF2-40B4-BE49-F238E27FC236}">
                <a16:creationId xmlns:a16="http://schemas.microsoft.com/office/drawing/2014/main" id="{AA72A2F9-957B-460E-AF34-904B0BE44A18}"/>
              </a:ext>
            </a:extLst>
          </p:cNvPr>
          <p:cNvCxnSpPr>
            <a:cxnSpLocks/>
          </p:cNvCxnSpPr>
          <p:nvPr/>
        </p:nvCxnSpPr>
        <p:spPr>
          <a:xfrm flipV="1">
            <a:off x="9933551" y="2091454"/>
            <a:ext cx="283506" cy="495"/>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BAB2FF7F-306C-49EA-A505-8009702868A1}"/>
              </a:ext>
            </a:extLst>
          </p:cNvPr>
          <p:cNvSpPr txBox="1"/>
          <p:nvPr/>
        </p:nvSpPr>
        <p:spPr>
          <a:xfrm>
            <a:off x="9950833" y="1894555"/>
            <a:ext cx="340254"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9959095" y="2875788"/>
            <a:ext cx="317568"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714280" y="2140782"/>
            <a:ext cx="634928"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720596" y="2920731"/>
            <a:ext cx="644350"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9467CEB0-ED38-4763-A0BD-1F0C81C14FB6}"/>
              </a:ext>
            </a:extLst>
          </p:cNvPr>
          <p:cNvCxnSpPr>
            <a:cxnSpLocks/>
            <a:stCxn id="81" idx="3"/>
          </p:cNvCxnSpPr>
          <p:nvPr/>
        </p:nvCxnSpPr>
        <p:spPr>
          <a:xfrm flipV="1">
            <a:off x="6718912" y="3789898"/>
            <a:ext cx="595546" cy="256"/>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BA4E4D53-24D6-6AC5-1A91-F953F6B16D1D}"/>
              </a:ext>
            </a:extLst>
          </p:cNvPr>
          <p:cNvSpPr txBox="1"/>
          <p:nvPr/>
        </p:nvSpPr>
        <p:spPr>
          <a:xfrm>
            <a:off x="6698034" y="2662642"/>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8" name="TextBox 77">
            <a:extLst>
              <a:ext uri="{FF2B5EF4-FFF2-40B4-BE49-F238E27FC236}">
                <a16:creationId xmlns:a16="http://schemas.microsoft.com/office/drawing/2014/main" id="{3F94C1F3-C375-9476-3A92-845BA4F2DDBD}"/>
              </a:ext>
            </a:extLst>
          </p:cNvPr>
          <p:cNvSpPr txBox="1"/>
          <p:nvPr/>
        </p:nvSpPr>
        <p:spPr>
          <a:xfrm>
            <a:off x="6686100" y="1912701"/>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9" name="Rectangle: Rounded Corners 78">
            <a:extLst>
              <a:ext uri="{FF2B5EF4-FFF2-40B4-BE49-F238E27FC236}">
                <a16:creationId xmlns:a16="http://schemas.microsoft.com/office/drawing/2014/main" id="{FD80C3B3-5574-E07E-8B54-BAF52C53FA13}"/>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80" name="Rectangle: Rounded Corners 79">
            <a:extLst>
              <a:ext uri="{FF2B5EF4-FFF2-40B4-BE49-F238E27FC236}">
                <a16:creationId xmlns:a16="http://schemas.microsoft.com/office/drawing/2014/main" id="{7F42BCDC-F021-2AAB-E74A-FB0F35E65333}"/>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84" name="Rectangle: Rounded Corners 83">
            <a:extLst>
              <a:ext uri="{FF2B5EF4-FFF2-40B4-BE49-F238E27FC236}">
                <a16:creationId xmlns:a16="http://schemas.microsoft.com/office/drawing/2014/main" id="{4F1DEEFC-5F3F-1E31-C7ED-4C891AC6456B}"/>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105" name="Elbow Connector 154">
            <a:extLst>
              <a:ext uri="{FF2B5EF4-FFF2-40B4-BE49-F238E27FC236}">
                <a16:creationId xmlns:a16="http://schemas.microsoft.com/office/drawing/2014/main" id="{16A9115F-DB0F-42F5-8292-1E440C8369BA}"/>
              </a:ext>
            </a:extLst>
          </p:cNvPr>
          <p:cNvCxnSpPr>
            <a:cxnSpLocks/>
          </p:cNvCxnSpPr>
          <p:nvPr/>
        </p:nvCxnSpPr>
        <p:spPr>
          <a:xfrm rot="16200000" flipH="1">
            <a:off x="5233058" y="3173519"/>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6" name="TextBox 105">
            <a:extLst>
              <a:ext uri="{FF2B5EF4-FFF2-40B4-BE49-F238E27FC236}">
                <a16:creationId xmlns:a16="http://schemas.microsoft.com/office/drawing/2014/main" id="{41F088D5-9AE1-9AD5-208C-A66FDAEB40F0}"/>
              </a:ext>
            </a:extLst>
          </p:cNvPr>
          <p:cNvSpPr txBox="1"/>
          <p:nvPr/>
        </p:nvSpPr>
        <p:spPr>
          <a:xfrm>
            <a:off x="4837651" y="2588312"/>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References</a:t>
            </a:r>
          </a:p>
        </p:txBody>
      </p:sp>
      <p:cxnSp>
        <p:nvCxnSpPr>
          <p:cNvPr id="110" name="Straight Arrow Connector 109">
            <a:extLst>
              <a:ext uri="{FF2B5EF4-FFF2-40B4-BE49-F238E27FC236}">
                <a16:creationId xmlns:a16="http://schemas.microsoft.com/office/drawing/2014/main" id="{5B1F7FB9-8D03-BA93-6AC6-DD18223DDDBA}"/>
              </a:ext>
            </a:extLst>
          </p:cNvPr>
          <p:cNvCxnSpPr>
            <a:cxnSpLocks/>
          </p:cNvCxnSpPr>
          <p:nvPr/>
        </p:nvCxnSpPr>
        <p:spPr>
          <a:xfrm flipH="1">
            <a:off x="8274401" y="3707893"/>
            <a:ext cx="721020" cy="977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7C799980-CD2A-C8EA-AEB7-A16D22C5F0A6}"/>
              </a:ext>
            </a:extLst>
          </p:cNvPr>
          <p:cNvSpPr/>
          <p:nvPr/>
        </p:nvSpPr>
        <p:spPr>
          <a:xfrm>
            <a:off x="8956025" y="3995225"/>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3" name="Rectangle 112">
            <a:extLst>
              <a:ext uri="{FF2B5EF4-FFF2-40B4-BE49-F238E27FC236}">
                <a16:creationId xmlns:a16="http://schemas.microsoft.com/office/drawing/2014/main" id="{522D4024-EF92-5DD2-4217-4EBFEA6B4558}"/>
              </a:ext>
            </a:extLst>
          </p:cNvPr>
          <p:cNvSpPr/>
          <p:nvPr/>
        </p:nvSpPr>
        <p:spPr>
          <a:xfrm>
            <a:off x="8964197" y="3155260"/>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9" name="Rectangle 118">
            <a:extLst>
              <a:ext uri="{FF2B5EF4-FFF2-40B4-BE49-F238E27FC236}">
                <a16:creationId xmlns:a16="http://schemas.microsoft.com/office/drawing/2014/main" id="{91B22496-2C63-8F1C-CE98-3ADB46579448}"/>
              </a:ext>
            </a:extLst>
          </p:cNvPr>
          <p:cNvSpPr/>
          <p:nvPr/>
        </p:nvSpPr>
        <p:spPr>
          <a:xfrm>
            <a:off x="8956025" y="2285468"/>
            <a:ext cx="1040652" cy="17479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21" name="Rectangle 120">
            <a:extLst>
              <a:ext uri="{FF2B5EF4-FFF2-40B4-BE49-F238E27FC236}">
                <a16:creationId xmlns:a16="http://schemas.microsoft.com/office/drawing/2014/main" id="{E148B160-63BA-6142-FECD-8CAF185CADEA}"/>
              </a:ext>
            </a:extLst>
          </p:cNvPr>
          <p:cNvSpPr/>
          <p:nvPr/>
        </p:nvSpPr>
        <p:spPr>
          <a:xfrm>
            <a:off x="2454744" y="4568645"/>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EPIC Support Team</a:t>
            </a:r>
          </a:p>
        </p:txBody>
      </p:sp>
    </p:spTree>
    <p:extLst>
      <p:ext uri="{BB962C8B-B14F-4D97-AF65-F5344CB8AC3E}">
        <p14:creationId xmlns:p14="http://schemas.microsoft.com/office/powerpoint/2010/main" val="271818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3189038399"/>
              </p:ext>
            </p:extLst>
          </p:nvPr>
        </p:nvGraphicFramePr>
        <p:xfrm>
          <a:off x="304721" y="729575"/>
          <a:ext cx="11643534" cy="5818384"/>
        </p:xfrm>
        <a:graphic>
          <a:graphicData uri="http://schemas.openxmlformats.org/drawingml/2006/table">
            <a:tbl>
              <a:tblPr firstRow="1" bandRow="1">
                <a:tableStyleId>{073A0DAA-6AF3-43AB-8588-CEC1D06C72B9}</a:tableStyleId>
              </a:tblPr>
              <a:tblGrid>
                <a:gridCol w="3505181">
                  <a:extLst>
                    <a:ext uri="{9D8B030D-6E8A-4147-A177-3AD203B41FA5}">
                      <a16:colId xmlns:a16="http://schemas.microsoft.com/office/drawing/2014/main" val="2990193300"/>
                    </a:ext>
                  </a:extLst>
                </a:gridCol>
                <a:gridCol w="5642849">
                  <a:extLst>
                    <a:ext uri="{9D8B030D-6E8A-4147-A177-3AD203B41FA5}">
                      <a16:colId xmlns:a16="http://schemas.microsoft.com/office/drawing/2014/main" val="1552042565"/>
                    </a:ext>
                  </a:extLst>
                </a:gridCol>
                <a:gridCol w="2495504">
                  <a:extLst>
                    <a:ext uri="{9D8B030D-6E8A-4147-A177-3AD203B41FA5}">
                      <a16:colId xmlns:a16="http://schemas.microsoft.com/office/drawing/2014/main" val="3579785864"/>
                    </a:ext>
                  </a:extLst>
                </a:gridCol>
              </a:tblGrid>
              <a:tr h="29427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626366">
                <a:tc>
                  <a:txBody>
                    <a:bodyPr/>
                    <a:lstStyle/>
                    <a:p>
                      <a:r>
                        <a:rPr lang="en-US" sz="1050" dirty="0"/>
                        <a:t>Business Capability</a:t>
                      </a:r>
                    </a:p>
                  </a:txBody>
                  <a:tcPr marL="91416" marR="91416" marT="45708" marB="45708"/>
                </a:tc>
                <a:tc>
                  <a:txBody>
                    <a:bodyPr/>
                    <a:lstStyle/>
                    <a:p>
                      <a:pPr lvl="0"/>
                      <a:r>
                        <a:rPr lang="en-US" sz="1100" dirty="0"/>
                        <a:t>Provide Cardiology Care</a:t>
                      </a:r>
                    </a:p>
                    <a:p>
                      <a:pPr lvl="0"/>
                      <a:r>
                        <a:rPr lang="en-US" sz="1100" dirty="0"/>
                        <a:t>Provide Electronic Health Records</a:t>
                      </a:r>
                    </a:p>
                  </a:txBody>
                  <a:tcPr marL="91416" marR="91416" marT="45708" marB="45708"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860806">
                <a:tc>
                  <a:txBody>
                    <a:bodyPr/>
                    <a:lstStyle/>
                    <a:p>
                      <a:r>
                        <a:rPr lang="en-US" sz="1050" dirty="0"/>
                        <a:t>Business Application</a:t>
                      </a:r>
                    </a:p>
                  </a:txBody>
                  <a:tcPr marL="91416" marR="91416" marT="45708" marB="45708"/>
                </a:tc>
                <a:tc>
                  <a:txBody>
                    <a:bodyPr/>
                    <a:lstStyle/>
                    <a:p>
                      <a:pPr lvl="0"/>
                      <a:r>
                        <a:rPr lang="en-US" sz="1100" dirty="0"/>
                        <a:t>EPIC EHR</a:t>
                      </a:r>
                    </a:p>
                    <a:p>
                      <a:pPr lvl="1"/>
                      <a:r>
                        <a:rPr lang="en-US" sz="1100" dirty="0"/>
                        <a:t>Cupid</a:t>
                      </a:r>
                      <a:br>
                        <a:rPr lang="en-US" sz="1100" dirty="0"/>
                      </a:br>
                      <a:r>
                        <a:rPr lang="en-US" sz="1100" dirty="0"/>
                        <a:t>MyChart</a:t>
                      </a:r>
                    </a:p>
                  </a:txBody>
                  <a:tcPr marL="91416" marR="91416" marT="45708" marB="45708" anchor="ctr"/>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60806">
                <a:tc>
                  <a:txBody>
                    <a:bodyPr/>
                    <a:lstStyle/>
                    <a:p>
                      <a:r>
                        <a:rPr lang="en-US" sz="1050" dirty="0"/>
                        <a:t>Application </a:t>
                      </a:r>
                      <a:br>
                        <a:rPr lang="en-US" sz="1050" dirty="0"/>
                      </a:br>
                      <a:r>
                        <a:rPr lang="en-US" sz="1050" dirty="0"/>
                        <a:t>Deployed instance</a:t>
                      </a:r>
                    </a:p>
                  </a:txBody>
                  <a:tcPr marL="91416" marR="91416" marT="45708" marB="45708"/>
                </a:tc>
                <a:tc>
                  <a:txBody>
                    <a:bodyPr/>
                    <a:lstStyle/>
                    <a:p>
                      <a:r>
                        <a:rPr lang="en-US" sz="1100" dirty="0"/>
                        <a:t>EPIC Host Prod</a:t>
                      </a:r>
                    </a:p>
                    <a:p>
                      <a:pPr lvl="1"/>
                      <a:r>
                        <a:rPr lang="en-US" sz="1100" dirty="0"/>
                        <a:t>Cupid SaaS</a:t>
                      </a:r>
                      <a:br>
                        <a:rPr lang="en-US" sz="1100" dirty="0"/>
                      </a:br>
                      <a:r>
                        <a:rPr lang="en-US" sz="1100" dirty="0"/>
                        <a:t>MyChart SaaS</a:t>
                      </a:r>
                    </a:p>
                  </a:txBody>
                  <a:tcPr marL="91416" marR="91416" marT="45708" marB="45708" anchor="ctr"/>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790">
                <a:tc>
                  <a:txBody>
                    <a:bodyPr/>
                    <a:lstStyle/>
                    <a:p>
                      <a:r>
                        <a:rPr lang="en-US" sz="1050" dirty="0"/>
                        <a:t>Technical Service offering that Administrates/Develops/Supports the Application  (may have more than 1)</a:t>
                      </a:r>
                    </a:p>
                  </a:txBody>
                  <a:tcPr marL="91416" marR="91416" marT="45708" marB="45708"/>
                </a:tc>
                <a:tc>
                  <a:txBody>
                    <a:bodyPr/>
                    <a:lstStyle/>
                    <a:p>
                      <a:r>
                        <a:rPr lang="en-US" sz="1100" dirty="0"/>
                        <a:t>EPIC Administration</a:t>
                      </a:r>
                    </a:p>
                  </a:txBody>
                  <a:tcPr marL="91416" marR="91416" marT="45708" marB="45708" anchor="ctr"/>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7282">
                <a:tc>
                  <a:txBody>
                    <a:bodyPr/>
                    <a:lstStyle/>
                    <a:p>
                      <a:r>
                        <a:rPr lang="en-US" sz="105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7859">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Cupid</a:t>
                      </a:r>
                    </a:p>
                    <a:p>
                      <a:pPr marL="0" indent="0">
                        <a:buFontTx/>
                        <a:buNone/>
                      </a:pPr>
                      <a:br>
                        <a:rPr lang="en-US" sz="1100" dirty="0"/>
                      </a:br>
                      <a:endParaRPr lang="en-US" sz="1100" dirty="0"/>
                    </a:p>
                  </a:txBody>
                  <a:tcPr marL="91416" marR="91416" marT="45708" marB="45708" anchor="ctr"/>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6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r>
                        <a:rPr lang="en-US" sz="1100" dirty="0"/>
                        <a:t>My Chart</a:t>
                      </a:r>
                    </a:p>
                  </a:txBody>
                  <a:tcPr marL="91416" marR="91416" marT="45708" marB="45708" anchor="ctr"/>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1626">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Cardiology Services</a:t>
                      </a:r>
                    </a:p>
                    <a:p>
                      <a:pPr marL="0" indent="0" algn="l" defTabSz="914400" rtl="0" eaLnBrk="1" fontAlgn="ctr" latinLnBrk="0" hangingPunct="1">
                        <a:buFontTx/>
                        <a:buNone/>
                      </a:pPr>
                      <a:r>
                        <a:rPr lang="en-US" sz="1100" kern="1200" dirty="0">
                          <a:solidFill>
                            <a:schemeClr val="dk1"/>
                          </a:solidFill>
                          <a:latin typeface="+mn-lt"/>
                          <a:ea typeface="+mn-ea"/>
                          <a:cs typeface="+mn-cs"/>
                        </a:rPr>
                        <a:t>   Patient Services</a:t>
                      </a:r>
                    </a:p>
                  </a:txBody>
                  <a:tcPr marL="0" marR="0" marT="0" marB="0" anchor="ctr"/>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EPIC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240569" y="422210"/>
            <a:ext cx="3334327" cy="368916"/>
          </a:xfrm>
          <a:prstGeom prst="rect">
            <a:avLst/>
          </a:prstGeom>
          <a:noFill/>
        </p:spPr>
        <p:txBody>
          <a:bodyPr wrap="square" rtlCol="0">
            <a:noAutofit/>
          </a:bodyPr>
          <a:lstStyle/>
          <a:p>
            <a:pPr>
              <a:spcBef>
                <a:spcPts val="300"/>
              </a:spcBef>
            </a:pPr>
            <a:r>
              <a:rPr lang="en-US" sz="1600" dirty="0"/>
              <a:t>SaaS</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2965768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Connector 71">
            <a:extLst>
              <a:ext uri="{FF2B5EF4-FFF2-40B4-BE49-F238E27FC236}">
                <a16:creationId xmlns:a16="http://schemas.microsoft.com/office/drawing/2014/main" id="{35325186-0218-87FB-EEEA-727AD861EBE5}"/>
              </a:ext>
            </a:extLst>
          </p:cNvPr>
          <p:cNvCxnSpPr>
            <a:cxnSpLocks/>
            <a:stCxn id="71" idx="0"/>
            <a:endCxn id="246" idx="2"/>
          </p:cNvCxnSpPr>
          <p:nvPr/>
        </p:nvCxnSpPr>
        <p:spPr>
          <a:xfrm flipH="1" flipV="1">
            <a:off x="10742130" y="3165122"/>
            <a:ext cx="8737" cy="1662359"/>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5938" y="114200"/>
            <a:ext cx="9453679" cy="545852"/>
          </a:xfrm>
        </p:spPr>
        <p:txBody>
          <a:bodyPr/>
          <a:lstStyle/>
          <a:p>
            <a:r>
              <a:rPr lang="en-US" dirty="0"/>
              <a:t>EPIC Healthcare SaaS Platform (Fly)</a:t>
            </a:r>
          </a:p>
        </p:txBody>
      </p:sp>
      <p:sp>
        <p:nvSpPr>
          <p:cNvPr id="81" name="Rectangle: Rounded Corners 80"/>
          <p:cNvSpPr/>
          <p:nvPr/>
        </p:nvSpPr>
        <p:spPr>
          <a:xfrm>
            <a:off x="5876093" y="413122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MyChart</a:t>
            </a:r>
          </a:p>
        </p:txBody>
      </p:sp>
      <p:sp>
        <p:nvSpPr>
          <p:cNvPr id="82" name="Rectangle: Rounded Corners 81"/>
          <p:cNvSpPr/>
          <p:nvPr/>
        </p:nvSpPr>
        <p:spPr>
          <a:xfrm>
            <a:off x="5860363" y="3343946"/>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Host SaaS</a:t>
            </a:r>
          </a:p>
        </p:txBody>
      </p:sp>
      <p:sp>
        <p:nvSpPr>
          <p:cNvPr id="83" name="Rectangle: Rounded Corners 82"/>
          <p:cNvSpPr/>
          <p:nvPr/>
        </p:nvSpPr>
        <p:spPr>
          <a:xfrm>
            <a:off x="5857778" y="250885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endParaRPr lang="en-US" sz="900" b="1" dirty="0">
              <a:solidFill>
                <a:schemeClr val="tx1"/>
              </a:solidFill>
              <a:latin typeface="Century Gothic" panose="020F0302020204030204"/>
              <a:cs typeface="Arial" panose="020B0604020202020204" pitchFamily="34" charset="0"/>
            </a:endParaRP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a:t>
            </a:r>
          </a:p>
        </p:txBody>
      </p:sp>
      <p:sp>
        <p:nvSpPr>
          <p:cNvPr id="96" name="Rectangle: Rounded Corners 95"/>
          <p:cNvSpPr/>
          <p:nvPr/>
        </p:nvSpPr>
        <p:spPr>
          <a:xfrm>
            <a:off x="10293667" y="3763825"/>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Services</a:t>
            </a:r>
            <a:endParaRPr lang="en-US" sz="1100" dirty="0">
              <a:solidFill>
                <a:srgbClr val="FFFFFF"/>
              </a:solidFill>
              <a:latin typeface="Century Gothic" panose="020F0302020204030204"/>
              <a:cs typeface="Arial" panose="020B0604020202020204" pitchFamily="34" charset="0"/>
            </a:endParaRPr>
          </a:p>
        </p:txBody>
      </p:sp>
      <p:sp>
        <p:nvSpPr>
          <p:cNvPr id="97" name="Rectangle: Rounded Corners 96"/>
          <p:cNvSpPr/>
          <p:nvPr/>
        </p:nvSpPr>
        <p:spPr>
          <a:xfrm>
            <a:off x="9076254" y="3351270"/>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Bus Service 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EPIC</a:t>
            </a:r>
            <a:endParaRPr lang="en-US" sz="1100" dirty="0">
              <a:solidFill>
                <a:srgbClr val="FFFFFF"/>
              </a:solidFill>
              <a:latin typeface="Century Gothic" panose="020F0302020204030204"/>
              <a:cs typeface="Arial" panose="020B0604020202020204" pitchFamily="34" charset="0"/>
            </a:endParaRPr>
          </a:p>
        </p:txBody>
      </p:sp>
      <p:sp>
        <p:nvSpPr>
          <p:cNvPr id="102" name="TextBox 101"/>
          <p:cNvSpPr txBox="1"/>
          <p:nvPr/>
        </p:nvSpPr>
        <p:spPr>
          <a:xfrm>
            <a:off x="8386126" y="2874384"/>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107" name="Rectangle: Rounded Corners 106"/>
          <p:cNvSpPr/>
          <p:nvPr/>
        </p:nvSpPr>
        <p:spPr>
          <a:xfrm>
            <a:off x="7438913" y="334531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EPIC Host  SaaS</a:t>
            </a:r>
            <a:endParaRPr lang="en-US" sz="900" dirty="0">
              <a:solidFill>
                <a:schemeClr val="tx1"/>
              </a:solidFill>
              <a:latin typeface="Century Gothic" panose="020F0302020204030204"/>
              <a:cs typeface="Arial" panose="020B0604020202020204" pitchFamily="34" charset="0"/>
            </a:endParaRPr>
          </a:p>
        </p:txBody>
      </p:sp>
      <p:sp>
        <p:nvSpPr>
          <p:cNvPr id="108" name="TextBox 107"/>
          <p:cNvSpPr txBox="1"/>
          <p:nvPr/>
        </p:nvSpPr>
        <p:spPr>
          <a:xfrm>
            <a:off x="3923462" y="3362995"/>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109" name="Rectangle: Rounded Corners 108"/>
          <p:cNvSpPr/>
          <p:nvPr/>
        </p:nvSpPr>
        <p:spPr>
          <a:xfrm>
            <a:off x="9072417" y="4124428"/>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50" b="1" dirty="0">
                <a:solidFill>
                  <a:srgbClr val="FFFFFF"/>
                </a:solidFill>
                <a:latin typeface="Century Gothic" panose="020F0302020204030204"/>
                <a:cs typeface="Arial" panose="020B0604020202020204" pitchFamily="34" charset="0"/>
              </a:rPr>
              <a:t>Bus Service 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My Chart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1991390" y="2217761"/>
            <a:ext cx="1134235" cy="360099"/>
          </a:xfrm>
          <a:prstGeom prst="rect">
            <a:avLst/>
          </a:prstGeom>
          <a:noFill/>
          <a:effectLst/>
        </p:spPr>
        <p:txBody>
          <a:bodyPr wrap="square" lIns="82296" tIns="41148" rIns="82296" bIns="41148" rtlCol="0">
            <a:spAutoFit/>
          </a:bodyPr>
          <a:lstStyle/>
          <a:p>
            <a:pPr algn="ctr" defTabSz="411336"/>
            <a:r>
              <a:rPr lang="en-US" sz="900" b="1" dirty="0">
                <a:solidFill>
                  <a:srgbClr val="283D40"/>
                </a:solidFill>
                <a:latin typeface="Century Gothic" panose="020F0302020204030204"/>
              </a:rPr>
              <a:t>Architecture Type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2522956" y="467176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Administration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245447" y="4671765"/>
            <a:ext cx="914400" cy="68580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Technology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Application Mgmt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4178625" y="465627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SaaS</a:t>
            </a:r>
          </a:p>
        </p:txBody>
      </p: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3" idx="1"/>
          </p:cNvCxnSpPr>
          <p:nvPr/>
        </p:nvCxnSpPr>
        <p:spPr>
          <a:xfrm>
            <a:off x="5113520" y="2365525"/>
            <a:ext cx="744258" cy="486226"/>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 name="Rectangle: Rounded Corners 3">
            <a:extLst>
              <a:ext uri="{FF2B5EF4-FFF2-40B4-BE49-F238E27FC236}">
                <a16:creationId xmlns:a16="http://schemas.microsoft.com/office/drawing/2014/main" id="{D709708B-50CF-401C-A366-8A0A2A81C138}"/>
              </a:ext>
            </a:extLst>
          </p:cNvPr>
          <p:cNvSpPr/>
          <p:nvPr/>
        </p:nvSpPr>
        <p:spPr>
          <a:xfrm>
            <a:off x="7423526" y="412883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MyChart SaaS</a:t>
            </a:r>
            <a:endParaRPr lang="en-US" sz="900" dirty="0">
              <a:solidFill>
                <a:schemeClr val="tx1"/>
              </a:solidFill>
              <a:latin typeface="Century Gothic" panose="020F0302020204030204"/>
              <a:cs typeface="Arial" panose="020B0604020202020204" pitchFamily="34" charset="0"/>
            </a:endParaRPr>
          </a:p>
        </p:txBody>
      </p:sp>
      <p:sp>
        <p:nvSpPr>
          <p:cNvPr id="95" name="TextBox 94">
            <a:extLst>
              <a:ext uri="{FF2B5EF4-FFF2-40B4-BE49-F238E27FC236}">
                <a16:creationId xmlns:a16="http://schemas.microsoft.com/office/drawing/2014/main" id="{978C1C37-3B49-4163-88AB-D32B2E35DBBB}"/>
              </a:ext>
            </a:extLst>
          </p:cNvPr>
          <p:cNvSpPr txBox="1"/>
          <p:nvPr/>
        </p:nvSpPr>
        <p:spPr>
          <a:xfrm>
            <a:off x="3450357" y="4766654"/>
            <a:ext cx="721810"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Contains</a:t>
            </a:r>
          </a:p>
        </p:txBody>
      </p:sp>
      <p:sp>
        <p:nvSpPr>
          <p:cNvPr id="120" name="Rectangle: Rounded Corners 119">
            <a:extLst>
              <a:ext uri="{FF2B5EF4-FFF2-40B4-BE49-F238E27FC236}">
                <a16:creationId xmlns:a16="http://schemas.microsoft.com/office/drawing/2014/main" id="{BDE9450E-C166-448F-AFB6-5CAB40463BFD}"/>
              </a:ext>
            </a:extLst>
          </p:cNvPr>
          <p:cNvSpPr/>
          <p:nvPr/>
        </p:nvSpPr>
        <p:spPr>
          <a:xfrm>
            <a:off x="4199120" y="2022625"/>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br>
              <a:rPr lang="en-US" sz="1000" b="1" dirty="0">
                <a:solidFill>
                  <a:schemeClr val="tx1"/>
                </a:solidFill>
                <a:latin typeface="Century Gothic" panose="020F0302020204030204"/>
                <a:cs typeface="Arial" panose="020B0604020202020204" pitchFamily="34" charset="0"/>
              </a:rPr>
            </a:br>
            <a:r>
              <a:rPr lang="en-US" sz="1000" dirty="0">
                <a:solidFill>
                  <a:schemeClr val="tx1"/>
                </a:solidFill>
                <a:latin typeface="Century Gothic" panose="020F0302020204030204"/>
                <a:cs typeface="Arial" panose="020B0604020202020204" pitchFamily="34" charset="0"/>
              </a:rPr>
              <a:t>EPIC EHR </a:t>
            </a:r>
          </a:p>
        </p:txBody>
      </p:sp>
      <p:cxnSp>
        <p:nvCxnSpPr>
          <p:cNvPr id="133" name="Elbow Connector 154">
            <a:extLst>
              <a:ext uri="{FF2B5EF4-FFF2-40B4-BE49-F238E27FC236}">
                <a16:creationId xmlns:a16="http://schemas.microsoft.com/office/drawing/2014/main" id="{463E9369-3AD8-4CD1-8401-730D35CF056D}"/>
              </a:ext>
            </a:extLst>
          </p:cNvPr>
          <p:cNvCxnSpPr>
            <a:cxnSpLocks/>
          </p:cNvCxnSpPr>
          <p:nvPr/>
        </p:nvCxnSpPr>
        <p:spPr>
          <a:xfrm rot="16200000" flipH="1">
            <a:off x="5276832" y="3093822"/>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55" name="Straight Arrow Connector 54">
            <a:extLst>
              <a:ext uri="{FF2B5EF4-FFF2-40B4-BE49-F238E27FC236}">
                <a16:creationId xmlns:a16="http://schemas.microsoft.com/office/drawing/2014/main" id="{320901B9-256B-4250-8DC1-F68791B0FBB7}"/>
              </a:ext>
            </a:extLst>
          </p:cNvPr>
          <p:cNvCxnSpPr>
            <a:cxnSpLocks/>
            <a:stCxn id="120" idx="2"/>
            <a:endCxn id="131" idx="0"/>
          </p:cNvCxnSpPr>
          <p:nvPr/>
        </p:nvCxnSpPr>
        <p:spPr>
          <a:xfrm flipH="1">
            <a:off x="4635825" y="2708425"/>
            <a:ext cx="20495" cy="19478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8" name="Rectangle: Rounded Corners 187">
            <a:extLst>
              <a:ext uri="{FF2B5EF4-FFF2-40B4-BE49-F238E27FC236}">
                <a16:creationId xmlns:a16="http://schemas.microsoft.com/office/drawing/2014/main" id="{043ABA76-8030-4B57-83E9-A8A382CB7675}"/>
              </a:ext>
            </a:extLst>
          </p:cNvPr>
          <p:cNvSpPr/>
          <p:nvPr/>
        </p:nvSpPr>
        <p:spPr>
          <a:xfrm>
            <a:off x="7423526" y="2506074"/>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Application Service</a:t>
            </a: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 SaaS</a:t>
            </a:r>
          </a:p>
        </p:txBody>
      </p:sp>
      <p:cxnSp>
        <p:nvCxnSpPr>
          <p:cNvPr id="205" name="Straight Arrow Connector 204">
            <a:extLst>
              <a:ext uri="{FF2B5EF4-FFF2-40B4-BE49-F238E27FC236}">
                <a16:creationId xmlns:a16="http://schemas.microsoft.com/office/drawing/2014/main" id="{AF1980C0-F9AB-4962-AA20-BAB4A8A95044}"/>
              </a:ext>
            </a:extLst>
          </p:cNvPr>
          <p:cNvCxnSpPr/>
          <p:nvPr/>
        </p:nvCxnSpPr>
        <p:spPr>
          <a:xfrm>
            <a:off x="3440773" y="4988906"/>
            <a:ext cx="760041" cy="30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21" name="Elbow Connector 109">
            <a:extLst>
              <a:ext uri="{FF2B5EF4-FFF2-40B4-BE49-F238E27FC236}">
                <a16:creationId xmlns:a16="http://schemas.microsoft.com/office/drawing/2014/main" id="{4DF9C7B7-3B83-46D1-AD54-A48FBB09E934}"/>
              </a:ext>
            </a:extLst>
          </p:cNvPr>
          <p:cNvCxnSpPr>
            <a:cxnSpLocks/>
          </p:cNvCxnSpPr>
          <p:nvPr/>
        </p:nvCxnSpPr>
        <p:spPr>
          <a:xfrm>
            <a:off x="2167320" y="4978328"/>
            <a:ext cx="340690" cy="0"/>
          </a:xfrm>
          <a:prstGeom prst="straightConnector1">
            <a:avLst/>
          </a:prstGeom>
          <a:ln w="19050" cap="flat" cmpd="sng" algn="ctr">
            <a:solidFill>
              <a:schemeClr val="tx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32" name="TextBox 231">
            <a:extLst>
              <a:ext uri="{FF2B5EF4-FFF2-40B4-BE49-F238E27FC236}">
                <a16:creationId xmlns:a16="http://schemas.microsoft.com/office/drawing/2014/main" id="{948DDE66-F94A-4657-8928-CBA27AF4E6BF}"/>
              </a:ext>
            </a:extLst>
          </p:cNvPr>
          <p:cNvSpPr txBox="1"/>
          <p:nvPr/>
        </p:nvSpPr>
        <p:spPr>
          <a:xfrm>
            <a:off x="6773862" y="4232591"/>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353313" y="3688216"/>
            <a:ext cx="722941" cy="59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p:cNvCxnSpPr>
          <p:nvPr/>
        </p:nvCxnSpPr>
        <p:spPr>
          <a:xfrm flipH="1">
            <a:off x="8337926" y="2848974"/>
            <a:ext cx="734491"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A6528705-F370-4F59-ADCF-1BD315B1614F}"/>
              </a:ext>
            </a:extLst>
          </p:cNvPr>
          <p:cNvCxnSpPr/>
          <p:nvPr/>
        </p:nvCxnSpPr>
        <p:spPr>
          <a:xfrm>
            <a:off x="10013297" y="3738610"/>
            <a:ext cx="271633" cy="297923"/>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E1F99A5F-0AE3-4787-A4E9-87FB60DB0971}"/>
              </a:ext>
            </a:extLst>
          </p:cNvPr>
          <p:cNvCxnSpPr/>
          <p:nvPr/>
        </p:nvCxnSpPr>
        <p:spPr>
          <a:xfrm flipV="1">
            <a:off x="10018236" y="4036533"/>
            <a:ext cx="266694" cy="293098"/>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45" name="Rectangle: Rounded Corners 244">
            <a:extLst>
              <a:ext uri="{FF2B5EF4-FFF2-40B4-BE49-F238E27FC236}">
                <a16:creationId xmlns:a16="http://schemas.microsoft.com/office/drawing/2014/main" id="{18138363-E17E-4AFB-A5CD-C979FEB2839F}"/>
              </a:ext>
            </a:extLst>
          </p:cNvPr>
          <p:cNvSpPr/>
          <p:nvPr/>
        </p:nvSpPr>
        <p:spPr>
          <a:xfrm>
            <a:off x="9072417" y="2506074"/>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Bus Service</a:t>
            </a:r>
          </a:p>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Cupid</a:t>
            </a:r>
            <a:endParaRPr lang="en-US" sz="1100" dirty="0">
              <a:solidFill>
                <a:srgbClr val="FFFFFF"/>
              </a:solidFill>
              <a:latin typeface="Century Gothic" panose="020F0302020204030204"/>
              <a:cs typeface="Arial" panose="020B0604020202020204" pitchFamily="34" charset="0"/>
            </a:endParaRPr>
          </a:p>
        </p:txBody>
      </p:sp>
      <p:sp>
        <p:nvSpPr>
          <p:cNvPr id="246" name="Rectangle: Rounded Corners 245">
            <a:extLst>
              <a:ext uri="{FF2B5EF4-FFF2-40B4-BE49-F238E27FC236}">
                <a16:creationId xmlns:a16="http://schemas.microsoft.com/office/drawing/2014/main" id="{B431B766-D57E-4B65-9F28-0A9461D3F7C1}"/>
              </a:ext>
            </a:extLst>
          </p:cNvPr>
          <p:cNvSpPr/>
          <p:nvPr/>
        </p:nvSpPr>
        <p:spPr>
          <a:xfrm>
            <a:off x="10284930" y="2479322"/>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Cardiology Services</a:t>
            </a:r>
            <a:endParaRPr lang="en-US" sz="1100" dirty="0">
              <a:solidFill>
                <a:srgbClr val="FFFFFF"/>
              </a:solidFill>
              <a:latin typeface="Century Gothic" panose="020F0302020204030204"/>
              <a:cs typeface="Arial" panose="020B0604020202020204" pitchFamily="34" charset="0"/>
            </a:endParaRPr>
          </a:p>
        </p:txBody>
      </p:sp>
      <p:cxnSp>
        <p:nvCxnSpPr>
          <p:cNvPr id="247" name="Straight Connector 246">
            <a:extLst>
              <a:ext uri="{FF2B5EF4-FFF2-40B4-BE49-F238E27FC236}">
                <a16:creationId xmlns:a16="http://schemas.microsoft.com/office/drawing/2014/main" id="{AA72A2F9-957B-460E-AF34-904B0BE44A18}"/>
              </a:ext>
            </a:extLst>
          </p:cNvPr>
          <p:cNvCxnSpPr>
            <a:cxnSpLocks/>
          </p:cNvCxnSpPr>
          <p:nvPr/>
        </p:nvCxnSpPr>
        <p:spPr>
          <a:xfrm flipV="1">
            <a:off x="9986817" y="2828300"/>
            <a:ext cx="283506" cy="495"/>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BAB2FF7F-306C-49EA-A505-8009702868A1}"/>
              </a:ext>
            </a:extLst>
          </p:cNvPr>
          <p:cNvSpPr txBox="1"/>
          <p:nvPr/>
        </p:nvSpPr>
        <p:spPr>
          <a:xfrm>
            <a:off x="10004099" y="2631401"/>
            <a:ext cx="340254"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10012361" y="3612634"/>
            <a:ext cx="317568"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767546" y="2877628"/>
            <a:ext cx="634928"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773862" y="3657577"/>
            <a:ext cx="644350"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9467CEB0-ED38-4763-A0BD-1F0C81C14FB6}"/>
              </a:ext>
            </a:extLst>
          </p:cNvPr>
          <p:cNvCxnSpPr>
            <a:cxnSpLocks/>
            <a:stCxn id="81" idx="3"/>
          </p:cNvCxnSpPr>
          <p:nvPr/>
        </p:nvCxnSpPr>
        <p:spPr>
          <a:xfrm flipV="1">
            <a:off x="6790493" y="4473865"/>
            <a:ext cx="595546" cy="256"/>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BA4E4D53-24D6-6AC5-1A91-F953F6B16D1D}"/>
              </a:ext>
            </a:extLst>
          </p:cNvPr>
          <p:cNvSpPr txBox="1"/>
          <p:nvPr/>
        </p:nvSpPr>
        <p:spPr>
          <a:xfrm>
            <a:off x="6751300" y="3399488"/>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8" name="TextBox 77">
            <a:extLst>
              <a:ext uri="{FF2B5EF4-FFF2-40B4-BE49-F238E27FC236}">
                <a16:creationId xmlns:a16="http://schemas.microsoft.com/office/drawing/2014/main" id="{3F94C1F3-C375-9476-3A92-845BA4F2DDBD}"/>
              </a:ext>
            </a:extLst>
          </p:cNvPr>
          <p:cNvSpPr txBox="1"/>
          <p:nvPr/>
        </p:nvSpPr>
        <p:spPr>
          <a:xfrm>
            <a:off x="6739366" y="2649547"/>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9" name="Rectangle: Rounded Corners 78">
            <a:extLst>
              <a:ext uri="{FF2B5EF4-FFF2-40B4-BE49-F238E27FC236}">
                <a16:creationId xmlns:a16="http://schemas.microsoft.com/office/drawing/2014/main" id="{FD80C3B3-5574-E07E-8B54-BAF52C53FA13}"/>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80" name="Rectangle: Rounded Corners 79">
            <a:extLst>
              <a:ext uri="{FF2B5EF4-FFF2-40B4-BE49-F238E27FC236}">
                <a16:creationId xmlns:a16="http://schemas.microsoft.com/office/drawing/2014/main" id="{7F42BCDC-F021-2AAB-E74A-FB0F35E65333}"/>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84" name="Rectangle: Rounded Corners 83">
            <a:extLst>
              <a:ext uri="{FF2B5EF4-FFF2-40B4-BE49-F238E27FC236}">
                <a16:creationId xmlns:a16="http://schemas.microsoft.com/office/drawing/2014/main" id="{4F1DEEFC-5F3F-1E31-C7ED-4C891AC6456B}"/>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105" name="Elbow Connector 154">
            <a:extLst>
              <a:ext uri="{FF2B5EF4-FFF2-40B4-BE49-F238E27FC236}">
                <a16:creationId xmlns:a16="http://schemas.microsoft.com/office/drawing/2014/main" id="{16A9115F-DB0F-42F5-8292-1E440C8369BA}"/>
              </a:ext>
            </a:extLst>
          </p:cNvPr>
          <p:cNvCxnSpPr>
            <a:cxnSpLocks/>
          </p:cNvCxnSpPr>
          <p:nvPr/>
        </p:nvCxnSpPr>
        <p:spPr>
          <a:xfrm rot="16200000" flipH="1">
            <a:off x="5286324" y="3910365"/>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6" name="TextBox 105">
            <a:extLst>
              <a:ext uri="{FF2B5EF4-FFF2-40B4-BE49-F238E27FC236}">
                <a16:creationId xmlns:a16="http://schemas.microsoft.com/office/drawing/2014/main" id="{41F088D5-9AE1-9AD5-208C-A66FDAEB40F0}"/>
              </a:ext>
            </a:extLst>
          </p:cNvPr>
          <p:cNvSpPr txBox="1"/>
          <p:nvPr/>
        </p:nvSpPr>
        <p:spPr>
          <a:xfrm>
            <a:off x="4890917" y="3325158"/>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References</a:t>
            </a:r>
          </a:p>
        </p:txBody>
      </p:sp>
      <p:cxnSp>
        <p:nvCxnSpPr>
          <p:cNvPr id="110" name="Straight Arrow Connector 109">
            <a:extLst>
              <a:ext uri="{FF2B5EF4-FFF2-40B4-BE49-F238E27FC236}">
                <a16:creationId xmlns:a16="http://schemas.microsoft.com/office/drawing/2014/main" id="{5B1F7FB9-8D03-BA93-6AC6-DD18223DDDBA}"/>
              </a:ext>
            </a:extLst>
          </p:cNvPr>
          <p:cNvCxnSpPr>
            <a:cxnSpLocks/>
          </p:cNvCxnSpPr>
          <p:nvPr/>
        </p:nvCxnSpPr>
        <p:spPr>
          <a:xfrm flipH="1">
            <a:off x="8327667" y="4444739"/>
            <a:ext cx="721020" cy="977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7C799980-CD2A-C8EA-AEB7-A16D22C5F0A6}"/>
              </a:ext>
            </a:extLst>
          </p:cNvPr>
          <p:cNvSpPr/>
          <p:nvPr/>
        </p:nvSpPr>
        <p:spPr>
          <a:xfrm>
            <a:off x="9009291" y="4732071"/>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3" name="Rectangle 112">
            <a:extLst>
              <a:ext uri="{FF2B5EF4-FFF2-40B4-BE49-F238E27FC236}">
                <a16:creationId xmlns:a16="http://schemas.microsoft.com/office/drawing/2014/main" id="{522D4024-EF92-5DD2-4217-4EBFEA6B4558}"/>
              </a:ext>
            </a:extLst>
          </p:cNvPr>
          <p:cNvSpPr/>
          <p:nvPr/>
        </p:nvSpPr>
        <p:spPr>
          <a:xfrm>
            <a:off x="9017463" y="3892106"/>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9" name="Rectangle 118">
            <a:extLst>
              <a:ext uri="{FF2B5EF4-FFF2-40B4-BE49-F238E27FC236}">
                <a16:creationId xmlns:a16="http://schemas.microsoft.com/office/drawing/2014/main" id="{91B22496-2C63-8F1C-CE98-3ADB46579448}"/>
              </a:ext>
            </a:extLst>
          </p:cNvPr>
          <p:cNvSpPr/>
          <p:nvPr/>
        </p:nvSpPr>
        <p:spPr>
          <a:xfrm>
            <a:off x="9009291" y="3086446"/>
            <a:ext cx="1040652" cy="17479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21" name="Rectangle 120">
            <a:extLst>
              <a:ext uri="{FF2B5EF4-FFF2-40B4-BE49-F238E27FC236}">
                <a16:creationId xmlns:a16="http://schemas.microsoft.com/office/drawing/2014/main" id="{E148B160-63BA-6142-FECD-8CAF185CADEA}"/>
              </a:ext>
            </a:extLst>
          </p:cNvPr>
          <p:cNvSpPr/>
          <p:nvPr/>
        </p:nvSpPr>
        <p:spPr>
          <a:xfrm>
            <a:off x="2508010" y="5305491"/>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EPIC Support Team</a:t>
            </a:r>
          </a:p>
        </p:txBody>
      </p:sp>
      <p:sp>
        <p:nvSpPr>
          <p:cNvPr id="54" name="Rectangle: Rounded Corners 53">
            <a:extLst>
              <a:ext uri="{FF2B5EF4-FFF2-40B4-BE49-F238E27FC236}">
                <a16:creationId xmlns:a16="http://schemas.microsoft.com/office/drawing/2014/main" id="{F9723C6E-F10E-2528-0A97-47E906604A06}"/>
              </a:ext>
            </a:extLst>
          </p:cNvPr>
          <p:cNvSpPr/>
          <p:nvPr/>
        </p:nvSpPr>
        <p:spPr>
          <a:xfrm>
            <a:off x="4141246" y="981161"/>
            <a:ext cx="1030148"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Capabilities</a:t>
            </a:r>
          </a:p>
          <a:p>
            <a:pPr algn="ctr" defTabSz="457063">
              <a:lnSpc>
                <a:spcPct val="90000"/>
              </a:lnSpc>
            </a:pPr>
            <a:r>
              <a:rPr lang="en-US" sz="1000" dirty="0">
                <a:solidFill>
                  <a:schemeClr val="tx1"/>
                </a:solidFill>
                <a:latin typeface="Century Gothic" panose="020F0302020204030204"/>
                <a:cs typeface="Arial" panose="020B0604020202020204" pitchFamily="34" charset="0"/>
              </a:rPr>
              <a:t>Provide Electronic Health Records</a:t>
            </a:r>
          </a:p>
        </p:txBody>
      </p:sp>
      <p:cxnSp>
        <p:nvCxnSpPr>
          <p:cNvPr id="56" name="Straight Arrow Connector 55">
            <a:extLst>
              <a:ext uri="{FF2B5EF4-FFF2-40B4-BE49-F238E27FC236}">
                <a16:creationId xmlns:a16="http://schemas.microsoft.com/office/drawing/2014/main" id="{2F7AAB4F-ABED-74E8-9ABD-7CB21DAF8C6C}"/>
              </a:ext>
            </a:extLst>
          </p:cNvPr>
          <p:cNvCxnSpPr>
            <a:cxnSpLocks/>
            <a:stCxn id="54" idx="2"/>
            <a:endCxn id="120" idx="0"/>
          </p:cNvCxnSpPr>
          <p:nvPr/>
        </p:nvCxnSpPr>
        <p:spPr>
          <a:xfrm>
            <a:off x="4656320" y="1666961"/>
            <a:ext cx="0" cy="35566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59" name="Rectangle: Rounded Corners 58">
            <a:extLst>
              <a:ext uri="{FF2B5EF4-FFF2-40B4-BE49-F238E27FC236}">
                <a16:creationId xmlns:a16="http://schemas.microsoft.com/office/drawing/2014/main" id="{E8613FD6-D8F7-20AF-F2CD-39612CAFEC63}"/>
              </a:ext>
            </a:extLst>
          </p:cNvPr>
          <p:cNvSpPr/>
          <p:nvPr/>
        </p:nvSpPr>
        <p:spPr>
          <a:xfrm>
            <a:off x="5799904" y="1444831"/>
            <a:ext cx="1030148"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Capabilities</a:t>
            </a:r>
          </a:p>
          <a:p>
            <a:pPr algn="ctr" defTabSz="457063">
              <a:lnSpc>
                <a:spcPct val="90000"/>
              </a:lnSpc>
            </a:pPr>
            <a:r>
              <a:rPr lang="en-US" sz="1000" dirty="0">
                <a:solidFill>
                  <a:schemeClr val="tx1"/>
                </a:solidFill>
                <a:latin typeface="Century Gothic" panose="020F0302020204030204"/>
                <a:cs typeface="Arial" panose="020B0604020202020204" pitchFamily="34" charset="0"/>
              </a:rPr>
              <a:t>Provide Cardiology Care</a:t>
            </a:r>
          </a:p>
        </p:txBody>
      </p:sp>
      <p:cxnSp>
        <p:nvCxnSpPr>
          <p:cNvPr id="60" name="Straight Arrow Connector 59">
            <a:extLst>
              <a:ext uri="{FF2B5EF4-FFF2-40B4-BE49-F238E27FC236}">
                <a16:creationId xmlns:a16="http://schemas.microsoft.com/office/drawing/2014/main" id="{4E14E0C0-A8CD-3D5C-21FB-6596B4C41088}"/>
              </a:ext>
            </a:extLst>
          </p:cNvPr>
          <p:cNvCxnSpPr>
            <a:cxnSpLocks/>
            <a:stCxn id="59" idx="2"/>
            <a:endCxn id="83" idx="0"/>
          </p:cNvCxnSpPr>
          <p:nvPr/>
        </p:nvCxnSpPr>
        <p:spPr>
          <a:xfrm>
            <a:off x="6314978" y="2130631"/>
            <a:ext cx="0" cy="37822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E9422240-D3DE-FAAF-F7DF-A71E6740D809}"/>
              </a:ext>
            </a:extLst>
          </p:cNvPr>
          <p:cNvCxnSpPr>
            <a:stCxn id="246" idx="0"/>
            <a:endCxn id="59" idx="3"/>
          </p:cNvCxnSpPr>
          <p:nvPr/>
        </p:nvCxnSpPr>
        <p:spPr>
          <a:xfrm rot="16200000" flipV="1">
            <a:off x="8440296" y="177488"/>
            <a:ext cx="691591" cy="3912078"/>
          </a:xfrm>
          <a:prstGeom prst="bentConnector2">
            <a:avLst/>
          </a:prstGeom>
          <a:ln w="19050">
            <a:solidFill>
              <a:srgbClr val="032D42"/>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CC74FB3F-2A3B-37BF-7738-18D9A6E3B284}"/>
              </a:ext>
            </a:extLst>
          </p:cNvPr>
          <p:cNvCxnSpPr/>
          <p:nvPr/>
        </p:nvCxnSpPr>
        <p:spPr>
          <a:xfrm rot="10800000">
            <a:off x="5171394" y="1198485"/>
            <a:ext cx="6112124" cy="2932736"/>
          </a:xfrm>
          <a:prstGeom prst="bentConnector3">
            <a:avLst>
              <a:gd name="adj1" fmla="val -6065"/>
            </a:avLst>
          </a:prstGeom>
          <a:ln w="19050">
            <a:solidFill>
              <a:srgbClr val="032D42"/>
            </a:solidFill>
            <a:headEnd type="triangle" w="med" len="med"/>
            <a:tailEnd type="arrow"/>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81DB5EC6-81E9-C482-E43C-ACB934D9CED5}"/>
              </a:ext>
            </a:extLst>
          </p:cNvPr>
          <p:cNvSpPr txBox="1"/>
          <p:nvPr/>
        </p:nvSpPr>
        <p:spPr>
          <a:xfrm>
            <a:off x="8386126" y="1590300"/>
            <a:ext cx="1687216" cy="206210"/>
          </a:xfrm>
          <a:prstGeom prst="rect">
            <a:avLst/>
          </a:prstGeom>
          <a:noFill/>
          <a:effectLst/>
        </p:spPr>
        <p:txBody>
          <a:bodyPr wrap="square" lIns="82296" tIns="41148" rIns="82296" bIns="41148" rtlCol="0">
            <a:spAutoFit/>
          </a:bodyPr>
          <a:lstStyle/>
          <a:p>
            <a:pPr defTabSz="411336"/>
            <a:r>
              <a:rPr lang="en-US" sz="800" dirty="0"/>
              <a:t>Provided by::Provides</a:t>
            </a:r>
          </a:p>
        </p:txBody>
      </p:sp>
      <p:sp>
        <p:nvSpPr>
          <p:cNvPr id="70" name="TextBox 69">
            <a:extLst>
              <a:ext uri="{FF2B5EF4-FFF2-40B4-BE49-F238E27FC236}">
                <a16:creationId xmlns:a16="http://schemas.microsoft.com/office/drawing/2014/main" id="{E33D3F2F-A889-4441-690D-DE00B23490BC}"/>
              </a:ext>
            </a:extLst>
          </p:cNvPr>
          <p:cNvSpPr txBox="1"/>
          <p:nvPr/>
        </p:nvSpPr>
        <p:spPr>
          <a:xfrm>
            <a:off x="8110164" y="989451"/>
            <a:ext cx="1823387"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Provided by::Provides</a:t>
            </a:r>
          </a:p>
        </p:txBody>
      </p:sp>
      <p:sp>
        <p:nvSpPr>
          <p:cNvPr id="71" name="Rectangle: Rounded Corners 70">
            <a:extLst>
              <a:ext uri="{FF2B5EF4-FFF2-40B4-BE49-F238E27FC236}">
                <a16:creationId xmlns:a16="http://schemas.microsoft.com/office/drawing/2014/main" id="{E7E952DF-5267-2D42-3457-6500087F69D4}"/>
              </a:ext>
            </a:extLst>
          </p:cNvPr>
          <p:cNvSpPr/>
          <p:nvPr/>
        </p:nvSpPr>
        <p:spPr>
          <a:xfrm>
            <a:off x="10293667" y="4827481"/>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Service Portfolio</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Care</a:t>
            </a:r>
            <a:endParaRPr lang="en-US" sz="1100" dirty="0">
              <a:solidFill>
                <a:srgbClr val="FFFFFF"/>
              </a:solidFill>
              <a:latin typeface="Century Gothic" panose="020F0302020204030204"/>
              <a:cs typeface="Arial" panose="020B0604020202020204" pitchFamily="34" charset="0"/>
            </a:endParaRPr>
          </a:p>
        </p:txBody>
      </p:sp>
      <p:sp>
        <p:nvSpPr>
          <p:cNvPr id="85" name="Rectangle: Rounded Corners 84">
            <a:extLst>
              <a:ext uri="{FF2B5EF4-FFF2-40B4-BE49-F238E27FC236}">
                <a16:creationId xmlns:a16="http://schemas.microsoft.com/office/drawing/2014/main" id="{9C16CDCD-5579-11A9-BE04-DA3745F4D679}"/>
              </a:ext>
            </a:extLst>
          </p:cNvPr>
          <p:cNvSpPr/>
          <p:nvPr/>
        </p:nvSpPr>
        <p:spPr>
          <a:xfrm>
            <a:off x="10372949" y="887902"/>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Tree>
    <p:extLst>
      <p:ext uri="{BB962C8B-B14F-4D97-AF65-F5344CB8AC3E}">
        <p14:creationId xmlns:p14="http://schemas.microsoft.com/office/powerpoint/2010/main" val="20771458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3588491380"/>
              </p:ext>
            </p:extLst>
          </p:nvPr>
        </p:nvGraphicFramePr>
        <p:xfrm>
          <a:off x="503535" y="977617"/>
          <a:ext cx="11181753" cy="5296555"/>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429706">
                <a:tc>
                  <a:txBody>
                    <a:bodyPr/>
                    <a:lstStyle/>
                    <a:p>
                      <a:r>
                        <a:rPr lang="en-US" sz="1100" dirty="0"/>
                        <a:t>Business Application</a:t>
                      </a:r>
                    </a:p>
                  </a:txBody>
                  <a:tcPr marL="91416" marR="91416" marT="45708" marB="45708"/>
                </a:tc>
                <a:tc>
                  <a:txBody>
                    <a:bodyPr/>
                    <a:lstStyle/>
                    <a:p>
                      <a:pPr lvl="0"/>
                      <a:r>
                        <a:rPr lang="en-US" sz="1100" dirty="0"/>
                        <a:t>O365 E5</a:t>
                      </a: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Teams</a:t>
                      </a:r>
                    </a:p>
                    <a:p>
                      <a:r>
                        <a:rPr lang="en-US" sz="1100" dirty="0"/>
                        <a:t>SharePoint Online</a:t>
                      </a:r>
                    </a:p>
                    <a:p>
                      <a:r>
                        <a:rPr lang="en-US" sz="1100" dirty="0"/>
                        <a:t>*Exchange Prod                                                                                   </a:t>
                      </a:r>
                      <a:r>
                        <a:rPr lang="en-US" sz="800" dirty="0"/>
                        <a:t>*on prem</a:t>
                      </a:r>
                      <a:endParaRPr lang="en-US" sz="1100" dirty="0"/>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7808">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Exchange Administration </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78558">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Outlook</a:t>
                      </a:r>
                    </a:p>
                    <a:p>
                      <a:pPr marL="0" indent="0">
                        <a:buFontTx/>
                        <a:buNone/>
                      </a:pPr>
                      <a:r>
                        <a:rPr lang="en-US" sz="1100" dirty="0"/>
                        <a:t>Teams</a:t>
                      </a:r>
                    </a:p>
                    <a:p>
                      <a:pPr marL="0" indent="0">
                        <a:buFontTx/>
                        <a:buNone/>
                      </a:pPr>
                      <a:br>
                        <a:rPr lang="en-US" sz="1100" dirty="0"/>
                      </a:br>
                      <a:endParaRPr lang="en-US" sz="1100" dirty="0"/>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3128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Business Service  - high level related to what the company provides in order to meet “what they do” capabilities</a:t>
                      </a:r>
                      <a:endParaRPr lang="en-US" sz="1100" dirty="0">
                        <a:solidFill>
                          <a:schemeClr val="bg1"/>
                        </a:solidFill>
                      </a:endParaRPr>
                    </a:p>
                  </a:txBody>
                  <a:tcPr marL="91416" marR="91416" marT="45708" marB="45708"/>
                </a:tc>
                <a:tc>
                  <a:txBody>
                    <a:bodyPr/>
                    <a:lstStyle/>
                    <a:p>
                      <a:pPr marL="0" indent="0">
                        <a:buFontTx/>
                        <a:buNone/>
                      </a:pPr>
                      <a:r>
                        <a:rPr lang="en-US" sz="1100" dirty="0"/>
                        <a:t>Communication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p>
                      <a:endParaRPr lang="en-US" sz="1100" dirty="0">
                        <a:solidFill>
                          <a:schemeClr val="bg1"/>
                        </a:solidFill>
                      </a:endParaRPr>
                    </a:p>
                  </a:txBody>
                  <a:tcPr marL="91416" marR="91416" marT="45708" marB="45708">
                    <a:solidFill>
                      <a:schemeClr val="accent2"/>
                    </a:solidFill>
                  </a:tcPr>
                </a:tc>
                <a:extLst>
                  <a:ext uri="{0D108BD9-81ED-4DB2-BD59-A6C34878D82A}">
                    <a16:rowId xmlns:a16="http://schemas.microsoft.com/office/drawing/2014/main" val="501884771"/>
                  </a:ext>
                </a:extLst>
              </a:tr>
              <a:tr h="5603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endParaRPr lang="en-US" sz="1100" dirty="0">
                        <a:solidFill>
                          <a:schemeClr val="bg1"/>
                        </a:solidFill>
                      </a:endParaRPr>
                    </a:p>
                  </a:txBody>
                  <a:tcPr marL="91416" marR="91416" marT="45708" marB="45708"/>
                </a:tc>
                <a:tc>
                  <a:txBody>
                    <a:bodyPr/>
                    <a:lstStyle/>
                    <a:p>
                      <a:pPr marL="0" indent="0">
                        <a:buFontTx/>
                        <a:buNone/>
                      </a:pPr>
                      <a:r>
                        <a:rPr lang="en-US" sz="1100" dirty="0"/>
                        <a:t>SharePoint Sites</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File Share</a:t>
                      </a: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311240" y="43199"/>
            <a:ext cx="9245545" cy="584775"/>
          </a:xfrm>
          <a:prstGeom prst="rect">
            <a:avLst/>
          </a:prstGeom>
          <a:noFill/>
        </p:spPr>
        <p:txBody>
          <a:bodyPr wrap="square" rtlCol="0">
            <a:spAutoFit/>
          </a:bodyPr>
          <a:lstStyle/>
          <a:p>
            <a:r>
              <a:rPr lang="en-US" sz="3200" b="1" dirty="0"/>
              <a:t>CSDM Lexicon for O365(Run)</a:t>
            </a:r>
          </a:p>
        </p:txBody>
      </p:sp>
    </p:spTree>
    <p:extLst>
      <p:ext uri="{BB962C8B-B14F-4D97-AF65-F5344CB8AC3E}">
        <p14:creationId xmlns:p14="http://schemas.microsoft.com/office/powerpoint/2010/main" val="1826157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Arrow Connector 55">
            <a:extLst>
              <a:ext uri="{FF2B5EF4-FFF2-40B4-BE49-F238E27FC236}">
                <a16:creationId xmlns:a16="http://schemas.microsoft.com/office/drawing/2014/main" id="{68A3C0BB-C9D2-B61E-E66D-8FB9B343BD96}"/>
              </a:ext>
            </a:extLst>
          </p:cNvPr>
          <p:cNvCxnSpPr>
            <a:stCxn id="139" idx="2"/>
            <a:endCxn id="140" idx="2"/>
          </p:cNvCxnSpPr>
          <p:nvPr/>
        </p:nvCxnSpPr>
        <p:spPr>
          <a:xfrm>
            <a:off x="7798476" y="3986459"/>
            <a:ext cx="15356" cy="2083778"/>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0" name="Rectangle: Rounded Corners 139">
            <a:extLst>
              <a:ext uri="{FF2B5EF4-FFF2-40B4-BE49-F238E27FC236}">
                <a16:creationId xmlns:a16="http://schemas.microsoft.com/office/drawing/2014/main" id="{D0CE1D9A-EAB1-F074-21D6-896C35FF47D4}"/>
              </a:ext>
            </a:extLst>
          </p:cNvPr>
          <p:cNvSpPr/>
          <p:nvPr/>
        </p:nvSpPr>
        <p:spPr>
          <a:xfrm>
            <a:off x="7356632" y="5729968"/>
            <a:ext cx="914400" cy="340269"/>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CI</a:t>
            </a:r>
          </a:p>
          <a:p>
            <a:pPr algn="ctr" defTabSz="457063">
              <a:lnSpc>
                <a:spcPct val="90000"/>
              </a:lnSpc>
            </a:pPr>
            <a:r>
              <a:rPr lang="en-US" sz="1000" dirty="0">
                <a:solidFill>
                  <a:schemeClr val="tx1"/>
                </a:solidFill>
                <a:latin typeface="+mj-lt"/>
                <a:cs typeface="Arial" panose="020B0604020202020204" pitchFamily="34" charset="0"/>
              </a:rPr>
              <a:t>	Switch</a:t>
            </a:r>
          </a:p>
        </p:txBody>
      </p:sp>
      <p:sp>
        <p:nvSpPr>
          <p:cNvPr id="138" name="Rectangle: Rounded Corners 137">
            <a:extLst>
              <a:ext uri="{FF2B5EF4-FFF2-40B4-BE49-F238E27FC236}">
                <a16:creationId xmlns:a16="http://schemas.microsoft.com/office/drawing/2014/main" id="{8E460FEA-3C55-C129-3B2E-6144117E970F}"/>
              </a:ext>
            </a:extLst>
          </p:cNvPr>
          <p:cNvSpPr/>
          <p:nvPr/>
        </p:nvSpPr>
        <p:spPr>
          <a:xfrm>
            <a:off x="7356632" y="4753591"/>
            <a:ext cx="914400" cy="511775"/>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endParaRPr lang="en-US" sz="1000" b="1" dirty="0">
              <a:solidFill>
                <a:schemeClr val="tx1"/>
              </a:solidFill>
              <a:latin typeface="+mj-lt"/>
              <a:cs typeface="Arial" panose="020B0604020202020204" pitchFamily="34" charset="0"/>
            </a:endParaRPr>
          </a:p>
          <a:p>
            <a:pPr algn="ctr" defTabSz="457063">
              <a:lnSpc>
                <a:spcPct val="90000"/>
              </a:lnSpc>
            </a:pPr>
            <a:endParaRPr lang="en-US" sz="1000" dirty="0">
              <a:solidFill>
                <a:schemeClr val="tx1"/>
              </a:solidFill>
              <a:latin typeface="+mj-lt"/>
              <a:cs typeface="Arial" panose="020B0604020202020204" pitchFamily="34" charset="0"/>
            </a:endParaRPr>
          </a:p>
          <a:p>
            <a:pPr algn="ctr" defTabSz="457063">
              <a:lnSpc>
                <a:spcPct val="90000"/>
              </a:lnSpc>
            </a:pPr>
            <a:r>
              <a:rPr lang="en-US" sz="1000" dirty="0">
                <a:solidFill>
                  <a:schemeClr val="tx1"/>
                </a:solidFill>
                <a:latin typeface="+mj-lt"/>
                <a:cs typeface="Arial" panose="020B0604020202020204" pitchFamily="34" charset="0"/>
              </a:rPr>
              <a:t>Exchange02</a:t>
            </a:r>
          </a:p>
        </p:txBody>
      </p:sp>
      <p:sp>
        <p:nvSpPr>
          <p:cNvPr id="139" name="Rectangle: Rounded Corners 138">
            <a:extLst>
              <a:ext uri="{FF2B5EF4-FFF2-40B4-BE49-F238E27FC236}">
                <a16:creationId xmlns:a16="http://schemas.microsoft.com/office/drawing/2014/main" id="{5380EB2B-8335-3971-A595-0B0A46F2A36B}"/>
              </a:ext>
            </a:extLst>
          </p:cNvPr>
          <p:cNvSpPr/>
          <p:nvPr/>
        </p:nvSpPr>
        <p:spPr>
          <a:xfrm>
            <a:off x="7364136" y="3392099"/>
            <a:ext cx="868680" cy="594360"/>
          </a:xfrm>
          <a:prstGeom prst="roundRect">
            <a:avLst/>
          </a:prstGeom>
          <a:solidFill>
            <a:srgbClr val="FCA822"/>
          </a:solidFill>
          <a:ln w="12700">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 Service</a:t>
            </a:r>
          </a:p>
          <a:p>
            <a:pPr lvl="0" algn="r" defTabSz="457063">
              <a:lnSpc>
                <a:spcPct val="90000"/>
              </a:lnSpc>
              <a:defRPr/>
            </a:pPr>
            <a:r>
              <a:rPr lang="en-US" sz="1000" dirty="0">
                <a:solidFill>
                  <a:schemeClr val="tx1"/>
                </a:solidFill>
                <a:latin typeface="+mj-lt"/>
                <a:cs typeface="Arial" panose="020B0604020202020204" pitchFamily="34" charset="0"/>
              </a:rPr>
              <a:t>Exchange Dev</a:t>
            </a:r>
          </a:p>
        </p:txBody>
      </p:sp>
      <p:sp>
        <p:nvSpPr>
          <p:cNvPr id="2" name="Title 1"/>
          <p:cNvSpPr>
            <a:spLocks noGrp="1"/>
          </p:cNvSpPr>
          <p:nvPr>
            <p:ph type="title"/>
          </p:nvPr>
        </p:nvSpPr>
        <p:spPr>
          <a:xfrm>
            <a:off x="104764" y="46251"/>
            <a:ext cx="11207242" cy="668692"/>
          </a:xfrm>
        </p:spPr>
        <p:txBody>
          <a:bodyPr/>
          <a:lstStyle/>
          <a:p>
            <a:r>
              <a:rPr lang="en-US" dirty="0"/>
              <a:t>O365 Platform (Run)</a:t>
            </a:r>
          </a:p>
        </p:txBody>
      </p:sp>
      <p:sp>
        <p:nvSpPr>
          <p:cNvPr id="81" name="Rectangle: Rounded Corners 80"/>
          <p:cNvSpPr/>
          <p:nvPr/>
        </p:nvSpPr>
        <p:spPr>
          <a:xfrm>
            <a:off x="5921286" y="3073881"/>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Exchange</a:t>
            </a:r>
          </a:p>
        </p:txBody>
      </p:sp>
      <p:sp>
        <p:nvSpPr>
          <p:cNvPr id="82" name="Rectangle: Rounded Corners 81"/>
          <p:cNvSpPr/>
          <p:nvPr/>
        </p:nvSpPr>
        <p:spPr>
          <a:xfrm>
            <a:off x="5937188" y="2419231"/>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SharePoint Online</a:t>
            </a:r>
          </a:p>
        </p:txBody>
      </p:sp>
      <p:sp>
        <p:nvSpPr>
          <p:cNvPr id="83" name="Rectangle: Rounded Corners 82"/>
          <p:cNvSpPr/>
          <p:nvPr/>
        </p:nvSpPr>
        <p:spPr>
          <a:xfrm>
            <a:off x="5921820" y="169857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Teams</a:t>
            </a:r>
          </a:p>
        </p:txBody>
      </p:sp>
      <p:sp>
        <p:nvSpPr>
          <p:cNvPr id="88" name="Rectangle: Rounded Corners 87"/>
          <p:cNvSpPr/>
          <p:nvPr/>
        </p:nvSpPr>
        <p:spPr>
          <a:xfrm>
            <a:off x="7361856" y="4562331"/>
            <a:ext cx="914400" cy="456356"/>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endParaRPr lang="en-US" sz="1000" b="1" dirty="0">
              <a:solidFill>
                <a:schemeClr val="tx1"/>
              </a:solidFill>
              <a:latin typeface="+mj-lt"/>
              <a:cs typeface="Arial" panose="020B0604020202020204" pitchFamily="34" charset="0"/>
            </a:endParaRPr>
          </a:p>
          <a:p>
            <a:pPr algn="ctr" defTabSz="457063">
              <a:lnSpc>
                <a:spcPct val="90000"/>
              </a:lnSpc>
            </a:pPr>
            <a:r>
              <a:rPr lang="en-US" sz="1000" b="1" dirty="0">
                <a:solidFill>
                  <a:schemeClr val="tx1"/>
                </a:solidFill>
                <a:latin typeface="+mj-lt"/>
                <a:cs typeface="Arial" panose="020B0604020202020204" pitchFamily="34" charset="0"/>
              </a:rPr>
              <a:t>CI </a:t>
            </a:r>
            <a:r>
              <a:rPr lang="en-US" sz="1000" dirty="0">
                <a:solidFill>
                  <a:schemeClr val="tx1"/>
                </a:solidFill>
                <a:latin typeface="+mj-lt"/>
                <a:cs typeface="Arial" panose="020B0604020202020204" pitchFamily="34" charset="0"/>
              </a:rPr>
              <a:t>Exchange01</a:t>
            </a:r>
          </a:p>
        </p:txBody>
      </p:sp>
      <p:sp>
        <p:nvSpPr>
          <p:cNvPr id="96" name="Rectangle: Rounded Corners 95"/>
          <p:cNvSpPr/>
          <p:nvPr/>
        </p:nvSpPr>
        <p:spPr>
          <a:xfrm>
            <a:off x="10550456" y="2427234"/>
            <a:ext cx="1082522" cy="668314"/>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File Share</a:t>
            </a:r>
          </a:p>
        </p:txBody>
      </p:sp>
      <p:sp>
        <p:nvSpPr>
          <p:cNvPr id="97" name="Rectangle: Rounded Corners 96"/>
          <p:cNvSpPr/>
          <p:nvPr/>
        </p:nvSpPr>
        <p:spPr>
          <a:xfrm>
            <a:off x="8972858" y="2419161"/>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SharePoint Sites</a:t>
            </a:r>
          </a:p>
        </p:txBody>
      </p:sp>
      <p:sp>
        <p:nvSpPr>
          <p:cNvPr id="102" name="TextBox 101"/>
          <p:cNvSpPr txBox="1"/>
          <p:nvPr/>
        </p:nvSpPr>
        <p:spPr>
          <a:xfrm>
            <a:off x="8232388" y="1849065"/>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sp>
        <p:nvSpPr>
          <p:cNvPr id="107" name="Rectangle: Rounded Corners 106"/>
          <p:cNvSpPr/>
          <p:nvPr/>
        </p:nvSpPr>
        <p:spPr>
          <a:xfrm>
            <a:off x="7363824" y="246421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a:rPr>
              <a:t>SharePoint SaaS</a:t>
            </a:r>
            <a:endParaRPr lang="en-US" sz="1000" dirty="0">
              <a:solidFill>
                <a:schemeClr val="tx1"/>
              </a:solidFill>
              <a:cs typeface="Arial" panose="020B0604020202020204" pitchFamily="34" charset="0"/>
            </a:endParaRPr>
          </a:p>
        </p:txBody>
      </p:sp>
      <p:sp>
        <p:nvSpPr>
          <p:cNvPr id="109" name="Rectangle: Rounded Corners 108"/>
          <p:cNvSpPr/>
          <p:nvPr/>
        </p:nvSpPr>
        <p:spPr>
          <a:xfrm>
            <a:off x="8969049" y="3165515"/>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Outlook</a:t>
            </a:r>
          </a:p>
        </p:txBody>
      </p:sp>
      <p:sp>
        <p:nvSpPr>
          <p:cNvPr id="114" name="Left Brace 113">
            <a:extLst>
              <a:ext uri="{FF2B5EF4-FFF2-40B4-BE49-F238E27FC236}">
                <a16:creationId xmlns:a16="http://schemas.microsoft.com/office/drawing/2014/main" id="{3DCD8EF1-C7B6-1648-93D2-BC348E37A7FD}"/>
              </a:ext>
            </a:extLst>
          </p:cNvPr>
          <p:cNvSpPr/>
          <p:nvPr/>
        </p:nvSpPr>
        <p:spPr>
          <a:xfrm rot="5400000">
            <a:off x="6207774" y="1139581"/>
            <a:ext cx="286207" cy="915635"/>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sz="2400" dirty="0">
              <a:solidFill>
                <a:srgbClr val="283D40"/>
              </a:solidFill>
            </a:endParaRPr>
          </a:p>
        </p:txBody>
      </p:sp>
      <p:sp>
        <p:nvSpPr>
          <p:cNvPr id="115" name="Left Brace 114">
            <a:extLst>
              <a:ext uri="{FF2B5EF4-FFF2-40B4-BE49-F238E27FC236}">
                <a16:creationId xmlns:a16="http://schemas.microsoft.com/office/drawing/2014/main" id="{BB27F9D2-0A3B-9A4F-936C-1510A74FEE43}"/>
              </a:ext>
            </a:extLst>
          </p:cNvPr>
          <p:cNvSpPr/>
          <p:nvPr/>
        </p:nvSpPr>
        <p:spPr>
          <a:xfrm>
            <a:off x="3750497" y="1306404"/>
            <a:ext cx="335691" cy="602348"/>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sz="2400" dirty="0">
              <a:solidFill>
                <a:srgbClr val="283D40"/>
              </a:solidFill>
            </a:endParaRPr>
          </a:p>
        </p:txBody>
      </p:sp>
      <p:sp>
        <p:nvSpPr>
          <p:cNvPr id="116" name="TextBox 115">
            <a:extLst>
              <a:ext uri="{FF2B5EF4-FFF2-40B4-BE49-F238E27FC236}">
                <a16:creationId xmlns:a16="http://schemas.microsoft.com/office/drawing/2014/main" id="{96533A56-A00C-0C43-9B52-62DF7F2CE9B6}"/>
              </a:ext>
            </a:extLst>
          </p:cNvPr>
          <p:cNvSpPr txBox="1"/>
          <p:nvPr/>
        </p:nvSpPr>
        <p:spPr>
          <a:xfrm>
            <a:off x="5937188" y="1049432"/>
            <a:ext cx="804220"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App</a:t>
            </a:r>
          </a:p>
        </p:txBody>
      </p:sp>
      <p:sp>
        <p:nvSpPr>
          <p:cNvPr id="117" name="TextBox 116">
            <a:extLst>
              <a:ext uri="{FF2B5EF4-FFF2-40B4-BE49-F238E27FC236}">
                <a16:creationId xmlns:a16="http://schemas.microsoft.com/office/drawing/2014/main" id="{A525A878-4B99-D14F-9053-8CB583EEF6BA}"/>
              </a:ext>
            </a:extLst>
          </p:cNvPr>
          <p:cNvSpPr txBox="1"/>
          <p:nvPr/>
        </p:nvSpPr>
        <p:spPr>
          <a:xfrm>
            <a:off x="3132300" y="1383159"/>
            <a:ext cx="764322" cy="406265"/>
          </a:xfrm>
          <a:prstGeom prst="rect">
            <a:avLst/>
          </a:prstGeom>
          <a:noFill/>
          <a:effectLst/>
        </p:spPr>
        <p:txBody>
          <a:bodyPr wrap="square" lIns="82296" tIns="41148" rIns="82296" bIns="41148" rtlCol="0">
            <a:spAutoFit/>
          </a:bodyPr>
          <a:lstStyle/>
          <a:p>
            <a:pPr algn="ctr" defTabSz="411336"/>
            <a:r>
              <a:rPr lang="en-US" sz="1050" dirty="0">
                <a:solidFill>
                  <a:srgbClr val="283D40"/>
                </a:solidFill>
              </a:rPr>
              <a:t>Platform Host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2194552" y="1492364"/>
            <a:ext cx="1134235" cy="206210"/>
          </a:xfrm>
          <a:prstGeom prst="rect">
            <a:avLst/>
          </a:prstGeom>
          <a:noFill/>
          <a:effectLst/>
        </p:spPr>
        <p:txBody>
          <a:bodyPr wrap="square" lIns="82296" tIns="41148" rIns="82296" bIns="41148" rtlCol="0">
            <a:spAutoFit/>
          </a:bodyPr>
          <a:lstStyle/>
          <a:p>
            <a:pPr algn="ctr" defTabSz="411336"/>
            <a:r>
              <a:rPr lang="en-US" sz="800" dirty="0">
                <a:solidFill>
                  <a:srgbClr val="283D40"/>
                </a:solidFill>
              </a:rPr>
              <a:t>Architecture Type</a:t>
            </a:r>
          </a:p>
        </p:txBody>
      </p:sp>
      <p:sp>
        <p:nvSpPr>
          <p:cNvPr id="122" name="Rectangle: Rounded Corners 121">
            <a:extLst>
              <a:ext uri="{FF2B5EF4-FFF2-40B4-BE49-F238E27FC236}">
                <a16:creationId xmlns:a16="http://schemas.microsoft.com/office/drawing/2014/main" id="{14F1CED7-7693-1241-9232-73EBCC654638}"/>
              </a:ext>
            </a:extLst>
          </p:cNvPr>
          <p:cNvSpPr/>
          <p:nvPr/>
        </p:nvSpPr>
        <p:spPr>
          <a:xfrm>
            <a:off x="7359836" y="4315058"/>
            <a:ext cx="914400" cy="368963"/>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a:t>
            </a:r>
          </a:p>
          <a:p>
            <a:pPr lvl="0" algn="ctr" defTabSz="457063">
              <a:lnSpc>
                <a:spcPct val="90000"/>
              </a:lnSpc>
              <a:defRPr/>
            </a:pPr>
            <a:r>
              <a:rPr lang="en-US" sz="1000" dirty="0">
                <a:solidFill>
                  <a:schemeClr val="tx1"/>
                </a:solidFill>
                <a:latin typeface="+mj-lt"/>
                <a:cs typeface="Arial" panose="020B0604020202020204" pitchFamily="34" charset="0"/>
              </a:rPr>
              <a:t>Exchange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3769212" y="4277238"/>
            <a:ext cx="1405586" cy="43461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Exchange Administration</a:t>
            </a:r>
          </a:p>
        </p:txBody>
      </p:sp>
      <p:sp>
        <p:nvSpPr>
          <p:cNvPr id="128" name="Rectangle: Rounded Corners 127">
            <a:extLst>
              <a:ext uri="{FF2B5EF4-FFF2-40B4-BE49-F238E27FC236}">
                <a16:creationId xmlns:a16="http://schemas.microsoft.com/office/drawing/2014/main" id="{95967097-0B74-D349-BA3F-8323D61C3DCA}"/>
              </a:ext>
            </a:extLst>
          </p:cNvPr>
          <p:cNvSpPr/>
          <p:nvPr/>
        </p:nvSpPr>
        <p:spPr>
          <a:xfrm>
            <a:off x="3758556" y="4816316"/>
            <a:ext cx="1411438" cy="39375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Windows Server Admin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884207" y="4293240"/>
            <a:ext cx="1411439" cy="398266"/>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Application Mgmt Services</a:t>
            </a:r>
          </a:p>
        </p:txBody>
      </p:sp>
      <p:sp>
        <p:nvSpPr>
          <p:cNvPr id="130" name="Rectangle: Rounded Corners 129">
            <a:extLst>
              <a:ext uri="{FF2B5EF4-FFF2-40B4-BE49-F238E27FC236}">
                <a16:creationId xmlns:a16="http://schemas.microsoft.com/office/drawing/2014/main" id="{0FA83229-4DB5-1041-A856-B6F30CCECEF7}"/>
              </a:ext>
            </a:extLst>
          </p:cNvPr>
          <p:cNvSpPr/>
          <p:nvPr/>
        </p:nvSpPr>
        <p:spPr>
          <a:xfrm>
            <a:off x="1889918" y="4811808"/>
            <a:ext cx="1411438" cy="398265"/>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Hosting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7363528" y="3198299"/>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 Service</a:t>
            </a:r>
          </a:p>
          <a:p>
            <a:pPr lvl="0" algn="r" defTabSz="457063">
              <a:lnSpc>
                <a:spcPct val="90000"/>
              </a:lnSpc>
              <a:defRPr/>
            </a:pPr>
            <a:r>
              <a:rPr lang="en-US" sz="1000" dirty="0">
                <a:solidFill>
                  <a:schemeClr val="tx1"/>
                </a:solidFill>
                <a:latin typeface="+mj-lt"/>
                <a:cs typeface="Arial" panose="020B0604020202020204" pitchFamily="34" charset="0"/>
              </a:rPr>
              <a:t>Exchange</a:t>
            </a:r>
          </a:p>
          <a:p>
            <a:pPr lvl="0" algn="r" defTabSz="457063">
              <a:lnSpc>
                <a:spcPct val="90000"/>
              </a:lnSpc>
              <a:defRPr/>
            </a:pPr>
            <a:r>
              <a:rPr lang="en-US" sz="1000" dirty="0">
                <a:solidFill>
                  <a:schemeClr val="tx1"/>
                </a:solidFill>
                <a:latin typeface="+mj-lt"/>
                <a:cs typeface="Arial" panose="020B0604020202020204" pitchFamily="34" charset="0"/>
              </a:rPr>
              <a:t>Prod</a:t>
            </a:r>
          </a:p>
        </p:txBody>
      </p:sp>
      <p:cxnSp>
        <p:nvCxnSpPr>
          <p:cNvPr id="153" name="Elbow Connector 152">
            <a:extLst>
              <a:ext uri="{FF2B5EF4-FFF2-40B4-BE49-F238E27FC236}">
                <a16:creationId xmlns:a16="http://schemas.microsoft.com/office/drawing/2014/main" id="{18A2104E-4D63-F44C-9460-CA18F0150C67}"/>
              </a:ext>
            </a:extLst>
          </p:cNvPr>
          <p:cNvCxnSpPr>
            <a:cxnSpLocks/>
          </p:cNvCxnSpPr>
          <p:nvPr/>
        </p:nvCxnSpPr>
        <p:spPr>
          <a:xfrm>
            <a:off x="4984072" y="1619730"/>
            <a:ext cx="937748" cy="421744"/>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2" idx="1"/>
          </p:cNvCxnSpPr>
          <p:nvPr/>
        </p:nvCxnSpPr>
        <p:spPr>
          <a:xfrm>
            <a:off x="4984072" y="1619730"/>
            <a:ext cx="953116" cy="1096681"/>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20" name="Rectangle: Rounded Corners 119">
            <a:extLst>
              <a:ext uri="{FF2B5EF4-FFF2-40B4-BE49-F238E27FC236}">
                <a16:creationId xmlns:a16="http://schemas.microsoft.com/office/drawing/2014/main" id="{BDE9450E-C166-448F-AFB6-5CAB40463BFD}"/>
              </a:ext>
            </a:extLst>
          </p:cNvPr>
          <p:cNvSpPr/>
          <p:nvPr/>
        </p:nvSpPr>
        <p:spPr>
          <a:xfrm>
            <a:off x="4069672" y="1276830"/>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 </a:t>
            </a:r>
          </a:p>
          <a:p>
            <a:pPr lvl="0" algn="ctr" defTabSz="457063">
              <a:lnSpc>
                <a:spcPct val="90000"/>
              </a:lnSpc>
              <a:defRPr/>
            </a:pPr>
            <a:r>
              <a:rPr lang="en-US" sz="1000" dirty="0">
                <a:solidFill>
                  <a:schemeClr val="tx1"/>
                </a:solidFill>
                <a:cs typeface="Arial" panose="020B0604020202020204" pitchFamily="34" charset="0"/>
              </a:rPr>
              <a:t>O365 E5</a:t>
            </a:r>
          </a:p>
        </p:txBody>
      </p:sp>
      <p:sp>
        <p:nvSpPr>
          <p:cNvPr id="188" name="Rectangle: Rounded Corners 187">
            <a:extLst>
              <a:ext uri="{FF2B5EF4-FFF2-40B4-BE49-F238E27FC236}">
                <a16:creationId xmlns:a16="http://schemas.microsoft.com/office/drawing/2014/main" id="{043ABA76-8030-4B57-83E9-A8A382CB7675}"/>
              </a:ext>
            </a:extLst>
          </p:cNvPr>
          <p:cNvSpPr/>
          <p:nvPr/>
        </p:nvSpPr>
        <p:spPr>
          <a:xfrm>
            <a:off x="7379492" y="175830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panose="020B0604020202020204" pitchFamily="34" charset="0"/>
              </a:rPr>
              <a:t>Teams SaaS</a:t>
            </a:r>
          </a:p>
        </p:txBody>
      </p:sp>
      <p:sp>
        <p:nvSpPr>
          <p:cNvPr id="228" name="TextBox 227">
            <a:extLst>
              <a:ext uri="{FF2B5EF4-FFF2-40B4-BE49-F238E27FC236}">
                <a16:creationId xmlns:a16="http://schemas.microsoft.com/office/drawing/2014/main" id="{0F45045B-BE56-4E0F-A148-3026FAD61BE9}"/>
              </a:ext>
            </a:extLst>
          </p:cNvPr>
          <p:cNvSpPr txBox="1"/>
          <p:nvPr/>
        </p:nvSpPr>
        <p:spPr>
          <a:xfrm>
            <a:off x="7837199" y="4096828"/>
            <a:ext cx="1131671" cy="215444"/>
          </a:xfrm>
          <a:prstGeom prst="rect">
            <a:avLst/>
          </a:prstGeom>
          <a:noFill/>
          <a:ln>
            <a:noFill/>
          </a:ln>
          <a:effectLst/>
        </p:spPr>
        <p:txBody>
          <a:bodyPr wrap="square" rtlCol="0">
            <a:spAutoFit/>
          </a:bodyPr>
          <a:lstStyle/>
          <a:p>
            <a:pPr algn="l"/>
            <a:r>
              <a:rPr lang="en-US" sz="800" i="1" dirty="0">
                <a:solidFill>
                  <a:schemeClr val="accent3">
                    <a:lumMod val="75000"/>
                  </a:schemeClr>
                </a:solidFill>
              </a:rPr>
              <a:t>Service mapping</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232504" y="2761391"/>
            <a:ext cx="740354" cy="670"/>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a:endCxn id="188" idx="3"/>
          </p:cNvCxnSpPr>
          <p:nvPr/>
        </p:nvCxnSpPr>
        <p:spPr>
          <a:xfrm flipH="1">
            <a:off x="8248172" y="2051382"/>
            <a:ext cx="743634" cy="4106"/>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47E42BE1-45DC-455F-BBEF-F0857AE6B1C7}"/>
              </a:ext>
            </a:extLst>
          </p:cNvPr>
          <p:cNvSpPr txBox="1"/>
          <p:nvPr/>
        </p:nvSpPr>
        <p:spPr>
          <a:xfrm>
            <a:off x="5039304" y="1171620"/>
            <a:ext cx="1134235" cy="206210"/>
          </a:xfrm>
          <a:prstGeom prst="rect">
            <a:avLst/>
          </a:prstGeom>
          <a:noFill/>
          <a:effectLst/>
        </p:spPr>
        <p:txBody>
          <a:bodyPr wrap="square" lIns="82296" tIns="41148" rIns="82296" bIns="41148" rtlCol="0">
            <a:spAutoFit/>
          </a:bodyPr>
          <a:lstStyle/>
          <a:p>
            <a:pPr algn="ctr" defTabSz="411336"/>
            <a:r>
              <a:rPr lang="en-US" sz="800" dirty="0">
                <a:solidFill>
                  <a:srgbClr val="283D40"/>
                </a:solidFill>
              </a:rPr>
              <a:t>Architecture Type</a:t>
            </a:r>
          </a:p>
        </p:txBody>
      </p:sp>
      <p:sp>
        <p:nvSpPr>
          <p:cNvPr id="245" name="Rectangle: Rounded Corners 244">
            <a:extLst>
              <a:ext uri="{FF2B5EF4-FFF2-40B4-BE49-F238E27FC236}">
                <a16:creationId xmlns:a16="http://schemas.microsoft.com/office/drawing/2014/main" id="{18138363-E17E-4AFB-A5CD-C979FEB2839F}"/>
              </a:ext>
            </a:extLst>
          </p:cNvPr>
          <p:cNvSpPr/>
          <p:nvPr/>
        </p:nvSpPr>
        <p:spPr>
          <a:xfrm>
            <a:off x="8991806" y="1708482"/>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Teams</a:t>
            </a:r>
          </a:p>
        </p:txBody>
      </p:sp>
      <p:sp>
        <p:nvSpPr>
          <p:cNvPr id="251" name="TextBox 250">
            <a:extLst>
              <a:ext uri="{FF2B5EF4-FFF2-40B4-BE49-F238E27FC236}">
                <a16:creationId xmlns:a16="http://schemas.microsoft.com/office/drawing/2014/main" id="{BAB2FF7F-306C-49EA-A505-8009702868A1}"/>
              </a:ext>
            </a:extLst>
          </p:cNvPr>
          <p:cNvSpPr txBox="1"/>
          <p:nvPr/>
        </p:nvSpPr>
        <p:spPr>
          <a:xfrm>
            <a:off x="10036247" y="2073988"/>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10036247" y="3285694"/>
            <a:ext cx="372854"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830996" y="2070760"/>
            <a:ext cx="525636" cy="4911"/>
          </a:xfrm>
          <a:prstGeom prst="straightConnector1">
            <a:avLst/>
          </a:prstGeom>
          <a:ln w="9525">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836220" y="2766170"/>
            <a:ext cx="525636" cy="4911"/>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75" name="Rectangle: Rounded Corners 74">
            <a:extLst>
              <a:ext uri="{FF2B5EF4-FFF2-40B4-BE49-F238E27FC236}">
                <a16:creationId xmlns:a16="http://schemas.microsoft.com/office/drawing/2014/main" id="{36EE5269-83E7-448B-B367-603689A33AC2}"/>
              </a:ext>
            </a:extLst>
          </p:cNvPr>
          <p:cNvSpPr/>
          <p:nvPr/>
        </p:nvSpPr>
        <p:spPr>
          <a:xfrm>
            <a:off x="1888531" y="5646869"/>
            <a:ext cx="1411438" cy="361212"/>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Network Services</a:t>
            </a:r>
          </a:p>
        </p:txBody>
      </p:sp>
      <p:sp>
        <p:nvSpPr>
          <p:cNvPr id="79" name="Rectangle: Rounded Corners 78">
            <a:extLst>
              <a:ext uri="{FF2B5EF4-FFF2-40B4-BE49-F238E27FC236}">
                <a16:creationId xmlns:a16="http://schemas.microsoft.com/office/drawing/2014/main" id="{F80E0AFB-9887-4999-A3FB-28763AFDB7B4}"/>
              </a:ext>
            </a:extLst>
          </p:cNvPr>
          <p:cNvSpPr/>
          <p:nvPr/>
        </p:nvSpPr>
        <p:spPr>
          <a:xfrm>
            <a:off x="3763167" y="5646869"/>
            <a:ext cx="1411438" cy="361212"/>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Network Admin</a:t>
            </a:r>
          </a:p>
        </p:txBody>
      </p:sp>
      <p:sp>
        <p:nvSpPr>
          <p:cNvPr id="80" name="Rectangle: Rounded Corners 79">
            <a:extLst>
              <a:ext uri="{FF2B5EF4-FFF2-40B4-BE49-F238E27FC236}">
                <a16:creationId xmlns:a16="http://schemas.microsoft.com/office/drawing/2014/main" id="{AF72BDFD-F9C9-4720-B98E-D4784DC3D8A0}"/>
              </a:ext>
            </a:extLst>
          </p:cNvPr>
          <p:cNvSpPr/>
          <p:nvPr/>
        </p:nvSpPr>
        <p:spPr>
          <a:xfrm>
            <a:off x="7363824" y="5524244"/>
            <a:ext cx="914400" cy="340269"/>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CI</a:t>
            </a:r>
          </a:p>
          <a:p>
            <a:pPr algn="ctr" defTabSz="457063">
              <a:lnSpc>
                <a:spcPct val="90000"/>
              </a:lnSpc>
            </a:pPr>
            <a:r>
              <a:rPr lang="en-US" sz="1000" dirty="0">
                <a:solidFill>
                  <a:schemeClr val="tx1"/>
                </a:solidFill>
                <a:latin typeface="+mj-lt"/>
                <a:cs typeface="Arial" panose="020B0604020202020204" pitchFamily="34" charset="0"/>
              </a:rPr>
              <a:t>	Router</a:t>
            </a:r>
          </a:p>
        </p:txBody>
      </p:sp>
      <p:sp>
        <p:nvSpPr>
          <p:cNvPr id="98" name="Rectangle: Rounded Corners 97">
            <a:extLst>
              <a:ext uri="{FF2B5EF4-FFF2-40B4-BE49-F238E27FC236}">
                <a16:creationId xmlns:a16="http://schemas.microsoft.com/office/drawing/2014/main" id="{5FEF2B5D-7336-4ECE-A00E-2F57AC4CF843}"/>
              </a:ext>
            </a:extLst>
          </p:cNvPr>
          <p:cNvSpPr/>
          <p:nvPr/>
        </p:nvSpPr>
        <p:spPr>
          <a:xfrm>
            <a:off x="10570106" y="3164393"/>
            <a:ext cx="1082522" cy="685800"/>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Email Services</a:t>
            </a:r>
          </a:p>
        </p:txBody>
      </p:sp>
      <p:cxnSp>
        <p:nvCxnSpPr>
          <p:cNvPr id="70" name="Straight Arrow Connector 69">
            <a:extLst>
              <a:ext uri="{FF2B5EF4-FFF2-40B4-BE49-F238E27FC236}">
                <a16:creationId xmlns:a16="http://schemas.microsoft.com/office/drawing/2014/main" id="{5D234ADE-2053-4734-9498-725189BD0383}"/>
              </a:ext>
            </a:extLst>
          </p:cNvPr>
          <p:cNvCxnSpPr>
            <a:cxnSpLocks/>
          </p:cNvCxnSpPr>
          <p:nvPr/>
        </p:nvCxnSpPr>
        <p:spPr>
          <a:xfrm>
            <a:off x="8802605" y="245284"/>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AE58E5DC-7354-4EA7-9EBC-2A9C66CD1ED9}"/>
              </a:ext>
            </a:extLst>
          </p:cNvPr>
          <p:cNvSpPr txBox="1"/>
          <p:nvPr/>
        </p:nvSpPr>
        <p:spPr>
          <a:xfrm>
            <a:off x="8797007" y="372447"/>
            <a:ext cx="1482053" cy="246221"/>
          </a:xfrm>
          <a:prstGeom prst="rect">
            <a:avLst/>
          </a:prstGeom>
          <a:noFill/>
        </p:spPr>
        <p:txBody>
          <a:bodyPr wrap="square" rtlCol="0">
            <a:spAutoFit/>
          </a:bodyPr>
          <a:lstStyle/>
          <a:p>
            <a:r>
              <a:rPr lang="en-US" sz="1000" dirty="0"/>
              <a:t>= Service  Mapping</a:t>
            </a:r>
          </a:p>
        </p:txBody>
      </p:sp>
      <p:sp>
        <p:nvSpPr>
          <p:cNvPr id="72" name="TextBox 71">
            <a:extLst>
              <a:ext uri="{FF2B5EF4-FFF2-40B4-BE49-F238E27FC236}">
                <a16:creationId xmlns:a16="http://schemas.microsoft.com/office/drawing/2014/main" id="{E890DE79-E6BF-443B-8244-07818079FF59}"/>
              </a:ext>
            </a:extLst>
          </p:cNvPr>
          <p:cNvSpPr txBox="1"/>
          <p:nvPr/>
        </p:nvSpPr>
        <p:spPr>
          <a:xfrm>
            <a:off x="6764845" y="1836482"/>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cxnSp>
        <p:nvCxnSpPr>
          <p:cNvPr id="90" name="Elbow Connector 154">
            <a:extLst>
              <a:ext uri="{FF2B5EF4-FFF2-40B4-BE49-F238E27FC236}">
                <a16:creationId xmlns:a16="http://schemas.microsoft.com/office/drawing/2014/main" id="{9BDCE6A2-3441-0ACF-21BE-C841B6F35E8F}"/>
              </a:ext>
            </a:extLst>
          </p:cNvPr>
          <p:cNvCxnSpPr>
            <a:cxnSpLocks/>
            <a:stCxn id="120" idx="3"/>
            <a:endCxn id="81" idx="1"/>
          </p:cNvCxnSpPr>
          <p:nvPr/>
        </p:nvCxnSpPr>
        <p:spPr>
          <a:xfrm>
            <a:off x="4984072" y="1619730"/>
            <a:ext cx="937214" cy="1751331"/>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91" name="Rectangle: Rounded Corners 90">
            <a:extLst>
              <a:ext uri="{FF2B5EF4-FFF2-40B4-BE49-F238E27FC236}">
                <a16:creationId xmlns:a16="http://schemas.microsoft.com/office/drawing/2014/main" id="{0DC19E36-4332-F9FD-F547-2A51F25C850B}"/>
              </a:ext>
            </a:extLst>
          </p:cNvPr>
          <p:cNvSpPr/>
          <p:nvPr/>
        </p:nvSpPr>
        <p:spPr>
          <a:xfrm>
            <a:off x="10430299" y="15138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92" name="Rectangle: Rounded Corners 91">
            <a:extLst>
              <a:ext uri="{FF2B5EF4-FFF2-40B4-BE49-F238E27FC236}">
                <a16:creationId xmlns:a16="http://schemas.microsoft.com/office/drawing/2014/main" id="{A75E5D8E-ED8E-6392-EA0B-D191EEF29EE2}"/>
              </a:ext>
            </a:extLst>
          </p:cNvPr>
          <p:cNvSpPr/>
          <p:nvPr/>
        </p:nvSpPr>
        <p:spPr>
          <a:xfrm>
            <a:off x="10430299" y="406061"/>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94" name="Rectangle: Rounded Corners 93">
            <a:extLst>
              <a:ext uri="{FF2B5EF4-FFF2-40B4-BE49-F238E27FC236}">
                <a16:creationId xmlns:a16="http://schemas.microsoft.com/office/drawing/2014/main" id="{60AC83DC-18BC-CA3D-654D-06D17EC44995}"/>
              </a:ext>
            </a:extLst>
          </p:cNvPr>
          <p:cNvSpPr/>
          <p:nvPr/>
        </p:nvSpPr>
        <p:spPr>
          <a:xfrm>
            <a:off x="10430299" y="639921"/>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99" name="TextBox 98">
            <a:extLst>
              <a:ext uri="{FF2B5EF4-FFF2-40B4-BE49-F238E27FC236}">
                <a16:creationId xmlns:a16="http://schemas.microsoft.com/office/drawing/2014/main" id="{76CD8142-9941-D1CB-8A84-48CA3DA35941}"/>
              </a:ext>
            </a:extLst>
          </p:cNvPr>
          <p:cNvSpPr txBox="1"/>
          <p:nvPr/>
        </p:nvSpPr>
        <p:spPr>
          <a:xfrm>
            <a:off x="6799579" y="2543342"/>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cxnSp>
        <p:nvCxnSpPr>
          <p:cNvPr id="41" name="Straight Connector 40">
            <a:extLst>
              <a:ext uri="{FF2B5EF4-FFF2-40B4-BE49-F238E27FC236}">
                <a16:creationId xmlns:a16="http://schemas.microsoft.com/office/drawing/2014/main" id="{89E250B7-5556-EB42-BDDD-CCD570A03C69}"/>
              </a:ext>
            </a:extLst>
          </p:cNvPr>
          <p:cNvCxnSpPr>
            <a:cxnSpLocks/>
            <a:stCxn id="245" idx="3"/>
            <a:endCxn id="206" idx="1"/>
          </p:cNvCxnSpPr>
          <p:nvPr/>
        </p:nvCxnSpPr>
        <p:spPr>
          <a:xfrm flipV="1">
            <a:off x="9906206" y="2038494"/>
            <a:ext cx="644250" cy="12888"/>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F1BE2D21-0CFF-4316-850D-A986E66B629F}"/>
              </a:ext>
            </a:extLst>
          </p:cNvPr>
          <p:cNvCxnSpPr>
            <a:cxnSpLocks/>
            <a:stCxn id="97" idx="3"/>
            <a:endCxn id="96" idx="1"/>
          </p:cNvCxnSpPr>
          <p:nvPr/>
        </p:nvCxnSpPr>
        <p:spPr>
          <a:xfrm flipV="1">
            <a:off x="9887258" y="2761391"/>
            <a:ext cx="663198" cy="67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9D153BF-C44B-B40F-0CA4-FDC6B4909408}"/>
              </a:ext>
            </a:extLst>
          </p:cNvPr>
          <p:cNvCxnSpPr>
            <a:cxnSpLocks/>
          </p:cNvCxnSpPr>
          <p:nvPr/>
        </p:nvCxnSpPr>
        <p:spPr>
          <a:xfrm flipV="1">
            <a:off x="9883449" y="3536648"/>
            <a:ext cx="686657" cy="112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57F057E1-B56C-D70D-FB62-141C266CA5CA}"/>
              </a:ext>
            </a:extLst>
          </p:cNvPr>
          <p:cNvCxnSpPr>
            <a:cxnSpLocks/>
          </p:cNvCxnSpPr>
          <p:nvPr/>
        </p:nvCxnSpPr>
        <p:spPr>
          <a:xfrm flipH="1">
            <a:off x="8274236" y="3522608"/>
            <a:ext cx="694634" cy="70"/>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D25B296A-75AE-4277-AC16-0C253999232C}"/>
              </a:ext>
            </a:extLst>
          </p:cNvPr>
          <p:cNvSpPr txBox="1"/>
          <p:nvPr/>
        </p:nvSpPr>
        <p:spPr>
          <a:xfrm>
            <a:off x="8232387" y="2540688"/>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sp>
        <p:nvSpPr>
          <p:cNvPr id="134" name="TextBox 133">
            <a:extLst>
              <a:ext uri="{FF2B5EF4-FFF2-40B4-BE49-F238E27FC236}">
                <a16:creationId xmlns:a16="http://schemas.microsoft.com/office/drawing/2014/main" id="{5016B8E6-BE10-6C51-1769-37887A7C6B13}"/>
              </a:ext>
            </a:extLst>
          </p:cNvPr>
          <p:cNvSpPr txBox="1"/>
          <p:nvPr/>
        </p:nvSpPr>
        <p:spPr>
          <a:xfrm>
            <a:off x="8232387" y="3278989"/>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cxnSp>
        <p:nvCxnSpPr>
          <p:cNvPr id="135" name="Straight Arrow Connector 134">
            <a:extLst>
              <a:ext uri="{FF2B5EF4-FFF2-40B4-BE49-F238E27FC236}">
                <a16:creationId xmlns:a16="http://schemas.microsoft.com/office/drawing/2014/main" id="{73476AE6-A113-B54C-8897-93840072F4C6}"/>
              </a:ext>
            </a:extLst>
          </p:cNvPr>
          <p:cNvCxnSpPr>
            <a:cxnSpLocks/>
            <a:endCxn id="131" idx="1"/>
          </p:cNvCxnSpPr>
          <p:nvPr/>
        </p:nvCxnSpPr>
        <p:spPr>
          <a:xfrm>
            <a:off x="6764845" y="3489837"/>
            <a:ext cx="598683" cy="5642"/>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7734389A-2A72-E14C-970B-B9601C65CE53}"/>
              </a:ext>
            </a:extLst>
          </p:cNvPr>
          <p:cNvSpPr txBox="1"/>
          <p:nvPr/>
        </p:nvSpPr>
        <p:spPr>
          <a:xfrm>
            <a:off x="6786256" y="3177343"/>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sp>
        <p:nvSpPr>
          <p:cNvPr id="141" name="Rectangle: Rounded Corners 140">
            <a:extLst>
              <a:ext uri="{FF2B5EF4-FFF2-40B4-BE49-F238E27FC236}">
                <a16:creationId xmlns:a16="http://schemas.microsoft.com/office/drawing/2014/main" id="{E25374EE-51F1-A2D8-9324-478F378F3359}"/>
              </a:ext>
            </a:extLst>
          </p:cNvPr>
          <p:cNvSpPr/>
          <p:nvPr/>
        </p:nvSpPr>
        <p:spPr>
          <a:xfrm>
            <a:off x="5555764" y="4812600"/>
            <a:ext cx="1322216" cy="39375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Dynamic CI Group</a:t>
            </a:r>
            <a:br>
              <a:rPr lang="en-US" sz="1000" b="1" dirty="0">
                <a:solidFill>
                  <a:schemeClr val="tx1"/>
                </a:solidFill>
                <a:latin typeface="+mj-lt"/>
                <a:cs typeface="Arial" panose="020B0604020202020204" pitchFamily="34" charset="0"/>
              </a:rPr>
            </a:br>
            <a:r>
              <a:rPr lang="en-US" sz="1000" dirty="0">
                <a:solidFill>
                  <a:schemeClr val="tx1"/>
                </a:solidFill>
                <a:latin typeface="+mj-lt"/>
                <a:cs typeface="Arial" panose="020B0604020202020204" pitchFamily="34" charset="0"/>
              </a:rPr>
              <a:t>Windows Server</a:t>
            </a:r>
          </a:p>
        </p:txBody>
      </p:sp>
      <p:sp>
        <p:nvSpPr>
          <p:cNvPr id="142" name="Rectangle: Rounded Corners 141">
            <a:extLst>
              <a:ext uri="{FF2B5EF4-FFF2-40B4-BE49-F238E27FC236}">
                <a16:creationId xmlns:a16="http://schemas.microsoft.com/office/drawing/2014/main" id="{A2D42925-139D-DAE6-8074-1B1C531A17B4}"/>
              </a:ext>
            </a:extLst>
          </p:cNvPr>
          <p:cNvSpPr/>
          <p:nvPr/>
        </p:nvSpPr>
        <p:spPr>
          <a:xfrm>
            <a:off x="5550864" y="5632569"/>
            <a:ext cx="1325880" cy="393192"/>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Dynamic CI Group</a:t>
            </a:r>
            <a:br>
              <a:rPr lang="en-US" sz="1000" b="1" dirty="0">
                <a:solidFill>
                  <a:schemeClr val="tx1"/>
                </a:solidFill>
                <a:latin typeface="+mj-lt"/>
                <a:cs typeface="Arial" panose="020B0604020202020204" pitchFamily="34" charset="0"/>
              </a:rPr>
            </a:br>
            <a:r>
              <a:rPr lang="en-US" sz="1000" dirty="0">
                <a:solidFill>
                  <a:schemeClr val="tx1"/>
                </a:solidFill>
                <a:latin typeface="+mj-lt"/>
                <a:cs typeface="Arial" panose="020B0604020202020204" pitchFamily="34" charset="0"/>
              </a:rPr>
              <a:t>Routers</a:t>
            </a:r>
          </a:p>
        </p:txBody>
      </p:sp>
      <p:sp>
        <p:nvSpPr>
          <p:cNvPr id="143" name="TextBox 142">
            <a:extLst>
              <a:ext uri="{FF2B5EF4-FFF2-40B4-BE49-F238E27FC236}">
                <a16:creationId xmlns:a16="http://schemas.microsoft.com/office/drawing/2014/main" id="{7FAC1DBF-6088-3E29-A200-68C86CC11204}"/>
              </a:ext>
            </a:extLst>
          </p:cNvPr>
          <p:cNvSpPr txBox="1"/>
          <p:nvPr/>
        </p:nvSpPr>
        <p:spPr>
          <a:xfrm>
            <a:off x="6703617" y="5049914"/>
            <a:ext cx="827379"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44" name="Straight Arrow Connector 143">
            <a:extLst>
              <a:ext uri="{FF2B5EF4-FFF2-40B4-BE49-F238E27FC236}">
                <a16:creationId xmlns:a16="http://schemas.microsoft.com/office/drawing/2014/main" id="{A1D836DD-C714-AA21-67D8-A5C47201C0E0}"/>
              </a:ext>
            </a:extLst>
          </p:cNvPr>
          <p:cNvCxnSpPr>
            <a:cxnSpLocks/>
            <a:stCxn id="141" idx="3"/>
            <a:endCxn id="138" idx="1"/>
          </p:cNvCxnSpPr>
          <p:nvPr/>
        </p:nvCxnSpPr>
        <p:spPr>
          <a:xfrm>
            <a:off x="6877980" y="5009479"/>
            <a:ext cx="478652"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21692790-294F-FB6A-2A9A-D9638CDF31DA}"/>
              </a:ext>
            </a:extLst>
          </p:cNvPr>
          <p:cNvSpPr txBox="1"/>
          <p:nvPr/>
        </p:nvSpPr>
        <p:spPr>
          <a:xfrm>
            <a:off x="6672517" y="5571518"/>
            <a:ext cx="827379"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46" name="Straight Arrow Connector 145">
            <a:extLst>
              <a:ext uri="{FF2B5EF4-FFF2-40B4-BE49-F238E27FC236}">
                <a16:creationId xmlns:a16="http://schemas.microsoft.com/office/drawing/2014/main" id="{76DC7A8A-F12C-5E09-FB79-CE65494D7092}"/>
              </a:ext>
            </a:extLst>
          </p:cNvPr>
          <p:cNvCxnSpPr>
            <a:cxnSpLocks/>
            <a:stCxn id="142" idx="3"/>
          </p:cNvCxnSpPr>
          <p:nvPr/>
        </p:nvCxnSpPr>
        <p:spPr>
          <a:xfrm>
            <a:off x="6876744" y="5829165"/>
            <a:ext cx="537630"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E20F3D8-0D1F-B6C6-5774-83E7D76631A9}"/>
              </a:ext>
            </a:extLst>
          </p:cNvPr>
          <p:cNvCxnSpPr>
            <a:stCxn id="129" idx="3"/>
            <a:endCxn id="127" idx="1"/>
          </p:cNvCxnSpPr>
          <p:nvPr/>
        </p:nvCxnSpPr>
        <p:spPr>
          <a:xfrm>
            <a:off x="3295646" y="4492373"/>
            <a:ext cx="473566" cy="217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CB3351A9-BB04-36EA-ABD0-1A39A761B55E}"/>
              </a:ext>
            </a:extLst>
          </p:cNvPr>
          <p:cNvCxnSpPr>
            <a:cxnSpLocks/>
            <a:stCxn id="130" idx="3"/>
            <a:endCxn id="128" idx="1"/>
          </p:cNvCxnSpPr>
          <p:nvPr/>
        </p:nvCxnSpPr>
        <p:spPr>
          <a:xfrm>
            <a:off x="3301356" y="5010941"/>
            <a:ext cx="457200" cy="22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A5DABA8-BE28-DEE8-0497-28BBBCEADFCF}"/>
              </a:ext>
            </a:extLst>
          </p:cNvPr>
          <p:cNvCxnSpPr>
            <a:cxnSpLocks/>
          </p:cNvCxnSpPr>
          <p:nvPr/>
        </p:nvCxnSpPr>
        <p:spPr>
          <a:xfrm>
            <a:off x="3310991" y="5795667"/>
            <a:ext cx="457200" cy="22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16775881-AC92-D51D-B918-CF6BCBA935A0}"/>
              </a:ext>
            </a:extLst>
          </p:cNvPr>
          <p:cNvCxnSpPr>
            <a:cxnSpLocks/>
            <a:stCxn id="127" idx="3"/>
            <a:endCxn id="122" idx="1"/>
          </p:cNvCxnSpPr>
          <p:nvPr/>
        </p:nvCxnSpPr>
        <p:spPr>
          <a:xfrm>
            <a:off x="5174798" y="4494547"/>
            <a:ext cx="2185038" cy="499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E2111862-64A4-8108-51F4-45DABF2AE2D3}"/>
              </a:ext>
            </a:extLst>
          </p:cNvPr>
          <p:cNvSpPr txBox="1"/>
          <p:nvPr/>
        </p:nvSpPr>
        <p:spPr>
          <a:xfrm>
            <a:off x="5961338" y="4325288"/>
            <a:ext cx="827379" cy="206210"/>
          </a:xfrm>
          <a:prstGeom prst="rect">
            <a:avLst/>
          </a:prstGeom>
          <a:noFill/>
          <a:ln w="19050">
            <a:noFill/>
          </a:ln>
          <a:effectLst/>
        </p:spPr>
        <p:txBody>
          <a:bodyPr wrap="square" lIns="82296" tIns="41148" rIns="82296" bIns="41148" rtlCol="0">
            <a:spAutoFit/>
          </a:bodyPr>
          <a:lstStyle/>
          <a:p>
            <a:pPr algn="ctr" defTabSz="411336"/>
            <a:r>
              <a:rPr lang="en-US" sz="800" i="1" dirty="0"/>
              <a:t>Contains</a:t>
            </a:r>
          </a:p>
        </p:txBody>
      </p:sp>
      <p:sp>
        <p:nvSpPr>
          <p:cNvPr id="175" name="TextBox 174">
            <a:extLst>
              <a:ext uri="{FF2B5EF4-FFF2-40B4-BE49-F238E27FC236}">
                <a16:creationId xmlns:a16="http://schemas.microsoft.com/office/drawing/2014/main" id="{88C9913F-C401-5433-7062-EA3890504199}"/>
              </a:ext>
            </a:extLst>
          </p:cNvPr>
          <p:cNvSpPr txBox="1"/>
          <p:nvPr/>
        </p:nvSpPr>
        <p:spPr>
          <a:xfrm>
            <a:off x="5068600" y="5155648"/>
            <a:ext cx="588559" cy="190821"/>
          </a:xfrm>
          <a:prstGeom prst="rect">
            <a:avLst/>
          </a:prstGeom>
          <a:noFill/>
          <a:effectLst/>
        </p:spPr>
        <p:txBody>
          <a:bodyPr wrap="square" lIns="82296" tIns="41148" rIns="82296" bIns="41148" rtlCol="0">
            <a:spAutoFit/>
          </a:bodyPr>
          <a:lstStyle/>
          <a:p>
            <a:pPr algn="ctr" defTabSz="411336"/>
            <a:r>
              <a:rPr lang="en-US" sz="700" i="1" dirty="0"/>
              <a:t>Contains</a:t>
            </a:r>
            <a:endParaRPr lang="en-US" sz="600" i="1" dirty="0"/>
          </a:p>
        </p:txBody>
      </p:sp>
      <p:cxnSp>
        <p:nvCxnSpPr>
          <p:cNvPr id="176" name="Straight Arrow Connector 175">
            <a:extLst>
              <a:ext uri="{FF2B5EF4-FFF2-40B4-BE49-F238E27FC236}">
                <a16:creationId xmlns:a16="http://schemas.microsoft.com/office/drawing/2014/main" id="{0F395533-4998-1B59-B8BF-2F2F078D2580}"/>
              </a:ext>
            </a:extLst>
          </p:cNvPr>
          <p:cNvCxnSpPr>
            <a:cxnSpLocks/>
          </p:cNvCxnSpPr>
          <p:nvPr/>
        </p:nvCxnSpPr>
        <p:spPr>
          <a:xfrm>
            <a:off x="5174065" y="4999105"/>
            <a:ext cx="393691"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C010335F-6C4F-C8C5-32A4-96B0A2EA0EF4}"/>
              </a:ext>
            </a:extLst>
          </p:cNvPr>
          <p:cNvSpPr txBox="1"/>
          <p:nvPr/>
        </p:nvSpPr>
        <p:spPr>
          <a:xfrm>
            <a:off x="5057007" y="6028925"/>
            <a:ext cx="581187"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79" name="Straight Arrow Connector 178">
            <a:extLst>
              <a:ext uri="{FF2B5EF4-FFF2-40B4-BE49-F238E27FC236}">
                <a16:creationId xmlns:a16="http://schemas.microsoft.com/office/drawing/2014/main" id="{C70403AD-A192-0EB9-CA08-3DC71E0EE553}"/>
              </a:ext>
            </a:extLst>
          </p:cNvPr>
          <p:cNvCxnSpPr>
            <a:cxnSpLocks/>
            <a:stCxn id="79" idx="3"/>
            <a:endCxn id="142" idx="1"/>
          </p:cNvCxnSpPr>
          <p:nvPr/>
        </p:nvCxnSpPr>
        <p:spPr>
          <a:xfrm>
            <a:off x="5174605" y="5827475"/>
            <a:ext cx="376259" cy="169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94" name="TextBox 193">
            <a:extLst>
              <a:ext uri="{FF2B5EF4-FFF2-40B4-BE49-F238E27FC236}">
                <a16:creationId xmlns:a16="http://schemas.microsoft.com/office/drawing/2014/main" id="{284B1B96-A596-B44D-1A45-33E965B6CA2A}"/>
              </a:ext>
            </a:extLst>
          </p:cNvPr>
          <p:cNvSpPr txBox="1"/>
          <p:nvPr/>
        </p:nvSpPr>
        <p:spPr>
          <a:xfrm>
            <a:off x="5827008" y="4641600"/>
            <a:ext cx="914400" cy="215444"/>
          </a:xfrm>
          <a:prstGeom prst="rect">
            <a:avLst/>
          </a:prstGeom>
          <a:noFill/>
          <a:effectLst/>
        </p:spPr>
        <p:txBody>
          <a:bodyPr wrap="square" rtlCol="0">
            <a:spAutoFit/>
          </a:bodyPr>
          <a:lstStyle/>
          <a:p>
            <a:r>
              <a:rPr lang="en-US" sz="800" dirty="0"/>
              <a:t>Query based</a:t>
            </a:r>
          </a:p>
        </p:txBody>
      </p:sp>
      <p:sp>
        <p:nvSpPr>
          <p:cNvPr id="195" name="TextBox 194">
            <a:extLst>
              <a:ext uri="{FF2B5EF4-FFF2-40B4-BE49-F238E27FC236}">
                <a16:creationId xmlns:a16="http://schemas.microsoft.com/office/drawing/2014/main" id="{1B9A55E7-0570-B93D-98EF-9DAEC1EFB31A}"/>
              </a:ext>
            </a:extLst>
          </p:cNvPr>
          <p:cNvSpPr txBox="1"/>
          <p:nvPr/>
        </p:nvSpPr>
        <p:spPr>
          <a:xfrm>
            <a:off x="5823392" y="5451484"/>
            <a:ext cx="914400" cy="215444"/>
          </a:xfrm>
          <a:prstGeom prst="rect">
            <a:avLst/>
          </a:prstGeom>
          <a:noFill/>
          <a:effectLst/>
        </p:spPr>
        <p:txBody>
          <a:bodyPr wrap="square" rtlCol="0">
            <a:spAutoFit/>
          </a:bodyPr>
          <a:lstStyle/>
          <a:p>
            <a:r>
              <a:rPr lang="en-US" sz="800" dirty="0"/>
              <a:t>Query based</a:t>
            </a:r>
          </a:p>
        </p:txBody>
      </p:sp>
      <p:sp>
        <p:nvSpPr>
          <p:cNvPr id="206" name="Rectangle: Rounded Corners 205">
            <a:extLst>
              <a:ext uri="{FF2B5EF4-FFF2-40B4-BE49-F238E27FC236}">
                <a16:creationId xmlns:a16="http://schemas.microsoft.com/office/drawing/2014/main" id="{D34E83AD-666B-F7C7-02FA-F473827D3487}"/>
              </a:ext>
            </a:extLst>
          </p:cNvPr>
          <p:cNvSpPr/>
          <p:nvPr/>
        </p:nvSpPr>
        <p:spPr>
          <a:xfrm>
            <a:off x="10550456" y="1704337"/>
            <a:ext cx="1082522" cy="668314"/>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Direct Messaging Services</a:t>
            </a:r>
          </a:p>
        </p:txBody>
      </p:sp>
      <p:sp>
        <p:nvSpPr>
          <p:cNvPr id="209" name="Rectangle: Rounded Corners 208">
            <a:extLst>
              <a:ext uri="{FF2B5EF4-FFF2-40B4-BE49-F238E27FC236}">
                <a16:creationId xmlns:a16="http://schemas.microsoft.com/office/drawing/2014/main" id="{F21E0ECF-4706-043E-5EDA-644720CFB91E}"/>
              </a:ext>
            </a:extLst>
          </p:cNvPr>
          <p:cNvSpPr/>
          <p:nvPr/>
        </p:nvSpPr>
        <p:spPr>
          <a:xfrm>
            <a:off x="4093020" y="315470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Active Directory 2018 Prod</a:t>
            </a:r>
          </a:p>
        </p:txBody>
      </p:sp>
      <p:sp>
        <p:nvSpPr>
          <p:cNvPr id="210" name="Rectangle: Rounded Corners 209">
            <a:extLst>
              <a:ext uri="{FF2B5EF4-FFF2-40B4-BE49-F238E27FC236}">
                <a16:creationId xmlns:a16="http://schemas.microsoft.com/office/drawing/2014/main" id="{42D84A71-E5A6-A98E-D279-9B8FDB1DE1C6}"/>
              </a:ext>
            </a:extLst>
          </p:cNvPr>
          <p:cNvSpPr/>
          <p:nvPr/>
        </p:nvSpPr>
        <p:spPr>
          <a:xfrm>
            <a:off x="4085075" y="2232155"/>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 </a:t>
            </a:r>
          </a:p>
          <a:p>
            <a:pPr lvl="0" algn="ctr" defTabSz="457063">
              <a:lnSpc>
                <a:spcPct val="90000"/>
              </a:lnSpc>
              <a:defRPr/>
            </a:pPr>
            <a:r>
              <a:rPr lang="en-US" sz="1000" dirty="0">
                <a:solidFill>
                  <a:schemeClr val="tx1"/>
                </a:solidFill>
                <a:cs typeface="Arial" panose="020B0604020202020204" pitchFamily="34" charset="0"/>
              </a:rPr>
              <a:t>Active Directory</a:t>
            </a:r>
          </a:p>
        </p:txBody>
      </p:sp>
      <p:cxnSp>
        <p:nvCxnSpPr>
          <p:cNvPr id="212" name="Straight Arrow Connector 211">
            <a:extLst>
              <a:ext uri="{FF2B5EF4-FFF2-40B4-BE49-F238E27FC236}">
                <a16:creationId xmlns:a16="http://schemas.microsoft.com/office/drawing/2014/main" id="{6503EE54-786E-A5BA-35FC-5463F36DD670}"/>
              </a:ext>
            </a:extLst>
          </p:cNvPr>
          <p:cNvCxnSpPr>
            <a:cxnSpLocks/>
            <a:stCxn id="210" idx="2"/>
            <a:endCxn id="209" idx="0"/>
          </p:cNvCxnSpPr>
          <p:nvPr/>
        </p:nvCxnSpPr>
        <p:spPr>
          <a:xfrm>
            <a:off x="4542275" y="2917955"/>
            <a:ext cx="7945" cy="236748"/>
          </a:xfrm>
          <a:prstGeom prst="straightConnector1">
            <a:avLst/>
          </a:prstGeom>
          <a:ln w="9525">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85" name="Connector: Elbow 184">
            <a:extLst>
              <a:ext uri="{FF2B5EF4-FFF2-40B4-BE49-F238E27FC236}">
                <a16:creationId xmlns:a16="http://schemas.microsoft.com/office/drawing/2014/main" id="{3B551E65-5D5B-D937-60C1-19FE8BC66B07}"/>
              </a:ext>
            </a:extLst>
          </p:cNvPr>
          <p:cNvCxnSpPr>
            <a:cxnSpLocks/>
          </p:cNvCxnSpPr>
          <p:nvPr/>
        </p:nvCxnSpPr>
        <p:spPr>
          <a:xfrm>
            <a:off x="4976440" y="3583376"/>
            <a:ext cx="2554556" cy="304314"/>
          </a:xfrm>
          <a:prstGeom prst="bentConnector3">
            <a:avLst>
              <a:gd name="adj1" fmla="val 5976"/>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097B20A4-2783-561E-5615-79B926B7E2AC}"/>
              </a:ext>
            </a:extLst>
          </p:cNvPr>
          <p:cNvSpPr txBox="1"/>
          <p:nvPr/>
        </p:nvSpPr>
        <p:spPr>
          <a:xfrm>
            <a:off x="5708385" y="3732217"/>
            <a:ext cx="865607" cy="206210"/>
          </a:xfrm>
          <a:prstGeom prst="rect">
            <a:avLst/>
          </a:prstGeom>
          <a:noFill/>
          <a:effectLst/>
        </p:spPr>
        <p:txBody>
          <a:bodyPr wrap="square" lIns="82296" tIns="41148" rIns="82296" bIns="41148" rtlCol="0">
            <a:spAutoFit/>
          </a:bodyPr>
          <a:lstStyle/>
          <a:p>
            <a:pPr defTabSz="411336"/>
            <a:r>
              <a:rPr lang="en-US" sz="800" dirty="0"/>
              <a:t>Sends Data to</a:t>
            </a:r>
          </a:p>
        </p:txBody>
      </p:sp>
      <p:sp>
        <p:nvSpPr>
          <p:cNvPr id="218" name="Rectangle: Rounded Corners 217">
            <a:extLst>
              <a:ext uri="{FF2B5EF4-FFF2-40B4-BE49-F238E27FC236}">
                <a16:creationId xmlns:a16="http://schemas.microsoft.com/office/drawing/2014/main" id="{B23FACD8-3B61-3587-5E0F-C7C2655C58D4}"/>
              </a:ext>
            </a:extLst>
          </p:cNvPr>
          <p:cNvSpPr/>
          <p:nvPr/>
        </p:nvSpPr>
        <p:spPr>
          <a:xfrm>
            <a:off x="2362029" y="3282162"/>
            <a:ext cx="1408176" cy="438912"/>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Service Offering</a:t>
            </a:r>
          </a:p>
          <a:p>
            <a:pPr algn="ctr" defTabSz="456926">
              <a:lnSpc>
                <a:spcPct val="90000"/>
              </a:lnSpc>
            </a:pPr>
            <a:r>
              <a:rPr lang="en-US" sz="1000" dirty="0">
                <a:solidFill>
                  <a:schemeClr val="tx1"/>
                </a:solidFill>
                <a:cs typeface="Arial" panose="020B0604020202020204" pitchFamily="34" charset="0"/>
              </a:rPr>
              <a:t>Active Directory Administration</a:t>
            </a:r>
          </a:p>
        </p:txBody>
      </p:sp>
      <p:sp>
        <p:nvSpPr>
          <p:cNvPr id="219" name="Rectangle: Rounded Corners 218">
            <a:extLst>
              <a:ext uri="{FF2B5EF4-FFF2-40B4-BE49-F238E27FC236}">
                <a16:creationId xmlns:a16="http://schemas.microsoft.com/office/drawing/2014/main" id="{50F962FA-8A22-11A8-003C-35CDC858ABD8}"/>
              </a:ext>
            </a:extLst>
          </p:cNvPr>
          <p:cNvSpPr/>
          <p:nvPr/>
        </p:nvSpPr>
        <p:spPr>
          <a:xfrm>
            <a:off x="521170" y="3283916"/>
            <a:ext cx="1408176" cy="438912"/>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Technical Service</a:t>
            </a:r>
          </a:p>
          <a:p>
            <a:pPr algn="ctr" defTabSz="456926">
              <a:lnSpc>
                <a:spcPct val="90000"/>
              </a:lnSpc>
            </a:pPr>
            <a:r>
              <a:rPr lang="en-US" sz="1000" dirty="0">
                <a:solidFill>
                  <a:schemeClr val="tx1"/>
                </a:solidFill>
                <a:cs typeface="Arial" panose="020B0604020202020204" pitchFamily="34" charset="0"/>
              </a:rPr>
              <a:t>Identity and Access Mgmt</a:t>
            </a:r>
          </a:p>
        </p:txBody>
      </p:sp>
      <p:cxnSp>
        <p:nvCxnSpPr>
          <p:cNvPr id="220" name="Straight Connector 219">
            <a:extLst>
              <a:ext uri="{FF2B5EF4-FFF2-40B4-BE49-F238E27FC236}">
                <a16:creationId xmlns:a16="http://schemas.microsoft.com/office/drawing/2014/main" id="{E603D3A5-33F0-7717-7FBD-07E26EA1648F}"/>
              </a:ext>
            </a:extLst>
          </p:cNvPr>
          <p:cNvCxnSpPr>
            <a:cxnSpLocks/>
            <a:stCxn id="219" idx="3"/>
            <a:endCxn id="218" idx="1"/>
          </p:cNvCxnSpPr>
          <p:nvPr/>
        </p:nvCxnSpPr>
        <p:spPr>
          <a:xfrm flipV="1">
            <a:off x="1929346" y="3501618"/>
            <a:ext cx="432683" cy="1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4" name="TextBox 223">
            <a:extLst>
              <a:ext uri="{FF2B5EF4-FFF2-40B4-BE49-F238E27FC236}">
                <a16:creationId xmlns:a16="http://schemas.microsoft.com/office/drawing/2014/main" id="{9D1A1453-1591-6D51-35E7-68118B944390}"/>
              </a:ext>
            </a:extLst>
          </p:cNvPr>
          <p:cNvSpPr txBox="1"/>
          <p:nvPr/>
        </p:nvSpPr>
        <p:spPr>
          <a:xfrm>
            <a:off x="10036247" y="2741646"/>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5" name="TextBox 224">
            <a:extLst>
              <a:ext uri="{FF2B5EF4-FFF2-40B4-BE49-F238E27FC236}">
                <a16:creationId xmlns:a16="http://schemas.microsoft.com/office/drawing/2014/main" id="{7C8A7C60-AFF3-2763-1640-B73549AAD943}"/>
              </a:ext>
            </a:extLst>
          </p:cNvPr>
          <p:cNvSpPr txBox="1"/>
          <p:nvPr/>
        </p:nvSpPr>
        <p:spPr>
          <a:xfrm>
            <a:off x="3373074" y="4245177"/>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6" name="TextBox 225">
            <a:extLst>
              <a:ext uri="{FF2B5EF4-FFF2-40B4-BE49-F238E27FC236}">
                <a16:creationId xmlns:a16="http://schemas.microsoft.com/office/drawing/2014/main" id="{F12AB8D3-6DF3-6DF9-50D9-379FEC2BE393}"/>
              </a:ext>
            </a:extLst>
          </p:cNvPr>
          <p:cNvSpPr txBox="1"/>
          <p:nvPr/>
        </p:nvSpPr>
        <p:spPr>
          <a:xfrm>
            <a:off x="3335693" y="4777506"/>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7" name="TextBox 226">
            <a:extLst>
              <a:ext uri="{FF2B5EF4-FFF2-40B4-BE49-F238E27FC236}">
                <a16:creationId xmlns:a16="http://schemas.microsoft.com/office/drawing/2014/main" id="{8B4B7EBA-7FF0-ECE4-D0BF-EE6449B149BC}"/>
              </a:ext>
            </a:extLst>
          </p:cNvPr>
          <p:cNvSpPr txBox="1"/>
          <p:nvPr/>
        </p:nvSpPr>
        <p:spPr>
          <a:xfrm>
            <a:off x="3339250" y="5540740"/>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30" name="TextBox 229">
            <a:extLst>
              <a:ext uri="{FF2B5EF4-FFF2-40B4-BE49-F238E27FC236}">
                <a16:creationId xmlns:a16="http://schemas.microsoft.com/office/drawing/2014/main" id="{E7D996C9-8728-578B-CC5D-B52239AA5331}"/>
              </a:ext>
            </a:extLst>
          </p:cNvPr>
          <p:cNvSpPr txBox="1"/>
          <p:nvPr/>
        </p:nvSpPr>
        <p:spPr>
          <a:xfrm>
            <a:off x="1944714" y="3291506"/>
            <a:ext cx="850950"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31" name="Straight Arrow Connector 230">
            <a:extLst>
              <a:ext uri="{FF2B5EF4-FFF2-40B4-BE49-F238E27FC236}">
                <a16:creationId xmlns:a16="http://schemas.microsoft.com/office/drawing/2014/main" id="{8D208CE6-403C-5015-1E08-283128CA86B4}"/>
              </a:ext>
            </a:extLst>
          </p:cNvPr>
          <p:cNvCxnSpPr>
            <a:cxnSpLocks/>
            <a:stCxn id="218" idx="3"/>
            <a:endCxn id="209" idx="1"/>
          </p:cNvCxnSpPr>
          <p:nvPr/>
        </p:nvCxnSpPr>
        <p:spPr>
          <a:xfrm flipV="1">
            <a:off x="3770205" y="3497603"/>
            <a:ext cx="322815" cy="4015"/>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235" name="TextBox 234">
            <a:extLst>
              <a:ext uri="{FF2B5EF4-FFF2-40B4-BE49-F238E27FC236}">
                <a16:creationId xmlns:a16="http://schemas.microsoft.com/office/drawing/2014/main" id="{98735A52-0FFC-307F-E91F-131B7222ECFB}"/>
              </a:ext>
            </a:extLst>
          </p:cNvPr>
          <p:cNvSpPr txBox="1"/>
          <p:nvPr/>
        </p:nvSpPr>
        <p:spPr>
          <a:xfrm>
            <a:off x="3457164" y="3732217"/>
            <a:ext cx="827379" cy="206210"/>
          </a:xfrm>
          <a:prstGeom prst="rect">
            <a:avLst/>
          </a:prstGeom>
          <a:noFill/>
          <a:ln w="19050">
            <a:noFill/>
          </a:ln>
          <a:effectLst/>
        </p:spPr>
        <p:txBody>
          <a:bodyPr wrap="square" lIns="82296" tIns="41148" rIns="82296" bIns="41148" rtlCol="0">
            <a:spAutoFit/>
          </a:bodyPr>
          <a:lstStyle/>
          <a:p>
            <a:pPr algn="ctr" defTabSz="411336"/>
            <a:r>
              <a:rPr lang="en-US" sz="800" i="1" dirty="0"/>
              <a:t>Contains</a:t>
            </a:r>
          </a:p>
        </p:txBody>
      </p:sp>
      <p:cxnSp>
        <p:nvCxnSpPr>
          <p:cNvPr id="248" name="Connector: Elbow 247">
            <a:extLst>
              <a:ext uri="{FF2B5EF4-FFF2-40B4-BE49-F238E27FC236}">
                <a16:creationId xmlns:a16="http://schemas.microsoft.com/office/drawing/2014/main" id="{D1A83CD9-42FB-D4B8-F6D6-51F50FE99AAA}"/>
              </a:ext>
            </a:extLst>
          </p:cNvPr>
          <p:cNvCxnSpPr>
            <a:cxnSpLocks/>
            <a:stCxn id="209" idx="3"/>
          </p:cNvCxnSpPr>
          <p:nvPr/>
        </p:nvCxnSpPr>
        <p:spPr>
          <a:xfrm>
            <a:off x="5007420" y="3497603"/>
            <a:ext cx="2523576" cy="225225"/>
          </a:xfrm>
          <a:prstGeom prst="bentConnector3">
            <a:avLst>
              <a:gd name="adj1" fmla="val 710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5" name="Rectangle: Rounded Corners 264">
            <a:extLst>
              <a:ext uri="{FF2B5EF4-FFF2-40B4-BE49-F238E27FC236}">
                <a16:creationId xmlns:a16="http://schemas.microsoft.com/office/drawing/2014/main" id="{B8A7FA02-A655-A1A1-DA45-92394019666B}"/>
              </a:ext>
            </a:extLst>
          </p:cNvPr>
          <p:cNvSpPr/>
          <p:nvPr/>
        </p:nvSpPr>
        <p:spPr>
          <a:xfrm>
            <a:off x="10570106" y="4076400"/>
            <a:ext cx="1082522" cy="685800"/>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Service Portfolio</a:t>
            </a:r>
          </a:p>
          <a:p>
            <a:pPr algn="ctr" defTabSz="457063">
              <a:lnSpc>
                <a:spcPct val="90000"/>
              </a:lnSpc>
            </a:pPr>
            <a:r>
              <a:rPr lang="en-US" sz="1000" dirty="0">
                <a:solidFill>
                  <a:srgbClr val="FFFFFF"/>
                </a:solidFill>
                <a:cs typeface="Arial" panose="020B0604020202020204" pitchFamily="34" charset="0"/>
              </a:rPr>
              <a:t>Communication</a:t>
            </a:r>
          </a:p>
        </p:txBody>
      </p:sp>
      <p:cxnSp>
        <p:nvCxnSpPr>
          <p:cNvPr id="267" name="Straight Connector 266">
            <a:extLst>
              <a:ext uri="{FF2B5EF4-FFF2-40B4-BE49-F238E27FC236}">
                <a16:creationId xmlns:a16="http://schemas.microsoft.com/office/drawing/2014/main" id="{7977B381-A1DA-6D3A-A57F-B2887BB1A659}"/>
              </a:ext>
            </a:extLst>
          </p:cNvPr>
          <p:cNvCxnSpPr>
            <a:stCxn id="98" idx="2"/>
            <a:endCxn id="265" idx="0"/>
          </p:cNvCxnSpPr>
          <p:nvPr/>
        </p:nvCxnSpPr>
        <p:spPr>
          <a:xfrm>
            <a:off x="11111367" y="3850193"/>
            <a:ext cx="0" cy="226207"/>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8" name="TextBox 267">
            <a:extLst>
              <a:ext uri="{FF2B5EF4-FFF2-40B4-BE49-F238E27FC236}">
                <a16:creationId xmlns:a16="http://schemas.microsoft.com/office/drawing/2014/main" id="{00A2087A-2FB4-EE49-E76E-56F803271BEB}"/>
              </a:ext>
            </a:extLst>
          </p:cNvPr>
          <p:cNvSpPr txBox="1"/>
          <p:nvPr/>
        </p:nvSpPr>
        <p:spPr>
          <a:xfrm>
            <a:off x="11157497" y="3827627"/>
            <a:ext cx="372854"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71" name="Connector: Elbow 270">
            <a:extLst>
              <a:ext uri="{FF2B5EF4-FFF2-40B4-BE49-F238E27FC236}">
                <a16:creationId xmlns:a16="http://schemas.microsoft.com/office/drawing/2014/main" id="{2157F6D7-20C0-6766-09ED-52EE5191E3CE}"/>
              </a:ext>
            </a:extLst>
          </p:cNvPr>
          <p:cNvCxnSpPr>
            <a:stCxn id="206" idx="3"/>
            <a:endCxn id="265" idx="3"/>
          </p:cNvCxnSpPr>
          <p:nvPr/>
        </p:nvCxnSpPr>
        <p:spPr>
          <a:xfrm>
            <a:off x="11632978" y="2038494"/>
            <a:ext cx="19650" cy="2380806"/>
          </a:xfrm>
          <a:prstGeom prst="bentConnector3">
            <a:avLst>
              <a:gd name="adj1" fmla="val 1263359"/>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3" name="TextBox 272">
            <a:extLst>
              <a:ext uri="{FF2B5EF4-FFF2-40B4-BE49-F238E27FC236}">
                <a16:creationId xmlns:a16="http://schemas.microsoft.com/office/drawing/2014/main" id="{7955444E-6E04-8B2B-75E9-44ACF0EA97CB}"/>
              </a:ext>
            </a:extLst>
          </p:cNvPr>
          <p:cNvSpPr txBox="1"/>
          <p:nvPr/>
        </p:nvSpPr>
        <p:spPr>
          <a:xfrm>
            <a:off x="11586873" y="2986828"/>
            <a:ext cx="850950" cy="221599"/>
          </a:xfrm>
          <a:prstGeom prst="rect">
            <a:avLst/>
          </a:prstGeom>
          <a:noFill/>
          <a:effectLst/>
        </p:spPr>
        <p:txBody>
          <a:bodyPr wrap="square" lIns="82296" tIns="41148" rIns="82296" bIns="41148" rtlCol="0">
            <a:spAutoFit/>
          </a:bodyPr>
          <a:lstStyle/>
          <a:p>
            <a:pPr defTabSz="411336"/>
            <a:r>
              <a:rPr lang="en-US" sz="900" dirty="0"/>
              <a:t>Ref</a:t>
            </a:r>
          </a:p>
        </p:txBody>
      </p:sp>
    </p:spTree>
    <p:extLst>
      <p:ext uri="{BB962C8B-B14F-4D97-AF65-F5344CB8AC3E}">
        <p14:creationId xmlns:p14="http://schemas.microsoft.com/office/powerpoint/2010/main" val="24379993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nvGraphicFramePr>
        <p:xfrm>
          <a:off x="603848" y="729574"/>
          <a:ext cx="11181753" cy="5356390"/>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t>Microsoft Dynamics</a:t>
                      </a:r>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Microsoft Dynamics Prod</a:t>
                      </a:r>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Dynamics Administration</a:t>
                      </a:r>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Dynamics Reports</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86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Dynamics CRM</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algn="l" fontAlgn="ctr"/>
                      <a:r>
                        <a:rPr lang="en-US" sz="1100" kern="1200" dirty="0">
                          <a:solidFill>
                            <a:schemeClr val="tx1"/>
                          </a:solidFill>
                          <a:latin typeface="+mn-lt"/>
                          <a:ea typeface="+mn-ea"/>
                          <a:cs typeface="+mn-cs"/>
                        </a:rPr>
                        <a:t>  </a:t>
                      </a:r>
                    </a:p>
                    <a:p>
                      <a:pPr algn="l" fontAlgn="ctr"/>
                      <a:r>
                        <a:rPr lang="en-US" sz="1100" kern="1200" dirty="0">
                          <a:solidFill>
                            <a:schemeClr val="tx1"/>
                          </a:solidFill>
                          <a:latin typeface="+mn-lt"/>
                          <a:ea typeface="+mn-ea"/>
                          <a:cs typeface="+mn-cs"/>
                        </a:rPr>
                        <a:t>   Customer Relationship Services</a:t>
                      </a: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Microsoft Dynamics</a:t>
            </a:r>
          </a:p>
        </p:txBody>
      </p:sp>
    </p:spTree>
    <p:extLst>
      <p:ext uri="{BB962C8B-B14F-4D97-AF65-F5344CB8AC3E}">
        <p14:creationId xmlns:p14="http://schemas.microsoft.com/office/powerpoint/2010/main" val="3750670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247671" y="181486"/>
            <a:ext cx="10835640" cy="543085"/>
          </a:xfrm>
        </p:spPr>
        <p:txBody>
          <a:bodyPr anchor="t"/>
          <a:lstStyle/>
          <a:p>
            <a:r>
              <a:rPr lang="en-US" dirty="0"/>
              <a:t>Microsoft Dynamics </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3425365" y="3608265"/>
            <a:ext cx="941512"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Dynamics Admin</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210201" y="1189787"/>
            <a:ext cx="1207916"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Service Customers</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5379819" y="2262407"/>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Microsoft</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Dynamics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7815115" y="3646976"/>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Dynamics CRM</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5180614" y="3648747"/>
            <a:ext cx="1258798" cy="53617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MS Dynamics Prod</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2294814" y="360826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Mgmt Services</a:t>
            </a:r>
          </a:p>
        </p:txBody>
      </p:sp>
      <p:sp>
        <p:nvSpPr>
          <p:cNvPr id="79" name="TextBox 78">
            <a:extLst>
              <a:ext uri="{FF2B5EF4-FFF2-40B4-BE49-F238E27FC236}">
                <a16:creationId xmlns:a16="http://schemas.microsoft.com/office/drawing/2014/main" id="{6B26D1E0-DC6B-F14B-8D73-5244686F11A1}"/>
              </a:ext>
            </a:extLst>
          </p:cNvPr>
          <p:cNvSpPr txBox="1"/>
          <p:nvPr/>
        </p:nvSpPr>
        <p:spPr>
          <a:xfrm>
            <a:off x="4251832" y="3734006"/>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Depends On</a:t>
            </a:r>
            <a:endParaRPr kumimoji="0" lang="en-US" sz="800" i="0" u="none" strike="noStrike" kern="1200" cap="none" spc="0" normalizeH="0" baseline="0" noProof="0" dirty="0">
              <a:ln>
                <a:noFill/>
              </a:ln>
              <a:effectLst/>
              <a:uLnTx/>
              <a:uFillTx/>
              <a:latin typeface="Century Gothic" panose="020F0302020204030204"/>
            </a:endParaRPr>
          </a:p>
        </p:txBody>
      </p:sp>
      <p:sp>
        <p:nvSpPr>
          <p:cNvPr id="104" name="TextBox 103">
            <a:extLst>
              <a:ext uri="{FF2B5EF4-FFF2-40B4-BE49-F238E27FC236}">
                <a16:creationId xmlns:a16="http://schemas.microsoft.com/office/drawing/2014/main" id="{A391733F-EB69-8F46-AFF0-FF4AEF50A964}"/>
              </a:ext>
            </a:extLst>
          </p:cNvPr>
          <p:cNvSpPr txBox="1"/>
          <p:nvPr/>
        </p:nvSpPr>
        <p:spPr>
          <a:xfrm>
            <a:off x="5782832" y="1872069"/>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flipH="1">
            <a:off x="5810013" y="2856767"/>
            <a:ext cx="4146" cy="79198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5158957" y="312081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cxnSpLocks/>
            <a:stCxn id="4" idx="3"/>
            <a:endCxn id="11" idx="1"/>
          </p:cNvCxnSpPr>
          <p:nvPr/>
        </p:nvCxnSpPr>
        <p:spPr>
          <a:xfrm>
            <a:off x="4366877" y="3905445"/>
            <a:ext cx="813737" cy="1139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B642AA5-46C8-BB5B-E046-3FDF1050C4B7}"/>
              </a:ext>
            </a:extLst>
          </p:cNvPr>
          <p:cNvCxnSpPr>
            <a:cxnSpLocks/>
            <a:stCxn id="5" idx="2"/>
            <a:endCxn id="6" idx="0"/>
          </p:cNvCxnSpPr>
          <p:nvPr/>
        </p:nvCxnSpPr>
        <p:spPr>
          <a:xfrm>
            <a:off x="5814159" y="1784147"/>
            <a:ext cx="0" cy="47826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7F0442E-366E-7C57-FB8C-AA7ACECEAC5D}"/>
              </a:ext>
            </a:extLst>
          </p:cNvPr>
          <p:cNvCxnSpPr>
            <a:cxnSpLocks/>
            <a:stCxn id="41" idx="3"/>
            <a:endCxn id="4" idx="1"/>
          </p:cNvCxnSpPr>
          <p:nvPr/>
        </p:nvCxnSpPr>
        <p:spPr>
          <a:xfrm>
            <a:off x="3163494" y="3905445"/>
            <a:ext cx="261871" cy="0"/>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CB68F604-79EC-6CA8-8E92-BA5B3C5FF9C4}"/>
              </a:ext>
            </a:extLst>
          </p:cNvPr>
          <p:cNvSpPr txBox="1"/>
          <p:nvPr/>
        </p:nvSpPr>
        <p:spPr>
          <a:xfrm>
            <a:off x="2975812" y="4188837"/>
            <a:ext cx="954079" cy="238720"/>
          </a:xfrm>
          <a:prstGeom prst="rect">
            <a:avLst/>
          </a:prstGeom>
          <a:noFill/>
        </p:spPr>
        <p:txBody>
          <a:bodyPr wrap="square" rtlCol="0">
            <a:noAutofit/>
          </a:bodyPr>
          <a:lstStyle/>
          <a:p>
            <a:pPr algn="l">
              <a:spcBef>
                <a:spcPts val="300"/>
              </a:spcBef>
            </a:pPr>
            <a:r>
              <a:rPr lang="en-US" sz="800" dirty="0"/>
              <a:t>Reference</a:t>
            </a:r>
          </a:p>
        </p:txBody>
      </p:sp>
      <p:sp>
        <p:nvSpPr>
          <p:cNvPr id="66" name="Rectangle: Rounded Corners 65">
            <a:extLst>
              <a:ext uri="{FF2B5EF4-FFF2-40B4-BE49-F238E27FC236}">
                <a16:creationId xmlns:a16="http://schemas.microsoft.com/office/drawing/2014/main" id="{FB8B7F01-7484-5984-1AF9-93825D466D24}"/>
              </a:ext>
            </a:extLst>
          </p:cNvPr>
          <p:cNvSpPr/>
          <p:nvPr/>
        </p:nvSpPr>
        <p:spPr>
          <a:xfrm>
            <a:off x="9213013" y="3646976"/>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Dynamics</a:t>
            </a:r>
            <a:r>
              <a:rPr kumimoji="0" lang="en-US" sz="1000" b="1"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Reports</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72" name="Rectangle: Rounded Corners 71">
            <a:extLst>
              <a:ext uri="{FF2B5EF4-FFF2-40B4-BE49-F238E27FC236}">
                <a16:creationId xmlns:a16="http://schemas.microsoft.com/office/drawing/2014/main" id="{2C187D0F-3271-CCD0-928D-7CCB7AB9144E}"/>
              </a:ext>
            </a:extLst>
          </p:cNvPr>
          <p:cNvSpPr/>
          <p:nvPr/>
        </p:nvSpPr>
        <p:spPr>
          <a:xfrm>
            <a:off x="9118048" y="2082401"/>
            <a:ext cx="105861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Customer Relationship Services</a:t>
            </a:r>
            <a:endPar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105" name="Straight Arrow Connector 104">
            <a:extLst>
              <a:ext uri="{FF2B5EF4-FFF2-40B4-BE49-F238E27FC236}">
                <a16:creationId xmlns:a16="http://schemas.microsoft.com/office/drawing/2014/main" id="{94EAEF14-D05E-0C59-D13D-41A950A808E6}"/>
              </a:ext>
            </a:extLst>
          </p:cNvPr>
          <p:cNvCxnSpPr>
            <a:cxnSpLocks/>
            <a:stCxn id="8" idx="1"/>
          </p:cNvCxnSpPr>
          <p:nvPr/>
        </p:nvCxnSpPr>
        <p:spPr>
          <a:xfrm flipH="1">
            <a:off x="6402563" y="3944156"/>
            <a:ext cx="1412552" cy="529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DDB92652-6D52-486A-BFC8-B11797DCCC44}"/>
              </a:ext>
            </a:extLst>
          </p:cNvPr>
          <p:cNvSpPr txBox="1"/>
          <p:nvPr/>
        </p:nvSpPr>
        <p:spPr>
          <a:xfrm>
            <a:off x="6566600" y="3681043"/>
            <a:ext cx="954079" cy="238720"/>
          </a:xfrm>
          <a:prstGeom prst="rect">
            <a:avLst/>
          </a:prstGeom>
          <a:noFill/>
        </p:spPr>
        <p:txBody>
          <a:bodyPr wrap="square" rtlCol="0">
            <a:noAutofit/>
          </a:bodyPr>
          <a:lstStyle/>
          <a:p>
            <a:pPr algn="l">
              <a:spcBef>
                <a:spcPts val="300"/>
              </a:spcBef>
            </a:pPr>
            <a:r>
              <a:rPr lang="en-US" sz="800" dirty="0"/>
              <a:t>Depends on</a:t>
            </a:r>
          </a:p>
        </p:txBody>
      </p:sp>
      <p:sp>
        <p:nvSpPr>
          <p:cNvPr id="119" name="TextBox 118">
            <a:extLst>
              <a:ext uri="{FF2B5EF4-FFF2-40B4-BE49-F238E27FC236}">
                <a16:creationId xmlns:a16="http://schemas.microsoft.com/office/drawing/2014/main" id="{6EB96F63-38C0-072C-763D-947C686B57A1}"/>
              </a:ext>
            </a:extLst>
          </p:cNvPr>
          <p:cNvSpPr txBox="1"/>
          <p:nvPr/>
        </p:nvSpPr>
        <p:spPr>
          <a:xfrm>
            <a:off x="9699618" y="3120810"/>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21" name="Straight Connector 120">
            <a:extLst>
              <a:ext uri="{FF2B5EF4-FFF2-40B4-BE49-F238E27FC236}">
                <a16:creationId xmlns:a16="http://schemas.microsoft.com/office/drawing/2014/main" id="{2C5F3528-3BB8-5682-E12B-D7A4EEAB1250}"/>
              </a:ext>
            </a:extLst>
          </p:cNvPr>
          <p:cNvCxnSpPr>
            <a:cxnSpLocks/>
            <a:stCxn id="66" idx="0"/>
            <a:endCxn id="72" idx="2"/>
          </p:cNvCxnSpPr>
          <p:nvPr/>
        </p:nvCxnSpPr>
        <p:spPr>
          <a:xfrm flipV="1">
            <a:off x="9647353" y="2676761"/>
            <a:ext cx="0" cy="970215"/>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4" name="Rectangle: Rounded Corners 133">
            <a:extLst>
              <a:ext uri="{FF2B5EF4-FFF2-40B4-BE49-F238E27FC236}">
                <a16:creationId xmlns:a16="http://schemas.microsoft.com/office/drawing/2014/main" id="{3A025960-A49A-BA15-958F-C05B5924AD48}"/>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35" name="Rectangle: Rounded Corners 134">
            <a:extLst>
              <a:ext uri="{FF2B5EF4-FFF2-40B4-BE49-F238E27FC236}">
                <a16:creationId xmlns:a16="http://schemas.microsoft.com/office/drawing/2014/main" id="{6FF05627-46D2-4D5F-296A-1745A8CBD1A4}"/>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36" name="Rectangle: Rounded Corners 135">
            <a:extLst>
              <a:ext uri="{FF2B5EF4-FFF2-40B4-BE49-F238E27FC236}">
                <a16:creationId xmlns:a16="http://schemas.microsoft.com/office/drawing/2014/main" id="{F7E2956A-CBA4-50A8-4CB4-7FFD1E23C2AA}"/>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27" name="Rectangle: Rounded Corners 26">
            <a:extLst>
              <a:ext uri="{FF2B5EF4-FFF2-40B4-BE49-F238E27FC236}">
                <a16:creationId xmlns:a16="http://schemas.microsoft.com/office/drawing/2014/main" id="{A2967B3D-6C4C-925E-6B3F-3BC3CF7FBFA7}"/>
              </a:ext>
            </a:extLst>
          </p:cNvPr>
          <p:cNvSpPr/>
          <p:nvPr/>
        </p:nvSpPr>
        <p:spPr>
          <a:xfrm>
            <a:off x="5375673" y="471820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noProof="0" dirty="0">
                <a:solidFill>
                  <a:schemeClr val="tx1"/>
                </a:solidFill>
                <a:latin typeface="Century Gothic" panose="020F0302020204030204"/>
                <a:cs typeface="Arial" panose="020B0604020202020204" pitchFamily="34" charset="0"/>
              </a:rPr>
              <a:t>Infrastructure CS’s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28" name="Straight Arrow Connector 27">
            <a:extLst>
              <a:ext uri="{FF2B5EF4-FFF2-40B4-BE49-F238E27FC236}">
                <a16:creationId xmlns:a16="http://schemas.microsoft.com/office/drawing/2014/main" id="{0A08A951-2992-05D2-E9B2-1383A3705120}"/>
              </a:ext>
            </a:extLst>
          </p:cNvPr>
          <p:cNvCxnSpPr>
            <a:cxnSpLocks/>
            <a:stCxn id="11" idx="2"/>
            <a:endCxn id="27" idx="0"/>
          </p:cNvCxnSpPr>
          <p:nvPr/>
        </p:nvCxnSpPr>
        <p:spPr>
          <a:xfrm>
            <a:off x="5810013" y="4184924"/>
            <a:ext cx="0" cy="53327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7309C17B-C242-AC60-B1CB-449609CDE8A4}"/>
              </a:ext>
            </a:extLst>
          </p:cNvPr>
          <p:cNvCxnSpPr>
            <a:cxnSpLocks/>
            <a:stCxn id="66" idx="2"/>
          </p:cNvCxnSpPr>
          <p:nvPr/>
        </p:nvCxnSpPr>
        <p:spPr>
          <a:xfrm rot="5400000" flipH="1">
            <a:off x="7929364" y="2523347"/>
            <a:ext cx="206744" cy="3229234"/>
          </a:xfrm>
          <a:prstGeom prst="bentConnector4">
            <a:avLst>
              <a:gd name="adj1" fmla="val -110572"/>
              <a:gd name="adj2" fmla="val 8917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B8401EB1-21E9-D5AB-9A02-344C25E88398}"/>
              </a:ext>
            </a:extLst>
          </p:cNvPr>
          <p:cNvSpPr txBox="1"/>
          <p:nvPr/>
        </p:nvSpPr>
        <p:spPr>
          <a:xfrm>
            <a:off x="7043639" y="4299987"/>
            <a:ext cx="954079" cy="238720"/>
          </a:xfrm>
          <a:prstGeom prst="rect">
            <a:avLst/>
          </a:prstGeom>
          <a:noFill/>
        </p:spPr>
        <p:txBody>
          <a:bodyPr wrap="square" rtlCol="0">
            <a:noAutofit/>
          </a:bodyPr>
          <a:lstStyle/>
          <a:p>
            <a:pPr algn="l">
              <a:spcBef>
                <a:spcPts val="300"/>
              </a:spcBef>
            </a:pPr>
            <a:r>
              <a:rPr lang="en-US" sz="800" dirty="0"/>
              <a:t>Depends on</a:t>
            </a:r>
          </a:p>
        </p:txBody>
      </p:sp>
      <p:cxnSp>
        <p:nvCxnSpPr>
          <p:cNvPr id="59" name="Straight Connector 58">
            <a:extLst>
              <a:ext uri="{FF2B5EF4-FFF2-40B4-BE49-F238E27FC236}">
                <a16:creationId xmlns:a16="http://schemas.microsoft.com/office/drawing/2014/main" id="{3A18A975-93A1-0E97-103F-2C9B1870F765}"/>
              </a:ext>
            </a:extLst>
          </p:cNvPr>
          <p:cNvCxnSpPr>
            <a:cxnSpLocks/>
            <a:endCxn id="72" idx="2"/>
          </p:cNvCxnSpPr>
          <p:nvPr/>
        </p:nvCxnSpPr>
        <p:spPr>
          <a:xfrm flipV="1">
            <a:off x="8236411" y="2676761"/>
            <a:ext cx="1410942" cy="1008411"/>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2307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Client Server Example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624666" y="4160694"/>
            <a:ext cx="7355551" cy="658813"/>
          </a:xfrm>
        </p:spPr>
        <p:txBody>
          <a:bodyPr/>
          <a:lstStyle/>
          <a:p>
            <a:r>
              <a:rPr lang="en-US" sz="2000" dirty="0"/>
              <a:t>SolidWorks and Product Data Management System – Design/Engineering Software</a:t>
            </a:r>
          </a:p>
        </p:txBody>
      </p:sp>
    </p:spTree>
    <p:extLst>
      <p:ext uri="{BB962C8B-B14F-4D97-AF65-F5344CB8AC3E}">
        <p14:creationId xmlns:p14="http://schemas.microsoft.com/office/powerpoint/2010/main" val="5726122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itle 6">
            <a:extLst>
              <a:ext uri="{FF2B5EF4-FFF2-40B4-BE49-F238E27FC236}">
                <a16:creationId xmlns:a16="http://schemas.microsoft.com/office/drawing/2014/main" id="{18B49C6A-6BE3-834F-A349-E2A1D19E4E4E}"/>
              </a:ext>
            </a:extLst>
          </p:cNvPr>
          <p:cNvSpPr txBox="1">
            <a:spLocks/>
          </p:cNvSpPr>
          <p:nvPr/>
        </p:nvSpPr>
        <p:spPr bwMode="gray">
          <a:xfrm>
            <a:off x="483346" y="435559"/>
            <a:ext cx="11222132" cy="668692"/>
          </a:xfrm>
          <a:prstGeom prst="rect">
            <a:avLst/>
          </a:prstGeom>
        </p:spPr>
        <p:txBody>
          <a:bodyPr vert="horz" lIns="91440" tIns="0" rIns="91440" bIns="0" rtlCol="0" anchor="b" anchorCtr="0">
            <a:noAutofit/>
          </a:bodyPr>
          <a:lstStyle>
            <a:lvl1pPr algn="l" defTabSz="457017" rtl="0" eaLnBrk="1" latinLnBrk="0" hangingPunct="1">
              <a:lnSpc>
                <a:spcPct val="90000"/>
              </a:lnSpc>
              <a:spcBef>
                <a:spcPts val="0"/>
              </a:spcBef>
              <a:buNone/>
              <a:defRPr lang="en-US" sz="3200" b="1" i="0" kern="1200">
                <a:solidFill>
                  <a:schemeClr val="tx1"/>
                </a:solidFill>
                <a:latin typeface="+mj-lt"/>
                <a:ea typeface="Gilroy" panose="00000500000000000000" pitchFamily="50" charset="0"/>
                <a:cs typeface="Gilroy" panose="00000500000000000000" pitchFamily="50" charset="0"/>
              </a:defRPr>
            </a:lvl1pPr>
          </a:lstStyle>
          <a:p>
            <a:pPr marL="0" marR="0" lvl="0" indent="0" algn="l" defTabSz="457017" rtl="0" eaLnBrk="1" fontAlgn="auto" latinLnBrk="0" hangingPunct="1">
              <a:lnSpc>
                <a:spcPct val="90000"/>
              </a:lnSpc>
              <a:spcBef>
                <a:spcPts val="0"/>
              </a:spcBef>
              <a:spcAft>
                <a:spcPts val="0"/>
              </a:spcAft>
              <a:buClrTx/>
              <a:buSzTx/>
              <a:buFontTx/>
              <a:buNone/>
              <a:tabLst/>
              <a:defRPr/>
            </a:pPr>
            <a:r>
              <a:rPr kumimoji="0" lang="en-US" sz="3200" b="1" i="0" u="none" strike="noStrike" kern="1200" cap="none" spc="0" normalizeH="0" baseline="0" noProof="0" dirty="0">
                <a:ln>
                  <a:noFill/>
                </a:ln>
                <a:effectLst/>
                <a:uLnTx/>
                <a:uFillTx/>
                <a:latin typeface="Century Gothic" panose="020F0302020204030204"/>
              </a:rPr>
              <a:t>Common Service Data Model </a:t>
            </a:r>
          </a:p>
          <a:p>
            <a:pPr marL="0" marR="0" lvl="0" indent="0" algn="l" defTabSz="457017" rtl="0" eaLnBrk="1" fontAlgn="auto" latinLnBrk="0" hangingPunct="1">
              <a:lnSpc>
                <a:spcPct val="90000"/>
              </a:lnSpc>
              <a:spcBef>
                <a:spcPts val="0"/>
              </a:spcBef>
              <a:spcAft>
                <a:spcPts val="0"/>
              </a:spcAft>
              <a:buClrTx/>
              <a:buSzTx/>
              <a:buFontTx/>
              <a:buNone/>
              <a:tabLst/>
              <a:defRPr/>
            </a:pPr>
            <a:r>
              <a:rPr kumimoji="0" lang="en-US" sz="2400" b="0" i="0" u="none" strike="noStrike" kern="1200" cap="none" spc="0" normalizeH="0" baseline="0" noProof="0" dirty="0">
                <a:ln>
                  <a:noFill/>
                </a:ln>
                <a:effectLst/>
                <a:uLnTx/>
                <a:uFillTx/>
                <a:latin typeface="Century Gothic" panose="020F0302020204030204"/>
              </a:rPr>
              <a:t>   Tables and relationships</a:t>
            </a:r>
          </a:p>
        </p:txBody>
      </p:sp>
      <p:grpSp>
        <p:nvGrpSpPr>
          <p:cNvPr id="155" name="Group 154">
            <a:extLst>
              <a:ext uri="{FF2B5EF4-FFF2-40B4-BE49-F238E27FC236}">
                <a16:creationId xmlns:a16="http://schemas.microsoft.com/office/drawing/2014/main" id="{D968B37F-A0B0-E42B-16C4-F79E3D41ED8B}"/>
              </a:ext>
            </a:extLst>
          </p:cNvPr>
          <p:cNvGrpSpPr/>
          <p:nvPr/>
        </p:nvGrpSpPr>
        <p:grpSpPr>
          <a:xfrm>
            <a:off x="623229" y="1465108"/>
            <a:ext cx="10729865" cy="4053209"/>
            <a:chOff x="359429" y="1201019"/>
            <a:chExt cx="11210770" cy="4234871"/>
          </a:xfrm>
        </p:grpSpPr>
        <p:sp>
          <p:nvSpPr>
            <p:cNvPr id="183" name="TextBox 182">
              <a:extLst>
                <a:ext uri="{FF2B5EF4-FFF2-40B4-BE49-F238E27FC236}">
                  <a16:creationId xmlns:a16="http://schemas.microsoft.com/office/drawing/2014/main" id="{00049F67-DDA8-2420-6E1E-ACBA34025BD9}"/>
                </a:ext>
              </a:extLst>
            </p:cNvPr>
            <p:cNvSpPr txBox="1"/>
            <p:nvPr/>
          </p:nvSpPr>
          <p:spPr>
            <a:xfrm>
              <a:off x="359429" y="1213775"/>
              <a:ext cx="2346938" cy="321571"/>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mn-ea"/>
                  <a:cs typeface="+mn-cs"/>
                </a:rPr>
                <a:t>Conceptual Model</a:t>
              </a:r>
            </a:p>
          </p:txBody>
        </p:sp>
        <p:sp>
          <p:nvSpPr>
            <p:cNvPr id="184" name="TextBox 183">
              <a:extLst>
                <a:ext uri="{FF2B5EF4-FFF2-40B4-BE49-F238E27FC236}">
                  <a16:creationId xmlns:a16="http://schemas.microsoft.com/office/drawing/2014/main" id="{1C40226F-7564-745E-F179-483B81107AF8}"/>
                </a:ext>
              </a:extLst>
            </p:cNvPr>
            <p:cNvSpPr txBox="1"/>
            <p:nvPr/>
          </p:nvSpPr>
          <p:spPr>
            <a:xfrm>
              <a:off x="3769670" y="1201019"/>
              <a:ext cx="1806116" cy="321571"/>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mn-ea"/>
                  <a:cs typeface="+mn-cs"/>
                </a:rPr>
                <a:t>Physical Model</a:t>
              </a:r>
            </a:p>
          </p:txBody>
        </p:sp>
        <p:sp>
          <p:nvSpPr>
            <p:cNvPr id="185" name="Rectangle 184">
              <a:extLst>
                <a:ext uri="{FF2B5EF4-FFF2-40B4-BE49-F238E27FC236}">
                  <a16:creationId xmlns:a16="http://schemas.microsoft.com/office/drawing/2014/main" id="{BD7B919F-AF53-0FEC-D759-DCCA2623C0D8}"/>
                </a:ext>
              </a:extLst>
            </p:cNvPr>
            <p:cNvSpPr/>
            <p:nvPr/>
          </p:nvSpPr>
          <p:spPr>
            <a:xfrm>
              <a:off x="2876997" y="1472429"/>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cmdb_ci_business_capability</a:t>
              </a:r>
            </a:p>
          </p:txBody>
        </p:sp>
        <p:sp>
          <p:nvSpPr>
            <p:cNvPr id="186" name="Rectangle 185">
              <a:extLst>
                <a:ext uri="{FF2B5EF4-FFF2-40B4-BE49-F238E27FC236}">
                  <a16:creationId xmlns:a16="http://schemas.microsoft.com/office/drawing/2014/main" id="{306BD6D5-4BCD-6318-FADB-924A7126EEA5}"/>
                </a:ext>
              </a:extLst>
            </p:cNvPr>
            <p:cNvSpPr/>
            <p:nvPr/>
          </p:nvSpPr>
          <p:spPr>
            <a:xfrm>
              <a:off x="2876997" y="1696251"/>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cmdb_ci_business_app</a:t>
              </a:r>
            </a:p>
          </p:txBody>
        </p:sp>
        <p:sp>
          <p:nvSpPr>
            <p:cNvPr id="187" name="Rectangle 186">
              <a:extLst>
                <a:ext uri="{FF2B5EF4-FFF2-40B4-BE49-F238E27FC236}">
                  <a16:creationId xmlns:a16="http://schemas.microsoft.com/office/drawing/2014/main" id="{D3D898B0-9EC3-6F78-CB95-424080E69F37}"/>
                </a:ext>
              </a:extLst>
            </p:cNvPr>
            <p:cNvSpPr/>
            <p:nvPr/>
          </p:nvSpPr>
          <p:spPr>
            <a:xfrm>
              <a:off x="2876997" y="1917098"/>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cmdb_ci_information_object</a:t>
              </a:r>
            </a:p>
          </p:txBody>
        </p:sp>
        <p:sp>
          <p:nvSpPr>
            <p:cNvPr id="188" name="Rectangle 187">
              <a:extLst>
                <a:ext uri="{FF2B5EF4-FFF2-40B4-BE49-F238E27FC236}">
                  <a16:creationId xmlns:a16="http://schemas.microsoft.com/office/drawing/2014/main" id="{FEED35B8-63AF-290D-CE71-74AC5D600F46}"/>
                </a:ext>
              </a:extLst>
            </p:cNvPr>
            <p:cNvSpPr/>
            <p:nvPr/>
          </p:nvSpPr>
          <p:spPr>
            <a:xfrm>
              <a:off x="620659" y="1474693"/>
              <a:ext cx="1828800" cy="182880"/>
            </a:xfrm>
            <a:prstGeom prst="rect">
              <a:avLst/>
            </a:prstGeom>
            <a:solidFill>
              <a:schemeClr val="accent4"/>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Capability</a:t>
              </a:r>
            </a:p>
          </p:txBody>
        </p:sp>
        <p:sp>
          <p:nvSpPr>
            <p:cNvPr id="189" name="Rectangle 188">
              <a:extLst>
                <a:ext uri="{FF2B5EF4-FFF2-40B4-BE49-F238E27FC236}">
                  <a16:creationId xmlns:a16="http://schemas.microsoft.com/office/drawing/2014/main" id="{E9CB83AA-A929-FB95-5007-D62B28C32017}"/>
                </a:ext>
              </a:extLst>
            </p:cNvPr>
            <p:cNvSpPr/>
            <p:nvPr/>
          </p:nvSpPr>
          <p:spPr>
            <a:xfrm>
              <a:off x="620659" y="1698515"/>
              <a:ext cx="1828800" cy="182880"/>
            </a:xfrm>
            <a:prstGeom prst="rect">
              <a:avLst/>
            </a:prstGeom>
            <a:solidFill>
              <a:schemeClr val="accent4"/>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Application</a:t>
              </a:r>
            </a:p>
          </p:txBody>
        </p:sp>
        <p:sp>
          <p:nvSpPr>
            <p:cNvPr id="190" name="Rectangle 189">
              <a:extLst>
                <a:ext uri="{FF2B5EF4-FFF2-40B4-BE49-F238E27FC236}">
                  <a16:creationId xmlns:a16="http://schemas.microsoft.com/office/drawing/2014/main" id="{CE821435-F072-565B-0F53-D44101BBF9B3}"/>
                </a:ext>
              </a:extLst>
            </p:cNvPr>
            <p:cNvSpPr/>
            <p:nvPr/>
          </p:nvSpPr>
          <p:spPr>
            <a:xfrm>
              <a:off x="620659" y="1919362"/>
              <a:ext cx="1828800" cy="182880"/>
            </a:xfrm>
            <a:prstGeom prst="rect">
              <a:avLst/>
            </a:prstGeom>
            <a:solidFill>
              <a:schemeClr val="accent4"/>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Information Object</a:t>
              </a:r>
            </a:p>
          </p:txBody>
        </p:sp>
        <p:sp>
          <p:nvSpPr>
            <p:cNvPr id="191" name="Rectangle 190">
              <a:extLst>
                <a:ext uri="{FF2B5EF4-FFF2-40B4-BE49-F238E27FC236}">
                  <a16:creationId xmlns:a16="http://schemas.microsoft.com/office/drawing/2014/main" id="{9F6FA570-C5CC-FE95-4D47-B052C16087ED}"/>
                </a:ext>
              </a:extLst>
            </p:cNvPr>
            <p:cNvSpPr/>
            <p:nvPr/>
          </p:nvSpPr>
          <p:spPr>
            <a:xfrm>
              <a:off x="2876997" y="3662367"/>
              <a:ext cx="3591463" cy="25938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cmdb_ci_query_based_service</a:t>
              </a:r>
            </a:p>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Technical Service</a:t>
              </a:r>
              <a:endParaRPr kumimoji="0" lang="en-US" sz="1000" b="1"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92" name="Rectangle 191">
              <a:extLst>
                <a:ext uri="{FF2B5EF4-FFF2-40B4-BE49-F238E27FC236}">
                  <a16:creationId xmlns:a16="http://schemas.microsoft.com/office/drawing/2014/main" id="{33F6E937-D7BD-735C-B1F8-EE0E83F120AF}"/>
                </a:ext>
              </a:extLst>
            </p:cNvPr>
            <p:cNvSpPr/>
            <p:nvPr/>
          </p:nvSpPr>
          <p:spPr>
            <a:xfrm>
              <a:off x="2876997" y="3957343"/>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cmdb_ci_appl</a:t>
              </a:r>
            </a:p>
          </p:txBody>
        </p:sp>
        <p:sp>
          <p:nvSpPr>
            <p:cNvPr id="193" name="Rectangle 192">
              <a:extLst>
                <a:ext uri="{FF2B5EF4-FFF2-40B4-BE49-F238E27FC236}">
                  <a16:creationId xmlns:a16="http://schemas.microsoft.com/office/drawing/2014/main" id="{8126A71D-8FCA-8B67-FDDC-AFC94A486E99}"/>
                </a:ext>
              </a:extLst>
            </p:cNvPr>
            <p:cNvSpPr/>
            <p:nvPr/>
          </p:nvSpPr>
          <p:spPr>
            <a:xfrm>
              <a:off x="2876997" y="4176156"/>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 various</a:t>
              </a:r>
            </a:p>
          </p:txBody>
        </p:sp>
        <p:sp>
          <p:nvSpPr>
            <p:cNvPr id="194" name="Rectangle 193">
              <a:extLst>
                <a:ext uri="{FF2B5EF4-FFF2-40B4-BE49-F238E27FC236}">
                  <a16:creationId xmlns:a16="http://schemas.microsoft.com/office/drawing/2014/main" id="{4B05E7E7-BCA3-6AE0-F7DF-1B3F1BC9D804}"/>
                </a:ext>
              </a:extLst>
            </p:cNvPr>
            <p:cNvSpPr/>
            <p:nvPr/>
          </p:nvSpPr>
          <p:spPr>
            <a:xfrm>
              <a:off x="620006" y="3700621"/>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p:txBody>
        </p:sp>
        <p:sp>
          <p:nvSpPr>
            <p:cNvPr id="195" name="Rectangle 194">
              <a:extLst>
                <a:ext uri="{FF2B5EF4-FFF2-40B4-BE49-F238E27FC236}">
                  <a16:creationId xmlns:a16="http://schemas.microsoft.com/office/drawing/2014/main" id="{139A4610-BA87-A532-55AB-61C4D4C28A88}"/>
                </a:ext>
              </a:extLst>
            </p:cNvPr>
            <p:cNvSpPr/>
            <p:nvPr/>
          </p:nvSpPr>
          <p:spPr>
            <a:xfrm>
              <a:off x="620006" y="3959607"/>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p:txBody>
        </p:sp>
        <p:sp>
          <p:nvSpPr>
            <p:cNvPr id="196" name="Rectangle 195">
              <a:extLst>
                <a:ext uri="{FF2B5EF4-FFF2-40B4-BE49-F238E27FC236}">
                  <a16:creationId xmlns:a16="http://schemas.microsoft.com/office/drawing/2014/main" id="{A603C6D2-A8FF-8142-2CB7-B606D642B556}"/>
                </a:ext>
              </a:extLst>
            </p:cNvPr>
            <p:cNvSpPr/>
            <p:nvPr/>
          </p:nvSpPr>
          <p:spPr>
            <a:xfrm>
              <a:off x="620006" y="4178420"/>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 CIs</a:t>
              </a:r>
            </a:p>
          </p:txBody>
        </p:sp>
        <p:sp>
          <p:nvSpPr>
            <p:cNvPr id="197" name="Rectangle 196">
              <a:extLst>
                <a:ext uri="{FF2B5EF4-FFF2-40B4-BE49-F238E27FC236}">
                  <a16:creationId xmlns:a16="http://schemas.microsoft.com/office/drawing/2014/main" id="{263DC442-AD16-04AE-07E4-94F1E92D36EE}"/>
                </a:ext>
              </a:extLst>
            </p:cNvPr>
            <p:cNvSpPr/>
            <p:nvPr/>
          </p:nvSpPr>
          <p:spPr>
            <a:xfrm>
              <a:off x="2876997" y="2135789"/>
              <a:ext cx="3591463" cy="261357"/>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cmdb_ci_service_technical</a:t>
              </a:r>
            </a:p>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Technical Service</a:t>
              </a:r>
            </a:p>
          </p:txBody>
        </p:sp>
        <p:sp>
          <p:nvSpPr>
            <p:cNvPr id="198" name="Rectangle 197">
              <a:extLst>
                <a:ext uri="{FF2B5EF4-FFF2-40B4-BE49-F238E27FC236}">
                  <a16:creationId xmlns:a16="http://schemas.microsoft.com/office/drawing/2014/main" id="{3011C572-F5E0-11BC-93A0-4ADD87F03339}"/>
                </a:ext>
              </a:extLst>
            </p:cNvPr>
            <p:cNvSpPr/>
            <p:nvPr/>
          </p:nvSpPr>
          <p:spPr>
            <a:xfrm>
              <a:off x="620659" y="2175027"/>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a:t>
              </a:r>
            </a:p>
          </p:txBody>
        </p:sp>
        <p:sp>
          <p:nvSpPr>
            <p:cNvPr id="199" name="Rectangle 198">
              <a:extLst>
                <a:ext uri="{FF2B5EF4-FFF2-40B4-BE49-F238E27FC236}">
                  <a16:creationId xmlns:a16="http://schemas.microsoft.com/office/drawing/2014/main" id="{DD76BBE6-106A-7F19-C941-603CE6F400AD}"/>
                </a:ext>
              </a:extLst>
            </p:cNvPr>
            <p:cNvSpPr/>
            <p:nvPr/>
          </p:nvSpPr>
          <p:spPr>
            <a:xfrm>
              <a:off x="2876997" y="2430857"/>
              <a:ext cx="3591463" cy="281114"/>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service_offering</a:t>
              </a:r>
            </a:p>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Technical Service</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p>
          </p:txBody>
        </p:sp>
        <p:sp>
          <p:nvSpPr>
            <p:cNvPr id="200" name="Rectangle 199">
              <a:extLst>
                <a:ext uri="{FF2B5EF4-FFF2-40B4-BE49-F238E27FC236}">
                  <a16:creationId xmlns:a16="http://schemas.microsoft.com/office/drawing/2014/main" id="{2CEB413A-316D-4D50-F671-78442956358C}"/>
                </a:ext>
              </a:extLst>
            </p:cNvPr>
            <p:cNvSpPr/>
            <p:nvPr/>
          </p:nvSpPr>
          <p:spPr>
            <a:xfrm>
              <a:off x="620006" y="2474583"/>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p:txBody>
        </p:sp>
        <p:sp>
          <p:nvSpPr>
            <p:cNvPr id="201" name="Rectangle 200">
              <a:extLst>
                <a:ext uri="{FF2B5EF4-FFF2-40B4-BE49-F238E27FC236}">
                  <a16:creationId xmlns:a16="http://schemas.microsoft.com/office/drawing/2014/main" id="{276D1359-57C3-12E1-2069-608CF3070F19}"/>
                </a:ext>
              </a:extLst>
            </p:cNvPr>
            <p:cNvSpPr/>
            <p:nvPr/>
          </p:nvSpPr>
          <p:spPr>
            <a:xfrm>
              <a:off x="2876997" y="4398236"/>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mn-cs"/>
                </a:rPr>
                <a:t>service_portfolio (not a CMDB CI)</a:t>
              </a:r>
              <a:endPar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202" name="Rectangle 201">
              <a:extLst>
                <a:ext uri="{FF2B5EF4-FFF2-40B4-BE49-F238E27FC236}">
                  <a16:creationId xmlns:a16="http://schemas.microsoft.com/office/drawing/2014/main" id="{3D86361E-E76A-2C17-47D6-23B6BCFADE0D}"/>
                </a:ext>
              </a:extLst>
            </p:cNvPr>
            <p:cNvSpPr/>
            <p:nvPr/>
          </p:nvSpPr>
          <p:spPr>
            <a:xfrm>
              <a:off x="2876997" y="5248481"/>
              <a:ext cx="3591463" cy="187409"/>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sc_catalog (not a CMDB CI) </a:t>
              </a:r>
            </a:p>
          </p:txBody>
        </p:sp>
        <p:sp>
          <p:nvSpPr>
            <p:cNvPr id="203" name="Rectangle 202">
              <a:extLst>
                <a:ext uri="{FF2B5EF4-FFF2-40B4-BE49-F238E27FC236}">
                  <a16:creationId xmlns:a16="http://schemas.microsoft.com/office/drawing/2014/main" id="{4D0D4E1C-E911-4CFA-7067-0E2603350C85}"/>
                </a:ext>
              </a:extLst>
            </p:cNvPr>
            <p:cNvSpPr/>
            <p:nvPr/>
          </p:nvSpPr>
          <p:spPr>
            <a:xfrm>
              <a:off x="620006" y="4400500"/>
              <a:ext cx="1828800" cy="182880"/>
            </a:xfrm>
            <a:prstGeom prst="rect">
              <a:avLst/>
            </a:prstGeom>
            <a:solidFill>
              <a:srgbClr val="00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Service Portfolio</a:t>
              </a:r>
              <a:endParaRPr kumimoji="0" lang="en-US" sz="1000" b="1" i="0" u="none" strike="noStrike" kern="1200" cap="none" spc="0" normalizeH="0" baseline="0" noProof="0" dirty="0">
                <a:ln>
                  <a:noFill/>
                </a:ln>
                <a:solidFill>
                  <a:srgbClr val="293E40">
                    <a:lumMod val="95000"/>
                    <a:lumOff val="5000"/>
                  </a:srgbClr>
                </a:solidFill>
                <a:effectLst/>
                <a:uLnTx/>
                <a:uFillTx/>
                <a:latin typeface="Century Gothic" panose="020F0302020204030204"/>
                <a:ea typeface="+mn-ea"/>
                <a:cs typeface="Arial" panose="020B0604020202020204" pitchFamily="34" charset="0"/>
              </a:endParaRPr>
            </a:p>
          </p:txBody>
        </p:sp>
        <p:sp>
          <p:nvSpPr>
            <p:cNvPr id="204" name="Rectangle 203">
              <a:extLst>
                <a:ext uri="{FF2B5EF4-FFF2-40B4-BE49-F238E27FC236}">
                  <a16:creationId xmlns:a16="http://schemas.microsoft.com/office/drawing/2014/main" id="{7DF481E5-4309-0A44-1DB0-6C29DBECF814}"/>
                </a:ext>
              </a:extLst>
            </p:cNvPr>
            <p:cNvSpPr/>
            <p:nvPr/>
          </p:nvSpPr>
          <p:spPr>
            <a:xfrm>
              <a:off x="620659" y="5250745"/>
              <a:ext cx="1828800" cy="182880"/>
            </a:xfrm>
            <a:prstGeom prst="rect">
              <a:avLst/>
            </a:prstGeom>
            <a:solidFill>
              <a:srgbClr val="00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Request Catalog</a:t>
              </a:r>
            </a:p>
          </p:txBody>
        </p:sp>
        <p:sp>
          <p:nvSpPr>
            <p:cNvPr id="205" name="Rectangle 204">
              <a:extLst>
                <a:ext uri="{FF2B5EF4-FFF2-40B4-BE49-F238E27FC236}">
                  <a16:creationId xmlns:a16="http://schemas.microsoft.com/office/drawing/2014/main" id="{D1616B5D-DD9B-BC5E-E356-C6A68D4B233F}"/>
                </a:ext>
              </a:extLst>
            </p:cNvPr>
            <p:cNvSpPr/>
            <p:nvPr/>
          </p:nvSpPr>
          <p:spPr>
            <a:xfrm>
              <a:off x="2876997" y="4618827"/>
              <a:ext cx="3591463" cy="281114"/>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cmdb_ci_service</a:t>
              </a:r>
            </a:p>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Business Service  </a:t>
              </a:r>
            </a:p>
          </p:txBody>
        </p:sp>
        <p:sp>
          <p:nvSpPr>
            <p:cNvPr id="206" name="Rectangle 205">
              <a:extLst>
                <a:ext uri="{FF2B5EF4-FFF2-40B4-BE49-F238E27FC236}">
                  <a16:creationId xmlns:a16="http://schemas.microsoft.com/office/drawing/2014/main" id="{4025074B-30EC-5E88-F2C2-88F17B2BDCC3}"/>
                </a:ext>
              </a:extLst>
            </p:cNvPr>
            <p:cNvSpPr/>
            <p:nvPr/>
          </p:nvSpPr>
          <p:spPr>
            <a:xfrm>
              <a:off x="620006" y="4667944"/>
              <a:ext cx="1828800" cy="182880"/>
            </a:xfrm>
            <a:prstGeom prst="rect">
              <a:avLst/>
            </a:prstGeom>
            <a:solidFill>
              <a:srgbClr val="00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a:t>
              </a:r>
            </a:p>
          </p:txBody>
        </p:sp>
        <p:sp>
          <p:nvSpPr>
            <p:cNvPr id="207" name="Rectangle 206">
              <a:extLst>
                <a:ext uri="{FF2B5EF4-FFF2-40B4-BE49-F238E27FC236}">
                  <a16:creationId xmlns:a16="http://schemas.microsoft.com/office/drawing/2014/main" id="{B31A32C4-3D1E-0EE1-CFFD-49B8E7F65ACE}"/>
                </a:ext>
              </a:extLst>
            </p:cNvPr>
            <p:cNvSpPr/>
            <p:nvPr/>
          </p:nvSpPr>
          <p:spPr>
            <a:xfrm>
              <a:off x="2876997" y="4933652"/>
              <a:ext cx="3591463" cy="281114"/>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service_offering</a:t>
              </a:r>
            </a:p>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Business Service</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p>
          </p:txBody>
        </p:sp>
        <p:sp>
          <p:nvSpPr>
            <p:cNvPr id="208" name="Rectangle 207">
              <a:extLst>
                <a:ext uri="{FF2B5EF4-FFF2-40B4-BE49-F238E27FC236}">
                  <a16:creationId xmlns:a16="http://schemas.microsoft.com/office/drawing/2014/main" id="{72B28174-FF24-F016-9A68-F5F666EF962B}"/>
                </a:ext>
              </a:extLst>
            </p:cNvPr>
            <p:cNvSpPr/>
            <p:nvPr/>
          </p:nvSpPr>
          <p:spPr>
            <a:xfrm>
              <a:off x="620006" y="4982769"/>
              <a:ext cx="1828800" cy="182880"/>
            </a:xfrm>
            <a:prstGeom prst="rect">
              <a:avLst/>
            </a:prstGeom>
            <a:solidFill>
              <a:srgbClr val="00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 Offering</a:t>
              </a:r>
            </a:p>
          </p:txBody>
        </p:sp>
        <p:cxnSp>
          <p:nvCxnSpPr>
            <p:cNvPr id="209" name="Straight Arrow Connector 208">
              <a:extLst>
                <a:ext uri="{FF2B5EF4-FFF2-40B4-BE49-F238E27FC236}">
                  <a16:creationId xmlns:a16="http://schemas.microsoft.com/office/drawing/2014/main" id="{EEA55D5C-A486-F9EE-E161-DBD42C311150}"/>
                </a:ext>
              </a:extLst>
            </p:cNvPr>
            <p:cNvCxnSpPr>
              <a:cxnSpLocks/>
              <a:stCxn id="188" idx="3"/>
              <a:endCxn id="185" idx="1"/>
            </p:cNvCxnSpPr>
            <p:nvPr/>
          </p:nvCxnSpPr>
          <p:spPr>
            <a:xfrm>
              <a:off x="2449459" y="1566133"/>
              <a:ext cx="427538"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3AA235AB-FB42-E393-5EE4-78B6A9117A75}"/>
                </a:ext>
              </a:extLst>
            </p:cNvPr>
            <p:cNvCxnSpPr>
              <a:cxnSpLocks/>
              <a:stCxn id="189" idx="3"/>
              <a:endCxn id="186" idx="1"/>
            </p:cNvCxnSpPr>
            <p:nvPr/>
          </p:nvCxnSpPr>
          <p:spPr>
            <a:xfrm>
              <a:off x="2449459" y="1789955"/>
              <a:ext cx="427538"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Straight Arrow Connector 210">
              <a:extLst>
                <a:ext uri="{FF2B5EF4-FFF2-40B4-BE49-F238E27FC236}">
                  <a16:creationId xmlns:a16="http://schemas.microsoft.com/office/drawing/2014/main" id="{01198FA6-EFBC-73F3-FC00-D253051AC902}"/>
                </a:ext>
              </a:extLst>
            </p:cNvPr>
            <p:cNvCxnSpPr>
              <a:cxnSpLocks/>
              <a:stCxn id="190" idx="3"/>
              <a:endCxn id="187" idx="1"/>
            </p:cNvCxnSpPr>
            <p:nvPr/>
          </p:nvCxnSpPr>
          <p:spPr>
            <a:xfrm>
              <a:off x="2449459" y="2010802"/>
              <a:ext cx="427538"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Straight Arrow Connector 211">
              <a:extLst>
                <a:ext uri="{FF2B5EF4-FFF2-40B4-BE49-F238E27FC236}">
                  <a16:creationId xmlns:a16="http://schemas.microsoft.com/office/drawing/2014/main" id="{F9F819A8-14F3-353A-7B2F-5BAFA9A02E7B}"/>
                </a:ext>
              </a:extLst>
            </p:cNvPr>
            <p:cNvCxnSpPr>
              <a:cxnSpLocks/>
              <a:stCxn id="198" idx="3"/>
              <a:endCxn id="197" idx="1"/>
            </p:cNvCxnSpPr>
            <p:nvPr/>
          </p:nvCxnSpPr>
          <p:spPr>
            <a:xfrm>
              <a:off x="2449459" y="2266467"/>
              <a:ext cx="427538"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712E4C2C-C891-7826-BF4B-41F67C08819C}"/>
                </a:ext>
              </a:extLst>
            </p:cNvPr>
            <p:cNvCxnSpPr>
              <a:cxnSpLocks/>
              <a:stCxn id="200" idx="3"/>
              <a:endCxn id="199" idx="1"/>
            </p:cNvCxnSpPr>
            <p:nvPr/>
          </p:nvCxnSpPr>
          <p:spPr>
            <a:xfrm>
              <a:off x="2448806" y="2566023"/>
              <a:ext cx="428191" cy="53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F1A770DB-FC6B-A60C-C63E-31652B40702B}"/>
                </a:ext>
              </a:extLst>
            </p:cNvPr>
            <p:cNvCxnSpPr>
              <a:cxnSpLocks/>
              <a:stCxn id="194" idx="3"/>
              <a:endCxn id="191" idx="1"/>
            </p:cNvCxnSpPr>
            <p:nvPr/>
          </p:nvCxnSpPr>
          <p:spPr>
            <a:xfrm>
              <a:off x="2448806" y="3792061"/>
              <a:ext cx="428191"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3F250C3D-E2C7-FB7D-F204-611B19D46795}"/>
                </a:ext>
              </a:extLst>
            </p:cNvPr>
            <p:cNvCxnSpPr>
              <a:cxnSpLocks/>
              <a:stCxn id="195" idx="3"/>
              <a:endCxn id="192" idx="1"/>
            </p:cNvCxnSpPr>
            <p:nvPr/>
          </p:nvCxnSpPr>
          <p:spPr>
            <a:xfrm>
              <a:off x="2448806" y="4051047"/>
              <a:ext cx="428191"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a:extLst>
                <a:ext uri="{FF2B5EF4-FFF2-40B4-BE49-F238E27FC236}">
                  <a16:creationId xmlns:a16="http://schemas.microsoft.com/office/drawing/2014/main" id="{2E6F0597-E651-9CE7-EE58-46C5B4E6435E}"/>
                </a:ext>
              </a:extLst>
            </p:cNvPr>
            <p:cNvCxnSpPr>
              <a:cxnSpLocks/>
              <a:stCxn id="196" idx="3"/>
              <a:endCxn id="193" idx="1"/>
            </p:cNvCxnSpPr>
            <p:nvPr/>
          </p:nvCxnSpPr>
          <p:spPr>
            <a:xfrm>
              <a:off x="2448806" y="4269860"/>
              <a:ext cx="428191"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7" name="Straight Arrow Connector 216">
              <a:extLst>
                <a:ext uri="{FF2B5EF4-FFF2-40B4-BE49-F238E27FC236}">
                  <a16:creationId xmlns:a16="http://schemas.microsoft.com/office/drawing/2014/main" id="{80B6A158-0F3E-6A19-D496-A1E16BB0C137}"/>
                </a:ext>
              </a:extLst>
            </p:cNvPr>
            <p:cNvCxnSpPr>
              <a:cxnSpLocks/>
              <a:stCxn id="203" idx="3"/>
              <a:endCxn id="201" idx="1"/>
            </p:cNvCxnSpPr>
            <p:nvPr/>
          </p:nvCxnSpPr>
          <p:spPr>
            <a:xfrm>
              <a:off x="2448806" y="4491940"/>
              <a:ext cx="428191"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8" name="Straight Arrow Connector 217">
              <a:extLst>
                <a:ext uri="{FF2B5EF4-FFF2-40B4-BE49-F238E27FC236}">
                  <a16:creationId xmlns:a16="http://schemas.microsoft.com/office/drawing/2014/main" id="{0ECE6D47-1CAA-263F-E04A-425002EC4F94}"/>
                </a:ext>
              </a:extLst>
            </p:cNvPr>
            <p:cNvCxnSpPr>
              <a:cxnSpLocks/>
              <a:stCxn id="206" idx="3"/>
              <a:endCxn id="205" idx="1"/>
            </p:cNvCxnSpPr>
            <p:nvPr/>
          </p:nvCxnSpPr>
          <p:spPr>
            <a:xfrm>
              <a:off x="2448806" y="4759384"/>
              <a:ext cx="42819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9" name="Straight Arrow Connector 218">
              <a:extLst>
                <a:ext uri="{FF2B5EF4-FFF2-40B4-BE49-F238E27FC236}">
                  <a16:creationId xmlns:a16="http://schemas.microsoft.com/office/drawing/2014/main" id="{4E683204-59E1-FC6F-5417-4D61D598C3F0}"/>
                </a:ext>
              </a:extLst>
            </p:cNvPr>
            <p:cNvCxnSpPr>
              <a:cxnSpLocks/>
              <a:stCxn id="208" idx="3"/>
              <a:endCxn id="207" idx="1"/>
            </p:cNvCxnSpPr>
            <p:nvPr/>
          </p:nvCxnSpPr>
          <p:spPr>
            <a:xfrm>
              <a:off x="2448806" y="5074209"/>
              <a:ext cx="428191"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0" name="Straight Arrow Connector 219">
              <a:extLst>
                <a:ext uri="{FF2B5EF4-FFF2-40B4-BE49-F238E27FC236}">
                  <a16:creationId xmlns:a16="http://schemas.microsoft.com/office/drawing/2014/main" id="{D6A87793-8613-0832-6706-7B38818DD40F}"/>
                </a:ext>
              </a:extLst>
            </p:cNvPr>
            <p:cNvCxnSpPr>
              <a:cxnSpLocks/>
              <a:stCxn id="204" idx="3"/>
              <a:endCxn id="202" idx="1"/>
            </p:cNvCxnSpPr>
            <p:nvPr/>
          </p:nvCxnSpPr>
          <p:spPr>
            <a:xfrm>
              <a:off x="2449459" y="5342185"/>
              <a:ext cx="427538" cy="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1" name="Rectangle 220">
              <a:extLst>
                <a:ext uri="{FF2B5EF4-FFF2-40B4-BE49-F238E27FC236}">
                  <a16:creationId xmlns:a16="http://schemas.microsoft.com/office/drawing/2014/main" id="{B5F83533-3E63-D312-92CF-577631693337}"/>
                </a:ext>
              </a:extLst>
            </p:cNvPr>
            <p:cNvSpPr/>
            <p:nvPr/>
          </p:nvSpPr>
          <p:spPr>
            <a:xfrm>
              <a:off x="6975860" y="2962327"/>
              <a:ext cx="146304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22" name="Rectangle 221">
              <a:extLst>
                <a:ext uri="{FF2B5EF4-FFF2-40B4-BE49-F238E27FC236}">
                  <a16:creationId xmlns:a16="http://schemas.microsoft.com/office/drawing/2014/main" id="{F4B3843E-5230-858C-F488-A1B82E16FA63}"/>
                </a:ext>
              </a:extLst>
            </p:cNvPr>
            <p:cNvSpPr/>
            <p:nvPr/>
          </p:nvSpPr>
          <p:spPr>
            <a:xfrm>
              <a:off x="6975860" y="1580611"/>
              <a:ext cx="146304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Capability</a:t>
              </a:r>
            </a:p>
          </p:txBody>
        </p:sp>
        <p:sp>
          <p:nvSpPr>
            <p:cNvPr id="223" name="Rectangle 222">
              <a:extLst>
                <a:ext uri="{FF2B5EF4-FFF2-40B4-BE49-F238E27FC236}">
                  <a16:creationId xmlns:a16="http://schemas.microsoft.com/office/drawing/2014/main" id="{4EFE3212-693B-06EC-81F2-6F85A9892565}"/>
                </a:ext>
              </a:extLst>
            </p:cNvPr>
            <p:cNvSpPr/>
            <p:nvPr/>
          </p:nvSpPr>
          <p:spPr>
            <a:xfrm>
              <a:off x="6975860" y="3192613"/>
              <a:ext cx="146304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p:txBody>
        </p:sp>
        <p:sp>
          <p:nvSpPr>
            <p:cNvPr id="224" name="Rectangle 223">
              <a:extLst>
                <a:ext uri="{FF2B5EF4-FFF2-40B4-BE49-F238E27FC236}">
                  <a16:creationId xmlns:a16="http://schemas.microsoft.com/office/drawing/2014/main" id="{CBBBE62A-BE19-0F41-CBAC-869CB68BF095}"/>
                </a:ext>
              </a:extLst>
            </p:cNvPr>
            <p:cNvSpPr/>
            <p:nvPr/>
          </p:nvSpPr>
          <p:spPr>
            <a:xfrm>
              <a:off x="6975860" y="2041183"/>
              <a:ext cx="146304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Application</a:t>
              </a:r>
            </a:p>
          </p:txBody>
        </p:sp>
        <p:sp>
          <p:nvSpPr>
            <p:cNvPr id="225" name="Rectangle 224">
              <a:extLst>
                <a:ext uri="{FF2B5EF4-FFF2-40B4-BE49-F238E27FC236}">
                  <a16:creationId xmlns:a16="http://schemas.microsoft.com/office/drawing/2014/main" id="{34D7280C-E15D-E47C-1AB4-BA344DAC0ED0}"/>
                </a:ext>
              </a:extLst>
            </p:cNvPr>
            <p:cNvSpPr/>
            <p:nvPr/>
          </p:nvSpPr>
          <p:spPr>
            <a:xfrm>
              <a:off x="6975860" y="2501755"/>
              <a:ext cx="146304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Application</a:t>
              </a:r>
            </a:p>
          </p:txBody>
        </p:sp>
        <p:sp>
          <p:nvSpPr>
            <p:cNvPr id="226" name="Rectangle 225">
              <a:extLst>
                <a:ext uri="{FF2B5EF4-FFF2-40B4-BE49-F238E27FC236}">
                  <a16:creationId xmlns:a16="http://schemas.microsoft.com/office/drawing/2014/main" id="{BE0A53F0-0E02-2375-7081-CCDF25899A03}"/>
                </a:ext>
              </a:extLst>
            </p:cNvPr>
            <p:cNvSpPr/>
            <p:nvPr/>
          </p:nvSpPr>
          <p:spPr>
            <a:xfrm>
              <a:off x="6975860" y="3446317"/>
              <a:ext cx="146304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a:t>
              </a:r>
            </a:p>
          </p:txBody>
        </p:sp>
        <p:sp>
          <p:nvSpPr>
            <p:cNvPr id="227" name="Rectangle 226">
              <a:extLst>
                <a:ext uri="{FF2B5EF4-FFF2-40B4-BE49-F238E27FC236}">
                  <a16:creationId xmlns:a16="http://schemas.microsoft.com/office/drawing/2014/main" id="{158963A7-41C7-CB4D-5987-C7549A71BE9C}"/>
                </a:ext>
              </a:extLst>
            </p:cNvPr>
            <p:cNvSpPr/>
            <p:nvPr/>
          </p:nvSpPr>
          <p:spPr>
            <a:xfrm>
              <a:off x="6975860" y="3653185"/>
              <a:ext cx="1463040" cy="27432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p:txBody>
        </p:sp>
        <p:sp>
          <p:nvSpPr>
            <p:cNvPr id="228" name="Rectangle 227">
              <a:extLst>
                <a:ext uri="{FF2B5EF4-FFF2-40B4-BE49-F238E27FC236}">
                  <a16:creationId xmlns:a16="http://schemas.microsoft.com/office/drawing/2014/main" id="{8BA7EDE1-C060-EF7D-E124-AD10D7F35189}"/>
                </a:ext>
              </a:extLst>
            </p:cNvPr>
            <p:cNvSpPr/>
            <p:nvPr/>
          </p:nvSpPr>
          <p:spPr>
            <a:xfrm>
              <a:off x="6975860" y="4481203"/>
              <a:ext cx="1463040" cy="18288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Service Portfolio</a:t>
              </a:r>
              <a:endParaRPr kumimoji="0" lang="en-US" sz="1000" b="1" i="0" u="none" strike="noStrike" kern="1200" cap="none" spc="0" normalizeH="0" baseline="0" noProof="0" dirty="0">
                <a:ln>
                  <a:noFill/>
                </a:ln>
                <a:solidFill>
                  <a:srgbClr val="293E40">
                    <a:lumMod val="95000"/>
                    <a:lumOff val="5000"/>
                  </a:srgbClr>
                </a:solidFill>
                <a:effectLst/>
                <a:uLnTx/>
                <a:uFillTx/>
                <a:latin typeface="Century Gothic" panose="020F0302020204030204"/>
                <a:ea typeface="+mn-ea"/>
                <a:cs typeface="Arial" panose="020B0604020202020204" pitchFamily="34" charset="0"/>
              </a:endParaRPr>
            </a:p>
          </p:txBody>
        </p:sp>
        <p:sp>
          <p:nvSpPr>
            <p:cNvPr id="229" name="Rectangle 228">
              <a:extLst>
                <a:ext uri="{FF2B5EF4-FFF2-40B4-BE49-F238E27FC236}">
                  <a16:creationId xmlns:a16="http://schemas.microsoft.com/office/drawing/2014/main" id="{5028A3FE-9BA0-1CFF-5E95-58E90F974416}"/>
                </a:ext>
              </a:extLst>
            </p:cNvPr>
            <p:cNvSpPr/>
            <p:nvPr/>
          </p:nvSpPr>
          <p:spPr>
            <a:xfrm>
              <a:off x="6975860" y="4735980"/>
              <a:ext cx="1463040" cy="18288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a:t>
              </a:r>
            </a:p>
          </p:txBody>
        </p:sp>
        <p:sp>
          <p:nvSpPr>
            <p:cNvPr id="230" name="Rectangle 229">
              <a:extLst>
                <a:ext uri="{FF2B5EF4-FFF2-40B4-BE49-F238E27FC236}">
                  <a16:creationId xmlns:a16="http://schemas.microsoft.com/office/drawing/2014/main" id="{26B7916E-25E6-FD95-AB4A-3C43383B6804}"/>
                </a:ext>
              </a:extLst>
            </p:cNvPr>
            <p:cNvSpPr/>
            <p:nvPr/>
          </p:nvSpPr>
          <p:spPr>
            <a:xfrm>
              <a:off x="6975860" y="4964634"/>
              <a:ext cx="1463040" cy="27432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 Offering</a:t>
              </a:r>
            </a:p>
          </p:txBody>
        </p:sp>
        <p:sp>
          <p:nvSpPr>
            <p:cNvPr id="231" name="Rectangle 230">
              <a:extLst>
                <a:ext uri="{FF2B5EF4-FFF2-40B4-BE49-F238E27FC236}">
                  <a16:creationId xmlns:a16="http://schemas.microsoft.com/office/drawing/2014/main" id="{CA2585D6-5723-673C-01C2-BDA982511FC1}"/>
                </a:ext>
              </a:extLst>
            </p:cNvPr>
            <p:cNvSpPr/>
            <p:nvPr/>
          </p:nvSpPr>
          <p:spPr>
            <a:xfrm>
              <a:off x="10191165" y="1580611"/>
              <a:ext cx="137160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Application</a:t>
              </a:r>
            </a:p>
          </p:txBody>
        </p:sp>
        <p:sp>
          <p:nvSpPr>
            <p:cNvPr id="232" name="Rectangle 231">
              <a:extLst>
                <a:ext uri="{FF2B5EF4-FFF2-40B4-BE49-F238E27FC236}">
                  <a16:creationId xmlns:a16="http://schemas.microsoft.com/office/drawing/2014/main" id="{57F7D2DD-2EF7-DA40-AA77-7554E456693A}"/>
                </a:ext>
              </a:extLst>
            </p:cNvPr>
            <p:cNvSpPr/>
            <p:nvPr/>
          </p:nvSpPr>
          <p:spPr>
            <a:xfrm>
              <a:off x="10191165" y="2041183"/>
              <a:ext cx="137160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Information Object</a:t>
              </a:r>
            </a:p>
          </p:txBody>
        </p:sp>
        <p:sp>
          <p:nvSpPr>
            <p:cNvPr id="233" name="Rectangle 232">
              <a:extLst>
                <a:ext uri="{FF2B5EF4-FFF2-40B4-BE49-F238E27FC236}">
                  <a16:creationId xmlns:a16="http://schemas.microsoft.com/office/drawing/2014/main" id="{6D7B3F44-4AD8-7C0D-EC99-EF4B921C11F6}"/>
                </a:ext>
              </a:extLst>
            </p:cNvPr>
            <p:cNvSpPr/>
            <p:nvPr/>
          </p:nvSpPr>
          <p:spPr>
            <a:xfrm>
              <a:off x="10191165" y="2501755"/>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34" name="Rectangle 233">
              <a:extLst>
                <a:ext uri="{FF2B5EF4-FFF2-40B4-BE49-F238E27FC236}">
                  <a16:creationId xmlns:a16="http://schemas.microsoft.com/office/drawing/2014/main" id="{9C858F5C-A22F-D5A1-4366-04CDB85FCC44}"/>
                </a:ext>
              </a:extLst>
            </p:cNvPr>
            <p:cNvSpPr/>
            <p:nvPr/>
          </p:nvSpPr>
          <p:spPr>
            <a:xfrm>
              <a:off x="10191165" y="2962327"/>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p:txBody>
        </p:sp>
        <p:sp>
          <p:nvSpPr>
            <p:cNvPr id="235" name="TextBox 234">
              <a:extLst>
                <a:ext uri="{FF2B5EF4-FFF2-40B4-BE49-F238E27FC236}">
                  <a16:creationId xmlns:a16="http://schemas.microsoft.com/office/drawing/2014/main" id="{AD5C5850-E2E2-8328-427B-EC0C61D3ABDA}"/>
                </a:ext>
              </a:extLst>
            </p:cNvPr>
            <p:cNvSpPr txBox="1"/>
            <p:nvPr/>
          </p:nvSpPr>
          <p:spPr>
            <a:xfrm>
              <a:off x="7800705" y="1212743"/>
              <a:ext cx="3028433" cy="321571"/>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mn-ea"/>
                  <a:cs typeface="+mn-cs"/>
                </a:rPr>
                <a:t>Prescribed Relationships</a:t>
              </a:r>
            </a:p>
          </p:txBody>
        </p:sp>
        <p:sp>
          <p:nvSpPr>
            <p:cNvPr id="236" name="Rectangle 235">
              <a:extLst>
                <a:ext uri="{FF2B5EF4-FFF2-40B4-BE49-F238E27FC236}">
                  <a16:creationId xmlns:a16="http://schemas.microsoft.com/office/drawing/2014/main" id="{66E06201-7F3B-28DB-8E83-FECB9C3FF11A}"/>
                </a:ext>
              </a:extLst>
            </p:cNvPr>
            <p:cNvSpPr/>
            <p:nvPr/>
          </p:nvSpPr>
          <p:spPr>
            <a:xfrm>
              <a:off x="10191165" y="3192613"/>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 CIs</a:t>
              </a:r>
            </a:p>
          </p:txBody>
        </p:sp>
        <p:sp>
          <p:nvSpPr>
            <p:cNvPr id="237" name="Rectangle 236">
              <a:extLst>
                <a:ext uri="{FF2B5EF4-FFF2-40B4-BE49-F238E27FC236}">
                  <a16:creationId xmlns:a16="http://schemas.microsoft.com/office/drawing/2014/main" id="{D092B5E1-B77C-40D6-D850-D5115680106F}"/>
                </a:ext>
              </a:extLst>
            </p:cNvPr>
            <p:cNvSpPr/>
            <p:nvPr/>
          </p:nvSpPr>
          <p:spPr>
            <a:xfrm>
              <a:off x="10191165" y="3400597"/>
              <a:ext cx="1371600" cy="27432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p:txBody>
        </p:sp>
        <p:sp>
          <p:nvSpPr>
            <p:cNvPr id="238" name="Rectangle 237">
              <a:extLst>
                <a:ext uri="{FF2B5EF4-FFF2-40B4-BE49-F238E27FC236}">
                  <a16:creationId xmlns:a16="http://schemas.microsoft.com/office/drawing/2014/main" id="{F7316346-01B6-FC33-6EC8-E0ED9AC0A37F}"/>
                </a:ext>
              </a:extLst>
            </p:cNvPr>
            <p:cNvSpPr/>
            <p:nvPr/>
          </p:nvSpPr>
          <p:spPr>
            <a:xfrm>
              <a:off x="10191165" y="3698905"/>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39" name="Rectangle 238">
              <a:extLst>
                <a:ext uri="{FF2B5EF4-FFF2-40B4-BE49-F238E27FC236}">
                  <a16:creationId xmlns:a16="http://schemas.microsoft.com/office/drawing/2014/main" id="{90C01801-4C93-17B2-8300-FE176D5117A3}"/>
                </a:ext>
              </a:extLst>
            </p:cNvPr>
            <p:cNvSpPr/>
            <p:nvPr/>
          </p:nvSpPr>
          <p:spPr>
            <a:xfrm>
              <a:off x="10191165" y="4481203"/>
              <a:ext cx="1371600" cy="18288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a:t>
              </a:r>
            </a:p>
          </p:txBody>
        </p:sp>
        <p:sp>
          <p:nvSpPr>
            <p:cNvPr id="240" name="Rectangle 239">
              <a:extLst>
                <a:ext uri="{FF2B5EF4-FFF2-40B4-BE49-F238E27FC236}">
                  <a16:creationId xmlns:a16="http://schemas.microsoft.com/office/drawing/2014/main" id="{1A358B48-6B65-19FC-7108-B68F77416C73}"/>
                </a:ext>
              </a:extLst>
            </p:cNvPr>
            <p:cNvSpPr/>
            <p:nvPr/>
          </p:nvSpPr>
          <p:spPr>
            <a:xfrm>
              <a:off x="10191165" y="4686998"/>
              <a:ext cx="1371600" cy="27432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 Offering</a:t>
              </a:r>
            </a:p>
          </p:txBody>
        </p:sp>
        <p:sp>
          <p:nvSpPr>
            <p:cNvPr id="241" name="Rectangle 240">
              <a:extLst>
                <a:ext uri="{FF2B5EF4-FFF2-40B4-BE49-F238E27FC236}">
                  <a16:creationId xmlns:a16="http://schemas.microsoft.com/office/drawing/2014/main" id="{5A20C798-71D7-C0A2-55E8-BA4F285CBCB5}"/>
                </a:ext>
              </a:extLst>
            </p:cNvPr>
            <p:cNvSpPr/>
            <p:nvPr/>
          </p:nvSpPr>
          <p:spPr>
            <a:xfrm>
              <a:off x="10191165" y="5010354"/>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42" name="TextBox 241">
              <a:extLst>
                <a:ext uri="{FF2B5EF4-FFF2-40B4-BE49-F238E27FC236}">
                  <a16:creationId xmlns:a16="http://schemas.microsoft.com/office/drawing/2014/main" id="{BE98E928-2887-A9FD-BBA4-2623F29D703A}"/>
                </a:ext>
              </a:extLst>
            </p:cNvPr>
            <p:cNvSpPr txBox="1"/>
            <p:nvPr/>
          </p:nvSpPr>
          <p:spPr>
            <a:xfrm>
              <a:off x="8813132" y="1440351"/>
              <a:ext cx="1003801"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43" name="TextBox 242">
              <a:extLst>
                <a:ext uri="{FF2B5EF4-FFF2-40B4-BE49-F238E27FC236}">
                  <a16:creationId xmlns:a16="http://schemas.microsoft.com/office/drawing/2014/main" id="{8244F0BA-987E-4533-F945-3589F342046D}"/>
                </a:ext>
              </a:extLst>
            </p:cNvPr>
            <p:cNvSpPr txBox="1"/>
            <p:nvPr/>
          </p:nvSpPr>
          <p:spPr>
            <a:xfrm>
              <a:off x="9075617" y="1916646"/>
              <a:ext cx="478016"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a:t>
              </a:r>
            </a:p>
          </p:txBody>
        </p:sp>
        <p:sp>
          <p:nvSpPr>
            <p:cNvPr id="244" name="TextBox 243">
              <a:extLst>
                <a:ext uri="{FF2B5EF4-FFF2-40B4-BE49-F238E27FC236}">
                  <a16:creationId xmlns:a16="http://schemas.microsoft.com/office/drawing/2014/main" id="{4AAF0CAF-3C0D-855E-3ECC-5A0E0084A137}"/>
                </a:ext>
              </a:extLst>
            </p:cNvPr>
            <p:cNvSpPr txBox="1"/>
            <p:nvPr/>
          </p:nvSpPr>
          <p:spPr>
            <a:xfrm>
              <a:off x="8865624" y="2372000"/>
              <a:ext cx="898003"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Consumes</a:t>
              </a:r>
            </a:p>
          </p:txBody>
        </p:sp>
        <p:sp>
          <p:nvSpPr>
            <p:cNvPr id="245" name="TextBox 244">
              <a:extLst>
                <a:ext uri="{FF2B5EF4-FFF2-40B4-BE49-F238E27FC236}">
                  <a16:creationId xmlns:a16="http://schemas.microsoft.com/office/drawing/2014/main" id="{0C3AC58F-451A-8E7C-922D-9555FE03246D}"/>
                </a:ext>
              </a:extLst>
            </p:cNvPr>
            <p:cNvSpPr txBox="1"/>
            <p:nvPr/>
          </p:nvSpPr>
          <p:spPr>
            <a:xfrm>
              <a:off x="8803107" y="2817920"/>
              <a:ext cx="1023037"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Depends on</a:t>
              </a:r>
            </a:p>
          </p:txBody>
        </p:sp>
        <p:sp>
          <p:nvSpPr>
            <p:cNvPr id="246" name="TextBox 245">
              <a:extLst>
                <a:ext uri="{FF2B5EF4-FFF2-40B4-BE49-F238E27FC236}">
                  <a16:creationId xmlns:a16="http://schemas.microsoft.com/office/drawing/2014/main" id="{DCD4F69E-29A4-3DE9-2889-F32BA8C1EC02}"/>
                </a:ext>
              </a:extLst>
            </p:cNvPr>
            <p:cNvSpPr txBox="1"/>
            <p:nvPr/>
          </p:nvSpPr>
          <p:spPr>
            <a:xfrm>
              <a:off x="8957797" y="3066226"/>
              <a:ext cx="713657"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Runs on</a:t>
              </a:r>
            </a:p>
          </p:txBody>
        </p:sp>
        <p:sp>
          <p:nvSpPr>
            <p:cNvPr id="247" name="TextBox 246">
              <a:extLst>
                <a:ext uri="{FF2B5EF4-FFF2-40B4-BE49-F238E27FC236}">
                  <a16:creationId xmlns:a16="http://schemas.microsoft.com/office/drawing/2014/main" id="{170A0A1C-0856-D94D-F096-35C3AA434614}"/>
                </a:ext>
              </a:extLst>
            </p:cNvPr>
            <p:cNvSpPr txBox="1"/>
            <p:nvPr/>
          </p:nvSpPr>
          <p:spPr>
            <a:xfrm>
              <a:off x="8446887" y="3300522"/>
              <a:ext cx="1735477" cy="257256"/>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 reference attribute</a:t>
              </a:r>
            </a:p>
          </p:txBody>
        </p:sp>
        <p:sp>
          <p:nvSpPr>
            <p:cNvPr id="248" name="TextBox 247">
              <a:extLst>
                <a:ext uri="{FF2B5EF4-FFF2-40B4-BE49-F238E27FC236}">
                  <a16:creationId xmlns:a16="http://schemas.microsoft.com/office/drawing/2014/main" id="{2106A803-6FF3-F099-2B11-E2A177EE48D9}"/>
                </a:ext>
              </a:extLst>
            </p:cNvPr>
            <p:cNvSpPr txBox="1"/>
            <p:nvPr/>
          </p:nvSpPr>
          <p:spPr>
            <a:xfrm>
              <a:off x="8446887" y="4344182"/>
              <a:ext cx="1735477" cy="257256"/>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 reference attribute</a:t>
              </a:r>
            </a:p>
          </p:txBody>
        </p:sp>
        <p:sp>
          <p:nvSpPr>
            <p:cNvPr id="249" name="TextBox 248">
              <a:extLst>
                <a:ext uri="{FF2B5EF4-FFF2-40B4-BE49-F238E27FC236}">
                  <a16:creationId xmlns:a16="http://schemas.microsoft.com/office/drawing/2014/main" id="{4DAF6E3D-E7F2-3CF7-80CC-3B7EE27E37B2}"/>
                </a:ext>
              </a:extLst>
            </p:cNvPr>
            <p:cNvSpPr txBox="1"/>
            <p:nvPr/>
          </p:nvSpPr>
          <p:spPr>
            <a:xfrm>
              <a:off x="8446887" y="4606566"/>
              <a:ext cx="1735477" cy="257256"/>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 reference attribute</a:t>
              </a:r>
            </a:p>
          </p:txBody>
        </p:sp>
        <p:sp>
          <p:nvSpPr>
            <p:cNvPr id="250" name="TextBox 249">
              <a:extLst>
                <a:ext uri="{FF2B5EF4-FFF2-40B4-BE49-F238E27FC236}">
                  <a16:creationId xmlns:a16="http://schemas.microsoft.com/office/drawing/2014/main" id="{C0D69FCE-0CFF-77D4-203F-01AF14E715FA}"/>
                </a:ext>
              </a:extLst>
            </p:cNvPr>
            <p:cNvSpPr txBox="1"/>
            <p:nvPr/>
          </p:nvSpPr>
          <p:spPr>
            <a:xfrm>
              <a:off x="8917722" y="3558416"/>
              <a:ext cx="793807"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Contains</a:t>
              </a:r>
            </a:p>
          </p:txBody>
        </p:sp>
        <p:sp>
          <p:nvSpPr>
            <p:cNvPr id="251" name="TextBox 250">
              <a:extLst>
                <a:ext uri="{FF2B5EF4-FFF2-40B4-BE49-F238E27FC236}">
                  <a16:creationId xmlns:a16="http://schemas.microsoft.com/office/drawing/2014/main" id="{33CFC0C1-13EA-22FE-E4C6-C369A5E9FFD1}"/>
                </a:ext>
              </a:extLst>
            </p:cNvPr>
            <p:cNvSpPr txBox="1"/>
            <p:nvPr/>
          </p:nvSpPr>
          <p:spPr>
            <a:xfrm>
              <a:off x="8803107" y="4869589"/>
              <a:ext cx="1023037"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Depends on</a:t>
              </a:r>
            </a:p>
          </p:txBody>
        </p:sp>
        <p:sp>
          <p:nvSpPr>
            <p:cNvPr id="252" name="Rectangle 251">
              <a:extLst>
                <a:ext uri="{FF2B5EF4-FFF2-40B4-BE49-F238E27FC236}">
                  <a16:creationId xmlns:a16="http://schemas.microsoft.com/office/drawing/2014/main" id="{625B029D-27FC-621D-72A0-BFD4A7161C41}"/>
                </a:ext>
              </a:extLst>
            </p:cNvPr>
            <p:cNvSpPr/>
            <p:nvPr/>
          </p:nvSpPr>
          <p:spPr>
            <a:xfrm>
              <a:off x="6975860" y="1810897"/>
              <a:ext cx="146304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Capability</a:t>
              </a:r>
            </a:p>
          </p:txBody>
        </p:sp>
        <p:sp>
          <p:nvSpPr>
            <p:cNvPr id="253" name="TextBox 252">
              <a:extLst>
                <a:ext uri="{FF2B5EF4-FFF2-40B4-BE49-F238E27FC236}">
                  <a16:creationId xmlns:a16="http://schemas.microsoft.com/office/drawing/2014/main" id="{808D3943-492C-A8F1-7070-969A24B0F250}"/>
                </a:ext>
              </a:extLst>
            </p:cNvPr>
            <p:cNvSpPr txBox="1"/>
            <p:nvPr/>
          </p:nvSpPr>
          <p:spPr>
            <a:xfrm>
              <a:off x="8812725" y="1670754"/>
              <a:ext cx="1003801"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54" name="Rectangle 253">
              <a:extLst>
                <a:ext uri="{FF2B5EF4-FFF2-40B4-BE49-F238E27FC236}">
                  <a16:creationId xmlns:a16="http://schemas.microsoft.com/office/drawing/2014/main" id="{3DA390EB-28FC-B3A9-8853-14B0FD17D6B6}"/>
                </a:ext>
              </a:extLst>
            </p:cNvPr>
            <p:cNvSpPr/>
            <p:nvPr/>
          </p:nvSpPr>
          <p:spPr>
            <a:xfrm>
              <a:off x="10191165" y="1810897"/>
              <a:ext cx="1371600" cy="182880"/>
            </a:xfrm>
            <a:prstGeom prst="rect">
              <a:avLst/>
            </a:prstGeom>
            <a:solidFill>
              <a:srgbClr val="00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Service</a:t>
              </a:r>
            </a:p>
          </p:txBody>
        </p:sp>
        <p:cxnSp>
          <p:nvCxnSpPr>
            <p:cNvPr id="255" name="Straight Arrow Connector 254">
              <a:extLst>
                <a:ext uri="{FF2B5EF4-FFF2-40B4-BE49-F238E27FC236}">
                  <a16:creationId xmlns:a16="http://schemas.microsoft.com/office/drawing/2014/main" id="{053E150D-F95B-8DB9-261F-514AEC80DEC6}"/>
                </a:ext>
              </a:extLst>
            </p:cNvPr>
            <p:cNvCxnSpPr>
              <a:cxnSpLocks/>
              <a:stCxn id="222" idx="3"/>
              <a:endCxn id="231" idx="1"/>
            </p:cNvCxnSpPr>
            <p:nvPr/>
          </p:nvCxnSpPr>
          <p:spPr>
            <a:xfrm>
              <a:off x="8438900" y="1672052"/>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6" name="Straight Arrow Connector 255">
              <a:extLst>
                <a:ext uri="{FF2B5EF4-FFF2-40B4-BE49-F238E27FC236}">
                  <a16:creationId xmlns:a16="http://schemas.microsoft.com/office/drawing/2014/main" id="{81D6D21B-DCE4-982B-60A7-766BDFD077E7}"/>
                </a:ext>
              </a:extLst>
            </p:cNvPr>
            <p:cNvCxnSpPr>
              <a:cxnSpLocks/>
              <a:stCxn id="252" idx="3"/>
              <a:endCxn id="254" idx="1"/>
            </p:cNvCxnSpPr>
            <p:nvPr/>
          </p:nvCxnSpPr>
          <p:spPr>
            <a:xfrm>
              <a:off x="8438900" y="1902337"/>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Straight Arrow Connector 256">
              <a:extLst>
                <a:ext uri="{FF2B5EF4-FFF2-40B4-BE49-F238E27FC236}">
                  <a16:creationId xmlns:a16="http://schemas.microsoft.com/office/drawing/2014/main" id="{C309D586-E145-B188-F700-E19313D9A054}"/>
                </a:ext>
              </a:extLst>
            </p:cNvPr>
            <p:cNvCxnSpPr>
              <a:cxnSpLocks/>
              <a:stCxn id="224" idx="3"/>
              <a:endCxn id="232" idx="1"/>
            </p:cNvCxnSpPr>
            <p:nvPr/>
          </p:nvCxnSpPr>
          <p:spPr>
            <a:xfrm>
              <a:off x="8438900" y="2132624"/>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Straight Arrow Connector 257">
              <a:extLst>
                <a:ext uri="{FF2B5EF4-FFF2-40B4-BE49-F238E27FC236}">
                  <a16:creationId xmlns:a16="http://schemas.microsoft.com/office/drawing/2014/main" id="{090C48B6-1BD2-87CD-B51D-5D8AD44ECBCC}"/>
                </a:ext>
              </a:extLst>
            </p:cNvPr>
            <p:cNvCxnSpPr>
              <a:cxnSpLocks/>
              <a:stCxn id="225" idx="3"/>
              <a:endCxn id="233" idx="1"/>
            </p:cNvCxnSpPr>
            <p:nvPr/>
          </p:nvCxnSpPr>
          <p:spPr>
            <a:xfrm>
              <a:off x="8438900" y="2593196"/>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9" name="Straight Arrow Connector 258">
              <a:extLst>
                <a:ext uri="{FF2B5EF4-FFF2-40B4-BE49-F238E27FC236}">
                  <a16:creationId xmlns:a16="http://schemas.microsoft.com/office/drawing/2014/main" id="{D5DD0524-7BF6-51D7-B838-DFA3D805B5D9}"/>
                </a:ext>
              </a:extLst>
            </p:cNvPr>
            <p:cNvCxnSpPr>
              <a:cxnSpLocks/>
              <a:stCxn id="221" idx="3"/>
              <a:endCxn id="234" idx="1"/>
            </p:cNvCxnSpPr>
            <p:nvPr/>
          </p:nvCxnSpPr>
          <p:spPr>
            <a:xfrm>
              <a:off x="8438900" y="3053767"/>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0" name="Straight Arrow Connector 259">
              <a:extLst>
                <a:ext uri="{FF2B5EF4-FFF2-40B4-BE49-F238E27FC236}">
                  <a16:creationId xmlns:a16="http://schemas.microsoft.com/office/drawing/2014/main" id="{D68913BE-6C1A-D3D3-800A-E806E40DE75B}"/>
                </a:ext>
              </a:extLst>
            </p:cNvPr>
            <p:cNvCxnSpPr>
              <a:cxnSpLocks/>
              <a:stCxn id="223" idx="3"/>
              <a:endCxn id="236" idx="1"/>
            </p:cNvCxnSpPr>
            <p:nvPr/>
          </p:nvCxnSpPr>
          <p:spPr>
            <a:xfrm>
              <a:off x="8438900" y="3284053"/>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1" name="Straight Arrow Connector 260">
              <a:extLst>
                <a:ext uri="{FF2B5EF4-FFF2-40B4-BE49-F238E27FC236}">
                  <a16:creationId xmlns:a16="http://schemas.microsoft.com/office/drawing/2014/main" id="{4AE4367E-A522-CE74-2FCF-672EA4E2CB1C}"/>
                </a:ext>
              </a:extLst>
            </p:cNvPr>
            <p:cNvCxnSpPr>
              <a:cxnSpLocks/>
              <a:stCxn id="227" idx="3"/>
              <a:endCxn id="238" idx="1"/>
            </p:cNvCxnSpPr>
            <p:nvPr/>
          </p:nvCxnSpPr>
          <p:spPr>
            <a:xfrm>
              <a:off x="8438900" y="3790345"/>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2" name="Straight Arrow Connector 261">
              <a:extLst>
                <a:ext uri="{FF2B5EF4-FFF2-40B4-BE49-F238E27FC236}">
                  <a16:creationId xmlns:a16="http://schemas.microsoft.com/office/drawing/2014/main" id="{9CD2C283-F669-B36B-1D5B-BB79E046E911}"/>
                </a:ext>
              </a:extLst>
            </p:cNvPr>
            <p:cNvCxnSpPr>
              <a:cxnSpLocks/>
              <a:stCxn id="230" idx="3"/>
              <a:endCxn id="241" idx="1"/>
            </p:cNvCxnSpPr>
            <p:nvPr/>
          </p:nvCxnSpPr>
          <p:spPr>
            <a:xfrm>
              <a:off x="8438900" y="5101794"/>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3" name="Straight Arrow Connector 262">
              <a:extLst>
                <a:ext uri="{FF2B5EF4-FFF2-40B4-BE49-F238E27FC236}">
                  <a16:creationId xmlns:a16="http://schemas.microsoft.com/office/drawing/2014/main" id="{E35B605D-7730-6015-DDE6-204B1C9CE2C4}"/>
                </a:ext>
              </a:extLst>
            </p:cNvPr>
            <p:cNvCxnSpPr>
              <a:cxnSpLocks/>
              <a:stCxn id="240" idx="1"/>
              <a:endCxn id="229" idx="3"/>
            </p:cNvCxnSpPr>
            <p:nvPr/>
          </p:nvCxnSpPr>
          <p:spPr>
            <a:xfrm flipH="1">
              <a:off x="8438900" y="4824158"/>
              <a:ext cx="1752265" cy="3262"/>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608E66ED-21D4-8471-BB13-B809D6C42230}"/>
                </a:ext>
              </a:extLst>
            </p:cNvPr>
            <p:cNvCxnSpPr>
              <a:cxnSpLocks/>
              <a:stCxn id="239" idx="1"/>
              <a:endCxn id="228" idx="3"/>
            </p:cNvCxnSpPr>
            <p:nvPr/>
          </p:nvCxnSpPr>
          <p:spPr>
            <a:xfrm flipH="1">
              <a:off x="8438900" y="4572643"/>
              <a:ext cx="1752265"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262CB003-30E0-D657-9989-61BC1B559B2D}"/>
                </a:ext>
              </a:extLst>
            </p:cNvPr>
            <p:cNvCxnSpPr>
              <a:cxnSpLocks/>
              <a:stCxn id="237" idx="1"/>
              <a:endCxn id="226" idx="3"/>
            </p:cNvCxnSpPr>
            <p:nvPr/>
          </p:nvCxnSpPr>
          <p:spPr>
            <a:xfrm flipH="1">
              <a:off x="8438900" y="3537757"/>
              <a:ext cx="1752265"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66" name="Rectangle 265">
              <a:extLst>
                <a:ext uri="{FF2B5EF4-FFF2-40B4-BE49-F238E27FC236}">
                  <a16:creationId xmlns:a16="http://schemas.microsoft.com/office/drawing/2014/main" id="{B46E9E14-70F4-3339-3D6F-7DB3E4B7AFEF}"/>
                </a:ext>
              </a:extLst>
            </p:cNvPr>
            <p:cNvSpPr/>
            <p:nvPr/>
          </p:nvSpPr>
          <p:spPr>
            <a:xfrm>
              <a:off x="6975860" y="2271469"/>
              <a:ext cx="146304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2"/>
                  </a:solidFill>
                  <a:effectLst/>
                  <a:uLnTx/>
                  <a:uFillTx/>
                  <a:latin typeface="Century Gothic" panose="020F0302020204030204"/>
                  <a:ea typeface="+mn-ea"/>
                  <a:cs typeface="Arial" panose="020B0604020202020204" pitchFamily="34" charset="0"/>
                </a:rPr>
                <a:t>Business Application</a:t>
              </a:r>
            </a:p>
          </p:txBody>
        </p:sp>
        <p:sp>
          <p:nvSpPr>
            <p:cNvPr id="267" name="Rectangle 266">
              <a:extLst>
                <a:ext uri="{FF2B5EF4-FFF2-40B4-BE49-F238E27FC236}">
                  <a16:creationId xmlns:a16="http://schemas.microsoft.com/office/drawing/2014/main" id="{B3E9BB5C-C3D2-31FC-CDD8-98A888F661A0}"/>
                </a:ext>
              </a:extLst>
            </p:cNvPr>
            <p:cNvSpPr/>
            <p:nvPr/>
          </p:nvSpPr>
          <p:spPr>
            <a:xfrm>
              <a:off x="10191818" y="2271469"/>
              <a:ext cx="1371600" cy="182880"/>
            </a:xfrm>
            <a:prstGeom prst="rect">
              <a:avLst/>
            </a:prstGeom>
            <a:solidFill>
              <a:schemeClr val="accent4"/>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Business Application</a:t>
              </a:r>
            </a:p>
          </p:txBody>
        </p:sp>
        <p:sp>
          <p:nvSpPr>
            <p:cNvPr id="268" name="TextBox 267">
              <a:extLst>
                <a:ext uri="{FF2B5EF4-FFF2-40B4-BE49-F238E27FC236}">
                  <a16:creationId xmlns:a16="http://schemas.microsoft.com/office/drawing/2014/main" id="{F789C8BD-EB01-BE9A-A14E-44346D5FB668}"/>
                </a:ext>
              </a:extLst>
            </p:cNvPr>
            <p:cNvSpPr txBox="1"/>
            <p:nvPr/>
          </p:nvSpPr>
          <p:spPr>
            <a:xfrm>
              <a:off x="8446887" y="2102570"/>
              <a:ext cx="1735477" cy="257256"/>
            </a:xfrm>
            <a:prstGeom prst="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 reference attribute</a:t>
              </a:r>
            </a:p>
          </p:txBody>
        </p:sp>
        <p:cxnSp>
          <p:nvCxnSpPr>
            <p:cNvPr id="269" name="Straight Arrow Connector 268">
              <a:extLst>
                <a:ext uri="{FF2B5EF4-FFF2-40B4-BE49-F238E27FC236}">
                  <a16:creationId xmlns:a16="http://schemas.microsoft.com/office/drawing/2014/main" id="{E12AD6E8-77C1-9BC9-4FB0-843E63529E7C}"/>
                </a:ext>
              </a:extLst>
            </p:cNvPr>
            <p:cNvCxnSpPr>
              <a:cxnSpLocks/>
            </p:cNvCxnSpPr>
            <p:nvPr/>
          </p:nvCxnSpPr>
          <p:spPr>
            <a:xfrm flipV="1">
              <a:off x="8439553" y="2336731"/>
              <a:ext cx="1685359" cy="2486"/>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0" name="Rectangle 269">
              <a:extLst>
                <a:ext uri="{FF2B5EF4-FFF2-40B4-BE49-F238E27FC236}">
                  <a16:creationId xmlns:a16="http://schemas.microsoft.com/office/drawing/2014/main" id="{8EA7833F-4A89-62A7-5562-9DB00B385138}"/>
                </a:ext>
              </a:extLst>
            </p:cNvPr>
            <p:cNvSpPr/>
            <p:nvPr/>
          </p:nvSpPr>
          <p:spPr>
            <a:xfrm>
              <a:off x="6972145" y="2732041"/>
              <a:ext cx="146304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71" name="Rectangle 270">
              <a:extLst>
                <a:ext uri="{FF2B5EF4-FFF2-40B4-BE49-F238E27FC236}">
                  <a16:creationId xmlns:a16="http://schemas.microsoft.com/office/drawing/2014/main" id="{F7AFBC10-85DB-B36E-45BE-5425D926AE38}"/>
                </a:ext>
              </a:extLst>
            </p:cNvPr>
            <p:cNvSpPr/>
            <p:nvPr/>
          </p:nvSpPr>
          <p:spPr>
            <a:xfrm>
              <a:off x="10187450" y="2732041"/>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sp>
          <p:nvSpPr>
            <p:cNvPr id="272" name="TextBox 271">
              <a:extLst>
                <a:ext uri="{FF2B5EF4-FFF2-40B4-BE49-F238E27FC236}">
                  <a16:creationId xmlns:a16="http://schemas.microsoft.com/office/drawing/2014/main" id="{7AB8E383-A986-4B24-E623-EAF5C075485E}"/>
                </a:ext>
              </a:extLst>
            </p:cNvPr>
            <p:cNvSpPr txBox="1"/>
            <p:nvPr/>
          </p:nvSpPr>
          <p:spPr>
            <a:xfrm>
              <a:off x="8332997" y="2606018"/>
              <a:ext cx="1963258" cy="257256"/>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Depends on/sends Data To</a:t>
              </a:r>
            </a:p>
          </p:txBody>
        </p:sp>
        <p:cxnSp>
          <p:nvCxnSpPr>
            <p:cNvPr id="273" name="Straight Arrow Connector 272">
              <a:extLst>
                <a:ext uri="{FF2B5EF4-FFF2-40B4-BE49-F238E27FC236}">
                  <a16:creationId xmlns:a16="http://schemas.microsoft.com/office/drawing/2014/main" id="{F6EEB947-4CBF-B6C2-D63B-F7328025A7D7}"/>
                </a:ext>
              </a:extLst>
            </p:cNvPr>
            <p:cNvCxnSpPr>
              <a:cxnSpLocks/>
              <a:stCxn id="270" idx="3"/>
              <a:endCxn id="271" idx="1"/>
            </p:cNvCxnSpPr>
            <p:nvPr/>
          </p:nvCxnSpPr>
          <p:spPr>
            <a:xfrm>
              <a:off x="8435185" y="2823481"/>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4" name="Rectangle 273">
              <a:extLst>
                <a:ext uri="{FF2B5EF4-FFF2-40B4-BE49-F238E27FC236}">
                  <a16:creationId xmlns:a16="http://schemas.microsoft.com/office/drawing/2014/main" id="{6D3AA8C0-2D1B-30EC-874F-7DC679A7DC69}"/>
                </a:ext>
              </a:extLst>
            </p:cNvPr>
            <p:cNvSpPr/>
            <p:nvPr/>
          </p:nvSpPr>
          <p:spPr>
            <a:xfrm>
              <a:off x="6973647" y="3958581"/>
              <a:ext cx="1463040" cy="27432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p:txBody>
        </p:sp>
        <p:sp>
          <p:nvSpPr>
            <p:cNvPr id="275" name="Rectangle 274">
              <a:extLst>
                <a:ext uri="{FF2B5EF4-FFF2-40B4-BE49-F238E27FC236}">
                  <a16:creationId xmlns:a16="http://schemas.microsoft.com/office/drawing/2014/main" id="{945DB554-8DBC-6D85-6EDF-A45A609A7874}"/>
                </a:ext>
              </a:extLst>
            </p:cNvPr>
            <p:cNvSpPr/>
            <p:nvPr/>
          </p:nvSpPr>
          <p:spPr>
            <a:xfrm>
              <a:off x="10188952" y="4004301"/>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p:txBody>
        </p:sp>
        <p:sp>
          <p:nvSpPr>
            <p:cNvPr id="276" name="TextBox 275">
              <a:extLst>
                <a:ext uri="{FF2B5EF4-FFF2-40B4-BE49-F238E27FC236}">
                  <a16:creationId xmlns:a16="http://schemas.microsoft.com/office/drawing/2014/main" id="{C55B63F8-6100-1A27-680F-41762F96B306}"/>
                </a:ext>
              </a:extLst>
            </p:cNvPr>
            <p:cNvSpPr txBox="1"/>
            <p:nvPr/>
          </p:nvSpPr>
          <p:spPr>
            <a:xfrm>
              <a:off x="8917722" y="3881736"/>
              <a:ext cx="793807"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77" name="Straight Arrow Connector 276">
              <a:extLst>
                <a:ext uri="{FF2B5EF4-FFF2-40B4-BE49-F238E27FC236}">
                  <a16:creationId xmlns:a16="http://schemas.microsoft.com/office/drawing/2014/main" id="{D7391266-1BE6-1955-6358-55998C6965F2}"/>
                </a:ext>
              </a:extLst>
            </p:cNvPr>
            <p:cNvCxnSpPr>
              <a:cxnSpLocks/>
              <a:stCxn id="274" idx="3"/>
              <a:endCxn id="275" idx="1"/>
            </p:cNvCxnSpPr>
            <p:nvPr/>
          </p:nvCxnSpPr>
          <p:spPr>
            <a:xfrm>
              <a:off x="8436687" y="4095741"/>
              <a:ext cx="1752265"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8" name="Rectangle 277">
              <a:extLst>
                <a:ext uri="{FF2B5EF4-FFF2-40B4-BE49-F238E27FC236}">
                  <a16:creationId xmlns:a16="http://schemas.microsoft.com/office/drawing/2014/main" id="{7873A722-0992-5920-F692-8FCF5B3D7AED}"/>
                </a:ext>
              </a:extLst>
            </p:cNvPr>
            <p:cNvSpPr/>
            <p:nvPr/>
          </p:nvSpPr>
          <p:spPr>
            <a:xfrm>
              <a:off x="6983294" y="4250917"/>
              <a:ext cx="146304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p:txBody>
        </p:sp>
        <p:sp>
          <p:nvSpPr>
            <p:cNvPr id="279" name="Rectangle 278">
              <a:extLst>
                <a:ext uri="{FF2B5EF4-FFF2-40B4-BE49-F238E27FC236}">
                  <a16:creationId xmlns:a16="http://schemas.microsoft.com/office/drawing/2014/main" id="{15D2696D-5C32-A34F-BFFD-12ED5C06174B}"/>
                </a:ext>
              </a:extLst>
            </p:cNvPr>
            <p:cNvSpPr/>
            <p:nvPr/>
          </p:nvSpPr>
          <p:spPr>
            <a:xfrm>
              <a:off x="10198599" y="4250917"/>
              <a:ext cx="1371600" cy="182880"/>
            </a:xfrm>
            <a:prstGeom prst="rect">
              <a:avLst/>
            </a:prstGeom>
            <a:solidFill>
              <a:srgbClr val="FCA822"/>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 CIs</a:t>
              </a:r>
            </a:p>
          </p:txBody>
        </p:sp>
        <p:sp>
          <p:nvSpPr>
            <p:cNvPr id="280" name="TextBox 279">
              <a:extLst>
                <a:ext uri="{FF2B5EF4-FFF2-40B4-BE49-F238E27FC236}">
                  <a16:creationId xmlns:a16="http://schemas.microsoft.com/office/drawing/2014/main" id="{F1BCB292-F562-72ED-5762-6139D5063369}"/>
                </a:ext>
              </a:extLst>
            </p:cNvPr>
            <p:cNvSpPr txBox="1"/>
            <p:nvPr/>
          </p:nvSpPr>
          <p:spPr>
            <a:xfrm>
              <a:off x="8710133" y="4108748"/>
              <a:ext cx="1208985" cy="261610"/>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Century Gothic" panose="020F0302020204030204"/>
                  <a:ea typeface="+mn-ea"/>
                  <a:cs typeface="+mn-cs"/>
                </a:rPr>
                <a:t>Uses related list</a:t>
              </a:r>
            </a:p>
          </p:txBody>
        </p:sp>
        <p:cxnSp>
          <p:nvCxnSpPr>
            <p:cNvPr id="281" name="Straight Arrow Connector 280">
              <a:extLst>
                <a:ext uri="{FF2B5EF4-FFF2-40B4-BE49-F238E27FC236}">
                  <a16:creationId xmlns:a16="http://schemas.microsoft.com/office/drawing/2014/main" id="{52007E59-B85B-E186-8C1E-CDB0A077B4E1}"/>
                </a:ext>
              </a:extLst>
            </p:cNvPr>
            <p:cNvCxnSpPr>
              <a:cxnSpLocks/>
              <a:stCxn id="278" idx="3"/>
              <a:endCxn id="279" idx="1"/>
            </p:cNvCxnSpPr>
            <p:nvPr/>
          </p:nvCxnSpPr>
          <p:spPr>
            <a:xfrm>
              <a:off x="8446334" y="4342357"/>
              <a:ext cx="1752265" cy="0"/>
            </a:xfrm>
            <a:prstGeom prst="straightConnector1">
              <a:avLst/>
            </a:prstGeom>
            <a:ln w="254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2" name="Rectangle 281">
              <a:extLst>
                <a:ext uri="{FF2B5EF4-FFF2-40B4-BE49-F238E27FC236}">
                  <a16:creationId xmlns:a16="http://schemas.microsoft.com/office/drawing/2014/main" id="{E1D77FA9-801F-7D79-AA75-1CCE99D0E41E}"/>
                </a:ext>
              </a:extLst>
            </p:cNvPr>
            <p:cNvSpPr/>
            <p:nvPr/>
          </p:nvSpPr>
          <p:spPr>
            <a:xfrm>
              <a:off x="2876997" y="2745682"/>
              <a:ext cx="3591463" cy="882974"/>
            </a:xfrm>
            <a:prstGeom prst="rect">
              <a:avLst/>
            </a:prstGeom>
            <a:solidFill>
              <a:srgbClr val="DBDBDB"/>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cmdb_ci_service_auto:</a:t>
              </a:r>
            </a:p>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For Manual &amp; Service Mapping: cmdb_ci_service_discovered</a:t>
              </a:r>
            </a:p>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Based: cmdb_ci_query_based_service</a:t>
              </a:r>
            </a:p>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Tag Based: cmdb_ci_service_by_tags</a:t>
              </a:r>
            </a:p>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000" b="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 Classification” = Application Service</a:t>
              </a:r>
            </a:p>
          </p:txBody>
        </p:sp>
        <p:sp>
          <p:nvSpPr>
            <p:cNvPr id="283" name="Rectangle 282">
              <a:extLst>
                <a:ext uri="{FF2B5EF4-FFF2-40B4-BE49-F238E27FC236}">
                  <a16:creationId xmlns:a16="http://schemas.microsoft.com/office/drawing/2014/main" id="{4FDF314E-0EC3-A256-38E9-0492EE52405F}"/>
                </a:ext>
              </a:extLst>
            </p:cNvPr>
            <p:cNvSpPr/>
            <p:nvPr/>
          </p:nvSpPr>
          <p:spPr>
            <a:xfrm>
              <a:off x="620659" y="3095729"/>
              <a:ext cx="1828800" cy="182880"/>
            </a:xfrm>
            <a:prstGeom prst="rect">
              <a:avLst/>
            </a:prstGeom>
            <a:solidFill>
              <a:srgbClr val="FCA822"/>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p:txBody>
        </p:sp>
        <p:cxnSp>
          <p:nvCxnSpPr>
            <p:cNvPr id="284" name="Straight Arrow Connector 283">
              <a:extLst>
                <a:ext uri="{FF2B5EF4-FFF2-40B4-BE49-F238E27FC236}">
                  <a16:creationId xmlns:a16="http://schemas.microsoft.com/office/drawing/2014/main" id="{14E7706C-94C9-3ECF-0981-B746B5E26D8A}"/>
                </a:ext>
              </a:extLst>
            </p:cNvPr>
            <p:cNvCxnSpPr>
              <a:cxnSpLocks/>
              <a:stCxn id="283" idx="3"/>
              <a:endCxn id="282" idx="1"/>
            </p:cNvCxnSpPr>
            <p:nvPr/>
          </p:nvCxnSpPr>
          <p:spPr>
            <a:xfrm>
              <a:off x="2449459" y="3187169"/>
              <a:ext cx="427538"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5" name="Group 284">
            <a:extLst>
              <a:ext uri="{FF2B5EF4-FFF2-40B4-BE49-F238E27FC236}">
                <a16:creationId xmlns:a16="http://schemas.microsoft.com/office/drawing/2014/main" id="{38E43121-6A35-FE3C-5B69-C2A7CD3ECEEF}"/>
              </a:ext>
            </a:extLst>
          </p:cNvPr>
          <p:cNvGrpSpPr/>
          <p:nvPr/>
        </p:nvGrpSpPr>
        <p:grpSpPr>
          <a:xfrm>
            <a:off x="5249402" y="5858419"/>
            <a:ext cx="1837308" cy="881158"/>
            <a:chOff x="9436161" y="385022"/>
            <a:chExt cx="1837784" cy="1099008"/>
          </a:xfrm>
        </p:grpSpPr>
        <p:grpSp>
          <p:nvGrpSpPr>
            <p:cNvPr id="286" name="Group 285">
              <a:extLst>
                <a:ext uri="{FF2B5EF4-FFF2-40B4-BE49-F238E27FC236}">
                  <a16:creationId xmlns:a16="http://schemas.microsoft.com/office/drawing/2014/main" id="{6362AC37-B880-8813-503C-F987F378D790}"/>
                </a:ext>
              </a:extLst>
            </p:cNvPr>
            <p:cNvGrpSpPr/>
            <p:nvPr/>
          </p:nvGrpSpPr>
          <p:grpSpPr>
            <a:xfrm>
              <a:off x="9436161" y="385022"/>
              <a:ext cx="1837784" cy="1099008"/>
              <a:chOff x="425735" y="713124"/>
              <a:chExt cx="1837784" cy="1099008"/>
            </a:xfrm>
          </p:grpSpPr>
          <p:sp>
            <p:nvSpPr>
              <p:cNvPr id="289" name="Rectangle 288">
                <a:extLst>
                  <a:ext uri="{FF2B5EF4-FFF2-40B4-BE49-F238E27FC236}">
                    <a16:creationId xmlns:a16="http://schemas.microsoft.com/office/drawing/2014/main" id="{E966E3E3-4E7E-AC19-40F4-1418488C46D0}"/>
                  </a:ext>
                </a:extLst>
              </p:cNvPr>
              <p:cNvSpPr/>
              <p:nvPr/>
            </p:nvSpPr>
            <p:spPr>
              <a:xfrm>
                <a:off x="425735" y="713124"/>
                <a:ext cx="1759985" cy="887739"/>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
            <p:nvSpPr>
              <p:cNvPr id="290" name="TextBox 289">
                <a:extLst>
                  <a:ext uri="{FF2B5EF4-FFF2-40B4-BE49-F238E27FC236}">
                    <a16:creationId xmlns:a16="http://schemas.microsoft.com/office/drawing/2014/main" id="{1752E87E-5A50-A1EB-3728-C6049052CE41}"/>
                  </a:ext>
                </a:extLst>
              </p:cNvPr>
              <p:cNvSpPr txBox="1"/>
              <p:nvPr/>
            </p:nvSpPr>
            <p:spPr>
              <a:xfrm>
                <a:off x="1033442" y="713125"/>
                <a:ext cx="726481" cy="592341"/>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93E40"/>
                    </a:solidFill>
                    <a:effectLst/>
                    <a:uLnTx/>
                    <a:uFillTx/>
                    <a:latin typeface="Century Gothic" panose="020F0302020204030204"/>
                    <a:ea typeface="+mn-ea"/>
                    <a:cs typeface="+mn-cs"/>
                  </a:rPr>
                  <a:t>Domain</a:t>
                </a:r>
              </a:p>
            </p:txBody>
          </p:sp>
          <p:sp>
            <p:nvSpPr>
              <p:cNvPr id="291" name="Rectangle 290">
                <a:extLst>
                  <a:ext uri="{FF2B5EF4-FFF2-40B4-BE49-F238E27FC236}">
                    <a16:creationId xmlns:a16="http://schemas.microsoft.com/office/drawing/2014/main" id="{0E778F49-6134-22AC-6810-57BAD84E4F8B}"/>
                  </a:ext>
                </a:extLst>
              </p:cNvPr>
              <p:cNvSpPr/>
              <p:nvPr/>
            </p:nvSpPr>
            <p:spPr>
              <a:xfrm>
                <a:off x="516418" y="1102026"/>
                <a:ext cx="243265" cy="1167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2" name="Rectangle 291">
                <a:extLst>
                  <a:ext uri="{FF2B5EF4-FFF2-40B4-BE49-F238E27FC236}">
                    <a16:creationId xmlns:a16="http://schemas.microsoft.com/office/drawing/2014/main" id="{9A4A8940-9AB9-18B0-79D5-C3D3E9F0490F}"/>
                  </a:ext>
                </a:extLst>
              </p:cNvPr>
              <p:cNvSpPr/>
              <p:nvPr/>
            </p:nvSpPr>
            <p:spPr>
              <a:xfrm>
                <a:off x="516418" y="1258548"/>
                <a:ext cx="243265" cy="116722"/>
              </a:xfrm>
              <a:prstGeom prst="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3" name="Rectangle 292">
                <a:extLst>
                  <a:ext uri="{FF2B5EF4-FFF2-40B4-BE49-F238E27FC236}">
                    <a16:creationId xmlns:a16="http://schemas.microsoft.com/office/drawing/2014/main" id="{8C95089E-64A1-8BB4-685D-81857A932321}"/>
                  </a:ext>
                </a:extLst>
              </p:cNvPr>
              <p:cNvSpPr/>
              <p:nvPr/>
            </p:nvSpPr>
            <p:spPr>
              <a:xfrm>
                <a:off x="516418" y="1420843"/>
                <a:ext cx="243265" cy="116722"/>
              </a:xfrm>
              <a:prstGeom prst="rect">
                <a:avLst/>
              </a:prstGeom>
              <a:solidFill>
                <a:srgbClr val="009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4" name="TextBox 293">
                <a:extLst>
                  <a:ext uri="{FF2B5EF4-FFF2-40B4-BE49-F238E27FC236}">
                    <a16:creationId xmlns:a16="http://schemas.microsoft.com/office/drawing/2014/main" id="{E4C7DEC6-B187-A3EA-DF30-8268F598E096}"/>
                  </a:ext>
                </a:extLst>
              </p:cNvPr>
              <p:cNvSpPr txBox="1"/>
              <p:nvPr/>
            </p:nvSpPr>
            <p:spPr>
              <a:xfrm>
                <a:off x="708286" y="1030901"/>
                <a:ext cx="521297" cy="215444"/>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Design</a:t>
                </a:r>
              </a:p>
            </p:txBody>
          </p:sp>
          <p:sp>
            <p:nvSpPr>
              <p:cNvPr id="295" name="TextBox 294">
                <a:extLst>
                  <a:ext uri="{FF2B5EF4-FFF2-40B4-BE49-F238E27FC236}">
                    <a16:creationId xmlns:a16="http://schemas.microsoft.com/office/drawing/2014/main" id="{762F61DA-F54B-B2B3-47D3-3985FBAE7AF2}"/>
                  </a:ext>
                </a:extLst>
              </p:cNvPr>
              <p:cNvSpPr txBox="1"/>
              <p:nvPr/>
            </p:nvSpPr>
            <p:spPr>
              <a:xfrm>
                <a:off x="708285" y="1177516"/>
                <a:ext cx="1555234" cy="465409"/>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Manage Technical Services</a:t>
                </a:r>
              </a:p>
            </p:txBody>
          </p:sp>
          <p:sp>
            <p:nvSpPr>
              <p:cNvPr id="296" name="TextBox 295">
                <a:extLst>
                  <a:ext uri="{FF2B5EF4-FFF2-40B4-BE49-F238E27FC236}">
                    <a16:creationId xmlns:a16="http://schemas.microsoft.com/office/drawing/2014/main" id="{6034DEB1-1C45-1A05-2A7D-0AAA39AB1756}"/>
                  </a:ext>
                </a:extLst>
              </p:cNvPr>
              <p:cNvSpPr txBox="1"/>
              <p:nvPr/>
            </p:nvSpPr>
            <p:spPr>
              <a:xfrm>
                <a:off x="708287" y="1346723"/>
                <a:ext cx="926857" cy="465409"/>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Sell / Consume</a:t>
                </a:r>
              </a:p>
            </p:txBody>
          </p:sp>
        </p:grpSp>
        <p:sp>
          <p:nvSpPr>
            <p:cNvPr id="287" name="Rectangle 286">
              <a:extLst>
                <a:ext uri="{FF2B5EF4-FFF2-40B4-BE49-F238E27FC236}">
                  <a16:creationId xmlns:a16="http://schemas.microsoft.com/office/drawing/2014/main" id="{905F1FEB-1BF6-FEF1-2536-A4B0292CD0B2}"/>
                </a:ext>
              </a:extLst>
            </p:cNvPr>
            <p:cNvSpPr/>
            <p:nvPr/>
          </p:nvSpPr>
          <p:spPr>
            <a:xfrm>
              <a:off x="9526844" y="613326"/>
              <a:ext cx="243265" cy="116722"/>
            </a:xfrm>
            <a:prstGeom prst="rect">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88" name="TextBox 287">
              <a:extLst>
                <a:ext uri="{FF2B5EF4-FFF2-40B4-BE49-F238E27FC236}">
                  <a16:creationId xmlns:a16="http://schemas.microsoft.com/office/drawing/2014/main" id="{B3638610-C679-EAED-4BC3-B61DCB903059}"/>
                </a:ext>
              </a:extLst>
            </p:cNvPr>
            <p:cNvSpPr txBox="1"/>
            <p:nvPr/>
          </p:nvSpPr>
          <p:spPr>
            <a:xfrm>
              <a:off x="9718712" y="532925"/>
              <a:ext cx="753732" cy="215444"/>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Foundation</a:t>
              </a:r>
            </a:p>
          </p:txBody>
        </p:sp>
      </p:grpSp>
    </p:spTree>
    <p:extLst>
      <p:ext uri="{BB962C8B-B14F-4D97-AF65-F5344CB8AC3E}">
        <p14:creationId xmlns:p14="http://schemas.microsoft.com/office/powerpoint/2010/main" val="380035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767279510"/>
              </p:ext>
            </p:extLst>
          </p:nvPr>
        </p:nvGraphicFramePr>
        <p:xfrm>
          <a:off x="503535" y="1183056"/>
          <a:ext cx="11181753" cy="4491888"/>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latin typeface="+mn-lt"/>
                        </a:rPr>
                        <a:t>SolidWorks Product Data Management System</a:t>
                      </a:r>
                      <a:br>
                        <a:rPr lang="en-US" sz="1100" dirty="0">
                          <a:latin typeface="+mn-lt"/>
                        </a:rPr>
                      </a:br>
                      <a:r>
                        <a:rPr lang="en-US" sz="900" dirty="0">
                          <a:latin typeface="+mn-lt"/>
                        </a:rPr>
                        <a:t>(</a:t>
                      </a:r>
                      <a:r>
                        <a:rPr lang="en-US" sz="900" dirty="0" err="1">
                          <a:latin typeface="+mn-lt"/>
                        </a:rPr>
                        <a:t>Solidworks</a:t>
                      </a:r>
                      <a:r>
                        <a:rPr lang="en-US" sz="900" dirty="0">
                          <a:latin typeface="+mn-lt"/>
                        </a:rPr>
                        <a:t> desktop application is not considered a enterprise business application)</a:t>
                      </a:r>
                      <a:endParaRPr lang="en-US" sz="1100" dirty="0">
                        <a:latin typeface="+mn-lt"/>
                      </a:endParaRP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latin typeface="+mn-lt"/>
                        </a:rPr>
                        <a:t>SolidWorks PDM Prod</a:t>
                      </a:r>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latin typeface="+mn-lt"/>
                        </a:rPr>
                        <a:t>SolidWorks Administration</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latin typeface="+mn-lt"/>
                        </a:rPr>
                        <a:t>Application Management Services</a:t>
                      </a: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latin typeface="+mn-lt"/>
                        </a:rPr>
                        <a:t>SolidWorks</a:t>
                      </a:r>
                      <a:br>
                        <a:rPr lang="en-US" sz="1100" dirty="0">
                          <a:latin typeface="+mn-lt"/>
                        </a:rPr>
                      </a:br>
                      <a:r>
                        <a:rPr lang="en-US" sz="900" dirty="0">
                          <a:latin typeface="+mn-lt"/>
                        </a:rPr>
                        <a:t>(SolidWorks desktop application)</a:t>
                      </a:r>
                      <a:endParaRPr lang="en-US" sz="1100" dirty="0">
                        <a:latin typeface="+mn-lt"/>
                      </a:endParaRPr>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r>
                        <a:rPr lang="en-US" sz="1100" dirty="0">
                          <a:latin typeface="+mn-lt"/>
                        </a:rPr>
                        <a:t>Engineering Design Services </a:t>
                      </a:r>
                      <a:r>
                        <a:rPr lang="en-US" sz="800" dirty="0">
                          <a:latin typeface="+mn-lt"/>
                        </a:rPr>
                        <a:t>(example only)</a:t>
                      </a:r>
                      <a:endParaRPr lang="en-US" sz="1100" dirty="0">
                        <a:latin typeface="+mn-lt"/>
                      </a:endParaRPr>
                    </a:p>
                  </a:txBody>
                  <a:tcPr marL="91416" marR="91416" marT="45708" marB="45708" anchor="ctr"/>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1077218"/>
          </a:xfrm>
          <a:prstGeom prst="rect">
            <a:avLst/>
          </a:prstGeom>
          <a:noFill/>
        </p:spPr>
        <p:txBody>
          <a:bodyPr wrap="square" rtlCol="0">
            <a:spAutoFit/>
          </a:bodyPr>
          <a:lstStyle/>
          <a:p>
            <a:r>
              <a:rPr lang="en-US" sz="3200" b="1" dirty="0"/>
              <a:t>CSDM Lexicon for SolidWorks PDM and SolidWorks Client (Run)</a:t>
            </a:r>
          </a:p>
        </p:txBody>
      </p:sp>
    </p:spTree>
    <p:extLst>
      <p:ext uri="{BB962C8B-B14F-4D97-AF65-F5344CB8AC3E}">
        <p14:creationId xmlns:p14="http://schemas.microsoft.com/office/powerpoint/2010/main" val="20798803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Rounded Corners 96">
            <a:extLst>
              <a:ext uri="{FF2B5EF4-FFF2-40B4-BE49-F238E27FC236}">
                <a16:creationId xmlns:a16="http://schemas.microsoft.com/office/drawing/2014/main" id="{D56B4CE7-CD82-3EC6-6B73-F97B9976BBAF}"/>
              </a:ext>
            </a:extLst>
          </p:cNvPr>
          <p:cNvSpPr/>
          <p:nvPr/>
        </p:nvSpPr>
        <p:spPr>
          <a:xfrm>
            <a:off x="3149272" y="4146654"/>
            <a:ext cx="1030498" cy="45572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endParaRPr lang="en-US" sz="1000" b="1" dirty="0">
              <a:solidFill>
                <a:schemeClr val="tx1"/>
              </a:solidFill>
              <a:cs typeface="Arial" panose="020B0604020202020204" pitchFamily="34" charset="0"/>
            </a:endParaRPr>
          </a:p>
          <a:p>
            <a:pPr algn="ctr">
              <a:spcBef>
                <a:spcPts val="300"/>
              </a:spcBef>
            </a:pPr>
            <a:r>
              <a:rPr lang="en-US" sz="1000" dirty="0">
                <a:solidFill>
                  <a:schemeClr val="tx1"/>
                </a:solidFill>
                <a:cs typeface="Arial" panose="020B0604020202020204" pitchFamily="34" charset="0"/>
              </a:rPr>
              <a:t>Network Switch</a:t>
            </a:r>
          </a:p>
        </p:txBody>
      </p:sp>
      <p:cxnSp>
        <p:nvCxnSpPr>
          <p:cNvPr id="28" name="Straight Connector 27">
            <a:extLst>
              <a:ext uri="{FF2B5EF4-FFF2-40B4-BE49-F238E27FC236}">
                <a16:creationId xmlns:a16="http://schemas.microsoft.com/office/drawing/2014/main" id="{D9651F49-49B2-6FB6-A14E-5C1D845DC9E8}"/>
              </a:ext>
            </a:extLst>
          </p:cNvPr>
          <p:cNvCxnSpPr>
            <a:cxnSpLocks/>
            <a:stCxn id="65" idx="3"/>
          </p:cNvCxnSpPr>
          <p:nvPr/>
        </p:nvCxnSpPr>
        <p:spPr>
          <a:xfrm flipH="1">
            <a:off x="4030889" y="4225026"/>
            <a:ext cx="3263504" cy="17535"/>
          </a:xfrm>
          <a:prstGeom prst="line">
            <a:avLst/>
          </a:prstGeom>
          <a:ln w="19050">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1160EA2D-8DC3-4AD5-8A50-CF139ABB4E69}"/>
              </a:ext>
            </a:extLst>
          </p:cNvPr>
          <p:cNvSpPr/>
          <p:nvPr/>
        </p:nvSpPr>
        <p:spPr>
          <a:xfrm>
            <a:off x="10575788" y="4759719"/>
            <a:ext cx="1493585" cy="646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dirty="0">
              <a:solidFill>
                <a:schemeClr val="bg1"/>
              </a:solidFill>
              <a:latin typeface="Century Gothic" panose="020F0302020204030204"/>
            </a:endParaRPr>
          </a:p>
        </p:txBody>
      </p:sp>
      <p:sp>
        <p:nvSpPr>
          <p:cNvPr id="6" name="TextBox 5">
            <a:extLst>
              <a:ext uri="{FF2B5EF4-FFF2-40B4-BE49-F238E27FC236}">
                <a16:creationId xmlns:a16="http://schemas.microsoft.com/office/drawing/2014/main" id="{FB072105-D9C7-46C3-A513-3F87E2D06439}"/>
              </a:ext>
            </a:extLst>
          </p:cNvPr>
          <p:cNvSpPr txBox="1"/>
          <p:nvPr/>
        </p:nvSpPr>
        <p:spPr>
          <a:xfrm>
            <a:off x="230759" y="72176"/>
            <a:ext cx="3470265" cy="369236"/>
          </a:xfrm>
          <a:prstGeom prst="rect">
            <a:avLst/>
          </a:prstGeom>
          <a:noFill/>
        </p:spPr>
        <p:txBody>
          <a:bodyPr wrap="square" rtlCol="0">
            <a:spAutoFit/>
          </a:bodyPr>
          <a:lstStyle/>
          <a:p>
            <a:r>
              <a:rPr lang="en-US" sz="1798" dirty="0">
                <a:solidFill>
                  <a:schemeClr val="bg1"/>
                </a:solidFill>
              </a:rPr>
              <a:t>Check your work!  </a:t>
            </a:r>
          </a:p>
        </p:txBody>
      </p:sp>
      <p:sp>
        <p:nvSpPr>
          <p:cNvPr id="61" name="Rectangle: Rounded Corners 60">
            <a:extLst>
              <a:ext uri="{FF2B5EF4-FFF2-40B4-BE49-F238E27FC236}">
                <a16:creationId xmlns:a16="http://schemas.microsoft.com/office/drawing/2014/main" id="{0CB9C00F-93BF-446D-B2DA-A59A295D6678}"/>
              </a:ext>
            </a:extLst>
          </p:cNvPr>
          <p:cNvSpPr/>
          <p:nvPr/>
        </p:nvSpPr>
        <p:spPr>
          <a:xfrm>
            <a:off x="5307684" y="966092"/>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Business Application</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SolidWorks Product Data Mgmt</a:t>
            </a:r>
            <a:endParaRPr lang="en-US" sz="1000" b="1" dirty="0">
              <a:solidFill>
                <a:srgbClr val="FFFFFF"/>
              </a:solidFill>
              <a:latin typeface="Century Gothic" panose="020F0302020204030204"/>
              <a:cs typeface="Arial" panose="020B0604020202020204" pitchFamily="34" charset="0"/>
            </a:endParaRPr>
          </a:p>
        </p:txBody>
      </p:sp>
      <p:sp>
        <p:nvSpPr>
          <p:cNvPr id="75" name="TextBox 74">
            <a:extLst>
              <a:ext uri="{FF2B5EF4-FFF2-40B4-BE49-F238E27FC236}">
                <a16:creationId xmlns:a16="http://schemas.microsoft.com/office/drawing/2014/main" id="{ED0561F3-B5D6-4522-83F8-5D4D47587B56}"/>
              </a:ext>
            </a:extLst>
          </p:cNvPr>
          <p:cNvSpPr txBox="1"/>
          <p:nvPr/>
        </p:nvSpPr>
        <p:spPr>
          <a:xfrm>
            <a:off x="5776065" y="1815742"/>
            <a:ext cx="914400" cy="215444"/>
          </a:xfrm>
          <a:prstGeom prst="rect">
            <a:avLst/>
          </a:prstGeom>
          <a:noFill/>
          <a:effectLst/>
        </p:spPr>
        <p:txBody>
          <a:bodyPr wrap="square" rtlCol="0">
            <a:spAutoFit/>
          </a:bodyPr>
          <a:lstStyle/>
          <a:p>
            <a:r>
              <a:rPr lang="en-US" sz="800" dirty="0"/>
              <a:t>Consumes</a:t>
            </a:r>
          </a:p>
        </p:txBody>
      </p:sp>
      <p:sp>
        <p:nvSpPr>
          <p:cNvPr id="77" name="TextBox 76">
            <a:extLst>
              <a:ext uri="{FF2B5EF4-FFF2-40B4-BE49-F238E27FC236}">
                <a16:creationId xmlns:a16="http://schemas.microsoft.com/office/drawing/2014/main" id="{62F996B9-93E3-4ED4-82D5-841D259EF2FA}"/>
              </a:ext>
            </a:extLst>
          </p:cNvPr>
          <p:cNvSpPr txBox="1"/>
          <p:nvPr/>
        </p:nvSpPr>
        <p:spPr>
          <a:xfrm>
            <a:off x="6617624" y="2386005"/>
            <a:ext cx="914400" cy="215444"/>
          </a:xfrm>
          <a:prstGeom prst="rect">
            <a:avLst/>
          </a:prstGeom>
          <a:noFill/>
          <a:effectLst/>
        </p:spPr>
        <p:txBody>
          <a:bodyPr wrap="square" rtlCol="0">
            <a:spAutoFit/>
          </a:bodyPr>
          <a:lstStyle/>
          <a:p>
            <a:r>
              <a:rPr lang="en-US" sz="800" dirty="0"/>
              <a:t>Depends on</a:t>
            </a:r>
          </a:p>
        </p:txBody>
      </p:sp>
      <p:sp>
        <p:nvSpPr>
          <p:cNvPr id="79" name="Rectangle: Rounded Corners 78">
            <a:extLst>
              <a:ext uri="{FF2B5EF4-FFF2-40B4-BE49-F238E27FC236}">
                <a16:creationId xmlns:a16="http://schemas.microsoft.com/office/drawing/2014/main" id="{68E26520-DA5E-4249-A697-9631FF5CCA84}"/>
              </a:ext>
            </a:extLst>
          </p:cNvPr>
          <p:cNvSpPr/>
          <p:nvPr/>
        </p:nvSpPr>
        <p:spPr>
          <a:xfrm>
            <a:off x="6378230" y="3302999"/>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a:p>
            <a:pPr algn="ctr" defTabSz="456926">
              <a:lnSpc>
                <a:spcPct val="90000"/>
              </a:lnSpc>
              <a:defRPr/>
            </a:pPr>
            <a:r>
              <a:rPr lang="en-US" sz="1050" b="1" dirty="0">
                <a:solidFill>
                  <a:schemeClr val="tx1"/>
                </a:solidFill>
                <a:cs typeface="Arial" panose="020B0604020202020204" pitchFamily="34" charset="0"/>
              </a:rPr>
              <a:t>CI</a:t>
            </a:r>
          </a:p>
          <a:p>
            <a:pPr algn="ctr" defTabSz="456926">
              <a:lnSpc>
                <a:spcPct val="90000"/>
              </a:lnSpc>
              <a:defRPr/>
            </a:pPr>
            <a:r>
              <a:rPr lang="en-US" sz="1000" dirty="0">
                <a:solidFill>
                  <a:schemeClr val="tx1"/>
                </a:solidFill>
                <a:cs typeface="Arial" panose="020B0604020202020204" pitchFamily="34" charset="0"/>
              </a:rPr>
              <a:t>License Server App</a:t>
            </a:r>
          </a:p>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sp>
        <p:nvSpPr>
          <p:cNvPr id="82" name="TextBox 81">
            <a:extLst>
              <a:ext uri="{FF2B5EF4-FFF2-40B4-BE49-F238E27FC236}">
                <a16:creationId xmlns:a16="http://schemas.microsoft.com/office/drawing/2014/main" id="{49D7D3D9-A267-406E-AC1B-FCE86DC40C55}"/>
              </a:ext>
            </a:extLst>
          </p:cNvPr>
          <p:cNvSpPr txBox="1"/>
          <p:nvPr/>
        </p:nvSpPr>
        <p:spPr>
          <a:xfrm>
            <a:off x="3664520" y="5631655"/>
            <a:ext cx="914400" cy="215444"/>
          </a:xfrm>
          <a:prstGeom prst="rect">
            <a:avLst/>
          </a:prstGeom>
          <a:noFill/>
          <a:effectLst/>
        </p:spPr>
        <p:txBody>
          <a:bodyPr wrap="square" rtlCol="0">
            <a:spAutoFit/>
          </a:bodyPr>
          <a:lstStyle/>
          <a:p>
            <a:r>
              <a:rPr lang="en-US" sz="800" dirty="0"/>
              <a:t>Reference</a:t>
            </a:r>
          </a:p>
        </p:txBody>
      </p:sp>
      <p:sp>
        <p:nvSpPr>
          <p:cNvPr id="88" name="Rectangle: Rounded Corners 87">
            <a:extLst>
              <a:ext uri="{FF2B5EF4-FFF2-40B4-BE49-F238E27FC236}">
                <a16:creationId xmlns:a16="http://schemas.microsoft.com/office/drawing/2014/main" id="{6AACCF1B-6458-44A6-9EDD-0F1A0A66204D}"/>
              </a:ext>
            </a:extLst>
          </p:cNvPr>
          <p:cNvSpPr/>
          <p:nvPr/>
        </p:nvSpPr>
        <p:spPr>
          <a:xfrm>
            <a:off x="4371581" y="3302300"/>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Microsoft SQL Database </a:t>
            </a:r>
            <a:r>
              <a:rPr lang="en-US" sz="1200" dirty="0">
                <a:solidFill>
                  <a:schemeClr val="tx1"/>
                </a:solidFill>
                <a:cs typeface="Arial" panose="020B0604020202020204" pitchFamily="34" charset="0"/>
              </a:rPr>
              <a:t> </a:t>
            </a:r>
          </a:p>
          <a:p>
            <a:pPr algn="ctr" defTabSz="456926">
              <a:lnSpc>
                <a:spcPct val="90000"/>
              </a:lnSpc>
            </a:pPr>
            <a:endParaRPr lang="en-US" sz="1200" dirty="0">
              <a:solidFill>
                <a:schemeClr val="tx1"/>
              </a:solidFill>
              <a:cs typeface="Arial" panose="020B0604020202020204" pitchFamily="34" charset="0"/>
            </a:endParaRPr>
          </a:p>
        </p:txBody>
      </p:sp>
      <p:sp>
        <p:nvSpPr>
          <p:cNvPr id="103" name="TextBox 102">
            <a:extLst>
              <a:ext uri="{FF2B5EF4-FFF2-40B4-BE49-F238E27FC236}">
                <a16:creationId xmlns:a16="http://schemas.microsoft.com/office/drawing/2014/main" id="{D5971F3E-D9A0-46F0-AA68-EE0E1CE3AC74}"/>
              </a:ext>
            </a:extLst>
          </p:cNvPr>
          <p:cNvSpPr txBox="1"/>
          <p:nvPr/>
        </p:nvSpPr>
        <p:spPr>
          <a:xfrm>
            <a:off x="85511" y="48392"/>
            <a:ext cx="11358746" cy="584775"/>
          </a:xfrm>
          <a:prstGeom prst="rect">
            <a:avLst/>
          </a:prstGeom>
          <a:noFill/>
        </p:spPr>
        <p:txBody>
          <a:bodyPr wrap="square" rtlCol="0">
            <a:spAutoFit/>
          </a:bodyPr>
          <a:lstStyle/>
          <a:p>
            <a:r>
              <a:rPr lang="en-US" sz="3200" dirty="0"/>
              <a:t>SolidWorks PDM and SolidWorks Client- Run</a:t>
            </a:r>
          </a:p>
        </p:txBody>
      </p:sp>
      <p:sp>
        <p:nvSpPr>
          <p:cNvPr id="21" name="TextBox 20">
            <a:extLst>
              <a:ext uri="{FF2B5EF4-FFF2-40B4-BE49-F238E27FC236}">
                <a16:creationId xmlns:a16="http://schemas.microsoft.com/office/drawing/2014/main" id="{B906C238-03B7-44EE-AEE0-A7D0F800423A}"/>
              </a:ext>
            </a:extLst>
          </p:cNvPr>
          <p:cNvSpPr txBox="1"/>
          <p:nvPr/>
        </p:nvSpPr>
        <p:spPr>
          <a:xfrm>
            <a:off x="137938" y="519150"/>
            <a:ext cx="2650835" cy="369204"/>
          </a:xfrm>
          <a:prstGeom prst="rect">
            <a:avLst/>
          </a:prstGeom>
          <a:noFill/>
        </p:spPr>
        <p:txBody>
          <a:bodyPr wrap="square" rtlCol="0">
            <a:spAutoFit/>
          </a:bodyPr>
          <a:lstStyle/>
          <a:p>
            <a:pPr algn="l"/>
            <a:r>
              <a:rPr lang="en-US" dirty="0"/>
              <a:t>Client Server Example</a:t>
            </a:r>
          </a:p>
        </p:txBody>
      </p:sp>
      <p:sp>
        <p:nvSpPr>
          <p:cNvPr id="45" name="Rectangle: Rounded Corners 44">
            <a:extLst>
              <a:ext uri="{FF2B5EF4-FFF2-40B4-BE49-F238E27FC236}">
                <a16:creationId xmlns:a16="http://schemas.microsoft.com/office/drawing/2014/main" id="{249EE5F8-F70A-49CE-8C80-760638F4114D}"/>
              </a:ext>
            </a:extLst>
          </p:cNvPr>
          <p:cNvSpPr/>
          <p:nvPr/>
        </p:nvSpPr>
        <p:spPr>
          <a:xfrm>
            <a:off x="7771419" y="2346750"/>
            <a:ext cx="914400" cy="522557"/>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1000" b="1" dirty="0">
                <a:solidFill>
                  <a:schemeClr val="bg2"/>
                </a:solidFill>
                <a:cs typeface="Arial" panose="020B0604020202020204" pitchFamily="34" charset="0"/>
              </a:rPr>
              <a:t>Bus Service Offering</a:t>
            </a:r>
          </a:p>
          <a:p>
            <a:pPr algn="ctr" defTabSz="456926">
              <a:lnSpc>
                <a:spcPct val="90000"/>
              </a:lnSpc>
              <a:defRPr/>
            </a:pPr>
            <a:r>
              <a:rPr lang="en-US" sz="1000" dirty="0">
                <a:solidFill>
                  <a:schemeClr val="bg1"/>
                </a:solidFill>
                <a:cs typeface="Arial" panose="020B0604020202020204" pitchFamily="34" charset="0"/>
              </a:rPr>
              <a:t>SolidWorks</a:t>
            </a:r>
            <a:br>
              <a:rPr lang="en-US" sz="1050" b="1" dirty="0">
                <a:solidFill>
                  <a:schemeClr val="bg1"/>
                </a:solidFill>
                <a:cs typeface="Arial" panose="020B0604020202020204" pitchFamily="34" charset="0"/>
              </a:rPr>
            </a:br>
            <a:endParaRPr lang="en-US" sz="1050" b="1" dirty="0">
              <a:solidFill>
                <a:schemeClr val="bg1"/>
              </a:solidFill>
              <a:cs typeface="Arial" panose="020B0604020202020204" pitchFamily="34" charset="0"/>
            </a:endParaRPr>
          </a:p>
        </p:txBody>
      </p:sp>
      <p:sp>
        <p:nvSpPr>
          <p:cNvPr id="55" name="Rectangle: Rounded Corners 54">
            <a:extLst>
              <a:ext uri="{FF2B5EF4-FFF2-40B4-BE49-F238E27FC236}">
                <a16:creationId xmlns:a16="http://schemas.microsoft.com/office/drawing/2014/main" id="{3D88F933-0B5A-4D1B-BD3E-B8BEF09D2C0E}"/>
              </a:ext>
            </a:extLst>
          </p:cNvPr>
          <p:cNvSpPr/>
          <p:nvPr/>
        </p:nvSpPr>
        <p:spPr>
          <a:xfrm>
            <a:off x="5386637" y="3313513"/>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a:p>
            <a:pPr algn="ctr" defTabSz="456926">
              <a:lnSpc>
                <a:spcPct val="90000"/>
              </a:lnSpc>
              <a:defRPr/>
            </a:pPr>
            <a:br>
              <a:rPr lang="en-US" sz="1000" b="1" dirty="0">
                <a:solidFill>
                  <a:schemeClr val="tx1"/>
                </a:solidFill>
                <a:cs typeface="Arial" panose="020B0604020202020204" pitchFamily="34" charset="0"/>
              </a:rPr>
            </a:br>
            <a:endParaRPr lang="en-US" sz="1000" b="1" dirty="0">
              <a:solidFill>
                <a:schemeClr val="tx1"/>
              </a:solidFill>
              <a:cs typeface="Arial" panose="020B0604020202020204" pitchFamily="34" charset="0"/>
            </a:endParaRPr>
          </a:p>
          <a:p>
            <a:pPr algn="ctr" defTabSz="456926">
              <a:lnSpc>
                <a:spcPct val="90000"/>
              </a:lnSpc>
              <a:defRPr/>
            </a:pPr>
            <a:endParaRPr lang="en-US" sz="1000" b="1" dirty="0">
              <a:solidFill>
                <a:schemeClr val="tx1"/>
              </a:solidFill>
              <a:cs typeface="Arial" panose="020B0604020202020204" pitchFamily="34" charset="0"/>
            </a:endParaRPr>
          </a:p>
          <a:p>
            <a:pPr algn="ctr" defTabSz="456926">
              <a:lnSpc>
                <a:spcPct val="90000"/>
              </a:lnSpc>
              <a:defRPr/>
            </a:pPr>
            <a:endParaRPr lang="en-US" sz="1000" b="1" dirty="0">
              <a:solidFill>
                <a:schemeClr val="tx1"/>
              </a:solidFill>
              <a:cs typeface="Arial" panose="020B0604020202020204" pitchFamily="34" charset="0"/>
            </a:endParaRPr>
          </a:p>
          <a:p>
            <a:pPr algn="ctr" defTabSz="456926">
              <a:lnSpc>
                <a:spcPct val="90000"/>
              </a:lnSpc>
              <a:defRPr/>
            </a:pPr>
            <a:br>
              <a:rPr lang="en-US" sz="1000" b="1"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57" name="Rectangle: Rounded Corners 56">
            <a:extLst>
              <a:ext uri="{FF2B5EF4-FFF2-40B4-BE49-F238E27FC236}">
                <a16:creationId xmlns:a16="http://schemas.microsoft.com/office/drawing/2014/main" id="{13770A02-77FA-4770-B4D8-734D1E9AF0A5}"/>
              </a:ext>
            </a:extLst>
          </p:cNvPr>
          <p:cNvSpPr/>
          <p:nvPr/>
        </p:nvSpPr>
        <p:spPr>
          <a:xfrm>
            <a:off x="5318865" y="2265129"/>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panose="020B0604020202020204" pitchFamily="34" charset="0"/>
              </a:rPr>
              <a:t>SolidWorks  PDM Prod</a:t>
            </a:r>
          </a:p>
        </p:txBody>
      </p:sp>
      <p:cxnSp>
        <p:nvCxnSpPr>
          <p:cNvPr id="56" name="Straight Arrow Connector 55">
            <a:extLst>
              <a:ext uri="{FF2B5EF4-FFF2-40B4-BE49-F238E27FC236}">
                <a16:creationId xmlns:a16="http://schemas.microsoft.com/office/drawing/2014/main" id="{97F76983-7DAE-ACAD-E943-F45A92E2E28F}"/>
              </a:ext>
            </a:extLst>
          </p:cNvPr>
          <p:cNvCxnSpPr>
            <a:cxnSpLocks/>
            <a:stCxn id="61" idx="2"/>
            <a:endCxn id="57" idx="0"/>
          </p:cNvCxnSpPr>
          <p:nvPr/>
        </p:nvCxnSpPr>
        <p:spPr>
          <a:xfrm>
            <a:off x="5764884" y="1651892"/>
            <a:ext cx="11181" cy="61323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E289F91B-B8DD-D2DF-1EF0-D5A62D5B554E}"/>
              </a:ext>
            </a:extLst>
          </p:cNvPr>
          <p:cNvGrpSpPr/>
          <p:nvPr/>
        </p:nvGrpSpPr>
        <p:grpSpPr>
          <a:xfrm>
            <a:off x="4287919" y="3928720"/>
            <a:ext cx="1071526" cy="546789"/>
            <a:chOff x="2332587" y="3216169"/>
            <a:chExt cx="1071526" cy="546789"/>
          </a:xfrm>
        </p:grpSpPr>
        <p:sp>
          <p:nvSpPr>
            <p:cNvPr id="58" name="Rectangle: Rounded Corners 57">
              <a:extLst>
                <a:ext uri="{FF2B5EF4-FFF2-40B4-BE49-F238E27FC236}">
                  <a16:creationId xmlns:a16="http://schemas.microsoft.com/office/drawing/2014/main" id="{4036BEE9-9D7D-3ECB-987C-5F39B81CC95F}"/>
                </a:ext>
              </a:extLst>
            </p:cNvPr>
            <p:cNvSpPr/>
            <p:nvPr/>
          </p:nvSpPr>
          <p:spPr>
            <a:xfrm>
              <a:off x="2416249" y="3260038"/>
              <a:ext cx="914400" cy="50292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10" name="TextBox 9">
              <a:extLst>
                <a:ext uri="{FF2B5EF4-FFF2-40B4-BE49-F238E27FC236}">
                  <a16:creationId xmlns:a16="http://schemas.microsoft.com/office/drawing/2014/main" id="{7195ECC9-95F5-C6CC-D8F6-6BE31F016285}"/>
                </a:ext>
              </a:extLst>
            </p:cNvPr>
            <p:cNvSpPr txBox="1"/>
            <p:nvPr/>
          </p:nvSpPr>
          <p:spPr>
            <a:xfrm>
              <a:off x="2332587" y="3216169"/>
              <a:ext cx="1071526" cy="313841"/>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sp>
        <p:nvSpPr>
          <p:cNvPr id="11" name="TextBox 10">
            <a:extLst>
              <a:ext uri="{FF2B5EF4-FFF2-40B4-BE49-F238E27FC236}">
                <a16:creationId xmlns:a16="http://schemas.microsoft.com/office/drawing/2014/main" id="{108E88AA-31CE-ACEA-65B0-980FAEB125DD}"/>
              </a:ext>
            </a:extLst>
          </p:cNvPr>
          <p:cNvSpPr txBox="1"/>
          <p:nvPr/>
        </p:nvSpPr>
        <p:spPr>
          <a:xfrm>
            <a:off x="5309443" y="3328540"/>
            <a:ext cx="933244" cy="428617"/>
          </a:xfrm>
          <a:prstGeom prst="rect">
            <a:avLst/>
          </a:prstGeom>
          <a:noFill/>
        </p:spPr>
        <p:txBody>
          <a:bodyPr wrap="square" rtlCol="0">
            <a:noAutofit/>
          </a:bodyPr>
          <a:lstStyle/>
          <a:p>
            <a:pPr algn="ctr" defTabSz="456926">
              <a:lnSpc>
                <a:spcPct val="90000"/>
              </a:lnSpc>
              <a:defRPr/>
            </a:pPr>
            <a:r>
              <a:rPr lang="en-US" sz="1000" b="1" dirty="0">
                <a:solidFill>
                  <a:schemeClr val="tx1"/>
                </a:solidFill>
                <a:cs typeface="Arial" panose="020B0604020202020204" pitchFamily="34" charset="0"/>
              </a:rPr>
              <a:t>CI</a:t>
            </a:r>
          </a:p>
          <a:p>
            <a:pPr algn="ctr" defTabSz="456926">
              <a:lnSpc>
                <a:spcPct val="90000"/>
              </a:lnSpc>
              <a:defRPr/>
            </a:pPr>
            <a:r>
              <a:rPr lang="en-US" sz="1000" dirty="0">
                <a:solidFill>
                  <a:schemeClr val="tx1"/>
                </a:solidFill>
                <a:cs typeface="Arial" panose="020B0604020202020204" pitchFamily="34" charset="0"/>
              </a:rPr>
              <a:t>SolidWorks Archive Server App</a:t>
            </a:r>
          </a:p>
        </p:txBody>
      </p:sp>
      <p:sp>
        <p:nvSpPr>
          <p:cNvPr id="60" name="Rectangle: Rounded Corners 59">
            <a:extLst>
              <a:ext uri="{FF2B5EF4-FFF2-40B4-BE49-F238E27FC236}">
                <a16:creationId xmlns:a16="http://schemas.microsoft.com/office/drawing/2014/main" id="{5DD9B9E5-D7E8-2FD1-F23A-7A3243ABC12B}"/>
              </a:ext>
            </a:extLst>
          </p:cNvPr>
          <p:cNvSpPr/>
          <p:nvPr/>
        </p:nvSpPr>
        <p:spPr>
          <a:xfrm>
            <a:off x="5393822" y="3993607"/>
            <a:ext cx="914400" cy="50292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62" name="TextBox 61">
            <a:extLst>
              <a:ext uri="{FF2B5EF4-FFF2-40B4-BE49-F238E27FC236}">
                <a16:creationId xmlns:a16="http://schemas.microsoft.com/office/drawing/2014/main" id="{4EAD508D-8F45-68B9-50A3-3CD06809389F}"/>
              </a:ext>
            </a:extLst>
          </p:cNvPr>
          <p:cNvSpPr txBox="1"/>
          <p:nvPr/>
        </p:nvSpPr>
        <p:spPr>
          <a:xfrm>
            <a:off x="5319251" y="3953377"/>
            <a:ext cx="1071526" cy="347472"/>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nvGrpSpPr>
          <p:cNvPr id="12" name="Group 11">
            <a:extLst>
              <a:ext uri="{FF2B5EF4-FFF2-40B4-BE49-F238E27FC236}">
                <a16:creationId xmlns:a16="http://schemas.microsoft.com/office/drawing/2014/main" id="{4CAFFD2C-45CB-A5A3-2302-8D2E16459D0F}"/>
              </a:ext>
            </a:extLst>
          </p:cNvPr>
          <p:cNvGrpSpPr/>
          <p:nvPr/>
        </p:nvGrpSpPr>
        <p:grpSpPr>
          <a:xfrm>
            <a:off x="6303659" y="3944771"/>
            <a:ext cx="1071526" cy="531715"/>
            <a:chOff x="4247155" y="4820023"/>
            <a:chExt cx="1071526" cy="513692"/>
          </a:xfrm>
        </p:grpSpPr>
        <p:sp>
          <p:nvSpPr>
            <p:cNvPr id="65" name="Rectangle: Rounded Corners 64">
              <a:extLst>
                <a:ext uri="{FF2B5EF4-FFF2-40B4-BE49-F238E27FC236}">
                  <a16:creationId xmlns:a16="http://schemas.microsoft.com/office/drawing/2014/main" id="{C75D8F51-8FC0-F67F-580E-97BEB597F8CE}"/>
                </a:ext>
              </a:extLst>
            </p:cNvPr>
            <p:cNvSpPr/>
            <p:nvPr/>
          </p:nvSpPr>
          <p:spPr>
            <a:xfrm>
              <a:off x="4323489" y="4847842"/>
              <a:ext cx="914400" cy="485873"/>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66" name="TextBox 65">
              <a:extLst>
                <a:ext uri="{FF2B5EF4-FFF2-40B4-BE49-F238E27FC236}">
                  <a16:creationId xmlns:a16="http://schemas.microsoft.com/office/drawing/2014/main" id="{9AF888B0-8BB9-139E-1137-FEF47EE3D2C2}"/>
                </a:ext>
              </a:extLst>
            </p:cNvPr>
            <p:cNvSpPr txBox="1"/>
            <p:nvPr/>
          </p:nvSpPr>
          <p:spPr>
            <a:xfrm>
              <a:off x="4247155" y="4820023"/>
              <a:ext cx="1071526" cy="313841"/>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sp>
        <p:nvSpPr>
          <p:cNvPr id="67" name="Rectangle: Rounded Corners 66">
            <a:extLst>
              <a:ext uri="{FF2B5EF4-FFF2-40B4-BE49-F238E27FC236}">
                <a16:creationId xmlns:a16="http://schemas.microsoft.com/office/drawing/2014/main" id="{A7477E8F-BF90-6740-B1B7-EB565F4602D5}"/>
              </a:ext>
            </a:extLst>
          </p:cNvPr>
          <p:cNvSpPr/>
          <p:nvPr/>
        </p:nvSpPr>
        <p:spPr>
          <a:xfrm>
            <a:off x="3083528" y="3989554"/>
            <a:ext cx="1030498" cy="45572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Network Router</a:t>
            </a:r>
          </a:p>
        </p:txBody>
      </p:sp>
      <p:cxnSp>
        <p:nvCxnSpPr>
          <p:cNvPr id="17" name="Straight Arrow Connector 16">
            <a:extLst>
              <a:ext uri="{FF2B5EF4-FFF2-40B4-BE49-F238E27FC236}">
                <a16:creationId xmlns:a16="http://schemas.microsoft.com/office/drawing/2014/main" id="{0DCD91AB-3CE6-9226-0069-684022346327}"/>
              </a:ext>
            </a:extLst>
          </p:cNvPr>
          <p:cNvCxnSpPr>
            <a:cxnSpLocks/>
            <a:stCxn id="57" idx="2"/>
            <a:endCxn id="88" idx="0"/>
          </p:cNvCxnSpPr>
          <p:nvPr/>
        </p:nvCxnSpPr>
        <p:spPr>
          <a:xfrm flipH="1">
            <a:off x="4828781" y="2950929"/>
            <a:ext cx="947284" cy="35137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AD998FB-4629-DEB6-CD1C-8DCBF5FF1E07}"/>
              </a:ext>
            </a:extLst>
          </p:cNvPr>
          <p:cNvCxnSpPr>
            <a:stCxn id="57" idx="2"/>
            <a:endCxn id="11" idx="0"/>
          </p:cNvCxnSpPr>
          <p:nvPr/>
        </p:nvCxnSpPr>
        <p:spPr>
          <a:xfrm>
            <a:off x="5776065" y="2950929"/>
            <a:ext cx="0" cy="3776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BC195C5-3C9A-90DA-CF62-2F3A1D845AA6}"/>
              </a:ext>
            </a:extLst>
          </p:cNvPr>
          <p:cNvCxnSpPr>
            <a:stCxn id="57" idx="2"/>
            <a:endCxn id="79" idx="0"/>
          </p:cNvCxnSpPr>
          <p:nvPr/>
        </p:nvCxnSpPr>
        <p:spPr>
          <a:xfrm>
            <a:off x="5776065" y="2950929"/>
            <a:ext cx="1059365" cy="352070"/>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4B3360A-3860-41B5-2822-C457176C1AC0}"/>
              </a:ext>
            </a:extLst>
          </p:cNvPr>
          <p:cNvCxnSpPr>
            <a:cxnSpLocks/>
          </p:cNvCxnSpPr>
          <p:nvPr/>
        </p:nvCxnSpPr>
        <p:spPr>
          <a:xfrm>
            <a:off x="10663343" y="1032321"/>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77E3B759-6251-FDB7-6859-07D7C3D25CB6}"/>
              </a:ext>
            </a:extLst>
          </p:cNvPr>
          <p:cNvSpPr txBox="1"/>
          <p:nvPr/>
        </p:nvSpPr>
        <p:spPr>
          <a:xfrm>
            <a:off x="10663343" y="1152931"/>
            <a:ext cx="2105455" cy="246221"/>
          </a:xfrm>
          <a:prstGeom prst="rect">
            <a:avLst/>
          </a:prstGeom>
          <a:noFill/>
        </p:spPr>
        <p:txBody>
          <a:bodyPr wrap="square" rtlCol="0">
            <a:spAutoFit/>
          </a:bodyPr>
          <a:lstStyle/>
          <a:p>
            <a:r>
              <a:rPr lang="en-US" sz="1000" b="1" dirty="0"/>
              <a:t>= Service Mapping</a:t>
            </a:r>
          </a:p>
        </p:txBody>
      </p:sp>
      <p:sp>
        <p:nvSpPr>
          <p:cNvPr id="86" name="TextBox 85">
            <a:extLst>
              <a:ext uri="{FF2B5EF4-FFF2-40B4-BE49-F238E27FC236}">
                <a16:creationId xmlns:a16="http://schemas.microsoft.com/office/drawing/2014/main" id="{4181832D-7F3D-5808-AA5C-983FFD035D27}"/>
              </a:ext>
            </a:extLst>
          </p:cNvPr>
          <p:cNvSpPr txBox="1"/>
          <p:nvPr/>
        </p:nvSpPr>
        <p:spPr>
          <a:xfrm>
            <a:off x="6140950" y="2897430"/>
            <a:ext cx="1151679" cy="230832"/>
          </a:xfrm>
          <a:prstGeom prst="rect">
            <a:avLst/>
          </a:prstGeom>
          <a:noFill/>
        </p:spPr>
        <p:txBody>
          <a:bodyPr wrap="square">
            <a:spAutoFit/>
          </a:bodyPr>
          <a:lstStyle/>
          <a:p>
            <a:r>
              <a:rPr lang="en-US" sz="900" dirty="0"/>
              <a:t>Service Mapping</a:t>
            </a:r>
          </a:p>
        </p:txBody>
      </p:sp>
      <p:sp>
        <p:nvSpPr>
          <p:cNvPr id="87" name="Rectangle: Rounded Corners 86">
            <a:extLst>
              <a:ext uri="{FF2B5EF4-FFF2-40B4-BE49-F238E27FC236}">
                <a16:creationId xmlns:a16="http://schemas.microsoft.com/office/drawing/2014/main" id="{9000C495-CD72-A51A-A2A3-66F83B82A64C}"/>
              </a:ext>
            </a:extLst>
          </p:cNvPr>
          <p:cNvSpPr/>
          <p:nvPr/>
        </p:nvSpPr>
        <p:spPr>
          <a:xfrm>
            <a:off x="2844841" y="5277683"/>
            <a:ext cx="1639359" cy="35981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p>
          <a:p>
            <a:pPr algn="ctr">
              <a:spcBef>
                <a:spcPts val="300"/>
              </a:spcBef>
            </a:pPr>
            <a:r>
              <a:rPr lang="en-US" sz="900" dirty="0">
                <a:solidFill>
                  <a:schemeClr val="tx1"/>
                </a:solidFill>
                <a:cs typeface="Arial" panose="020B0604020202020204" pitchFamily="34" charset="0"/>
              </a:rPr>
              <a:t>Network Administration</a:t>
            </a:r>
          </a:p>
        </p:txBody>
      </p:sp>
      <p:sp>
        <p:nvSpPr>
          <p:cNvPr id="33" name="TextBox 32">
            <a:extLst>
              <a:ext uri="{FF2B5EF4-FFF2-40B4-BE49-F238E27FC236}">
                <a16:creationId xmlns:a16="http://schemas.microsoft.com/office/drawing/2014/main" id="{984FFBC7-1024-410A-D531-5AD95C1B234B}"/>
              </a:ext>
            </a:extLst>
          </p:cNvPr>
          <p:cNvSpPr txBox="1"/>
          <p:nvPr/>
        </p:nvSpPr>
        <p:spPr>
          <a:xfrm>
            <a:off x="2834995" y="4771815"/>
            <a:ext cx="1659051" cy="313841"/>
          </a:xfrm>
          <a:prstGeom prst="roundRect">
            <a:avLst/>
          </a:prstGeom>
          <a:solidFill>
            <a:srgbClr val="FCA822"/>
          </a:solidFill>
          <a:ln w="9525">
            <a:solidFill>
              <a:schemeClr val="tx1"/>
            </a:solidFill>
          </a:ln>
        </p:spPr>
        <p:txBody>
          <a:bodyPr wrap="square" rtlCol="0" anchor="ctr">
            <a:noAutofit/>
          </a:bodyPr>
          <a:lstStyle/>
          <a:p>
            <a:pPr algn="ctr">
              <a:spcBef>
                <a:spcPts val="300"/>
              </a:spcBef>
            </a:pPr>
            <a:r>
              <a:rPr lang="en-US" sz="900" b="1" dirty="0"/>
              <a:t>Dynamic CI Group </a:t>
            </a:r>
            <a:r>
              <a:rPr lang="en-US" sz="900" dirty="0"/>
              <a:t>Network Routers</a:t>
            </a:r>
          </a:p>
        </p:txBody>
      </p:sp>
      <p:cxnSp>
        <p:nvCxnSpPr>
          <p:cNvPr id="35" name="Straight Arrow Connector 34">
            <a:extLst>
              <a:ext uri="{FF2B5EF4-FFF2-40B4-BE49-F238E27FC236}">
                <a16:creationId xmlns:a16="http://schemas.microsoft.com/office/drawing/2014/main" id="{A036E4F4-E3D6-3785-5726-C5F73444E9EB}"/>
              </a:ext>
            </a:extLst>
          </p:cNvPr>
          <p:cNvCxnSpPr>
            <a:cxnSpLocks/>
            <a:stCxn id="33" idx="0"/>
            <a:endCxn id="97" idx="2"/>
          </p:cNvCxnSpPr>
          <p:nvPr/>
        </p:nvCxnSpPr>
        <p:spPr>
          <a:xfrm flipV="1">
            <a:off x="3664521" y="4602378"/>
            <a:ext cx="0" cy="16943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1E4FB5C9-37F8-575E-E295-36FCA6CA0DC8}"/>
              </a:ext>
            </a:extLst>
          </p:cNvPr>
          <p:cNvSpPr txBox="1"/>
          <p:nvPr/>
        </p:nvSpPr>
        <p:spPr>
          <a:xfrm>
            <a:off x="3613781" y="4597154"/>
            <a:ext cx="914400" cy="215444"/>
          </a:xfrm>
          <a:prstGeom prst="rect">
            <a:avLst/>
          </a:prstGeom>
          <a:noFill/>
          <a:effectLst/>
        </p:spPr>
        <p:txBody>
          <a:bodyPr wrap="square" rtlCol="0">
            <a:spAutoFit/>
          </a:bodyPr>
          <a:lstStyle/>
          <a:p>
            <a:r>
              <a:rPr lang="en-US" sz="800" dirty="0"/>
              <a:t>Contains</a:t>
            </a:r>
          </a:p>
        </p:txBody>
      </p:sp>
      <p:sp>
        <p:nvSpPr>
          <p:cNvPr id="105" name="TextBox 104">
            <a:extLst>
              <a:ext uri="{FF2B5EF4-FFF2-40B4-BE49-F238E27FC236}">
                <a16:creationId xmlns:a16="http://schemas.microsoft.com/office/drawing/2014/main" id="{148409C6-3DDF-D8FB-8F10-FB716EBBFC66}"/>
              </a:ext>
            </a:extLst>
          </p:cNvPr>
          <p:cNvSpPr txBox="1"/>
          <p:nvPr/>
        </p:nvSpPr>
        <p:spPr>
          <a:xfrm>
            <a:off x="3664520" y="5085617"/>
            <a:ext cx="914400" cy="215444"/>
          </a:xfrm>
          <a:prstGeom prst="rect">
            <a:avLst/>
          </a:prstGeom>
          <a:noFill/>
          <a:effectLst/>
        </p:spPr>
        <p:txBody>
          <a:bodyPr wrap="square" rtlCol="0">
            <a:spAutoFit/>
          </a:bodyPr>
          <a:lstStyle/>
          <a:p>
            <a:r>
              <a:rPr lang="en-US" sz="800" dirty="0"/>
              <a:t>Contains</a:t>
            </a:r>
          </a:p>
        </p:txBody>
      </p:sp>
      <p:cxnSp>
        <p:nvCxnSpPr>
          <p:cNvPr id="106" name="Straight Arrow Connector 105">
            <a:extLst>
              <a:ext uri="{FF2B5EF4-FFF2-40B4-BE49-F238E27FC236}">
                <a16:creationId xmlns:a16="http://schemas.microsoft.com/office/drawing/2014/main" id="{700F463A-012E-B758-445F-D170B94D7CD2}"/>
              </a:ext>
            </a:extLst>
          </p:cNvPr>
          <p:cNvCxnSpPr>
            <a:cxnSpLocks/>
          </p:cNvCxnSpPr>
          <p:nvPr/>
        </p:nvCxnSpPr>
        <p:spPr>
          <a:xfrm flipV="1">
            <a:off x="3664520" y="5097115"/>
            <a:ext cx="0" cy="16939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Rectangle: Rounded Corners 106">
            <a:extLst>
              <a:ext uri="{FF2B5EF4-FFF2-40B4-BE49-F238E27FC236}">
                <a16:creationId xmlns:a16="http://schemas.microsoft.com/office/drawing/2014/main" id="{1140024D-4720-55D4-D97C-903A0F0A13E1}"/>
              </a:ext>
            </a:extLst>
          </p:cNvPr>
          <p:cNvSpPr/>
          <p:nvPr/>
        </p:nvSpPr>
        <p:spPr>
          <a:xfrm>
            <a:off x="2844841" y="5841254"/>
            <a:ext cx="1639359" cy="35981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Network Services</a:t>
            </a:r>
          </a:p>
        </p:txBody>
      </p:sp>
      <p:sp>
        <p:nvSpPr>
          <p:cNvPr id="108" name="TextBox 107">
            <a:extLst>
              <a:ext uri="{FF2B5EF4-FFF2-40B4-BE49-F238E27FC236}">
                <a16:creationId xmlns:a16="http://schemas.microsoft.com/office/drawing/2014/main" id="{D75BB24A-3A0B-4296-CD22-174CC1E0D272}"/>
              </a:ext>
            </a:extLst>
          </p:cNvPr>
          <p:cNvSpPr txBox="1"/>
          <p:nvPr/>
        </p:nvSpPr>
        <p:spPr>
          <a:xfrm>
            <a:off x="5251145" y="4783274"/>
            <a:ext cx="1287528" cy="313841"/>
          </a:xfrm>
          <a:prstGeom prst="roundRect">
            <a:avLst/>
          </a:prstGeom>
          <a:solidFill>
            <a:srgbClr val="FCA822"/>
          </a:solidFill>
          <a:ln w="9525">
            <a:solidFill>
              <a:schemeClr val="tx1"/>
            </a:solidFill>
          </a:ln>
        </p:spPr>
        <p:txBody>
          <a:bodyPr wrap="square" rtlCol="0" anchor="ctr">
            <a:noAutofit/>
          </a:bodyPr>
          <a:lstStyle/>
          <a:p>
            <a:pPr algn="l">
              <a:spcBef>
                <a:spcPts val="300"/>
              </a:spcBef>
            </a:pPr>
            <a:r>
              <a:rPr lang="en-US" sz="900" b="1" dirty="0"/>
              <a:t>Dynamic CI Group </a:t>
            </a:r>
            <a:r>
              <a:rPr lang="en-US" sz="900" dirty="0"/>
              <a:t>Windows Servers</a:t>
            </a:r>
          </a:p>
        </p:txBody>
      </p:sp>
      <p:cxnSp>
        <p:nvCxnSpPr>
          <p:cNvPr id="69" name="Straight Connector 68">
            <a:extLst>
              <a:ext uri="{FF2B5EF4-FFF2-40B4-BE49-F238E27FC236}">
                <a16:creationId xmlns:a16="http://schemas.microsoft.com/office/drawing/2014/main" id="{7EF74A37-39B9-3FDB-BA8F-977D5DE2219E}"/>
              </a:ext>
            </a:extLst>
          </p:cNvPr>
          <p:cNvCxnSpPr>
            <a:stCxn id="107" idx="0"/>
            <a:endCxn id="87" idx="2"/>
          </p:cNvCxnSpPr>
          <p:nvPr/>
        </p:nvCxnSpPr>
        <p:spPr>
          <a:xfrm flipV="1">
            <a:off x="3664521" y="5637500"/>
            <a:ext cx="0" cy="203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2768455B-44B4-38BE-9078-8E6C4B5530EE}"/>
              </a:ext>
            </a:extLst>
          </p:cNvPr>
          <p:cNvCxnSpPr>
            <a:cxnSpLocks/>
            <a:stCxn id="108" idx="0"/>
          </p:cNvCxnSpPr>
          <p:nvPr/>
        </p:nvCxnSpPr>
        <p:spPr>
          <a:xfrm flipH="1" flipV="1">
            <a:off x="4864411" y="4476486"/>
            <a:ext cx="1030498" cy="30678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2CA4CA36-2420-2F3E-34B3-800FAFC301E3}"/>
              </a:ext>
            </a:extLst>
          </p:cNvPr>
          <p:cNvCxnSpPr>
            <a:cxnSpLocks/>
            <a:stCxn id="108" idx="0"/>
          </p:cNvCxnSpPr>
          <p:nvPr/>
        </p:nvCxnSpPr>
        <p:spPr>
          <a:xfrm flipV="1">
            <a:off x="5894909" y="4500389"/>
            <a:ext cx="0" cy="28288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A0D5356F-300D-95AE-663A-FD3DFB19D4BB}"/>
              </a:ext>
            </a:extLst>
          </p:cNvPr>
          <p:cNvCxnSpPr>
            <a:cxnSpLocks/>
            <a:stCxn id="108" idx="0"/>
          </p:cNvCxnSpPr>
          <p:nvPr/>
        </p:nvCxnSpPr>
        <p:spPr>
          <a:xfrm flipV="1">
            <a:off x="5894909" y="4473980"/>
            <a:ext cx="962333" cy="30929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2" name="Rectangle: Rounded Corners 131">
            <a:extLst>
              <a:ext uri="{FF2B5EF4-FFF2-40B4-BE49-F238E27FC236}">
                <a16:creationId xmlns:a16="http://schemas.microsoft.com/office/drawing/2014/main" id="{18825C06-A73C-6251-6130-927334176ECB}"/>
              </a:ext>
            </a:extLst>
          </p:cNvPr>
          <p:cNvSpPr/>
          <p:nvPr/>
        </p:nvSpPr>
        <p:spPr>
          <a:xfrm>
            <a:off x="5109496" y="5266513"/>
            <a:ext cx="1639359" cy="35981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p>
          <a:p>
            <a:pPr algn="ctr">
              <a:spcBef>
                <a:spcPts val="300"/>
              </a:spcBef>
            </a:pPr>
            <a:r>
              <a:rPr lang="en-US" sz="900" dirty="0">
                <a:solidFill>
                  <a:schemeClr val="tx1"/>
                </a:solidFill>
                <a:cs typeface="Arial" panose="020B0604020202020204" pitchFamily="34" charset="0"/>
              </a:rPr>
              <a:t>Windows Administration</a:t>
            </a:r>
          </a:p>
        </p:txBody>
      </p:sp>
      <p:sp>
        <p:nvSpPr>
          <p:cNvPr id="133" name="Rectangle: Rounded Corners 132">
            <a:extLst>
              <a:ext uri="{FF2B5EF4-FFF2-40B4-BE49-F238E27FC236}">
                <a16:creationId xmlns:a16="http://schemas.microsoft.com/office/drawing/2014/main" id="{30DCCA06-269C-B1ED-FE41-7707100AAF7E}"/>
              </a:ext>
            </a:extLst>
          </p:cNvPr>
          <p:cNvSpPr/>
          <p:nvPr/>
        </p:nvSpPr>
        <p:spPr>
          <a:xfrm>
            <a:off x="3083528" y="3422977"/>
            <a:ext cx="1030498" cy="455724"/>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Database Administration</a:t>
            </a:r>
          </a:p>
        </p:txBody>
      </p:sp>
      <p:cxnSp>
        <p:nvCxnSpPr>
          <p:cNvPr id="135" name="Straight Arrow Connector 134">
            <a:extLst>
              <a:ext uri="{FF2B5EF4-FFF2-40B4-BE49-F238E27FC236}">
                <a16:creationId xmlns:a16="http://schemas.microsoft.com/office/drawing/2014/main" id="{EA40852D-8D1A-FD02-B219-73F089E2A9FB}"/>
              </a:ext>
            </a:extLst>
          </p:cNvPr>
          <p:cNvCxnSpPr>
            <a:stCxn id="133" idx="3"/>
            <a:endCxn id="88" idx="1"/>
          </p:cNvCxnSpPr>
          <p:nvPr/>
        </p:nvCxnSpPr>
        <p:spPr>
          <a:xfrm flipV="1">
            <a:off x="4114026" y="3645200"/>
            <a:ext cx="257555" cy="563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8" name="Rectangle: Rounded Corners 137">
            <a:extLst>
              <a:ext uri="{FF2B5EF4-FFF2-40B4-BE49-F238E27FC236}">
                <a16:creationId xmlns:a16="http://schemas.microsoft.com/office/drawing/2014/main" id="{44AFE740-9893-4B30-E6C7-41D028605BC8}"/>
              </a:ext>
            </a:extLst>
          </p:cNvPr>
          <p:cNvSpPr/>
          <p:nvPr/>
        </p:nvSpPr>
        <p:spPr>
          <a:xfrm>
            <a:off x="5116935" y="5825634"/>
            <a:ext cx="1639359" cy="35981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Compute/Hosting Services</a:t>
            </a:r>
          </a:p>
        </p:txBody>
      </p:sp>
      <p:sp>
        <p:nvSpPr>
          <p:cNvPr id="139" name="TextBox 138">
            <a:extLst>
              <a:ext uri="{FF2B5EF4-FFF2-40B4-BE49-F238E27FC236}">
                <a16:creationId xmlns:a16="http://schemas.microsoft.com/office/drawing/2014/main" id="{DE240A4B-29CC-A102-3C98-9C9A412C7811}"/>
              </a:ext>
            </a:extLst>
          </p:cNvPr>
          <p:cNvSpPr txBox="1"/>
          <p:nvPr/>
        </p:nvSpPr>
        <p:spPr>
          <a:xfrm>
            <a:off x="5910483" y="5619886"/>
            <a:ext cx="914400" cy="215444"/>
          </a:xfrm>
          <a:prstGeom prst="rect">
            <a:avLst/>
          </a:prstGeom>
          <a:noFill/>
          <a:effectLst/>
        </p:spPr>
        <p:txBody>
          <a:bodyPr wrap="square" rtlCol="0">
            <a:spAutoFit/>
          </a:bodyPr>
          <a:lstStyle/>
          <a:p>
            <a:r>
              <a:rPr lang="en-US" sz="800" dirty="0"/>
              <a:t>Reference</a:t>
            </a:r>
          </a:p>
        </p:txBody>
      </p:sp>
      <p:cxnSp>
        <p:nvCxnSpPr>
          <p:cNvPr id="140" name="Straight Connector 139">
            <a:extLst>
              <a:ext uri="{FF2B5EF4-FFF2-40B4-BE49-F238E27FC236}">
                <a16:creationId xmlns:a16="http://schemas.microsoft.com/office/drawing/2014/main" id="{C2037078-E37B-3235-E004-CACF728429AD}"/>
              </a:ext>
            </a:extLst>
          </p:cNvPr>
          <p:cNvCxnSpPr/>
          <p:nvPr/>
        </p:nvCxnSpPr>
        <p:spPr>
          <a:xfrm flipV="1">
            <a:off x="5910484" y="5625731"/>
            <a:ext cx="0" cy="203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A5FA09C1-76A2-7868-254B-624BAC71C16D}"/>
              </a:ext>
            </a:extLst>
          </p:cNvPr>
          <p:cNvSpPr txBox="1"/>
          <p:nvPr/>
        </p:nvSpPr>
        <p:spPr>
          <a:xfrm>
            <a:off x="5899678" y="5074092"/>
            <a:ext cx="914400" cy="215444"/>
          </a:xfrm>
          <a:prstGeom prst="rect">
            <a:avLst/>
          </a:prstGeom>
          <a:noFill/>
          <a:effectLst/>
        </p:spPr>
        <p:txBody>
          <a:bodyPr wrap="square" rtlCol="0">
            <a:spAutoFit/>
          </a:bodyPr>
          <a:lstStyle/>
          <a:p>
            <a:r>
              <a:rPr lang="en-US" sz="800" dirty="0"/>
              <a:t>Contains</a:t>
            </a:r>
          </a:p>
        </p:txBody>
      </p:sp>
      <p:cxnSp>
        <p:nvCxnSpPr>
          <p:cNvPr id="142" name="Straight Arrow Connector 141">
            <a:extLst>
              <a:ext uri="{FF2B5EF4-FFF2-40B4-BE49-F238E27FC236}">
                <a16:creationId xmlns:a16="http://schemas.microsoft.com/office/drawing/2014/main" id="{663CD3C1-C091-442E-C97E-5DEA847B9070}"/>
              </a:ext>
            </a:extLst>
          </p:cNvPr>
          <p:cNvCxnSpPr>
            <a:cxnSpLocks/>
          </p:cNvCxnSpPr>
          <p:nvPr/>
        </p:nvCxnSpPr>
        <p:spPr>
          <a:xfrm flipV="1">
            <a:off x="5899678" y="5085590"/>
            <a:ext cx="0" cy="16939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3" name="Rectangle: Rounded Corners 142">
            <a:extLst>
              <a:ext uri="{FF2B5EF4-FFF2-40B4-BE49-F238E27FC236}">
                <a16:creationId xmlns:a16="http://schemas.microsoft.com/office/drawing/2014/main" id="{23E52814-7143-36B3-5748-113FB3816FC8}"/>
              </a:ext>
            </a:extLst>
          </p:cNvPr>
          <p:cNvSpPr/>
          <p:nvPr/>
        </p:nvSpPr>
        <p:spPr>
          <a:xfrm>
            <a:off x="1426774" y="3413142"/>
            <a:ext cx="1297050" cy="48362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Database Services</a:t>
            </a:r>
          </a:p>
        </p:txBody>
      </p:sp>
      <p:cxnSp>
        <p:nvCxnSpPr>
          <p:cNvPr id="144" name="Straight Connector 143">
            <a:extLst>
              <a:ext uri="{FF2B5EF4-FFF2-40B4-BE49-F238E27FC236}">
                <a16:creationId xmlns:a16="http://schemas.microsoft.com/office/drawing/2014/main" id="{5C44CBCD-1344-8E07-9068-69A940829BED}"/>
              </a:ext>
            </a:extLst>
          </p:cNvPr>
          <p:cNvCxnSpPr>
            <a:cxnSpLocks/>
            <a:stCxn id="143" idx="3"/>
            <a:endCxn id="133" idx="1"/>
          </p:cNvCxnSpPr>
          <p:nvPr/>
        </p:nvCxnSpPr>
        <p:spPr>
          <a:xfrm flipV="1">
            <a:off x="2723824" y="3650839"/>
            <a:ext cx="359704" cy="411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3" name="TextBox 152">
            <a:extLst>
              <a:ext uri="{FF2B5EF4-FFF2-40B4-BE49-F238E27FC236}">
                <a16:creationId xmlns:a16="http://schemas.microsoft.com/office/drawing/2014/main" id="{74B281E0-FC60-81C5-0135-065378399086}"/>
              </a:ext>
            </a:extLst>
          </p:cNvPr>
          <p:cNvSpPr txBox="1"/>
          <p:nvPr/>
        </p:nvSpPr>
        <p:spPr>
          <a:xfrm>
            <a:off x="2710998" y="3442779"/>
            <a:ext cx="438274" cy="215444"/>
          </a:xfrm>
          <a:prstGeom prst="rect">
            <a:avLst/>
          </a:prstGeom>
          <a:noFill/>
          <a:effectLst/>
        </p:spPr>
        <p:txBody>
          <a:bodyPr wrap="square" rtlCol="0">
            <a:spAutoFit/>
          </a:bodyPr>
          <a:lstStyle/>
          <a:p>
            <a:r>
              <a:rPr lang="en-US" sz="800" dirty="0"/>
              <a:t>Ref</a:t>
            </a:r>
          </a:p>
        </p:txBody>
      </p:sp>
      <p:cxnSp>
        <p:nvCxnSpPr>
          <p:cNvPr id="155" name="Straight Arrow Connector 154">
            <a:extLst>
              <a:ext uri="{FF2B5EF4-FFF2-40B4-BE49-F238E27FC236}">
                <a16:creationId xmlns:a16="http://schemas.microsoft.com/office/drawing/2014/main" id="{F006CE2D-EE15-8C3B-2DB3-501EA32B3F1B}"/>
              </a:ext>
            </a:extLst>
          </p:cNvPr>
          <p:cNvCxnSpPr>
            <a:cxnSpLocks/>
            <a:stCxn id="45" idx="1"/>
            <a:endCxn id="57" idx="3"/>
          </p:cNvCxnSpPr>
          <p:nvPr/>
        </p:nvCxnSpPr>
        <p:spPr>
          <a:xfrm flipH="1">
            <a:off x="6233265" y="2608029"/>
            <a:ext cx="1538154"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895E6EFA-FFA8-EBD9-2D96-DCD659A282B6}"/>
              </a:ext>
            </a:extLst>
          </p:cNvPr>
          <p:cNvSpPr/>
          <p:nvPr/>
        </p:nvSpPr>
        <p:spPr>
          <a:xfrm>
            <a:off x="3096836" y="3090721"/>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Database Support Team</a:t>
            </a:r>
          </a:p>
        </p:txBody>
      </p:sp>
      <p:sp>
        <p:nvSpPr>
          <p:cNvPr id="158" name="Rectangle 157">
            <a:extLst>
              <a:ext uri="{FF2B5EF4-FFF2-40B4-BE49-F238E27FC236}">
                <a16:creationId xmlns:a16="http://schemas.microsoft.com/office/drawing/2014/main" id="{AA93C602-B4C3-B874-F798-FDF194B4EF77}"/>
              </a:ext>
            </a:extLst>
          </p:cNvPr>
          <p:cNvSpPr/>
          <p:nvPr/>
        </p:nvSpPr>
        <p:spPr>
          <a:xfrm>
            <a:off x="6705096" y="5274382"/>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Windows Support Team</a:t>
            </a:r>
          </a:p>
        </p:txBody>
      </p:sp>
      <p:sp>
        <p:nvSpPr>
          <p:cNvPr id="159" name="Rectangle 158">
            <a:extLst>
              <a:ext uri="{FF2B5EF4-FFF2-40B4-BE49-F238E27FC236}">
                <a16:creationId xmlns:a16="http://schemas.microsoft.com/office/drawing/2014/main" id="{B82C79A0-A86C-7620-C717-955488E64D8C}"/>
              </a:ext>
            </a:extLst>
          </p:cNvPr>
          <p:cNvSpPr/>
          <p:nvPr/>
        </p:nvSpPr>
        <p:spPr>
          <a:xfrm>
            <a:off x="1889483" y="5277194"/>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Network Support Team</a:t>
            </a:r>
          </a:p>
        </p:txBody>
      </p:sp>
      <p:sp>
        <p:nvSpPr>
          <p:cNvPr id="160" name="Rectangle 159">
            <a:extLst>
              <a:ext uri="{FF2B5EF4-FFF2-40B4-BE49-F238E27FC236}">
                <a16:creationId xmlns:a16="http://schemas.microsoft.com/office/drawing/2014/main" id="{8DB8980D-2E7E-33C1-C8BC-20EEA70AD0F1}"/>
              </a:ext>
            </a:extLst>
          </p:cNvPr>
          <p:cNvSpPr/>
          <p:nvPr/>
        </p:nvSpPr>
        <p:spPr>
          <a:xfrm>
            <a:off x="7729724" y="2822663"/>
            <a:ext cx="1040652" cy="215444"/>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63" name="Rectangle: Rounded Corners 162">
            <a:extLst>
              <a:ext uri="{FF2B5EF4-FFF2-40B4-BE49-F238E27FC236}">
                <a16:creationId xmlns:a16="http://schemas.microsoft.com/office/drawing/2014/main" id="{4A96CB00-3F9D-C3BA-B573-F8B5283AA53F}"/>
              </a:ext>
            </a:extLst>
          </p:cNvPr>
          <p:cNvSpPr/>
          <p:nvPr/>
        </p:nvSpPr>
        <p:spPr>
          <a:xfrm>
            <a:off x="9249166" y="2346750"/>
            <a:ext cx="1059364" cy="522557"/>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1000" b="1" dirty="0">
                <a:solidFill>
                  <a:schemeClr val="bg2"/>
                </a:solidFill>
                <a:cs typeface="Arial" panose="020B0604020202020204" pitchFamily="34" charset="0"/>
              </a:rPr>
              <a:t>Business Service</a:t>
            </a:r>
          </a:p>
          <a:p>
            <a:pPr algn="ctr" defTabSz="456926">
              <a:lnSpc>
                <a:spcPct val="90000"/>
              </a:lnSpc>
              <a:defRPr/>
            </a:pPr>
            <a:r>
              <a:rPr lang="en-US" sz="1000" dirty="0">
                <a:solidFill>
                  <a:schemeClr val="bg2"/>
                </a:solidFill>
                <a:cs typeface="Arial" panose="020B0604020202020204" pitchFamily="34" charset="0"/>
              </a:rPr>
              <a:t>Engineering Design Services</a:t>
            </a:r>
          </a:p>
          <a:p>
            <a:pPr algn="ctr" defTabSz="456926">
              <a:lnSpc>
                <a:spcPct val="90000"/>
              </a:lnSpc>
              <a:defRPr/>
            </a:pPr>
            <a:br>
              <a:rPr lang="en-US" sz="1050" b="1" dirty="0">
                <a:solidFill>
                  <a:schemeClr val="bg1"/>
                </a:solidFill>
                <a:cs typeface="Arial" panose="020B0604020202020204" pitchFamily="34" charset="0"/>
              </a:rPr>
            </a:br>
            <a:endParaRPr lang="en-US" sz="1050" b="1" dirty="0">
              <a:solidFill>
                <a:schemeClr val="bg1"/>
              </a:solidFill>
              <a:cs typeface="Arial" panose="020B0604020202020204" pitchFamily="34" charset="0"/>
            </a:endParaRPr>
          </a:p>
        </p:txBody>
      </p:sp>
      <p:cxnSp>
        <p:nvCxnSpPr>
          <p:cNvPr id="165" name="Straight Connector 164">
            <a:extLst>
              <a:ext uri="{FF2B5EF4-FFF2-40B4-BE49-F238E27FC236}">
                <a16:creationId xmlns:a16="http://schemas.microsoft.com/office/drawing/2014/main" id="{33E56228-6E8A-D93D-1E4E-B9B63F0CD4F1}"/>
              </a:ext>
            </a:extLst>
          </p:cNvPr>
          <p:cNvCxnSpPr>
            <a:stCxn id="163" idx="1"/>
            <a:endCxn id="45" idx="3"/>
          </p:cNvCxnSpPr>
          <p:nvPr/>
        </p:nvCxnSpPr>
        <p:spPr>
          <a:xfrm flipH="1">
            <a:off x="8685819" y="2608029"/>
            <a:ext cx="563347"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2" name="TextBox 171">
            <a:extLst>
              <a:ext uri="{FF2B5EF4-FFF2-40B4-BE49-F238E27FC236}">
                <a16:creationId xmlns:a16="http://schemas.microsoft.com/office/drawing/2014/main" id="{DD276336-AE70-8AC6-7449-A81ADE7479C9}"/>
              </a:ext>
            </a:extLst>
          </p:cNvPr>
          <p:cNvSpPr txBox="1"/>
          <p:nvPr/>
        </p:nvSpPr>
        <p:spPr>
          <a:xfrm>
            <a:off x="6491930" y="4567830"/>
            <a:ext cx="914400" cy="215444"/>
          </a:xfrm>
          <a:prstGeom prst="rect">
            <a:avLst/>
          </a:prstGeom>
          <a:noFill/>
          <a:effectLst/>
        </p:spPr>
        <p:txBody>
          <a:bodyPr wrap="square" rtlCol="0">
            <a:spAutoFit/>
          </a:bodyPr>
          <a:lstStyle/>
          <a:p>
            <a:r>
              <a:rPr lang="en-US" sz="800" dirty="0"/>
              <a:t>Query based</a:t>
            </a:r>
          </a:p>
        </p:txBody>
      </p:sp>
      <p:sp>
        <p:nvSpPr>
          <p:cNvPr id="174" name="Rectangle: Rounded Corners 173">
            <a:extLst>
              <a:ext uri="{FF2B5EF4-FFF2-40B4-BE49-F238E27FC236}">
                <a16:creationId xmlns:a16="http://schemas.microsoft.com/office/drawing/2014/main" id="{0BA0861B-C2C9-5FB6-8B24-4F53F76D331C}"/>
              </a:ext>
            </a:extLst>
          </p:cNvPr>
          <p:cNvSpPr/>
          <p:nvPr/>
        </p:nvSpPr>
        <p:spPr>
          <a:xfrm>
            <a:off x="10568833" y="24512"/>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75" name="Rectangle: Rounded Corners 174">
            <a:extLst>
              <a:ext uri="{FF2B5EF4-FFF2-40B4-BE49-F238E27FC236}">
                <a16:creationId xmlns:a16="http://schemas.microsoft.com/office/drawing/2014/main" id="{B4C95C88-31FD-CC83-73E3-6B031EEC7C28}"/>
              </a:ext>
            </a:extLst>
          </p:cNvPr>
          <p:cNvSpPr/>
          <p:nvPr/>
        </p:nvSpPr>
        <p:spPr>
          <a:xfrm>
            <a:off x="10568833" y="251364"/>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76" name="Rectangle: Rounded Corners 175">
            <a:extLst>
              <a:ext uri="{FF2B5EF4-FFF2-40B4-BE49-F238E27FC236}">
                <a16:creationId xmlns:a16="http://schemas.microsoft.com/office/drawing/2014/main" id="{7D556C4B-02D2-7829-5DAC-64141D60A32F}"/>
              </a:ext>
            </a:extLst>
          </p:cNvPr>
          <p:cNvSpPr/>
          <p:nvPr/>
        </p:nvSpPr>
        <p:spPr>
          <a:xfrm>
            <a:off x="10568833" y="478216"/>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77" name="Rectangle: Rounded Corners 176">
            <a:extLst>
              <a:ext uri="{FF2B5EF4-FFF2-40B4-BE49-F238E27FC236}">
                <a16:creationId xmlns:a16="http://schemas.microsoft.com/office/drawing/2014/main" id="{4220D5D1-E139-32F8-9392-15103164B00B}"/>
              </a:ext>
            </a:extLst>
          </p:cNvPr>
          <p:cNvSpPr/>
          <p:nvPr/>
        </p:nvSpPr>
        <p:spPr>
          <a:xfrm>
            <a:off x="10568833" y="721031"/>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Tree>
    <p:extLst>
      <p:ext uri="{BB962C8B-B14F-4D97-AF65-F5344CB8AC3E}">
        <p14:creationId xmlns:p14="http://schemas.microsoft.com/office/powerpoint/2010/main" val="3375058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Environment/Location Based Service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624666" y="4160694"/>
            <a:ext cx="7355551" cy="658813"/>
          </a:xfrm>
        </p:spPr>
        <p:txBody>
          <a:bodyPr/>
          <a:lstStyle/>
          <a:p>
            <a:r>
              <a:rPr lang="en-US" sz="2000" dirty="0"/>
              <a:t>Claims</a:t>
            </a:r>
          </a:p>
        </p:txBody>
      </p:sp>
    </p:spTree>
    <p:extLst>
      <p:ext uri="{BB962C8B-B14F-4D97-AF65-F5344CB8AC3E}">
        <p14:creationId xmlns:p14="http://schemas.microsoft.com/office/powerpoint/2010/main" val="528189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32D42"/>
        </a:solidFill>
        <a:effectLst/>
      </p:bgPr>
    </p:bg>
    <p:spTree>
      <p:nvGrpSpPr>
        <p:cNvPr id="1" name=""/>
        <p:cNvGrpSpPr/>
        <p:nvPr/>
      </p:nvGrpSpPr>
      <p:grpSpPr>
        <a:xfrm>
          <a:off x="0" y="0"/>
          <a:ext cx="0" cy="0"/>
          <a:chOff x="0" y="0"/>
          <a:chExt cx="0" cy="0"/>
        </a:xfrm>
      </p:grpSpPr>
      <p:sp>
        <p:nvSpPr>
          <p:cNvPr id="147" name="Rectangle 288">
            <a:extLst>
              <a:ext uri="{FF2B5EF4-FFF2-40B4-BE49-F238E27FC236}">
                <a16:creationId xmlns:a16="http://schemas.microsoft.com/office/drawing/2014/main" id="{E18345FC-B662-314D-6E95-ACDE23A71078}"/>
              </a:ext>
            </a:extLst>
          </p:cNvPr>
          <p:cNvSpPr/>
          <p:nvPr/>
        </p:nvSpPr>
        <p:spPr>
          <a:xfrm>
            <a:off x="2264219" y="5446022"/>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	</a:t>
            </a: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QA</a:t>
            </a:r>
          </a:p>
        </p:txBody>
      </p:sp>
      <p:sp>
        <p:nvSpPr>
          <p:cNvPr id="146" name="Rectangle 288">
            <a:extLst>
              <a:ext uri="{FF2B5EF4-FFF2-40B4-BE49-F238E27FC236}">
                <a16:creationId xmlns:a16="http://schemas.microsoft.com/office/drawing/2014/main" id="{4CBF8691-5658-8A8F-F4C9-5A841B344E34}"/>
              </a:ext>
            </a:extLst>
          </p:cNvPr>
          <p:cNvSpPr/>
          <p:nvPr/>
        </p:nvSpPr>
        <p:spPr>
          <a:xfrm>
            <a:off x="2242748" y="4110240"/>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	</a:t>
            </a: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QA</a:t>
            </a:r>
          </a:p>
        </p:txBody>
      </p:sp>
      <p:grpSp>
        <p:nvGrpSpPr>
          <p:cNvPr id="264" name="Group 263">
            <a:extLst>
              <a:ext uri="{FF2B5EF4-FFF2-40B4-BE49-F238E27FC236}">
                <a16:creationId xmlns:a16="http://schemas.microsoft.com/office/drawing/2014/main" id="{9F899462-3C21-44A7-84E8-0B17DC2D7010}"/>
              </a:ext>
            </a:extLst>
          </p:cNvPr>
          <p:cNvGrpSpPr/>
          <p:nvPr/>
        </p:nvGrpSpPr>
        <p:grpSpPr>
          <a:xfrm>
            <a:off x="9491441" y="111242"/>
            <a:ext cx="2565228" cy="3058603"/>
            <a:chOff x="8971280" y="685357"/>
            <a:chExt cx="2565228" cy="3058603"/>
          </a:xfrm>
        </p:grpSpPr>
        <p:sp>
          <p:nvSpPr>
            <p:cNvPr id="265" name="Rectangle 264">
              <a:extLst>
                <a:ext uri="{FF2B5EF4-FFF2-40B4-BE49-F238E27FC236}">
                  <a16:creationId xmlns:a16="http://schemas.microsoft.com/office/drawing/2014/main" id="{1C385DB3-881D-4221-9885-086F58F47CBD}"/>
                </a:ext>
              </a:extLst>
            </p:cNvPr>
            <p:cNvSpPr/>
            <p:nvPr/>
          </p:nvSpPr>
          <p:spPr>
            <a:xfrm>
              <a:off x="8972062" y="685357"/>
              <a:ext cx="2561209" cy="3058603"/>
            </a:xfrm>
            <a:prstGeom prst="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66" name="Rectangle 265">
              <a:extLst>
                <a:ext uri="{FF2B5EF4-FFF2-40B4-BE49-F238E27FC236}">
                  <a16:creationId xmlns:a16="http://schemas.microsoft.com/office/drawing/2014/main" id="{8A92A352-B467-48DC-BCBF-ED8D5244169F}"/>
                </a:ext>
              </a:extLst>
            </p:cNvPr>
            <p:cNvSpPr/>
            <p:nvPr/>
          </p:nvSpPr>
          <p:spPr>
            <a:xfrm>
              <a:off x="8971280" y="685357"/>
              <a:ext cx="2565228" cy="355591"/>
            </a:xfrm>
            <a:prstGeom prst="rect">
              <a:avLst/>
            </a:prstGeom>
            <a:solidFill>
              <a:schemeClr val="accent5">
                <a:lumMod val="20000"/>
                <a:lumOff val="80000"/>
              </a:schemeClr>
            </a:solidFill>
            <a:ln>
              <a:solidFill>
                <a:schemeClr val="accent6">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AU" sz="1400" b="0" i="0" u="none" strike="noStrike" kern="1200" cap="none" spc="0" normalizeH="0" baseline="0" noProof="0">
                  <a:ln>
                    <a:noFill/>
                  </a:ln>
                  <a:solidFill>
                    <a:srgbClr val="293E40"/>
                  </a:solidFill>
                  <a:effectLst/>
                  <a:uLnTx/>
                  <a:uFillTx/>
                  <a:latin typeface="Century Gothic" panose="020F0302020204030204"/>
                  <a:ea typeface="+mn-ea"/>
                  <a:cs typeface="+mn-cs"/>
                </a:rPr>
                <a:t>Model Variables</a:t>
              </a:r>
            </a:p>
          </p:txBody>
        </p:sp>
      </p:grpSp>
      <p:sp>
        <p:nvSpPr>
          <p:cNvPr id="4" name="Title 1">
            <a:extLst>
              <a:ext uri="{FF2B5EF4-FFF2-40B4-BE49-F238E27FC236}">
                <a16:creationId xmlns:a16="http://schemas.microsoft.com/office/drawing/2014/main" id="{9CC78656-ACEE-4567-8DC8-F0C1B2C7F893}"/>
              </a:ext>
            </a:extLst>
          </p:cNvPr>
          <p:cNvSpPr txBox="1">
            <a:spLocks/>
          </p:cNvSpPr>
          <p:nvPr/>
        </p:nvSpPr>
        <p:spPr bwMode="gray">
          <a:xfrm>
            <a:off x="295126" y="-96515"/>
            <a:ext cx="11222132" cy="668692"/>
          </a:xfrm>
          <a:prstGeom prst="rect">
            <a:avLst/>
          </a:prstGeom>
        </p:spPr>
        <p:txBody>
          <a:bodyPr vert="horz" lIns="91440" tIns="0" rIns="91440" bIns="0" rtlCol="0" anchor="b" anchorCtr="0">
            <a:noAutofit/>
          </a:bodyPr>
          <a:lstStyle>
            <a:lvl1pPr algn="l" defTabSz="457017" rtl="0" eaLnBrk="1" latinLnBrk="0" hangingPunct="1">
              <a:lnSpc>
                <a:spcPct val="85000"/>
              </a:lnSpc>
              <a:spcBef>
                <a:spcPts val="0"/>
              </a:spcBef>
              <a:buNone/>
              <a:defRPr lang="en-US" sz="3200" b="1" i="0" kern="1200">
                <a:solidFill>
                  <a:schemeClr val="bg2"/>
                </a:solidFill>
                <a:latin typeface="+mj-lt"/>
                <a:ea typeface="Gilroy" panose="00000500000000000000" pitchFamily="50" charset="0"/>
                <a:cs typeface="Gilroy" panose="00000500000000000000" pitchFamily="50" charset="0"/>
              </a:defRPr>
            </a:lvl1pPr>
          </a:lstStyle>
          <a:p>
            <a:pPr marL="0" marR="0" lvl="0" indent="0" algn="l" defTabSz="457017" rtl="0" eaLnBrk="1" fontAlgn="auto" latinLnBrk="0" hangingPunct="1">
              <a:lnSpc>
                <a:spcPct val="85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7F7F7"/>
                </a:solidFill>
                <a:effectLst/>
                <a:uLnTx/>
                <a:uFillTx/>
                <a:latin typeface="Century Gothic" panose="020F0302020204030204"/>
              </a:rPr>
              <a:t>Environment/location Based Service</a:t>
            </a:r>
          </a:p>
        </p:txBody>
      </p:sp>
      <p:grpSp>
        <p:nvGrpSpPr>
          <p:cNvPr id="104" name="Group 103">
            <a:extLst>
              <a:ext uri="{FF2B5EF4-FFF2-40B4-BE49-F238E27FC236}">
                <a16:creationId xmlns:a16="http://schemas.microsoft.com/office/drawing/2014/main" id="{E54172A8-049A-4B17-85AA-DAA606AE5493}"/>
              </a:ext>
            </a:extLst>
          </p:cNvPr>
          <p:cNvGrpSpPr/>
          <p:nvPr/>
        </p:nvGrpSpPr>
        <p:grpSpPr>
          <a:xfrm>
            <a:off x="10622031" y="5190513"/>
            <a:ext cx="1364285" cy="1201321"/>
            <a:chOff x="75718" y="4434963"/>
            <a:chExt cx="1690213" cy="1488317"/>
          </a:xfrm>
        </p:grpSpPr>
        <p:sp>
          <p:nvSpPr>
            <p:cNvPr id="105" name="Rectangle 104">
              <a:extLst>
                <a:ext uri="{FF2B5EF4-FFF2-40B4-BE49-F238E27FC236}">
                  <a16:creationId xmlns:a16="http://schemas.microsoft.com/office/drawing/2014/main" id="{04E0FC65-D046-42D3-9DAC-57B50C953AD6}"/>
                </a:ext>
              </a:extLst>
            </p:cNvPr>
            <p:cNvSpPr/>
            <p:nvPr/>
          </p:nvSpPr>
          <p:spPr>
            <a:xfrm>
              <a:off x="75718" y="4434963"/>
              <a:ext cx="1690213" cy="14883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6" name="TextBox 105">
              <a:extLst>
                <a:ext uri="{FF2B5EF4-FFF2-40B4-BE49-F238E27FC236}">
                  <a16:creationId xmlns:a16="http://schemas.microsoft.com/office/drawing/2014/main" id="{FC129668-02FC-4BBD-B193-A09CC425C44F}"/>
                </a:ext>
              </a:extLst>
            </p:cNvPr>
            <p:cNvSpPr txBox="1"/>
            <p:nvPr/>
          </p:nvSpPr>
          <p:spPr>
            <a:xfrm>
              <a:off x="75718" y="4434963"/>
              <a:ext cx="1690213" cy="314577"/>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293E40"/>
                  </a:solidFill>
                  <a:effectLst/>
                  <a:uLnTx/>
                  <a:uFillTx/>
                  <a:latin typeface="Century Gothic" panose="020F0302020204030204"/>
                  <a:ea typeface="+mn-ea"/>
                  <a:cs typeface="+mn-cs"/>
                </a:rPr>
                <a:t>Legend</a:t>
              </a:r>
            </a:p>
          </p:txBody>
        </p:sp>
        <p:grpSp>
          <p:nvGrpSpPr>
            <p:cNvPr id="107" name="Group 106">
              <a:extLst>
                <a:ext uri="{FF2B5EF4-FFF2-40B4-BE49-F238E27FC236}">
                  <a16:creationId xmlns:a16="http://schemas.microsoft.com/office/drawing/2014/main" id="{6593EEA4-BC55-42EF-9B45-CCAF451DDF8B}"/>
                </a:ext>
              </a:extLst>
            </p:cNvPr>
            <p:cNvGrpSpPr/>
            <p:nvPr/>
          </p:nvGrpSpPr>
          <p:grpSpPr>
            <a:xfrm>
              <a:off x="124957" y="4777694"/>
              <a:ext cx="1591735" cy="1060698"/>
              <a:chOff x="9458490" y="1214367"/>
              <a:chExt cx="1591735" cy="1821039"/>
            </a:xfrm>
          </p:grpSpPr>
          <p:sp>
            <p:nvSpPr>
              <p:cNvPr id="108" name="Rectangle 107">
                <a:extLst>
                  <a:ext uri="{FF2B5EF4-FFF2-40B4-BE49-F238E27FC236}">
                    <a16:creationId xmlns:a16="http://schemas.microsoft.com/office/drawing/2014/main" id="{DC682710-1BBD-49D8-9F6E-882AE2066BEB}"/>
                  </a:ext>
                </a:extLst>
              </p:cNvPr>
              <p:cNvSpPr/>
              <p:nvPr/>
            </p:nvSpPr>
            <p:spPr>
              <a:xfrm>
                <a:off x="9458492" y="1214367"/>
                <a:ext cx="1591733" cy="584817"/>
              </a:xfrm>
              <a:prstGeom prst="rect">
                <a:avLst/>
              </a:prstGeom>
              <a:solidFill>
                <a:srgbClr val="68A1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AU" sz="1050" b="0" i="0" u="none" strike="noStrike" kern="1200" cap="none" spc="0" normalizeH="0" baseline="0" noProof="0">
                    <a:ln>
                      <a:noFill/>
                    </a:ln>
                    <a:solidFill>
                      <a:srgbClr val="FFFFFF"/>
                    </a:solidFill>
                    <a:effectLst/>
                    <a:uLnTx/>
                    <a:uFillTx/>
                    <a:latin typeface="Century Gothic" panose="020F0302020204030204"/>
                    <a:ea typeface="+mn-ea"/>
                    <a:cs typeface="+mn-cs"/>
                  </a:rPr>
                  <a:t>Design</a:t>
                </a:r>
              </a:p>
            </p:txBody>
          </p:sp>
          <p:sp>
            <p:nvSpPr>
              <p:cNvPr id="109" name="Rectangle 108">
                <a:extLst>
                  <a:ext uri="{FF2B5EF4-FFF2-40B4-BE49-F238E27FC236}">
                    <a16:creationId xmlns:a16="http://schemas.microsoft.com/office/drawing/2014/main" id="{F42AA17F-7CD0-4BB0-B7DE-D77014EAA62D}"/>
                  </a:ext>
                </a:extLst>
              </p:cNvPr>
              <p:cNvSpPr/>
              <p:nvPr/>
            </p:nvSpPr>
            <p:spPr>
              <a:xfrm>
                <a:off x="9458490" y="2450589"/>
                <a:ext cx="1591733" cy="584817"/>
              </a:xfrm>
              <a:prstGeom prst="rect">
                <a:avLst/>
              </a:prstGeom>
              <a:solidFill>
                <a:srgbClr val="E8A6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AU" sz="1050" b="0" i="0" u="none" strike="noStrike" kern="1200" cap="none" spc="0" normalizeH="0" baseline="0" noProof="0">
                    <a:ln>
                      <a:noFill/>
                    </a:ln>
                    <a:solidFill>
                      <a:srgbClr val="FFFFFF"/>
                    </a:solidFill>
                    <a:effectLst/>
                    <a:uLnTx/>
                    <a:uFillTx/>
                    <a:latin typeface="Century Gothic" panose="020F0302020204030204"/>
                    <a:ea typeface="+mn-ea"/>
                    <a:cs typeface="+mn-cs"/>
                  </a:rPr>
                  <a:t>Manage</a:t>
                </a:r>
              </a:p>
            </p:txBody>
          </p:sp>
          <p:sp>
            <p:nvSpPr>
              <p:cNvPr id="110" name="Rectangle 109">
                <a:extLst>
                  <a:ext uri="{FF2B5EF4-FFF2-40B4-BE49-F238E27FC236}">
                    <a16:creationId xmlns:a16="http://schemas.microsoft.com/office/drawing/2014/main" id="{D792A86F-8AD8-4945-B3E0-84E804A6B470}"/>
                  </a:ext>
                </a:extLst>
              </p:cNvPr>
              <p:cNvSpPr/>
              <p:nvPr/>
            </p:nvSpPr>
            <p:spPr>
              <a:xfrm>
                <a:off x="9458491" y="1832478"/>
                <a:ext cx="1591733" cy="584817"/>
              </a:xfrm>
              <a:prstGeom prst="rect">
                <a:avLst/>
              </a:prstGeom>
              <a:solidFill>
                <a:srgbClr val="569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AU" sz="1050" b="0" i="0" u="none" strike="noStrike" kern="1200" cap="none" spc="0" normalizeH="0" baseline="0" noProof="0">
                    <a:ln>
                      <a:noFill/>
                    </a:ln>
                    <a:solidFill>
                      <a:srgbClr val="FFFFFF"/>
                    </a:solidFill>
                    <a:effectLst/>
                    <a:uLnTx/>
                    <a:uFillTx/>
                    <a:latin typeface="Century Gothic" panose="020F0302020204030204"/>
                    <a:ea typeface="+mn-ea"/>
                    <a:cs typeface="+mn-cs"/>
                  </a:rPr>
                  <a:t>Consume</a:t>
                </a:r>
              </a:p>
            </p:txBody>
          </p:sp>
        </p:grpSp>
      </p:grpSp>
      <p:pic>
        <p:nvPicPr>
          <p:cNvPr id="262" name="Picture 2">
            <a:extLst>
              <a:ext uri="{FF2B5EF4-FFF2-40B4-BE49-F238E27FC236}">
                <a16:creationId xmlns:a16="http://schemas.microsoft.com/office/drawing/2014/main" id="{1D0196A2-F800-4C6F-B016-32E77F3C15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78" t="1365" r="68580" b="71944"/>
          <a:stretch/>
        </p:blipFill>
        <p:spPr bwMode="auto">
          <a:xfrm>
            <a:off x="9628605" y="589009"/>
            <a:ext cx="2275123" cy="1135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 name="Picture 2">
            <a:extLst>
              <a:ext uri="{FF2B5EF4-FFF2-40B4-BE49-F238E27FC236}">
                <a16:creationId xmlns:a16="http://schemas.microsoft.com/office/drawing/2014/main" id="{FDBD5E56-429D-43CE-AA2F-AC7805F71A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866" t="35696" r="1691" b="39202"/>
          <a:stretch/>
        </p:blipFill>
        <p:spPr bwMode="auto">
          <a:xfrm>
            <a:off x="9597563" y="1815751"/>
            <a:ext cx="2275123" cy="10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5" name="Group 134">
            <a:extLst>
              <a:ext uri="{FF2B5EF4-FFF2-40B4-BE49-F238E27FC236}">
                <a16:creationId xmlns:a16="http://schemas.microsoft.com/office/drawing/2014/main" id="{DF7604B6-F1AB-4744-A4A5-60F289D55886}"/>
              </a:ext>
            </a:extLst>
          </p:cNvPr>
          <p:cNvGrpSpPr/>
          <p:nvPr/>
        </p:nvGrpSpPr>
        <p:grpSpPr>
          <a:xfrm>
            <a:off x="2247778" y="3906765"/>
            <a:ext cx="1661095" cy="429626"/>
            <a:chOff x="2247778" y="3902524"/>
            <a:chExt cx="1661095" cy="429626"/>
          </a:xfrm>
          <a:solidFill>
            <a:srgbClr val="FCA822"/>
          </a:solidFill>
        </p:grpSpPr>
        <p:sp>
          <p:nvSpPr>
            <p:cNvPr id="289" name="Rectangle 288">
              <a:extLst>
                <a:ext uri="{FF2B5EF4-FFF2-40B4-BE49-F238E27FC236}">
                  <a16:creationId xmlns:a16="http://schemas.microsoft.com/office/drawing/2014/main" id="{CF86B879-ABB9-4B65-9A4F-4005DA8A1442}"/>
                </a:ext>
              </a:extLst>
            </p:cNvPr>
            <p:cNvSpPr/>
            <p:nvPr/>
          </p:nvSpPr>
          <p:spPr>
            <a:xfrm>
              <a:off x="2247778" y="3902524"/>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UK Development</a:t>
              </a:r>
            </a:p>
          </p:txBody>
        </p:sp>
        <p:cxnSp>
          <p:nvCxnSpPr>
            <p:cNvPr id="290" name="Straight Arrow Connector 289">
              <a:extLst>
                <a:ext uri="{FF2B5EF4-FFF2-40B4-BE49-F238E27FC236}">
                  <a16:creationId xmlns:a16="http://schemas.microsoft.com/office/drawing/2014/main" id="{2C64582E-6879-4DFB-871B-37804DAD06EF}"/>
                </a:ext>
              </a:extLst>
            </p:cNvPr>
            <p:cNvCxnSpPr>
              <a:cxnSpLocks/>
              <a:stCxn id="289" idx="3"/>
              <a:endCxn id="306" idx="1"/>
            </p:cNvCxnSpPr>
            <p:nvPr/>
          </p:nvCxnSpPr>
          <p:spPr>
            <a:xfrm>
              <a:off x="3532883" y="4117337"/>
              <a:ext cx="375990"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6" name="Group 135">
            <a:extLst>
              <a:ext uri="{FF2B5EF4-FFF2-40B4-BE49-F238E27FC236}">
                <a16:creationId xmlns:a16="http://schemas.microsoft.com/office/drawing/2014/main" id="{EA4F86B0-342A-40C5-8831-C2A6B58AEFC1}"/>
              </a:ext>
            </a:extLst>
          </p:cNvPr>
          <p:cNvGrpSpPr/>
          <p:nvPr/>
        </p:nvGrpSpPr>
        <p:grpSpPr>
          <a:xfrm>
            <a:off x="2279905" y="4600629"/>
            <a:ext cx="1628968" cy="429626"/>
            <a:chOff x="2279905" y="4600629"/>
            <a:chExt cx="1628968" cy="429626"/>
          </a:xfrm>
          <a:solidFill>
            <a:srgbClr val="FCA822"/>
          </a:solidFill>
        </p:grpSpPr>
        <p:sp>
          <p:nvSpPr>
            <p:cNvPr id="282" name="Rectangle 281">
              <a:extLst>
                <a:ext uri="{FF2B5EF4-FFF2-40B4-BE49-F238E27FC236}">
                  <a16:creationId xmlns:a16="http://schemas.microsoft.com/office/drawing/2014/main" id="{9DFC20FB-6EE4-4E6B-B472-3B6B1791AA64}"/>
                </a:ext>
              </a:extLst>
            </p:cNvPr>
            <p:cNvSpPr/>
            <p:nvPr/>
          </p:nvSpPr>
          <p:spPr>
            <a:xfrm>
              <a:off x="2279905" y="4600629"/>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Administration US</a:t>
              </a:r>
            </a:p>
          </p:txBody>
        </p:sp>
        <p:cxnSp>
          <p:nvCxnSpPr>
            <p:cNvPr id="291" name="Straight Arrow Connector 290">
              <a:extLst>
                <a:ext uri="{FF2B5EF4-FFF2-40B4-BE49-F238E27FC236}">
                  <a16:creationId xmlns:a16="http://schemas.microsoft.com/office/drawing/2014/main" id="{01AE7B12-9C6C-4C81-B2CB-DDEAA6F513C8}"/>
                </a:ext>
              </a:extLst>
            </p:cNvPr>
            <p:cNvCxnSpPr>
              <a:cxnSpLocks/>
              <a:stCxn id="282" idx="3"/>
              <a:endCxn id="321" idx="1"/>
            </p:cNvCxnSpPr>
            <p:nvPr/>
          </p:nvCxnSpPr>
          <p:spPr>
            <a:xfrm>
              <a:off x="3565010" y="4815442"/>
              <a:ext cx="343863"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A59AB9C3-7ECB-4FE8-87E9-F25A5B95216E}"/>
              </a:ext>
            </a:extLst>
          </p:cNvPr>
          <p:cNvGrpSpPr/>
          <p:nvPr/>
        </p:nvGrpSpPr>
        <p:grpSpPr>
          <a:xfrm>
            <a:off x="2264219" y="5222391"/>
            <a:ext cx="1634594" cy="429626"/>
            <a:chOff x="2264219" y="5222391"/>
            <a:chExt cx="1634594" cy="429626"/>
          </a:xfrm>
          <a:solidFill>
            <a:srgbClr val="FCA822"/>
          </a:solidFill>
        </p:grpSpPr>
        <p:sp>
          <p:nvSpPr>
            <p:cNvPr id="283" name="Rectangle 282">
              <a:extLst>
                <a:ext uri="{FF2B5EF4-FFF2-40B4-BE49-F238E27FC236}">
                  <a16:creationId xmlns:a16="http://schemas.microsoft.com/office/drawing/2014/main" id="{049B2905-2D59-4AB5-B581-00EDBF3E48DB}"/>
                </a:ext>
              </a:extLst>
            </p:cNvPr>
            <p:cNvSpPr/>
            <p:nvPr/>
          </p:nvSpPr>
          <p:spPr>
            <a:xfrm>
              <a:off x="2264219" y="5222391"/>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New York Development</a:t>
              </a:r>
            </a:p>
          </p:txBody>
        </p:sp>
        <p:cxnSp>
          <p:nvCxnSpPr>
            <p:cNvPr id="292" name="Straight Arrow Connector 291">
              <a:extLst>
                <a:ext uri="{FF2B5EF4-FFF2-40B4-BE49-F238E27FC236}">
                  <a16:creationId xmlns:a16="http://schemas.microsoft.com/office/drawing/2014/main" id="{5E8418E4-FE24-4CFA-B81B-67507F5A9F99}"/>
                </a:ext>
              </a:extLst>
            </p:cNvPr>
            <p:cNvCxnSpPr>
              <a:cxnSpLocks/>
              <a:stCxn id="283" idx="3"/>
              <a:endCxn id="322" idx="1"/>
            </p:cNvCxnSpPr>
            <p:nvPr/>
          </p:nvCxnSpPr>
          <p:spPr>
            <a:xfrm>
              <a:off x="3549324" y="5437204"/>
              <a:ext cx="349489"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88" name="Straight Arrow Connector 287">
            <a:extLst>
              <a:ext uri="{FF2B5EF4-FFF2-40B4-BE49-F238E27FC236}">
                <a16:creationId xmlns:a16="http://schemas.microsoft.com/office/drawing/2014/main" id="{4377A630-B34D-4B99-8114-EA357494FD24}"/>
              </a:ext>
            </a:extLst>
          </p:cNvPr>
          <p:cNvCxnSpPr>
            <a:cxnSpLocks/>
          </p:cNvCxnSpPr>
          <p:nvPr/>
        </p:nvCxnSpPr>
        <p:spPr>
          <a:xfrm>
            <a:off x="3532883" y="3446151"/>
            <a:ext cx="365930" cy="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25" name="Group 124">
            <a:extLst>
              <a:ext uri="{FF2B5EF4-FFF2-40B4-BE49-F238E27FC236}">
                <a16:creationId xmlns:a16="http://schemas.microsoft.com/office/drawing/2014/main" id="{A2572057-84EB-40AC-9B67-6E412AA28BCE}"/>
              </a:ext>
            </a:extLst>
          </p:cNvPr>
          <p:cNvGrpSpPr/>
          <p:nvPr/>
        </p:nvGrpSpPr>
        <p:grpSpPr>
          <a:xfrm>
            <a:off x="2247778" y="2304983"/>
            <a:ext cx="1511217" cy="1355981"/>
            <a:chOff x="2247778" y="2304983"/>
            <a:chExt cx="1511217" cy="1355981"/>
          </a:xfrm>
        </p:grpSpPr>
        <p:sp>
          <p:nvSpPr>
            <p:cNvPr id="280" name="Rectangle: Rounded Corners 279">
              <a:extLst>
                <a:ext uri="{FF2B5EF4-FFF2-40B4-BE49-F238E27FC236}">
                  <a16:creationId xmlns:a16="http://schemas.microsoft.com/office/drawing/2014/main" id="{61B5C9F0-E5BE-4C56-9EDE-D4960323F368}"/>
                </a:ext>
              </a:extLst>
            </p:cNvPr>
            <p:cNvSpPr/>
            <p:nvPr/>
          </p:nvSpPr>
          <p:spPr>
            <a:xfrm>
              <a:off x="2247778" y="3231338"/>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Administration UK</a:t>
              </a:r>
            </a:p>
          </p:txBody>
        </p:sp>
        <p:grpSp>
          <p:nvGrpSpPr>
            <p:cNvPr id="122" name="Group 121">
              <a:extLst>
                <a:ext uri="{FF2B5EF4-FFF2-40B4-BE49-F238E27FC236}">
                  <a16:creationId xmlns:a16="http://schemas.microsoft.com/office/drawing/2014/main" id="{6462FB0A-66D7-4B21-9F05-BCFD7E29AAB5}"/>
                </a:ext>
              </a:extLst>
            </p:cNvPr>
            <p:cNvGrpSpPr/>
            <p:nvPr/>
          </p:nvGrpSpPr>
          <p:grpSpPr>
            <a:xfrm>
              <a:off x="2362822" y="2304983"/>
              <a:ext cx="1396173" cy="813666"/>
              <a:chOff x="2362822" y="2304983"/>
              <a:chExt cx="1396173" cy="813666"/>
            </a:xfrm>
          </p:grpSpPr>
          <p:grpSp>
            <p:nvGrpSpPr>
              <p:cNvPr id="316" name="Group 315">
                <a:extLst>
                  <a:ext uri="{FF2B5EF4-FFF2-40B4-BE49-F238E27FC236}">
                    <a16:creationId xmlns:a16="http://schemas.microsoft.com/office/drawing/2014/main" id="{18ED5D9A-6B52-4F65-86F8-AE25705E496F}"/>
                  </a:ext>
                </a:extLst>
              </p:cNvPr>
              <p:cNvGrpSpPr/>
              <p:nvPr/>
            </p:nvGrpSpPr>
            <p:grpSpPr>
              <a:xfrm>
                <a:off x="2396799" y="2745813"/>
                <a:ext cx="1362196" cy="372836"/>
                <a:chOff x="6583437" y="3912549"/>
                <a:chExt cx="1693993" cy="463650"/>
              </a:xfrm>
            </p:grpSpPr>
            <p:sp>
              <p:nvSpPr>
                <p:cNvPr id="323" name="Rectangle 322">
                  <a:extLst>
                    <a:ext uri="{FF2B5EF4-FFF2-40B4-BE49-F238E27FC236}">
                      <a16:creationId xmlns:a16="http://schemas.microsoft.com/office/drawing/2014/main" id="{757C3E5E-BC1F-4BF3-AA04-8FECC04A9B37}"/>
                    </a:ext>
                  </a:extLst>
                </p:cNvPr>
                <p:cNvSpPr/>
                <p:nvPr/>
              </p:nvSpPr>
              <p:spPr>
                <a:xfrm>
                  <a:off x="6724170" y="3916906"/>
                  <a:ext cx="1553260" cy="459293"/>
                </a:xfrm>
                <a:prstGeom prst="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E8A679"/>
                      </a:solidFill>
                      <a:effectLst/>
                      <a:uLnTx/>
                      <a:uFillTx/>
                      <a:latin typeface="Century Gothic" panose="020F0302020204030204"/>
                      <a:ea typeface="+mn-ea"/>
                      <a:cs typeface="Arial" panose="020B0604020202020204" pitchFamily="34" charset="0"/>
                    </a:rPr>
                    <a:t>Offering Support Group</a:t>
                  </a:r>
                  <a:endParaRPr kumimoji="0" lang="en-CA" sz="900" b="0" i="0" u="none" strike="noStrike" kern="1200" cap="none" spc="0" normalizeH="0" baseline="0" noProof="0" dirty="0">
                    <a:ln>
                      <a:noFill/>
                    </a:ln>
                    <a:solidFill>
                      <a:srgbClr val="E8A679"/>
                    </a:solidFill>
                    <a:effectLst/>
                    <a:uLnTx/>
                    <a:uFillTx/>
                    <a:latin typeface="Century Gothic" panose="020F0302020204030204"/>
                    <a:ea typeface="+mn-ea"/>
                    <a:cs typeface="+mn-cs"/>
                  </a:endParaRPr>
                </a:p>
              </p:txBody>
            </p:sp>
            <p:grpSp>
              <p:nvGrpSpPr>
                <p:cNvPr id="324" name="Group 130">
                  <a:extLst>
                    <a:ext uri="{FF2B5EF4-FFF2-40B4-BE49-F238E27FC236}">
                      <a16:creationId xmlns:a16="http://schemas.microsoft.com/office/drawing/2014/main" id="{EC3DEFC9-C980-41B5-B708-2733911BEFDB}"/>
                    </a:ext>
                  </a:extLst>
                </p:cNvPr>
                <p:cNvGrpSpPr>
                  <a:grpSpLocks noChangeAspect="1"/>
                </p:cNvGrpSpPr>
                <p:nvPr/>
              </p:nvGrpSpPr>
              <p:grpSpPr bwMode="gray">
                <a:xfrm>
                  <a:off x="6583437" y="3912549"/>
                  <a:ext cx="243089" cy="429253"/>
                  <a:chOff x="2989" y="1922"/>
                  <a:chExt cx="158" cy="279"/>
                </a:xfrm>
              </p:grpSpPr>
              <p:sp>
                <p:nvSpPr>
                  <p:cNvPr id="325" name="Freeform 131">
                    <a:extLst>
                      <a:ext uri="{FF2B5EF4-FFF2-40B4-BE49-F238E27FC236}">
                        <a16:creationId xmlns:a16="http://schemas.microsoft.com/office/drawing/2014/main" id="{EF51464E-EB7B-4033-A2EF-7DB03C70C64B}"/>
                      </a:ext>
                    </a:extLst>
                  </p:cNvPr>
                  <p:cNvSpPr>
                    <a:spLocks/>
                  </p:cNvSpPr>
                  <p:nvPr/>
                </p:nvSpPr>
                <p:spPr bwMode="gray">
                  <a:xfrm>
                    <a:off x="2989" y="2158"/>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326" name="Freeform 132">
                    <a:extLst>
                      <a:ext uri="{FF2B5EF4-FFF2-40B4-BE49-F238E27FC236}">
                        <a16:creationId xmlns:a16="http://schemas.microsoft.com/office/drawing/2014/main" id="{B292A2D3-FE06-494B-936F-877C2827BACD}"/>
                      </a:ext>
                    </a:extLst>
                  </p:cNvPr>
                  <p:cNvSpPr>
                    <a:spLocks noEditPoints="1"/>
                  </p:cNvSpPr>
                  <p:nvPr/>
                </p:nvSpPr>
                <p:spPr bwMode="gray">
                  <a:xfrm>
                    <a:off x="2991" y="1922"/>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327" name="Freeform 133">
                    <a:extLst>
                      <a:ext uri="{FF2B5EF4-FFF2-40B4-BE49-F238E27FC236}">
                        <a16:creationId xmlns:a16="http://schemas.microsoft.com/office/drawing/2014/main" id="{497A0626-8BDE-4360-9CA0-D2B2C401D512}"/>
                      </a:ext>
                    </a:extLst>
                  </p:cNvPr>
                  <p:cNvSpPr>
                    <a:spLocks/>
                  </p:cNvSpPr>
                  <p:nvPr/>
                </p:nvSpPr>
                <p:spPr bwMode="gray">
                  <a:xfrm>
                    <a:off x="3026" y="2057"/>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sp>
            <p:nvSpPr>
              <p:cNvPr id="116" name="TextBox 115">
                <a:extLst>
                  <a:ext uri="{FF2B5EF4-FFF2-40B4-BE49-F238E27FC236}">
                    <a16:creationId xmlns:a16="http://schemas.microsoft.com/office/drawing/2014/main" id="{AEA06F87-44C8-4386-9D94-68946B1AEAA4}"/>
                  </a:ext>
                </a:extLst>
              </p:cNvPr>
              <p:cNvSpPr txBox="1"/>
              <p:nvPr/>
            </p:nvSpPr>
            <p:spPr>
              <a:xfrm>
                <a:off x="2362822" y="2304983"/>
                <a:ext cx="1262138"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Tech Service Offerings</a:t>
                </a:r>
              </a:p>
            </p:txBody>
          </p:sp>
        </p:grpSp>
      </p:grpSp>
      <p:sp>
        <p:nvSpPr>
          <p:cNvPr id="155" name="Rectangle 154">
            <a:extLst>
              <a:ext uri="{FF2B5EF4-FFF2-40B4-BE49-F238E27FC236}">
                <a16:creationId xmlns:a16="http://schemas.microsoft.com/office/drawing/2014/main" id="{979DEA51-69C3-424E-9FBF-4DBDB7F43773}"/>
              </a:ext>
            </a:extLst>
          </p:cNvPr>
          <p:cNvSpPr/>
          <p:nvPr/>
        </p:nvSpPr>
        <p:spPr>
          <a:xfrm>
            <a:off x="5555728" y="4858920"/>
            <a:ext cx="1687025" cy="429626"/>
          </a:xfrm>
          <a:prstGeom prst="roundRect">
            <a:avLst/>
          </a:prstGeom>
          <a:solidFill>
            <a:schemeClr val="accent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 US</a:t>
            </a:r>
          </a:p>
        </p:txBody>
      </p:sp>
      <p:sp>
        <p:nvSpPr>
          <p:cNvPr id="169" name="Rectangle 168">
            <a:extLst>
              <a:ext uri="{FF2B5EF4-FFF2-40B4-BE49-F238E27FC236}">
                <a16:creationId xmlns:a16="http://schemas.microsoft.com/office/drawing/2014/main" id="{C82B622F-A13C-40F6-8507-6888C8AB47AF}"/>
              </a:ext>
            </a:extLst>
          </p:cNvPr>
          <p:cNvSpPr/>
          <p:nvPr/>
        </p:nvSpPr>
        <p:spPr>
          <a:xfrm>
            <a:off x="5441710" y="5838274"/>
            <a:ext cx="1903687" cy="289441"/>
          </a:xfrm>
          <a:prstGeom prst="round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Relationship Manager US</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cxnSp>
        <p:nvCxnSpPr>
          <p:cNvPr id="194" name="Straight Arrow Connector 193">
            <a:extLst>
              <a:ext uri="{FF2B5EF4-FFF2-40B4-BE49-F238E27FC236}">
                <a16:creationId xmlns:a16="http://schemas.microsoft.com/office/drawing/2014/main" id="{F2FAB8A2-656E-4730-9ABF-0AE8DC3E88CB}"/>
              </a:ext>
            </a:extLst>
          </p:cNvPr>
          <p:cNvCxnSpPr>
            <a:cxnSpLocks/>
            <a:stCxn id="155" idx="1"/>
            <a:endCxn id="321" idx="3"/>
          </p:cNvCxnSpPr>
          <p:nvPr/>
        </p:nvCxnSpPr>
        <p:spPr>
          <a:xfrm rot="10800000">
            <a:off x="5058690" y="4815443"/>
            <a:ext cx="497039" cy="258291"/>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1" name="Rectangle: Rounded Corners 160">
            <a:extLst>
              <a:ext uri="{FF2B5EF4-FFF2-40B4-BE49-F238E27FC236}">
                <a16:creationId xmlns:a16="http://schemas.microsoft.com/office/drawing/2014/main" id="{7724BD3F-76DF-48D7-89B9-6F910B2B395A}"/>
              </a:ext>
            </a:extLst>
          </p:cNvPr>
          <p:cNvSpPr/>
          <p:nvPr/>
        </p:nvSpPr>
        <p:spPr>
          <a:xfrm>
            <a:off x="8049563" y="2777633"/>
            <a:ext cx="1293437" cy="429626"/>
          </a:xfrm>
          <a:prstGeom prst="roundRect">
            <a:avLst/>
          </a:prstGeom>
          <a:solidFill>
            <a:schemeClr val="accent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a:t>
            </a:r>
          </a:p>
        </p:txBody>
      </p:sp>
      <p:sp>
        <p:nvSpPr>
          <p:cNvPr id="163" name="Rectangle 162">
            <a:extLst>
              <a:ext uri="{FF2B5EF4-FFF2-40B4-BE49-F238E27FC236}">
                <a16:creationId xmlns:a16="http://schemas.microsoft.com/office/drawing/2014/main" id="{2977704B-5C9B-4409-BDE6-E7232884A4BB}"/>
              </a:ext>
            </a:extLst>
          </p:cNvPr>
          <p:cNvSpPr/>
          <p:nvPr/>
        </p:nvSpPr>
        <p:spPr>
          <a:xfrm>
            <a:off x="8184792" y="3766010"/>
            <a:ext cx="1142965" cy="600164"/>
          </a:xfrm>
          <a:prstGeom prst="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Business Service Owner</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nvGrpSpPr>
          <p:cNvPr id="164" name="Group 130">
            <a:extLst>
              <a:ext uri="{FF2B5EF4-FFF2-40B4-BE49-F238E27FC236}">
                <a16:creationId xmlns:a16="http://schemas.microsoft.com/office/drawing/2014/main" id="{0819CACE-3681-481C-81AA-CA570E3F20E6}"/>
              </a:ext>
            </a:extLst>
          </p:cNvPr>
          <p:cNvGrpSpPr>
            <a:grpSpLocks noChangeAspect="1"/>
          </p:cNvGrpSpPr>
          <p:nvPr/>
        </p:nvGrpSpPr>
        <p:grpSpPr bwMode="gray">
          <a:xfrm>
            <a:off x="8610156" y="3313122"/>
            <a:ext cx="247799" cy="437570"/>
            <a:chOff x="2957" y="1934"/>
            <a:chExt cx="158" cy="279"/>
          </a:xfrm>
        </p:grpSpPr>
        <p:sp>
          <p:nvSpPr>
            <p:cNvPr id="165" name="Freeform 131">
              <a:extLst>
                <a:ext uri="{FF2B5EF4-FFF2-40B4-BE49-F238E27FC236}">
                  <a16:creationId xmlns:a16="http://schemas.microsoft.com/office/drawing/2014/main" id="{235F6617-C5FA-4603-B5B3-0E6F4D3DCDB1}"/>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66" name="Freeform 132">
              <a:extLst>
                <a:ext uri="{FF2B5EF4-FFF2-40B4-BE49-F238E27FC236}">
                  <a16:creationId xmlns:a16="http://schemas.microsoft.com/office/drawing/2014/main" id="{55ABE172-2C4B-4019-8177-49ED0453BCAF}"/>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67" name="Freeform 133">
              <a:extLst>
                <a:ext uri="{FF2B5EF4-FFF2-40B4-BE49-F238E27FC236}">
                  <a16:creationId xmlns:a16="http://schemas.microsoft.com/office/drawing/2014/main" id="{0941B85E-F96D-4DBF-9C4A-85D7A28D109C}"/>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cxnSp>
        <p:nvCxnSpPr>
          <p:cNvPr id="200" name="Straight Arrow Connector 199">
            <a:extLst>
              <a:ext uri="{FF2B5EF4-FFF2-40B4-BE49-F238E27FC236}">
                <a16:creationId xmlns:a16="http://schemas.microsoft.com/office/drawing/2014/main" id="{7E748B73-7E1A-4E37-BC13-430C912D1FFE}"/>
              </a:ext>
            </a:extLst>
          </p:cNvPr>
          <p:cNvCxnSpPr>
            <a:cxnSpLocks/>
            <a:endCxn id="152" idx="3"/>
          </p:cNvCxnSpPr>
          <p:nvPr/>
        </p:nvCxnSpPr>
        <p:spPr>
          <a:xfrm rot="10800000" flipV="1">
            <a:off x="7158462" y="3030039"/>
            <a:ext cx="865138" cy="785981"/>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28B82036-12E7-4C25-AECD-17C61261AFA4}"/>
              </a:ext>
            </a:extLst>
          </p:cNvPr>
          <p:cNvCxnSpPr>
            <a:cxnSpLocks/>
            <a:endCxn id="155" idx="3"/>
          </p:cNvCxnSpPr>
          <p:nvPr/>
        </p:nvCxnSpPr>
        <p:spPr>
          <a:xfrm rot="10800000" flipV="1">
            <a:off x="7242753" y="2992445"/>
            <a:ext cx="806810" cy="2081287"/>
          </a:xfrm>
          <a:prstGeom prst="bentConnector3">
            <a:avLst>
              <a:gd name="adj1" fmla="val 53148"/>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4" name="TextBox 213">
            <a:extLst>
              <a:ext uri="{FF2B5EF4-FFF2-40B4-BE49-F238E27FC236}">
                <a16:creationId xmlns:a16="http://schemas.microsoft.com/office/drawing/2014/main" id="{57772BA1-9988-4A30-B1EE-71D66B4167E8}"/>
              </a:ext>
            </a:extLst>
          </p:cNvPr>
          <p:cNvSpPr txBox="1"/>
          <p:nvPr/>
        </p:nvSpPr>
        <p:spPr>
          <a:xfrm>
            <a:off x="8002434" y="2440479"/>
            <a:ext cx="1486552" cy="24468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Service</a:t>
            </a:r>
          </a:p>
        </p:txBody>
      </p:sp>
      <p:sp>
        <p:nvSpPr>
          <p:cNvPr id="175" name="Rectangle 174">
            <a:extLst>
              <a:ext uri="{FF2B5EF4-FFF2-40B4-BE49-F238E27FC236}">
                <a16:creationId xmlns:a16="http://schemas.microsoft.com/office/drawing/2014/main" id="{607E3334-7F09-4243-AFAC-190D20B2D56D}"/>
              </a:ext>
            </a:extLst>
          </p:cNvPr>
          <p:cNvSpPr/>
          <p:nvPr/>
        </p:nvSpPr>
        <p:spPr>
          <a:xfrm>
            <a:off x="5335987" y="4529743"/>
            <a:ext cx="1916635" cy="289441"/>
          </a:xfrm>
          <a:prstGeom prst="round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Relationship Manager UK</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nvGrpSpPr>
          <p:cNvPr id="127" name="Group 126">
            <a:extLst>
              <a:ext uri="{FF2B5EF4-FFF2-40B4-BE49-F238E27FC236}">
                <a16:creationId xmlns:a16="http://schemas.microsoft.com/office/drawing/2014/main" id="{EC95BB6C-A489-4D3A-A2F6-5FAE60AA7FFC}"/>
              </a:ext>
            </a:extLst>
          </p:cNvPr>
          <p:cNvGrpSpPr/>
          <p:nvPr/>
        </p:nvGrpSpPr>
        <p:grpSpPr>
          <a:xfrm>
            <a:off x="5032727" y="3458403"/>
            <a:ext cx="2125735" cy="572431"/>
            <a:chOff x="5058690" y="3420809"/>
            <a:chExt cx="2125735" cy="572431"/>
          </a:xfrm>
          <a:solidFill>
            <a:schemeClr val="accent2"/>
          </a:solidFill>
        </p:grpSpPr>
        <p:sp>
          <p:nvSpPr>
            <p:cNvPr id="152" name="Rectangle 151">
              <a:extLst>
                <a:ext uri="{FF2B5EF4-FFF2-40B4-BE49-F238E27FC236}">
                  <a16:creationId xmlns:a16="http://schemas.microsoft.com/office/drawing/2014/main" id="{E2951CD4-B6EC-4A43-ACB4-BAB7B54F46EF}"/>
                </a:ext>
              </a:extLst>
            </p:cNvPr>
            <p:cNvSpPr/>
            <p:nvPr/>
          </p:nvSpPr>
          <p:spPr>
            <a:xfrm>
              <a:off x="5497400" y="3563614"/>
              <a:ext cx="168702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 Europe</a:t>
              </a:r>
            </a:p>
          </p:txBody>
        </p:sp>
        <p:cxnSp>
          <p:nvCxnSpPr>
            <p:cNvPr id="188" name="Straight Arrow Connector 187">
              <a:extLst>
                <a:ext uri="{FF2B5EF4-FFF2-40B4-BE49-F238E27FC236}">
                  <a16:creationId xmlns:a16="http://schemas.microsoft.com/office/drawing/2014/main" id="{5E7E4067-C31D-4FE3-A744-854A21B26DD5}"/>
                </a:ext>
              </a:extLst>
            </p:cNvPr>
            <p:cNvCxnSpPr>
              <a:cxnSpLocks/>
              <a:stCxn id="152" idx="1"/>
              <a:endCxn id="307" idx="3"/>
            </p:cNvCxnSpPr>
            <p:nvPr/>
          </p:nvCxnSpPr>
          <p:spPr>
            <a:xfrm rot="10800000">
              <a:off x="5058690" y="3420809"/>
              <a:ext cx="438711" cy="357618"/>
            </a:xfrm>
            <a:prstGeom prst="bentConnector3">
              <a:avLst>
                <a:gd name="adj1" fmla="val 50000"/>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3" name="Group 92">
            <a:extLst>
              <a:ext uri="{FF2B5EF4-FFF2-40B4-BE49-F238E27FC236}">
                <a16:creationId xmlns:a16="http://schemas.microsoft.com/office/drawing/2014/main" id="{AB50C414-A1BD-48FE-A9FD-5D022744906D}"/>
              </a:ext>
            </a:extLst>
          </p:cNvPr>
          <p:cNvGrpSpPr/>
          <p:nvPr/>
        </p:nvGrpSpPr>
        <p:grpSpPr>
          <a:xfrm>
            <a:off x="3546331" y="730285"/>
            <a:ext cx="3761409" cy="1209879"/>
            <a:chOff x="3250878" y="568429"/>
            <a:chExt cx="3761409" cy="1209879"/>
          </a:xfrm>
        </p:grpSpPr>
        <p:sp>
          <p:nvSpPr>
            <p:cNvPr id="268" name="Rectangle: Rounded Corners 267">
              <a:extLst>
                <a:ext uri="{FF2B5EF4-FFF2-40B4-BE49-F238E27FC236}">
                  <a16:creationId xmlns:a16="http://schemas.microsoft.com/office/drawing/2014/main" id="{7B600D58-4133-4913-BD6C-94777F445928}"/>
                </a:ext>
              </a:extLst>
            </p:cNvPr>
            <p:cNvSpPr/>
            <p:nvPr/>
          </p:nvSpPr>
          <p:spPr>
            <a:xfrm>
              <a:off x="4621185" y="1210918"/>
              <a:ext cx="1173452" cy="429626"/>
            </a:xfrm>
            <a:prstGeom prst="roundRect">
              <a:avLst/>
            </a:prstGeom>
            <a:solidFill>
              <a:schemeClr val="accent4"/>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Guidewire Claims Center</a:t>
              </a:r>
            </a:p>
          </p:txBody>
        </p:sp>
        <p:grpSp>
          <p:nvGrpSpPr>
            <p:cNvPr id="269" name="Group 268">
              <a:extLst>
                <a:ext uri="{FF2B5EF4-FFF2-40B4-BE49-F238E27FC236}">
                  <a16:creationId xmlns:a16="http://schemas.microsoft.com/office/drawing/2014/main" id="{1B4CB56C-49BD-44B2-85E6-EB1B0F64A725}"/>
                </a:ext>
              </a:extLst>
            </p:cNvPr>
            <p:cNvGrpSpPr/>
            <p:nvPr/>
          </p:nvGrpSpPr>
          <p:grpSpPr>
            <a:xfrm>
              <a:off x="3250878" y="1067514"/>
              <a:ext cx="1479892" cy="710794"/>
              <a:chOff x="2466137" y="1435040"/>
              <a:chExt cx="1479892" cy="710794"/>
            </a:xfrm>
          </p:grpSpPr>
          <p:sp>
            <p:nvSpPr>
              <p:cNvPr id="274" name="Rectangle 273">
                <a:extLst>
                  <a:ext uri="{FF2B5EF4-FFF2-40B4-BE49-F238E27FC236}">
                    <a16:creationId xmlns:a16="http://schemas.microsoft.com/office/drawing/2014/main" id="{72A0068E-B657-4484-9A1E-EBC0DBF92697}"/>
                  </a:ext>
                </a:extLst>
              </p:cNvPr>
              <p:cNvSpPr/>
              <p:nvPr/>
            </p:nvSpPr>
            <p:spPr>
              <a:xfrm>
                <a:off x="2466137" y="1884224"/>
                <a:ext cx="1479892" cy="261610"/>
              </a:xfrm>
              <a:prstGeom prst="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rgbClr val="293E40">
                        <a:lumMod val="50000"/>
                        <a:lumOff val="50000"/>
                      </a:srgbClr>
                    </a:solidFill>
                    <a:effectLst/>
                    <a:uLnTx/>
                    <a:uFillTx/>
                    <a:latin typeface="Century Gothic" panose="020F0302020204030204"/>
                    <a:ea typeface="+mn-ea"/>
                    <a:cs typeface="Arial" panose="020B0604020202020204" pitchFamily="34" charset="0"/>
                  </a:rPr>
                  <a:t>Application Owner</a:t>
                </a:r>
                <a:endParaRPr kumimoji="0" lang="en-CA" sz="1100" b="0" i="0" u="none" strike="noStrike" kern="1200" cap="none" spc="0" normalizeH="0" baseline="0" noProof="0" dirty="0">
                  <a:ln>
                    <a:noFill/>
                  </a:ln>
                  <a:solidFill>
                    <a:srgbClr val="293E40">
                      <a:lumMod val="50000"/>
                      <a:lumOff val="50000"/>
                    </a:srgbClr>
                  </a:solidFill>
                  <a:effectLst/>
                  <a:uLnTx/>
                  <a:uFillTx/>
                  <a:latin typeface="Century Gothic" panose="020F0302020204030204"/>
                  <a:ea typeface="+mn-ea"/>
                  <a:cs typeface="+mn-cs"/>
                </a:endParaRPr>
              </a:p>
            </p:txBody>
          </p:sp>
          <p:grpSp>
            <p:nvGrpSpPr>
              <p:cNvPr id="275" name="Group 130">
                <a:extLst>
                  <a:ext uri="{FF2B5EF4-FFF2-40B4-BE49-F238E27FC236}">
                    <a16:creationId xmlns:a16="http://schemas.microsoft.com/office/drawing/2014/main" id="{1FBF91FF-BEB6-4BCA-B862-EA1FA0C3E3C2}"/>
                  </a:ext>
                </a:extLst>
              </p:cNvPr>
              <p:cNvGrpSpPr>
                <a:grpSpLocks noChangeAspect="1"/>
              </p:cNvGrpSpPr>
              <p:nvPr/>
            </p:nvGrpSpPr>
            <p:grpSpPr bwMode="gray">
              <a:xfrm>
                <a:off x="3058047" y="1435040"/>
                <a:ext cx="239822" cy="423485"/>
                <a:chOff x="2957" y="1934"/>
                <a:chExt cx="158" cy="279"/>
              </a:xfrm>
            </p:grpSpPr>
            <p:sp>
              <p:nvSpPr>
                <p:cNvPr id="276" name="Freeform 131">
                  <a:extLst>
                    <a:ext uri="{FF2B5EF4-FFF2-40B4-BE49-F238E27FC236}">
                      <a16:creationId xmlns:a16="http://schemas.microsoft.com/office/drawing/2014/main" id="{FAC7E339-7A57-450D-B4FA-7B822A6B5DD7}"/>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277" name="Freeform 132">
                  <a:extLst>
                    <a:ext uri="{FF2B5EF4-FFF2-40B4-BE49-F238E27FC236}">
                      <a16:creationId xmlns:a16="http://schemas.microsoft.com/office/drawing/2014/main" id="{E695A938-50F3-4607-BE1B-AFB89328D7E4}"/>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278" name="Freeform 133">
                  <a:extLst>
                    <a:ext uri="{FF2B5EF4-FFF2-40B4-BE49-F238E27FC236}">
                      <a16:creationId xmlns:a16="http://schemas.microsoft.com/office/drawing/2014/main" id="{037A6F15-46DB-4D15-8B74-7B229D08ED09}"/>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sp>
          <p:nvSpPr>
            <p:cNvPr id="270" name="Rectangle: Rounded Corners 269">
              <a:extLst>
                <a:ext uri="{FF2B5EF4-FFF2-40B4-BE49-F238E27FC236}">
                  <a16:creationId xmlns:a16="http://schemas.microsoft.com/office/drawing/2014/main" id="{A601B73E-C926-4F19-8782-7C27EC63B4E2}"/>
                </a:ext>
              </a:extLst>
            </p:cNvPr>
            <p:cNvSpPr/>
            <p:nvPr/>
          </p:nvSpPr>
          <p:spPr>
            <a:xfrm>
              <a:off x="4431220" y="568429"/>
              <a:ext cx="1553383" cy="429626"/>
            </a:xfrm>
            <a:prstGeom prst="roundRect">
              <a:avLst/>
            </a:prstGeom>
            <a:solidFill>
              <a:schemeClr val="accent4"/>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Manage Claims</a:t>
              </a:r>
            </a:p>
          </p:txBody>
        </p:sp>
        <p:cxnSp>
          <p:nvCxnSpPr>
            <p:cNvPr id="272" name="Straight Arrow Connector 271">
              <a:extLst>
                <a:ext uri="{FF2B5EF4-FFF2-40B4-BE49-F238E27FC236}">
                  <a16:creationId xmlns:a16="http://schemas.microsoft.com/office/drawing/2014/main" id="{C2ADC5B7-5B75-4583-8ACE-9CFB8388DC17}"/>
                </a:ext>
              </a:extLst>
            </p:cNvPr>
            <p:cNvCxnSpPr>
              <a:cxnSpLocks/>
            </p:cNvCxnSpPr>
            <p:nvPr/>
          </p:nvCxnSpPr>
          <p:spPr>
            <a:xfrm flipH="1">
              <a:off x="5207911" y="998055"/>
              <a:ext cx="1" cy="21286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9" name="TextBox 218">
              <a:extLst>
                <a:ext uri="{FF2B5EF4-FFF2-40B4-BE49-F238E27FC236}">
                  <a16:creationId xmlns:a16="http://schemas.microsoft.com/office/drawing/2014/main" id="{CEA45D7F-B0EC-4B06-8351-30D3D36C7A44}"/>
                </a:ext>
              </a:extLst>
            </p:cNvPr>
            <p:cNvSpPr txBox="1"/>
            <p:nvPr/>
          </p:nvSpPr>
          <p:spPr>
            <a:xfrm>
              <a:off x="6015590" y="590148"/>
              <a:ext cx="996697"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Capability</a:t>
              </a:r>
            </a:p>
          </p:txBody>
        </p:sp>
        <p:sp>
          <p:nvSpPr>
            <p:cNvPr id="225" name="TextBox 224">
              <a:extLst>
                <a:ext uri="{FF2B5EF4-FFF2-40B4-BE49-F238E27FC236}">
                  <a16:creationId xmlns:a16="http://schemas.microsoft.com/office/drawing/2014/main" id="{305C54C6-35D3-4E06-847F-9A7068475EA8}"/>
                </a:ext>
              </a:extLst>
            </p:cNvPr>
            <p:cNvSpPr txBox="1"/>
            <p:nvPr/>
          </p:nvSpPr>
          <p:spPr>
            <a:xfrm>
              <a:off x="5802832" y="1229390"/>
              <a:ext cx="996697"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Application</a:t>
              </a:r>
            </a:p>
          </p:txBody>
        </p:sp>
      </p:grpSp>
      <p:grpSp>
        <p:nvGrpSpPr>
          <p:cNvPr id="140" name="Group 139">
            <a:extLst>
              <a:ext uri="{FF2B5EF4-FFF2-40B4-BE49-F238E27FC236}">
                <a16:creationId xmlns:a16="http://schemas.microsoft.com/office/drawing/2014/main" id="{11FE178A-93FF-43DB-9F9B-40843CB5D77C}"/>
              </a:ext>
            </a:extLst>
          </p:cNvPr>
          <p:cNvGrpSpPr/>
          <p:nvPr/>
        </p:nvGrpSpPr>
        <p:grpSpPr>
          <a:xfrm>
            <a:off x="3898813" y="1802400"/>
            <a:ext cx="1666360" cy="3849617"/>
            <a:chOff x="3898813" y="1802400"/>
            <a:chExt cx="1666360" cy="3849617"/>
          </a:xfrm>
          <a:solidFill>
            <a:srgbClr val="FCA822"/>
          </a:solidFill>
        </p:grpSpPr>
        <p:grpSp>
          <p:nvGrpSpPr>
            <p:cNvPr id="133" name="Group 132">
              <a:extLst>
                <a:ext uri="{FF2B5EF4-FFF2-40B4-BE49-F238E27FC236}">
                  <a16:creationId xmlns:a16="http://schemas.microsoft.com/office/drawing/2014/main" id="{E60EB975-2659-4D85-93CF-F8771F9351A6}"/>
                </a:ext>
              </a:extLst>
            </p:cNvPr>
            <p:cNvGrpSpPr/>
            <p:nvPr/>
          </p:nvGrpSpPr>
          <p:grpSpPr>
            <a:xfrm>
              <a:off x="4473721" y="1802400"/>
              <a:ext cx="1029643" cy="3419991"/>
              <a:chOff x="4473721" y="1802400"/>
              <a:chExt cx="1029643" cy="3419991"/>
            </a:xfrm>
            <a:grpFill/>
          </p:grpSpPr>
          <p:cxnSp>
            <p:nvCxnSpPr>
              <p:cNvPr id="142" name="Straight Arrow Connector 141">
                <a:extLst>
                  <a:ext uri="{FF2B5EF4-FFF2-40B4-BE49-F238E27FC236}">
                    <a16:creationId xmlns:a16="http://schemas.microsoft.com/office/drawing/2014/main" id="{139CBB23-C69C-4003-B067-3D17F093E3EF}"/>
                  </a:ext>
                </a:extLst>
              </p:cNvPr>
              <p:cNvCxnSpPr>
                <a:cxnSpLocks/>
                <a:endCxn id="322" idx="0"/>
              </p:cNvCxnSpPr>
              <p:nvPr/>
            </p:nvCxnSpPr>
            <p:spPr>
              <a:xfrm flipH="1">
                <a:off x="4473721" y="1802400"/>
                <a:ext cx="1029643" cy="3419991"/>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9FF254F9-3200-45CD-AAF0-0CFB95BFA575}"/>
                  </a:ext>
                </a:extLst>
              </p:cNvPr>
              <p:cNvCxnSpPr>
                <a:cxnSpLocks/>
                <a:endCxn id="321" idx="0"/>
              </p:cNvCxnSpPr>
              <p:nvPr/>
            </p:nvCxnSpPr>
            <p:spPr>
              <a:xfrm flipH="1">
                <a:off x="4483781" y="1856066"/>
                <a:ext cx="1019583" cy="2744563"/>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3" name="Straight Arrow Connector 302">
                <a:extLst>
                  <a:ext uri="{FF2B5EF4-FFF2-40B4-BE49-F238E27FC236}">
                    <a16:creationId xmlns:a16="http://schemas.microsoft.com/office/drawing/2014/main" id="{567C4D24-8450-4015-809A-7C0570D2EACA}"/>
                  </a:ext>
                </a:extLst>
              </p:cNvPr>
              <p:cNvCxnSpPr>
                <a:cxnSpLocks/>
                <a:endCxn id="306" idx="0"/>
              </p:cNvCxnSpPr>
              <p:nvPr/>
            </p:nvCxnSpPr>
            <p:spPr>
              <a:xfrm flipH="1">
                <a:off x="4483781" y="1802400"/>
                <a:ext cx="1019583" cy="2100124"/>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4" name="Straight Arrow Connector 303">
                <a:extLst>
                  <a:ext uri="{FF2B5EF4-FFF2-40B4-BE49-F238E27FC236}">
                    <a16:creationId xmlns:a16="http://schemas.microsoft.com/office/drawing/2014/main" id="{256CF3C2-721D-400C-BF7B-79F779723726}"/>
                  </a:ext>
                </a:extLst>
              </p:cNvPr>
              <p:cNvCxnSpPr>
                <a:cxnSpLocks/>
                <a:endCxn id="307" idx="0"/>
              </p:cNvCxnSpPr>
              <p:nvPr/>
            </p:nvCxnSpPr>
            <p:spPr>
              <a:xfrm flipH="1">
                <a:off x="4483781" y="1802400"/>
                <a:ext cx="1019583" cy="1403596"/>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4384762F-C34E-4D3A-AB24-83B306813E53}"/>
                </a:ext>
              </a:extLst>
            </p:cNvPr>
            <p:cNvGrpSpPr/>
            <p:nvPr/>
          </p:nvGrpSpPr>
          <p:grpSpPr>
            <a:xfrm>
              <a:off x="3898813" y="3205996"/>
              <a:ext cx="1159876" cy="2446021"/>
              <a:chOff x="3898813" y="3205996"/>
              <a:chExt cx="1159876" cy="2446021"/>
            </a:xfrm>
            <a:grpFill/>
          </p:grpSpPr>
          <p:sp>
            <p:nvSpPr>
              <p:cNvPr id="306" name="Rectangle 305">
                <a:extLst>
                  <a:ext uri="{FF2B5EF4-FFF2-40B4-BE49-F238E27FC236}">
                    <a16:creationId xmlns:a16="http://schemas.microsoft.com/office/drawing/2014/main" id="{4A750121-4776-479C-9BDC-D03C2C60051D}"/>
                  </a:ext>
                </a:extLst>
              </p:cNvPr>
              <p:cNvSpPr/>
              <p:nvPr/>
            </p:nvSpPr>
            <p:spPr>
              <a:xfrm>
                <a:off x="3908873" y="3902524"/>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UK DEV </a:t>
                </a:r>
              </a:p>
            </p:txBody>
          </p:sp>
          <p:sp>
            <p:nvSpPr>
              <p:cNvPr id="321" name="Rectangle 320">
                <a:extLst>
                  <a:ext uri="{FF2B5EF4-FFF2-40B4-BE49-F238E27FC236}">
                    <a16:creationId xmlns:a16="http://schemas.microsoft.com/office/drawing/2014/main" id="{0DB0F555-F0AA-4E6B-BA27-6057C44F2891}"/>
                  </a:ext>
                </a:extLst>
              </p:cNvPr>
              <p:cNvSpPr/>
              <p:nvPr/>
            </p:nvSpPr>
            <p:spPr>
              <a:xfrm>
                <a:off x="3908873" y="4600629"/>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NY PROD</a:t>
                </a:r>
              </a:p>
            </p:txBody>
          </p:sp>
          <p:sp>
            <p:nvSpPr>
              <p:cNvPr id="322" name="Rectangle 321">
                <a:extLst>
                  <a:ext uri="{FF2B5EF4-FFF2-40B4-BE49-F238E27FC236}">
                    <a16:creationId xmlns:a16="http://schemas.microsoft.com/office/drawing/2014/main" id="{A27260E3-04C6-4B7B-92E8-A6B2C2957DB0}"/>
                  </a:ext>
                </a:extLst>
              </p:cNvPr>
              <p:cNvSpPr/>
              <p:nvPr/>
            </p:nvSpPr>
            <p:spPr>
              <a:xfrm>
                <a:off x="3898813" y="5222391"/>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NY DEV</a:t>
                </a:r>
              </a:p>
            </p:txBody>
          </p:sp>
          <p:sp>
            <p:nvSpPr>
              <p:cNvPr id="307" name="Rectangle 306">
                <a:extLst>
                  <a:ext uri="{FF2B5EF4-FFF2-40B4-BE49-F238E27FC236}">
                    <a16:creationId xmlns:a16="http://schemas.microsoft.com/office/drawing/2014/main" id="{D4ECF333-5261-4C95-A03A-D3A6A02FD2BE}"/>
                  </a:ext>
                </a:extLst>
              </p:cNvPr>
              <p:cNvSpPr/>
              <p:nvPr/>
            </p:nvSpPr>
            <p:spPr>
              <a:xfrm>
                <a:off x="3908873" y="3205996"/>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UK PROD</a:t>
                </a:r>
              </a:p>
            </p:txBody>
          </p:sp>
        </p:grpSp>
        <p:sp>
          <p:nvSpPr>
            <p:cNvPr id="227" name="TextBox 226">
              <a:extLst>
                <a:ext uri="{FF2B5EF4-FFF2-40B4-BE49-F238E27FC236}">
                  <a16:creationId xmlns:a16="http://schemas.microsoft.com/office/drawing/2014/main" id="{05693907-F5D9-433A-BB53-4797E1919C15}"/>
                </a:ext>
              </a:extLst>
            </p:cNvPr>
            <p:cNvSpPr txBox="1"/>
            <p:nvPr/>
          </p:nvSpPr>
          <p:spPr>
            <a:xfrm>
              <a:off x="4303035" y="2331627"/>
              <a:ext cx="1262138" cy="439269"/>
            </a:xfrm>
            <a:prstGeom prst="roundRect">
              <a:avLst/>
            </a:prstGeom>
            <a:grp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Application Services</a:t>
              </a:r>
            </a:p>
          </p:txBody>
        </p:sp>
      </p:grpSp>
      <p:cxnSp>
        <p:nvCxnSpPr>
          <p:cNvPr id="301" name="Straight Arrow Connector 300">
            <a:extLst>
              <a:ext uri="{FF2B5EF4-FFF2-40B4-BE49-F238E27FC236}">
                <a16:creationId xmlns:a16="http://schemas.microsoft.com/office/drawing/2014/main" id="{279CA2D8-C3D7-468F-94A9-3B6C03BB7B19}"/>
              </a:ext>
            </a:extLst>
          </p:cNvPr>
          <p:cNvCxnSpPr>
            <a:cxnSpLocks/>
            <a:stCxn id="281" idx="3"/>
            <a:endCxn id="289" idx="1"/>
          </p:cNvCxnSpPr>
          <p:nvPr/>
        </p:nvCxnSpPr>
        <p:spPr>
          <a:xfrm>
            <a:off x="1664341" y="2976864"/>
            <a:ext cx="583437" cy="1144714"/>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0" name="Straight Arrow Connector 299">
            <a:extLst>
              <a:ext uri="{FF2B5EF4-FFF2-40B4-BE49-F238E27FC236}">
                <a16:creationId xmlns:a16="http://schemas.microsoft.com/office/drawing/2014/main" id="{EADCE377-97FF-4D8E-BF2F-937B60A7CC9A}"/>
              </a:ext>
            </a:extLst>
          </p:cNvPr>
          <p:cNvCxnSpPr>
            <a:cxnSpLocks/>
            <a:stCxn id="281" idx="3"/>
            <a:endCxn id="282" idx="1"/>
          </p:cNvCxnSpPr>
          <p:nvPr/>
        </p:nvCxnSpPr>
        <p:spPr>
          <a:xfrm>
            <a:off x="1664341" y="2976864"/>
            <a:ext cx="615564" cy="1838578"/>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9" name="Straight Arrow Connector 298">
            <a:extLst>
              <a:ext uri="{FF2B5EF4-FFF2-40B4-BE49-F238E27FC236}">
                <a16:creationId xmlns:a16="http://schemas.microsoft.com/office/drawing/2014/main" id="{D8248B5B-D7DC-4796-B404-8E7760C44B3E}"/>
              </a:ext>
            </a:extLst>
          </p:cNvPr>
          <p:cNvCxnSpPr>
            <a:cxnSpLocks/>
            <a:stCxn id="281" idx="3"/>
            <a:endCxn id="283" idx="1"/>
          </p:cNvCxnSpPr>
          <p:nvPr/>
        </p:nvCxnSpPr>
        <p:spPr>
          <a:xfrm>
            <a:off x="1664341" y="2976864"/>
            <a:ext cx="599878" cy="2460340"/>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A05588BB-04DE-4EBA-8CA8-16E74A542F4B}"/>
              </a:ext>
            </a:extLst>
          </p:cNvPr>
          <p:cNvGrpSpPr/>
          <p:nvPr/>
        </p:nvGrpSpPr>
        <p:grpSpPr>
          <a:xfrm>
            <a:off x="369732" y="2304983"/>
            <a:ext cx="1525355" cy="1919624"/>
            <a:chOff x="369732" y="2304983"/>
            <a:chExt cx="1525355" cy="1919624"/>
          </a:xfrm>
        </p:grpSpPr>
        <p:grpSp>
          <p:nvGrpSpPr>
            <p:cNvPr id="121" name="Group 120">
              <a:extLst>
                <a:ext uri="{FF2B5EF4-FFF2-40B4-BE49-F238E27FC236}">
                  <a16:creationId xmlns:a16="http://schemas.microsoft.com/office/drawing/2014/main" id="{634C9107-8797-4CDC-91DA-A1156652FAAE}"/>
                </a:ext>
              </a:extLst>
            </p:cNvPr>
            <p:cNvGrpSpPr/>
            <p:nvPr/>
          </p:nvGrpSpPr>
          <p:grpSpPr>
            <a:xfrm>
              <a:off x="369732" y="2745813"/>
              <a:ext cx="1400102" cy="1478794"/>
              <a:chOff x="369732" y="2745813"/>
              <a:chExt cx="1400102" cy="1478794"/>
            </a:xfrm>
          </p:grpSpPr>
          <p:sp>
            <p:nvSpPr>
              <p:cNvPr id="281" name="Rectangle 280">
                <a:extLst>
                  <a:ext uri="{FF2B5EF4-FFF2-40B4-BE49-F238E27FC236}">
                    <a16:creationId xmlns:a16="http://schemas.microsoft.com/office/drawing/2014/main" id="{FB135AE8-D8D1-4DC7-967D-FB321A0DFCEB}"/>
                  </a:ext>
                </a:extLst>
              </p:cNvPr>
              <p:cNvSpPr/>
              <p:nvPr/>
            </p:nvSpPr>
            <p:spPr>
              <a:xfrm>
                <a:off x="553990" y="2745813"/>
                <a:ext cx="1110351" cy="462102"/>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t>Application</a:t>
                </a:r>
                <a:b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t>Mgmt Services</a:t>
                </a:r>
              </a:p>
            </p:txBody>
          </p:sp>
          <p:sp>
            <p:nvSpPr>
              <p:cNvPr id="293" name="Rectangle 292">
                <a:extLst>
                  <a:ext uri="{FF2B5EF4-FFF2-40B4-BE49-F238E27FC236}">
                    <a16:creationId xmlns:a16="http://schemas.microsoft.com/office/drawing/2014/main" id="{DF109FBD-107D-4B7D-B67D-3DD1CCBE7385}"/>
                  </a:ext>
                </a:extLst>
              </p:cNvPr>
              <p:cNvSpPr/>
              <p:nvPr/>
            </p:nvSpPr>
            <p:spPr>
              <a:xfrm>
                <a:off x="369732" y="3747881"/>
                <a:ext cx="1400102" cy="476726"/>
              </a:xfrm>
              <a:prstGeom prst="round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Technical Service Owner</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sp>
          <p:nvSpPr>
            <p:cNvPr id="129" name="TextBox 128">
              <a:extLst>
                <a:ext uri="{FF2B5EF4-FFF2-40B4-BE49-F238E27FC236}">
                  <a16:creationId xmlns:a16="http://schemas.microsoft.com/office/drawing/2014/main" id="{6F850085-44F3-465C-9F9B-765036104C62}"/>
                </a:ext>
              </a:extLst>
            </p:cNvPr>
            <p:cNvSpPr txBox="1"/>
            <p:nvPr/>
          </p:nvSpPr>
          <p:spPr>
            <a:xfrm>
              <a:off x="408535" y="2304983"/>
              <a:ext cx="1486552" cy="270712"/>
            </a:xfrm>
            <a:prstGeom prst="round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Technical Service</a:t>
              </a:r>
            </a:p>
          </p:txBody>
        </p:sp>
      </p:grpSp>
      <p:cxnSp>
        <p:nvCxnSpPr>
          <p:cNvPr id="317" name="Straight Arrow Connector 297">
            <a:extLst>
              <a:ext uri="{FF2B5EF4-FFF2-40B4-BE49-F238E27FC236}">
                <a16:creationId xmlns:a16="http://schemas.microsoft.com/office/drawing/2014/main" id="{EFEB82C8-7586-4AF1-BAD0-6DECB0234A10}"/>
              </a:ext>
            </a:extLst>
          </p:cNvPr>
          <p:cNvCxnSpPr>
            <a:cxnSpLocks/>
            <a:stCxn id="281" idx="3"/>
          </p:cNvCxnSpPr>
          <p:nvPr/>
        </p:nvCxnSpPr>
        <p:spPr>
          <a:xfrm>
            <a:off x="1664341" y="2976864"/>
            <a:ext cx="583437" cy="469287"/>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13" name="Group 130">
            <a:extLst>
              <a:ext uri="{FF2B5EF4-FFF2-40B4-BE49-F238E27FC236}">
                <a16:creationId xmlns:a16="http://schemas.microsoft.com/office/drawing/2014/main" id="{5B9BD073-5006-94C8-DC91-3E591FB79DBC}"/>
              </a:ext>
            </a:extLst>
          </p:cNvPr>
          <p:cNvGrpSpPr>
            <a:grpSpLocks noChangeAspect="1"/>
          </p:cNvGrpSpPr>
          <p:nvPr/>
        </p:nvGrpSpPr>
        <p:grpSpPr bwMode="gray">
          <a:xfrm>
            <a:off x="956382" y="3277050"/>
            <a:ext cx="247799" cy="437570"/>
            <a:chOff x="2957" y="1934"/>
            <a:chExt cx="158" cy="279"/>
          </a:xfrm>
        </p:grpSpPr>
        <p:sp>
          <p:nvSpPr>
            <p:cNvPr id="114" name="Freeform 131">
              <a:extLst>
                <a:ext uri="{FF2B5EF4-FFF2-40B4-BE49-F238E27FC236}">
                  <a16:creationId xmlns:a16="http://schemas.microsoft.com/office/drawing/2014/main" id="{8D870E28-3952-1A55-8A9B-4035A59E854E}"/>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15" name="Freeform 132">
              <a:extLst>
                <a:ext uri="{FF2B5EF4-FFF2-40B4-BE49-F238E27FC236}">
                  <a16:creationId xmlns:a16="http://schemas.microsoft.com/office/drawing/2014/main" id="{7C9DDEA2-29B8-11F6-FD4A-DFC2F6A8CFF6}"/>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17" name="Freeform 133">
              <a:extLst>
                <a:ext uri="{FF2B5EF4-FFF2-40B4-BE49-F238E27FC236}">
                  <a16:creationId xmlns:a16="http://schemas.microsoft.com/office/drawing/2014/main" id="{53B713FD-BAEC-69E5-7986-9463B4F4F392}"/>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sp>
        <p:nvSpPr>
          <p:cNvPr id="118" name="TextBox 117">
            <a:extLst>
              <a:ext uri="{FF2B5EF4-FFF2-40B4-BE49-F238E27FC236}">
                <a16:creationId xmlns:a16="http://schemas.microsoft.com/office/drawing/2014/main" id="{FE3D614D-BAB1-FE4D-4783-E9903AF9E4AD}"/>
              </a:ext>
            </a:extLst>
          </p:cNvPr>
          <p:cNvSpPr txBox="1"/>
          <p:nvPr/>
        </p:nvSpPr>
        <p:spPr>
          <a:xfrm>
            <a:off x="5704981" y="3143234"/>
            <a:ext cx="1262138"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 Service Offerings</a:t>
            </a:r>
          </a:p>
        </p:txBody>
      </p:sp>
      <p:grpSp>
        <p:nvGrpSpPr>
          <p:cNvPr id="119" name="Group 130">
            <a:extLst>
              <a:ext uri="{FF2B5EF4-FFF2-40B4-BE49-F238E27FC236}">
                <a16:creationId xmlns:a16="http://schemas.microsoft.com/office/drawing/2014/main" id="{7150EFF9-1793-6CDE-E1A3-27E8CD5C378E}"/>
              </a:ext>
            </a:extLst>
          </p:cNvPr>
          <p:cNvGrpSpPr>
            <a:grpSpLocks noChangeAspect="1"/>
          </p:cNvGrpSpPr>
          <p:nvPr/>
        </p:nvGrpSpPr>
        <p:grpSpPr bwMode="gray">
          <a:xfrm>
            <a:off x="6170404" y="4123020"/>
            <a:ext cx="247799" cy="437570"/>
            <a:chOff x="2957" y="1934"/>
            <a:chExt cx="158" cy="279"/>
          </a:xfrm>
        </p:grpSpPr>
        <p:sp>
          <p:nvSpPr>
            <p:cNvPr id="120" name="Freeform 131">
              <a:extLst>
                <a:ext uri="{FF2B5EF4-FFF2-40B4-BE49-F238E27FC236}">
                  <a16:creationId xmlns:a16="http://schemas.microsoft.com/office/drawing/2014/main" id="{206B570F-4E12-0FE3-0834-81509EF79B83}"/>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23" name="Freeform 132">
              <a:extLst>
                <a:ext uri="{FF2B5EF4-FFF2-40B4-BE49-F238E27FC236}">
                  <a16:creationId xmlns:a16="http://schemas.microsoft.com/office/drawing/2014/main" id="{1DE46A95-06F2-D0D7-8513-DAA63F89B8DE}"/>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26" name="Freeform 133">
              <a:extLst>
                <a:ext uri="{FF2B5EF4-FFF2-40B4-BE49-F238E27FC236}">
                  <a16:creationId xmlns:a16="http://schemas.microsoft.com/office/drawing/2014/main" id="{A58148A9-953B-28A2-AF07-FF769E956A48}"/>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nvGrpSpPr>
          <p:cNvPr id="128" name="Group 130">
            <a:extLst>
              <a:ext uri="{FF2B5EF4-FFF2-40B4-BE49-F238E27FC236}">
                <a16:creationId xmlns:a16="http://schemas.microsoft.com/office/drawing/2014/main" id="{F0BED186-E3BD-4BC8-E112-8399C276B382}"/>
              </a:ext>
            </a:extLst>
          </p:cNvPr>
          <p:cNvGrpSpPr>
            <a:grpSpLocks noChangeAspect="1"/>
          </p:cNvGrpSpPr>
          <p:nvPr/>
        </p:nvGrpSpPr>
        <p:grpSpPr bwMode="gray">
          <a:xfrm>
            <a:off x="6269655" y="5385845"/>
            <a:ext cx="247799" cy="437570"/>
            <a:chOff x="2957" y="1934"/>
            <a:chExt cx="158" cy="279"/>
          </a:xfrm>
        </p:grpSpPr>
        <p:sp>
          <p:nvSpPr>
            <p:cNvPr id="130" name="Freeform 131">
              <a:extLst>
                <a:ext uri="{FF2B5EF4-FFF2-40B4-BE49-F238E27FC236}">
                  <a16:creationId xmlns:a16="http://schemas.microsoft.com/office/drawing/2014/main" id="{0392B47D-6B79-11A5-B777-2CE8851A505C}"/>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1" name="Freeform 132">
              <a:extLst>
                <a:ext uri="{FF2B5EF4-FFF2-40B4-BE49-F238E27FC236}">
                  <a16:creationId xmlns:a16="http://schemas.microsoft.com/office/drawing/2014/main" id="{7989CC7B-2012-3D7D-DE79-41AD2A901436}"/>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3" name="Freeform 133">
              <a:extLst>
                <a:ext uri="{FF2B5EF4-FFF2-40B4-BE49-F238E27FC236}">
                  <a16:creationId xmlns:a16="http://schemas.microsoft.com/office/drawing/2014/main" id="{6A73F8C7-1A39-274C-B61A-B5F48EB6AC7F}"/>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spTree>
    <p:extLst>
      <p:ext uri="{BB962C8B-B14F-4D97-AF65-F5344CB8AC3E}">
        <p14:creationId xmlns:p14="http://schemas.microsoft.com/office/powerpoint/2010/main" val="34266985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0"/>
                                        </p:tgtEl>
                                        <p:attrNameLst>
                                          <p:attrName>style.visibility</p:attrName>
                                        </p:attrNameLst>
                                      </p:cBhvr>
                                      <p:to>
                                        <p:strVal val="visible"/>
                                      </p:to>
                                    </p:set>
                                    <p:animEffect transition="in" filter="fade">
                                      <p:cBhvr>
                                        <p:cTn id="12" dur="500"/>
                                        <p:tgtEl>
                                          <p:spTgt spid="1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5"/>
                                        </p:tgtEl>
                                        <p:attrNameLst>
                                          <p:attrName>style.visibility</p:attrName>
                                        </p:attrNameLst>
                                      </p:cBhvr>
                                      <p:to>
                                        <p:strVal val="visible"/>
                                      </p:to>
                                    </p:set>
                                    <p:animEffect transition="in" filter="fade">
                                      <p:cBhvr>
                                        <p:cTn id="17" dur="500"/>
                                        <p:tgtEl>
                                          <p:spTgt spid="1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500"/>
                                        <p:tgtEl>
                                          <p:spTgt spid="1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7"/>
                                        </p:tgtEl>
                                        <p:attrNameLst>
                                          <p:attrName>style.visibility</p:attrName>
                                        </p:attrNameLst>
                                      </p:cBhvr>
                                      <p:to>
                                        <p:strVal val="visible"/>
                                      </p:to>
                                    </p:set>
                                    <p:animEffect transition="in" filter="fade">
                                      <p:cBhvr>
                                        <p:cTn id="2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Technical Services</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624666" y="4160694"/>
            <a:ext cx="7355551" cy="658813"/>
          </a:xfrm>
        </p:spPr>
        <p:txBody>
          <a:bodyPr/>
          <a:lstStyle/>
          <a:p>
            <a:r>
              <a:rPr lang="en-US" sz="2000" dirty="0"/>
              <a:t>Dynamic CI Groups, Shared Technical Services, </a:t>
            </a:r>
            <a:r>
              <a:rPr lang="en-US" sz="2000" dirty="0" err="1"/>
              <a:t>MicroServices</a:t>
            </a:r>
            <a:r>
              <a:rPr lang="en-US" sz="2000" dirty="0"/>
              <a:t>, </a:t>
            </a:r>
          </a:p>
        </p:txBody>
      </p:sp>
    </p:spTree>
    <p:extLst>
      <p:ext uri="{BB962C8B-B14F-4D97-AF65-F5344CB8AC3E}">
        <p14:creationId xmlns:p14="http://schemas.microsoft.com/office/powerpoint/2010/main" val="701440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696183591"/>
              </p:ext>
            </p:extLst>
          </p:nvPr>
        </p:nvGraphicFramePr>
        <p:xfrm>
          <a:off x="603848" y="729574"/>
          <a:ext cx="11181753" cy="5279672"/>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t>LogicMonitor</a:t>
                      </a:r>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LogicMonitor SaaS</a:t>
                      </a:r>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Monitoring Administration</a:t>
                      </a:r>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Monitoring Services</a:t>
                      </a:r>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endParaRPr lang="en-US" sz="1100" dirty="0">
                        <a:solidFill>
                          <a:schemeClr val="tx1"/>
                        </a:solidFill>
                      </a:endParaRPr>
                    </a:p>
                  </a:txBody>
                  <a:tcPr marL="91416" marR="91416" marT="45708" marB="45708">
                    <a:solidFill>
                      <a:schemeClr val="tx1">
                        <a:lumMod val="85000"/>
                        <a:lumOff val="15000"/>
                      </a:schemeClr>
                    </a:solidFill>
                  </a:tcPr>
                </a:tc>
                <a:tc>
                  <a:txBody>
                    <a:bodyPr/>
                    <a:lstStyle/>
                    <a:p>
                      <a:pPr marL="0" indent="0">
                        <a:buFontTx/>
                        <a:buNone/>
                      </a:pPr>
                      <a:endParaRPr lang="en-US" sz="1100" dirty="0"/>
                    </a:p>
                  </a:txBody>
                  <a:tcPr marL="91416" marR="91416" marT="45708" marB="45708">
                    <a:solidFill>
                      <a:schemeClr val="tx1">
                        <a:lumMod val="85000"/>
                        <a:lumOff val="15000"/>
                      </a:schemeClr>
                    </a:solidFill>
                  </a:tcPr>
                </a:tc>
                <a:tc>
                  <a:txBody>
                    <a:bodyPr/>
                    <a:lstStyle/>
                    <a:p>
                      <a:endParaRPr lang="en-US" sz="1100" dirty="0">
                        <a:solidFill>
                          <a:schemeClr val="bg1"/>
                        </a:solidFill>
                      </a:endParaRPr>
                    </a:p>
                  </a:txBody>
                  <a:tcPr marL="91416" marR="91416" marT="45708" marB="45708">
                    <a:solidFill>
                      <a:schemeClr val="tx1">
                        <a:lumMod val="85000"/>
                        <a:lumOff val="15000"/>
                      </a:schemeClr>
                    </a:solidFill>
                  </a:tcPr>
                </a:tc>
                <a:extLst>
                  <a:ext uri="{0D108BD9-81ED-4DB2-BD59-A6C34878D82A}">
                    <a16:rowId xmlns:a16="http://schemas.microsoft.com/office/drawing/2014/main" val="958492334"/>
                  </a:ext>
                </a:extLst>
              </a:tr>
              <a:tr h="787784">
                <a:tc>
                  <a:txBody>
                    <a:bodyPr/>
                    <a:lstStyle/>
                    <a:p>
                      <a:endParaRPr lang="en-US" sz="1100" dirty="0">
                        <a:solidFill>
                          <a:schemeClr val="bg1"/>
                        </a:solidFill>
                      </a:endParaRPr>
                    </a:p>
                  </a:txBody>
                  <a:tcPr marL="91416" marR="91416" marT="45708" marB="45708">
                    <a:solidFill>
                      <a:schemeClr val="tx1">
                        <a:lumMod val="85000"/>
                        <a:lumOff val="15000"/>
                      </a:schemeClr>
                    </a:solidFill>
                  </a:tcPr>
                </a:tc>
                <a:tc>
                  <a:txBody>
                    <a:bodyPr/>
                    <a:lstStyle/>
                    <a:p>
                      <a:pPr marL="0" indent="0">
                        <a:buFontTx/>
                        <a:buNone/>
                      </a:pPr>
                      <a:endParaRPr lang="en-US" sz="1100" dirty="0"/>
                    </a:p>
                  </a:txBody>
                  <a:tcPr marL="91416" marR="91416" marT="45708" marB="45708">
                    <a:solidFill>
                      <a:schemeClr val="tx1">
                        <a:lumMod val="85000"/>
                        <a:lumOff val="15000"/>
                      </a:schemeClr>
                    </a:solidFill>
                  </a:tcPr>
                </a:tc>
                <a:tc>
                  <a:txBody>
                    <a:bodyPr/>
                    <a:lstStyle/>
                    <a:p>
                      <a:endParaRPr lang="en-US" sz="1100" dirty="0">
                        <a:solidFill>
                          <a:schemeClr val="bg1"/>
                        </a:solidFill>
                      </a:endParaRPr>
                    </a:p>
                  </a:txBody>
                  <a:tcPr marL="91416" marR="91416" marT="45708" marB="45708">
                    <a:solidFill>
                      <a:schemeClr val="tx1">
                        <a:lumMod val="85000"/>
                        <a:lumOff val="15000"/>
                      </a:schemeClr>
                    </a:solidFill>
                  </a:tcPr>
                </a:tc>
                <a:extLst>
                  <a:ext uri="{0D108BD9-81ED-4DB2-BD59-A6C34878D82A}">
                    <a16:rowId xmlns:a16="http://schemas.microsoft.com/office/drawing/2014/main" val="3113248212"/>
                  </a:ext>
                </a:extLst>
              </a:tr>
              <a:tr h="894839">
                <a:tc>
                  <a:txBody>
                    <a:bodyPr/>
                    <a:lstStyle/>
                    <a:p>
                      <a:endParaRPr lang="en-US" sz="1100" dirty="0"/>
                    </a:p>
                  </a:txBody>
                  <a:tcPr marL="91416" marR="91416" marT="45708" marB="45708">
                    <a:solidFill>
                      <a:schemeClr val="tx1">
                        <a:lumMod val="85000"/>
                        <a:lumOff val="15000"/>
                      </a:schemeClr>
                    </a:solidFill>
                  </a:tcPr>
                </a:tc>
                <a:tc>
                  <a:txBody>
                    <a:bodyPr/>
                    <a:lstStyle/>
                    <a:p>
                      <a:pPr algn="l" fontAlgn="ctr"/>
                      <a:endParaRPr lang="en-US" sz="1100" kern="1200" dirty="0">
                        <a:solidFill>
                          <a:schemeClr val="tx1"/>
                        </a:solidFill>
                        <a:latin typeface="+mn-lt"/>
                        <a:ea typeface="+mn-ea"/>
                        <a:cs typeface="+mn-cs"/>
                      </a:endParaRPr>
                    </a:p>
                  </a:txBody>
                  <a:tcPr marL="0" marR="0" marT="0" marB="0">
                    <a:solidFill>
                      <a:schemeClr val="tx1">
                        <a:lumMod val="85000"/>
                        <a:lumOff val="15000"/>
                      </a:schemeClr>
                    </a:solidFill>
                  </a:tcPr>
                </a:tc>
                <a:tc>
                  <a:txBody>
                    <a:bodyPr/>
                    <a:lstStyle/>
                    <a:p>
                      <a:endParaRPr lang="en-US" sz="1100" dirty="0">
                        <a:solidFill>
                          <a:schemeClr val="bg1"/>
                        </a:solidFill>
                      </a:endParaRPr>
                    </a:p>
                  </a:txBody>
                  <a:tcPr marL="91416" marR="91416" marT="45708" marB="45708">
                    <a:solidFill>
                      <a:schemeClr val="tx1">
                        <a:lumMod val="85000"/>
                        <a:lumOff val="15000"/>
                      </a:schemeClr>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LogicMonitor (Run)</a:t>
            </a:r>
          </a:p>
        </p:txBody>
      </p:sp>
    </p:spTree>
    <p:extLst>
      <p:ext uri="{BB962C8B-B14F-4D97-AF65-F5344CB8AC3E}">
        <p14:creationId xmlns:p14="http://schemas.microsoft.com/office/powerpoint/2010/main" val="30776712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247671" y="181486"/>
            <a:ext cx="10835640" cy="543085"/>
          </a:xfrm>
        </p:spPr>
        <p:txBody>
          <a:bodyPr anchor="t"/>
          <a:lstStyle/>
          <a:p>
            <a:r>
              <a:rPr lang="en-US" dirty="0"/>
              <a:t>LogicMonitor and ServiceNow (Fly)</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2757787" y="3543409"/>
            <a:ext cx="941512"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err="1">
                <a:solidFill>
                  <a:schemeClr val="tx1"/>
                </a:solidFill>
                <a:latin typeface="Century Gothic" panose="020F0302020204030204"/>
                <a:cs typeface="Arial" panose="020B0604020202020204" pitchFamily="34" charset="0"/>
              </a:rPr>
              <a:t>Monitorin</a:t>
            </a:r>
            <a:r>
              <a:rPr lang="en-US" sz="900" dirty="0">
                <a:solidFill>
                  <a:schemeClr val="tx1"/>
                </a:solidFill>
                <a:latin typeface="Century Gothic" panose="020F0302020204030204"/>
                <a:cs typeface="Arial" panose="020B0604020202020204" pitchFamily="34" charset="0"/>
              </a:rPr>
              <a:t>/Event Administration</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266960" y="1150174"/>
            <a:ext cx="1207916"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IT Service and Operations Mgmt</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4726540"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LogicMonitor</a:t>
            </a: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10325670" y="3544548"/>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Incident Resolution</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4726540" y="3537873"/>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LogicMonitor</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1627236" y="3543409"/>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Monitoring</a:t>
            </a:r>
            <a:r>
              <a:rPr kumimoji="0" lang="en-US" sz="9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79" name="TextBox 78">
            <a:extLst>
              <a:ext uri="{FF2B5EF4-FFF2-40B4-BE49-F238E27FC236}">
                <a16:creationId xmlns:a16="http://schemas.microsoft.com/office/drawing/2014/main" id="{6B26D1E0-DC6B-F14B-8D73-5244686F11A1}"/>
              </a:ext>
            </a:extLst>
          </p:cNvPr>
          <p:cNvSpPr txBox="1"/>
          <p:nvPr/>
        </p:nvSpPr>
        <p:spPr>
          <a:xfrm>
            <a:off x="3669166" y="3669196"/>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Depends On</a:t>
            </a:r>
            <a:endParaRPr kumimoji="0" lang="en-US" sz="800" i="0" u="none" strike="noStrike" kern="1200" cap="none" spc="0" normalizeH="0" baseline="0" noProof="0" dirty="0">
              <a:ln>
                <a:noFill/>
              </a:ln>
              <a:effectLst/>
              <a:uLnTx/>
              <a:uFillTx/>
              <a:latin typeface="Century Gothic" panose="020F0302020204030204"/>
            </a:endParaRPr>
          </a:p>
        </p:txBody>
      </p:sp>
      <p:sp>
        <p:nvSpPr>
          <p:cNvPr id="104" name="TextBox 103">
            <a:extLst>
              <a:ext uri="{FF2B5EF4-FFF2-40B4-BE49-F238E27FC236}">
                <a16:creationId xmlns:a16="http://schemas.microsoft.com/office/drawing/2014/main" id="{A391733F-EB69-8F46-AFF0-FF4AEF50A964}"/>
              </a:ext>
            </a:extLst>
          </p:cNvPr>
          <p:cNvSpPr txBox="1"/>
          <p:nvPr/>
        </p:nvSpPr>
        <p:spPr>
          <a:xfrm>
            <a:off x="5335637" y="2126122"/>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a:off x="5160880" y="2919698"/>
            <a:ext cx="0" cy="61817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5158957" y="312081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cxnSpLocks/>
            <a:stCxn id="4" idx="3"/>
            <a:endCxn id="11" idx="1"/>
          </p:cNvCxnSpPr>
          <p:nvPr/>
        </p:nvCxnSpPr>
        <p:spPr>
          <a:xfrm flipV="1">
            <a:off x="3699299" y="3835053"/>
            <a:ext cx="1027241" cy="553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573FCD1-1F4B-179C-66E5-EA8D743D895A}"/>
              </a:ext>
            </a:extLst>
          </p:cNvPr>
          <p:cNvCxnSpPr>
            <a:cxnSpLocks/>
            <a:stCxn id="44" idx="2"/>
          </p:cNvCxnSpPr>
          <p:nvPr/>
        </p:nvCxnSpPr>
        <p:spPr>
          <a:xfrm flipH="1">
            <a:off x="6534170" y="2919698"/>
            <a:ext cx="3664" cy="63484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B642AA5-46C8-BB5B-E046-3FDF1050C4B7}"/>
              </a:ext>
            </a:extLst>
          </p:cNvPr>
          <p:cNvCxnSpPr>
            <a:cxnSpLocks/>
            <a:stCxn id="5" idx="2"/>
            <a:endCxn id="6" idx="0"/>
          </p:cNvCxnSpPr>
          <p:nvPr/>
        </p:nvCxnSpPr>
        <p:spPr>
          <a:xfrm flipH="1">
            <a:off x="5160880" y="1744534"/>
            <a:ext cx="710038" cy="58080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4" name="Rectangle: Rounded Corners 43">
            <a:extLst>
              <a:ext uri="{FF2B5EF4-FFF2-40B4-BE49-F238E27FC236}">
                <a16:creationId xmlns:a16="http://schemas.microsoft.com/office/drawing/2014/main" id="{072210F0-D3AD-B672-FF10-993EDC52E2EE}"/>
              </a:ext>
            </a:extLst>
          </p:cNvPr>
          <p:cNvSpPr/>
          <p:nvPr/>
        </p:nvSpPr>
        <p:spPr>
          <a:xfrm>
            <a:off x="6103494"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Event Mgmt</a:t>
            </a:r>
          </a:p>
        </p:txBody>
      </p:sp>
      <p:sp>
        <p:nvSpPr>
          <p:cNvPr id="47" name="Rectangle: Rounded Corners 46">
            <a:extLst>
              <a:ext uri="{FF2B5EF4-FFF2-40B4-BE49-F238E27FC236}">
                <a16:creationId xmlns:a16="http://schemas.microsoft.com/office/drawing/2014/main" id="{F5BB4C3A-D65A-F3A3-9CBF-3C9693AF048D}"/>
              </a:ext>
            </a:extLst>
          </p:cNvPr>
          <p:cNvSpPr/>
          <p:nvPr/>
        </p:nvSpPr>
        <p:spPr>
          <a:xfrm>
            <a:off x="6187685" y="354454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Event Mgmt </a:t>
            </a:r>
          </a:p>
        </p:txBody>
      </p:sp>
      <p:cxnSp>
        <p:nvCxnSpPr>
          <p:cNvPr id="50" name="Straight Arrow Connector 49">
            <a:extLst>
              <a:ext uri="{FF2B5EF4-FFF2-40B4-BE49-F238E27FC236}">
                <a16:creationId xmlns:a16="http://schemas.microsoft.com/office/drawing/2014/main" id="{E28FD8FD-1077-6764-E86E-9957AE9B4F81}"/>
              </a:ext>
            </a:extLst>
          </p:cNvPr>
          <p:cNvCxnSpPr>
            <a:cxnSpLocks/>
            <a:stCxn id="5" idx="2"/>
            <a:endCxn id="44" idx="0"/>
          </p:cNvCxnSpPr>
          <p:nvPr/>
        </p:nvCxnSpPr>
        <p:spPr>
          <a:xfrm>
            <a:off x="5870918" y="1744534"/>
            <a:ext cx="666916" cy="58080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0" name="Connector: Curved 39">
            <a:extLst>
              <a:ext uri="{FF2B5EF4-FFF2-40B4-BE49-F238E27FC236}">
                <a16:creationId xmlns:a16="http://schemas.microsoft.com/office/drawing/2014/main" id="{9C571364-C7DF-B551-AD3A-9A9F5BC61263}"/>
              </a:ext>
            </a:extLst>
          </p:cNvPr>
          <p:cNvCxnSpPr>
            <a:stCxn id="11" idx="3"/>
            <a:endCxn id="47" idx="1"/>
          </p:cNvCxnSpPr>
          <p:nvPr/>
        </p:nvCxnSpPr>
        <p:spPr>
          <a:xfrm>
            <a:off x="5595220" y="3835053"/>
            <a:ext cx="592465" cy="6675"/>
          </a:xfrm>
          <a:prstGeom prst="curvedConnector3">
            <a:avLst/>
          </a:prstGeom>
          <a:ln w="19050">
            <a:solidFill>
              <a:srgbClr val="032D42"/>
            </a:solidFill>
            <a:prstDash val="lg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942B331C-E2E4-D04C-AC2A-D27A7C076484}"/>
              </a:ext>
            </a:extLst>
          </p:cNvPr>
          <p:cNvSpPr txBox="1"/>
          <p:nvPr/>
        </p:nvSpPr>
        <p:spPr>
          <a:xfrm>
            <a:off x="5675327" y="3598466"/>
            <a:ext cx="544976" cy="215444"/>
          </a:xfrm>
          <a:prstGeom prst="rect">
            <a:avLst/>
          </a:prstGeom>
          <a:noFill/>
        </p:spPr>
        <p:txBody>
          <a:bodyPr wrap="square" rtlCol="0">
            <a:noAutofit/>
          </a:bodyPr>
          <a:lstStyle/>
          <a:p>
            <a:pPr algn="l">
              <a:spcBef>
                <a:spcPts val="300"/>
              </a:spcBef>
            </a:pPr>
            <a:r>
              <a:rPr lang="en-US" sz="900" dirty="0"/>
              <a:t>API</a:t>
            </a:r>
          </a:p>
        </p:txBody>
      </p:sp>
      <p:cxnSp>
        <p:nvCxnSpPr>
          <p:cNvPr id="56" name="Straight Connector 55">
            <a:extLst>
              <a:ext uri="{FF2B5EF4-FFF2-40B4-BE49-F238E27FC236}">
                <a16:creationId xmlns:a16="http://schemas.microsoft.com/office/drawing/2014/main" id="{B7F0442E-366E-7C57-FB8C-AA7ACECEAC5D}"/>
              </a:ext>
            </a:extLst>
          </p:cNvPr>
          <p:cNvCxnSpPr>
            <a:cxnSpLocks/>
            <a:stCxn id="41" idx="3"/>
            <a:endCxn id="4" idx="1"/>
          </p:cNvCxnSpPr>
          <p:nvPr/>
        </p:nvCxnSpPr>
        <p:spPr>
          <a:xfrm>
            <a:off x="2495916" y="3840589"/>
            <a:ext cx="261871" cy="0"/>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CB68F604-79EC-6CA8-8E92-BA5B3C5FF9C4}"/>
              </a:ext>
            </a:extLst>
          </p:cNvPr>
          <p:cNvSpPr txBox="1"/>
          <p:nvPr/>
        </p:nvSpPr>
        <p:spPr>
          <a:xfrm>
            <a:off x="2308234" y="4123981"/>
            <a:ext cx="954079" cy="238720"/>
          </a:xfrm>
          <a:prstGeom prst="rect">
            <a:avLst/>
          </a:prstGeom>
          <a:noFill/>
        </p:spPr>
        <p:txBody>
          <a:bodyPr wrap="square" rtlCol="0">
            <a:noAutofit/>
          </a:bodyPr>
          <a:lstStyle/>
          <a:p>
            <a:pPr algn="l">
              <a:spcBef>
                <a:spcPts val="300"/>
              </a:spcBef>
            </a:pPr>
            <a:r>
              <a:rPr lang="en-US" sz="800" dirty="0"/>
              <a:t>Reference</a:t>
            </a:r>
          </a:p>
        </p:txBody>
      </p:sp>
      <p:sp>
        <p:nvSpPr>
          <p:cNvPr id="66" name="Rectangle: Rounded Corners 65">
            <a:extLst>
              <a:ext uri="{FF2B5EF4-FFF2-40B4-BE49-F238E27FC236}">
                <a16:creationId xmlns:a16="http://schemas.microsoft.com/office/drawing/2014/main" id="{FB8B7F01-7484-5984-1AF9-93825D466D24}"/>
              </a:ext>
            </a:extLst>
          </p:cNvPr>
          <p:cNvSpPr/>
          <p:nvPr/>
        </p:nvSpPr>
        <p:spPr>
          <a:xfrm>
            <a:off x="10325670" y="2778395"/>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IT Services</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72" name="Rectangle: Rounded Corners 71">
            <a:extLst>
              <a:ext uri="{FF2B5EF4-FFF2-40B4-BE49-F238E27FC236}">
                <a16:creationId xmlns:a16="http://schemas.microsoft.com/office/drawing/2014/main" id="{2C187D0F-3271-CCD0-928D-7CCB7AB9144E}"/>
              </a:ext>
            </a:extLst>
          </p:cNvPr>
          <p:cNvSpPr/>
          <p:nvPr/>
        </p:nvSpPr>
        <p:spPr>
          <a:xfrm>
            <a:off x="10230705" y="1943983"/>
            <a:ext cx="105861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Service</a:t>
            </a:r>
            <a:r>
              <a:rPr kumimoji="0" lang="en-US" sz="1000" b="1"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Portfolio</a:t>
            </a:r>
            <a:endPar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IT Service and Operations</a:t>
            </a:r>
            <a:r>
              <a:rPr kumimoji="0" lang="en-US" sz="1000"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Mgmt</a:t>
            </a:r>
            <a:endPar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67" name="Straight Arrow Connector 66">
            <a:extLst>
              <a:ext uri="{FF2B5EF4-FFF2-40B4-BE49-F238E27FC236}">
                <a16:creationId xmlns:a16="http://schemas.microsoft.com/office/drawing/2014/main" id="{006FE692-DAF4-B11A-02F4-3FD51190659F}"/>
              </a:ext>
            </a:extLst>
          </p:cNvPr>
          <p:cNvCxnSpPr>
            <a:cxnSpLocks/>
            <a:stCxn id="47" idx="3"/>
            <a:endCxn id="97" idx="1"/>
          </p:cNvCxnSpPr>
          <p:nvPr/>
        </p:nvCxnSpPr>
        <p:spPr>
          <a:xfrm>
            <a:off x="7056365" y="3841728"/>
            <a:ext cx="1258799"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F68FC0B5-809C-ABB7-B9C7-6918428A8F8D}"/>
              </a:ext>
            </a:extLst>
          </p:cNvPr>
          <p:cNvCxnSpPr>
            <a:cxnSpLocks/>
            <a:stCxn id="82" idx="2"/>
            <a:endCxn id="44" idx="3"/>
          </p:cNvCxnSpPr>
          <p:nvPr/>
        </p:nvCxnSpPr>
        <p:spPr>
          <a:xfrm flipH="1">
            <a:off x="6972174" y="2291535"/>
            <a:ext cx="698102" cy="33098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2" name="Rectangle: Rounded Corners 81">
            <a:extLst>
              <a:ext uri="{FF2B5EF4-FFF2-40B4-BE49-F238E27FC236}">
                <a16:creationId xmlns:a16="http://schemas.microsoft.com/office/drawing/2014/main" id="{53AC5A24-7BAE-0DD3-C395-DC66008E5740}"/>
              </a:ext>
            </a:extLst>
          </p:cNvPr>
          <p:cNvSpPr/>
          <p:nvPr/>
        </p:nvSpPr>
        <p:spPr>
          <a:xfrm>
            <a:off x="7235936" y="1697175"/>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Platform</a:t>
            </a:r>
          </a:p>
        </p:txBody>
      </p:sp>
      <p:cxnSp>
        <p:nvCxnSpPr>
          <p:cNvPr id="84" name="Connector: Elbow 83">
            <a:extLst>
              <a:ext uri="{FF2B5EF4-FFF2-40B4-BE49-F238E27FC236}">
                <a16:creationId xmlns:a16="http://schemas.microsoft.com/office/drawing/2014/main" id="{97C8BB52-8A9D-E897-E2D5-D5FCE8BF1F45}"/>
              </a:ext>
            </a:extLst>
          </p:cNvPr>
          <p:cNvCxnSpPr>
            <a:stCxn id="5" idx="3"/>
            <a:endCxn id="82" idx="0"/>
          </p:cNvCxnSpPr>
          <p:nvPr/>
        </p:nvCxnSpPr>
        <p:spPr>
          <a:xfrm>
            <a:off x="6474876" y="1447354"/>
            <a:ext cx="1195400" cy="24982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1" name="Rectangle: Rounded Corners 90">
            <a:extLst>
              <a:ext uri="{FF2B5EF4-FFF2-40B4-BE49-F238E27FC236}">
                <a16:creationId xmlns:a16="http://schemas.microsoft.com/office/drawing/2014/main" id="{02BA70A9-FDC7-0E47-C034-5EED8F7058DD}"/>
              </a:ext>
            </a:extLst>
          </p:cNvPr>
          <p:cNvSpPr/>
          <p:nvPr/>
        </p:nvSpPr>
        <p:spPr>
          <a:xfrm>
            <a:off x="8315164"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Incident</a:t>
            </a:r>
          </a:p>
        </p:txBody>
      </p:sp>
      <p:cxnSp>
        <p:nvCxnSpPr>
          <p:cNvPr id="92" name="Straight Arrow Connector 91">
            <a:extLst>
              <a:ext uri="{FF2B5EF4-FFF2-40B4-BE49-F238E27FC236}">
                <a16:creationId xmlns:a16="http://schemas.microsoft.com/office/drawing/2014/main" id="{346FDD88-3404-3988-C462-6111D16FF3D6}"/>
              </a:ext>
            </a:extLst>
          </p:cNvPr>
          <p:cNvCxnSpPr>
            <a:cxnSpLocks/>
            <a:stCxn id="82" idx="2"/>
            <a:endCxn id="91" idx="1"/>
          </p:cNvCxnSpPr>
          <p:nvPr/>
        </p:nvCxnSpPr>
        <p:spPr>
          <a:xfrm>
            <a:off x="7670276" y="2291535"/>
            <a:ext cx="644888" cy="33098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32469DE7-D64E-9A30-1691-961C48A8DB39}"/>
              </a:ext>
            </a:extLst>
          </p:cNvPr>
          <p:cNvSpPr txBox="1"/>
          <p:nvPr/>
        </p:nvSpPr>
        <p:spPr>
          <a:xfrm>
            <a:off x="6495134" y="3128008"/>
            <a:ext cx="954079" cy="238720"/>
          </a:xfrm>
          <a:prstGeom prst="rect">
            <a:avLst/>
          </a:prstGeom>
          <a:noFill/>
        </p:spPr>
        <p:txBody>
          <a:bodyPr wrap="square" rtlCol="0">
            <a:noAutofit/>
          </a:bodyPr>
          <a:lstStyle/>
          <a:p>
            <a:pPr algn="l">
              <a:spcBef>
                <a:spcPts val="300"/>
              </a:spcBef>
            </a:pPr>
            <a:r>
              <a:rPr lang="en-US" sz="800" dirty="0"/>
              <a:t>Consumes</a:t>
            </a:r>
          </a:p>
        </p:txBody>
      </p:sp>
      <p:sp>
        <p:nvSpPr>
          <p:cNvPr id="97" name="Rectangle: Rounded Corners 96">
            <a:extLst>
              <a:ext uri="{FF2B5EF4-FFF2-40B4-BE49-F238E27FC236}">
                <a16:creationId xmlns:a16="http://schemas.microsoft.com/office/drawing/2014/main" id="{B514A2AE-0A26-A9E7-D633-ABE195FFE0A7}"/>
              </a:ext>
            </a:extLst>
          </p:cNvPr>
          <p:cNvSpPr/>
          <p:nvPr/>
        </p:nvSpPr>
        <p:spPr>
          <a:xfrm>
            <a:off x="8315164" y="354454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Incident</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99" name="TextBox 98">
            <a:extLst>
              <a:ext uri="{FF2B5EF4-FFF2-40B4-BE49-F238E27FC236}">
                <a16:creationId xmlns:a16="http://schemas.microsoft.com/office/drawing/2014/main" id="{0B0A6CB9-C364-3744-DE6F-4AFCDDB57DD2}"/>
              </a:ext>
            </a:extLst>
          </p:cNvPr>
          <p:cNvSpPr txBox="1"/>
          <p:nvPr/>
        </p:nvSpPr>
        <p:spPr>
          <a:xfrm>
            <a:off x="7279291" y="3639822"/>
            <a:ext cx="954079" cy="238720"/>
          </a:xfrm>
          <a:prstGeom prst="rect">
            <a:avLst/>
          </a:prstGeom>
          <a:noFill/>
        </p:spPr>
        <p:txBody>
          <a:bodyPr wrap="square" rtlCol="0">
            <a:noAutofit/>
          </a:bodyPr>
          <a:lstStyle/>
          <a:p>
            <a:pPr algn="l">
              <a:spcBef>
                <a:spcPts val="300"/>
              </a:spcBef>
            </a:pPr>
            <a:r>
              <a:rPr lang="en-US" sz="800" dirty="0"/>
              <a:t>Sends Data To</a:t>
            </a:r>
          </a:p>
        </p:txBody>
      </p:sp>
      <p:cxnSp>
        <p:nvCxnSpPr>
          <p:cNvPr id="100" name="Straight Arrow Connector 99">
            <a:extLst>
              <a:ext uri="{FF2B5EF4-FFF2-40B4-BE49-F238E27FC236}">
                <a16:creationId xmlns:a16="http://schemas.microsoft.com/office/drawing/2014/main" id="{3E580F85-DF17-596D-DABD-920F0B71535F}"/>
              </a:ext>
            </a:extLst>
          </p:cNvPr>
          <p:cNvCxnSpPr>
            <a:stCxn id="91" idx="2"/>
            <a:endCxn id="97" idx="0"/>
          </p:cNvCxnSpPr>
          <p:nvPr/>
        </p:nvCxnSpPr>
        <p:spPr>
          <a:xfrm>
            <a:off x="8749504" y="2919698"/>
            <a:ext cx="0" cy="62485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94EAEF14-D05E-0C59-D13D-41A950A808E6}"/>
              </a:ext>
            </a:extLst>
          </p:cNvPr>
          <p:cNvCxnSpPr>
            <a:cxnSpLocks/>
            <a:stCxn id="8" idx="1"/>
            <a:endCxn id="97" idx="3"/>
          </p:cNvCxnSpPr>
          <p:nvPr/>
        </p:nvCxnSpPr>
        <p:spPr>
          <a:xfrm flipH="1">
            <a:off x="9183844" y="3841728"/>
            <a:ext cx="1141826"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DDB92652-6D52-486A-BFC8-B11797DCCC44}"/>
              </a:ext>
            </a:extLst>
          </p:cNvPr>
          <p:cNvSpPr txBox="1"/>
          <p:nvPr/>
        </p:nvSpPr>
        <p:spPr>
          <a:xfrm>
            <a:off x="9434245" y="3646976"/>
            <a:ext cx="954079" cy="238720"/>
          </a:xfrm>
          <a:prstGeom prst="rect">
            <a:avLst/>
          </a:prstGeom>
          <a:noFill/>
        </p:spPr>
        <p:txBody>
          <a:bodyPr wrap="square" rtlCol="0">
            <a:noAutofit/>
          </a:bodyPr>
          <a:lstStyle/>
          <a:p>
            <a:pPr algn="l">
              <a:spcBef>
                <a:spcPts val="300"/>
              </a:spcBef>
            </a:pPr>
            <a:r>
              <a:rPr lang="en-US" sz="800" dirty="0"/>
              <a:t>Depends on</a:t>
            </a:r>
          </a:p>
        </p:txBody>
      </p:sp>
      <p:sp>
        <p:nvSpPr>
          <p:cNvPr id="108" name="TextBox 107">
            <a:extLst>
              <a:ext uri="{FF2B5EF4-FFF2-40B4-BE49-F238E27FC236}">
                <a16:creationId xmlns:a16="http://schemas.microsoft.com/office/drawing/2014/main" id="{5067A0E2-9E6F-4D63-95FC-1F8CCC95EA26}"/>
              </a:ext>
            </a:extLst>
          </p:cNvPr>
          <p:cNvSpPr txBox="1"/>
          <p:nvPr/>
        </p:nvSpPr>
        <p:spPr>
          <a:xfrm>
            <a:off x="8100399" y="1780680"/>
            <a:ext cx="954079" cy="238720"/>
          </a:xfrm>
          <a:prstGeom prst="rect">
            <a:avLst/>
          </a:prstGeom>
          <a:noFill/>
        </p:spPr>
        <p:txBody>
          <a:bodyPr wrap="square" rtlCol="0">
            <a:noAutofit/>
          </a:bodyPr>
          <a:lstStyle/>
          <a:p>
            <a:pPr algn="l">
              <a:spcBef>
                <a:spcPts val="300"/>
              </a:spcBef>
            </a:pPr>
            <a:r>
              <a:rPr lang="en-US" sz="800" dirty="0"/>
              <a:t>Platform Host</a:t>
            </a:r>
          </a:p>
        </p:txBody>
      </p:sp>
      <p:sp>
        <p:nvSpPr>
          <p:cNvPr id="109" name="TextBox 108">
            <a:extLst>
              <a:ext uri="{FF2B5EF4-FFF2-40B4-BE49-F238E27FC236}">
                <a16:creationId xmlns:a16="http://schemas.microsoft.com/office/drawing/2014/main" id="{A535A286-EB9C-4703-FF2C-8BBFAE2E73A6}"/>
              </a:ext>
            </a:extLst>
          </p:cNvPr>
          <p:cNvSpPr txBox="1"/>
          <p:nvPr/>
        </p:nvSpPr>
        <p:spPr>
          <a:xfrm>
            <a:off x="7159921" y="2538343"/>
            <a:ext cx="954079" cy="238720"/>
          </a:xfrm>
          <a:prstGeom prst="rect">
            <a:avLst/>
          </a:prstGeom>
          <a:noFill/>
        </p:spPr>
        <p:txBody>
          <a:bodyPr wrap="square" rtlCol="0">
            <a:noAutofit/>
          </a:bodyPr>
          <a:lstStyle/>
          <a:p>
            <a:pPr algn="l">
              <a:spcBef>
                <a:spcPts val="300"/>
              </a:spcBef>
            </a:pPr>
            <a:r>
              <a:rPr lang="en-US" sz="800" dirty="0"/>
              <a:t>Platform Apps</a:t>
            </a:r>
          </a:p>
        </p:txBody>
      </p:sp>
      <p:cxnSp>
        <p:nvCxnSpPr>
          <p:cNvPr id="111" name="Connector: Elbow 110">
            <a:extLst>
              <a:ext uri="{FF2B5EF4-FFF2-40B4-BE49-F238E27FC236}">
                <a16:creationId xmlns:a16="http://schemas.microsoft.com/office/drawing/2014/main" id="{122E0A86-06FD-7641-BCBD-FFFF8A792788}"/>
              </a:ext>
            </a:extLst>
          </p:cNvPr>
          <p:cNvCxnSpPr>
            <a:stCxn id="41" idx="2"/>
            <a:endCxn id="72" idx="3"/>
          </p:cNvCxnSpPr>
          <p:nvPr/>
        </p:nvCxnSpPr>
        <p:spPr>
          <a:xfrm rot="5400000" flipH="1" flipV="1">
            <a:off x="5727142" y="-1424404"/>
            <a:ext cx="1896606" cy="9227739"/>
          </a:xfrm>
          <a:prstGeom prst="bentConnector4">
            <a:avLst>
              <a:gd name="adj1" fmla="val -69426"/>
              <a:gd name="adj2" fmla="val 102477"/>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E2CB1D15-3267-EE96-67BE-F56398010C82}"/>
              </a:ext>
            </a:extLst>
          </p:cNvPr>
          <p:cNvSpPr txBox="1"/>
          <p:nvPr/>
        </p:nvSpPr>
        <p:spPr>
          <a:xfrm>
            <a:off x="6057130" y="5469106"/>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15" name="Straight Connector 114">
            <a:extLst>
              <a:ext uri="{FF2B5EF4-FFF2-40B4-BE49-F238E27FC236}">
                <a16:creationId xmlns:a16="http://schemas.microsoft.com/office/drawing/2014/main" id="{539D15A9-357D-5B5C-1515-DA50510BDEDB}"/>
              </a:ext>
            </a:extLst>
          </p:cNvPr>
          <p:cNvCxnSpPr>
            <a:stCxn id="8" idx="0"/>
            <a:endCxn id="66" idx="2"/>
          </p:cNvCxnSpPr>
          <p:nvPr/>
        </p:nvCxnSpPr>
        <p:spPr>
          <a:xfrm flipV="1">
            <a:off x="10760010" y="3372755"/>
            <a:ext cx="0" cy="171793"/>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525409AB-DE12-EA05-3BCD-6760C077EE3C}"/>
              </a:ext>
            </a:extLst>
          </p:cNvPr>
          <p:cNvSpPr txBox="1"/>
          <p:nvPr/>
        </p:nvSpPr>
        <p:spPr>
          <a:xfrm>
            <a:off x="10717310" y="3339292"/>
            <a:ext cx="954079" cy="238720"/>
          </a:xfrm>
          <a:prstGeom prst="rect">
            <a:avLst/>
          </a:prstGeom>
          <a:noFill/>
        </p:spPr>
        <p:txBody>
          <a:bodyPr wrap="square" rtlCol="0">
            <a:noAutofit/>
          </a:bodyPr>
          <a:lstStyle/>
          <a:p>
            <a:pPr algn="l">
              <a:spcBef>
                <a:spcPts val="300"/>
              </a:spcBef>
            </a:pPr>
            <a:r>
              <a:rPr lang="en-US" sz="800" dirty="0"/>
              <a:t>References</a:t>
            </a:r>
          </a:p>
        </p:txBody>
      </p:sp>
      <p:sp>
        <p:nvSpPr>
          <p:cNvPr id="119" name="TextBox 118">
            <a:extLst>
              <a:ext uri="{FF2B5EF4-FFF2-40B4-BE49-F238E27FC236}">
                <a16:creationId xmlns:a16="http://schemas.microsoft.com/office/drawing/2014/main" id="{6EB96F63-38C0-072C-763D-947C686B57A1}"/>
              </a:ext>
            </a:extLst>
          </p:cNvPr>
          <p:cNvSpPr txBox="1"/>
          <p:nvPr/>
        </p:nvSpPr>
        <p:spPr>
          <a:xfrm>
            <a:off x="10769563" y="2590776"/>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21" name="Straight Connector 120">
            <a:extLst>
              <a:ext uri="{FF2B5EF4-FFF2-40B4-BE49-F238E27FC236}">
                <a16:creationId xmlns:a16="http://schemas.microsoft.com/office/drawing/2014/main" id="{2C5F3528-3BB8-5682-E12B-D7A4EEAB1250}"/>
              </a:ext>
            </a:extLst>
          </p:cNvPr>
          <p:cNvCxnSpPr>
            <a:cxnSpLocks/>
            <a:stCxn id="66" idx="0"/>
            <a:endCxn id="72" idx="2"/>
          </p:cNvCxnSpPr>
          <p:nvPr/>
        </p:nvCxnSpPr>
        <p:spPr>
          <a:xfrm flipV="1">
            <a:off x="10760010" y="2538343"/>
            <a:ext cx="0" cy="24005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Rectangle: Rounded Corners 128">
            <a:extLst>
              <a:ext uri="{FF2B5EF4-FFF2-40B4-BE49-F238E27FC236}">
                <a16:creationId xmlns:a16="http://schemas.microsoft.com/office/drawing/2014/main" id="{A6D903E1-49A8-FBCA-8478-2EA47015BC38}"/>
              </a:ext>
            </a:extLst>
          </p:cNvPr>
          <p:cNvSpPr/>
          <p:nvPr/>
        </p:nvSpPr>
        <p:spPr>
          <a:xfrm>
            <a:off x="10335223" y="4321444"/>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Automated Incident Reporting</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132" name="Connector: Elbow 131">
            <a:extLst>
              <a:ext uri="{FF2B5EF4-FFF2-40B4-BE49-F238E27FC236}">
                <a16:creationId xmlns:a16="http://schemas.microsoft.com/office/drawing/2014/main" id="{E0334F08-0A3D-B225-6078-AC2F1D703DC0}"/>
              </a:ext>
            </a:extLst>
          </p:cNvPr>
          <p:cNvCxnSpPr>
            <a:stCxn id="47" idx="2"/>
            <a:endCxn id="129" idx="1"/>
          </p:cNvCxnSpPr>
          <p:nvPr/>
        </p:nvCxnSpPr>
        <p:spPr>
          <a:xfrm rot="16200000" flipH="1">
            <a:off x="8238766" y="2522167"/>
            <a:ext cx="479716" cy="3713198"/>
          </a:xfrm>
          <a:prstGeom prst="bentConnector2">
            <a:avLst/>
          </a:prstGeom>
          <a:ln w="19050">
            <a:solidFill>
              <a:srgbClr val="032D4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E70EDFD2-B5F5-6501-F54B-29088252066D}"/>
              </a:ext>
            </a:extLst>
          </p:cNvPr>
          <p:cNvSpPr txBox="1"/>
          <p:nvPr/>
        </p:nvSpPr>
        <p:spPr>
          <a:xfrm>
            <a:off x="9441958" y="4411990"/>
            <a:ext cx="954079" cy="238720"/>
          </a:xfrm>
          <a:prstGeom prst="rect">
            <a:avLst/>
          </a:prstGeom>
          <a:noFill/>
        </p:spPr>
        <p:txBody>
          <a:bodyPr wrap="square" rtlCol="0">
            <a:noAutofit/>
          </a:bodyPr>
          <a:lstStyle/>
          <a:p>
            <a:pPr algn="l">
              <a:spcBef>
                <a:spcPts val="300"/>
              </a:spcBef>
            </a:pPr>
            <a:r>
              <a:rPr lang="en-US" sz="800" dirty="0"/>
              <a:t>Depends on</a:t>
            </a:r>
          </a:p>
        </p:txBody>
      </p:sp>
      <p:sp>
        <p:nvSpPr>
          <p:cNvPr id="134" name="Rectangle: Rounded Corners 133">
            <a:extLst>
              <a:ext uri="{FF2B5EF4-FFF2-40B4-BE49-F238E27FC236}">
                <a16:creationId xmlns:a16="http://schemas.microsoft.com/office/drawing/2014/main" id="{3A025960-A49A-BA15-958F-C05B5924AD48}"/>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35" name="Rectangle: Rounded Corners 134">
            <a:extLst>
              <a:ext uri="{FF2B5EF4-FFF2-40B4-BE49-F238E27FC236}">
                <a16:creationId xmlns:a16="http://schemas.microsoft.com/office/drawing/2014/main" id="{6FF05627-46D2-4D5F-296A-1745A8CBD1A4}"/>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36" name="Rectangle: Rounded Corners 135">
            <a:extLst>
              <a:ext uri="{FF2B5EF4-FFF2-40B4-BE49-F238E27FC236}">
                <a16:creationId xmlns:a16="http://schemas.microsoft.com/office/drawing/2014/main" id="{F7E2956A-CBA4-50A8-4CB4-7FFD1E23C2AA}"/>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Tree>
    <p:extLst>
      <p:ext uri="{BB962C8B-B14F-4D97-AF65-F5344CB8AC3E}">
        <p14:creationId xmlns:p14="http://schemas.microsoft.com/office/powerpoint/2010/main" val="25020112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945937799"/>
              </p:ext>
            </p:extLst>
          </p:nvPr>
        </p:nvGraphicFramePr>
        <p:xfrm>
          <a:off x="503535" y="1183056"/>
          <a:ext cx="11181753" cy="4491888"/>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091419">
                  <a:extLst>
                    <a:ext uri="{9D8B030D-6E8A-4147-A177-3AD203B41FA5}">
                      <a16:colId xmlns:a16="http://schemas.microsoft.com/office/drawing/2014/main" val="1552042565"/>
                    </a:ext>
                  </a:extLst>
                </a:gridCol>
                <a:gridCol w="2724168">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endParaRPr lang="en-US" sz="1100" dirty="0"/>
                    </a:p>
                  </a:txBody>
                  <a:tcPr marL="91416" marR="91416" marT="45708" marB="45708">
                    <a:solidFill>
                      <a:schemeClr val="tx1">
                        <a:lumMod val="85000"/>
                        <a:lumOff val="15000"/>
                      </a:schemeClr>
                    </a:solidFill>
                  </a:tcPr>
                </a:tc>
                <a:tc>
                  <a:txBody>
                    <a:bodyPr/>
                    <a:lstStyle/>
                    <a:p>
                      <a:endParaRPr lang="en-US" sz="1100" dirty="0">
                        <a:latin typeface="+mn-lt"/>
                      </a:endParaRPr>
                    </a:p>
                  </a:txBody>
                  <a:tcPr marL="91416" marR="91416" marT="45708" marB="45708" anchor="ctr">
                    <a:solidFill>
                      <a:schemeClr val="tx1">
                        <a:lumMod val="85000"/>
                        <a:lumOff val="15000"/>
                      </a:schemeClr>
                    </a:solidFill>
                  </a:tcPr>
                </a:tc>
                <a:tc>
                  <a:txBody>
                    <a:bodyPr/>
                    <a:lstStyle/>
                    <a:p>
                      <a:endParaRPr lang="en-US" sz="1100" dirty="0">
                        <a:solidFill>
                          <a:schemeClr val="tx1"/>
                        </a:solidFill>
                      </a:endParaRPr>
                    </a:p>
                  </a:txBody>
                  <a:tcPr marL="91416" marR="91416" marT="45708" marB="45708">
                    <a:solidFill>
                      <a:schemeClr val="tx1">
                        <a:lumMod val="85000"/>
                        <a:lumOff val="15000"/>
                      </a:schemeClr>
                    </a:solidFill>
                  </a:tcPr>
                </a:tc>
                <a:extLst>
                  <a:ext uri="{0D108BD9-81ED-4DB2-BD59-A6C34878D82A}">
                    <a16:rowId xmlns:a16="http://schemas.microsoft.com/office/drawing/2014/main" val="370125075"/>
                  </a:ext>
                </a:extLst>
              </a:tr>
              <a:tr h="584420">
                <a:tc>
                  <a:txBody>
                    <a:bodyPr/>
                    <a:lstStyle/>
                    <a:p>
                      <a:endParaRPr lang="en-US" sz="1100" dirty="0"/>
                    </a:p>
                  </a:txBody>
                  <a:tcPr marL="91416" marR="91416" marT="45708" marB="45708">
                    <a:solidFill>
                      <a:schemeClr val="tx1">
                        <a:lumMod val="85000"/>
                        <a:lumOff val="1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latin typeface="+mn-lt"/>
                      </a:endParaRPr>
                    </a:p>
                  </a:txBody>
                  <a:tcPr marL="91416" marR="91416" marT="45708" marB="45708" anchor="ctr">
                    <a:solidFill>
                      <a:schemeClr val="tx1">
                        <a:lumMod val="85000"/>
                        <a:lumOff val="15000"/>
                      </a:schemeClr>
                    </a:solidFill>
                  </a:tcPr>
                </a:tc>
                <a:tc>
                  <a:txBody>
                    <a:bodyPr/>
                    <a:lstStyle/>
                    <a:p>
                      <a:endParaRPr lang="en-US" sz="1100" dirty="0">
                        <a:solidFill>
                          <a:schemeClr val="tx1"/>
                        </a:solidFill>
                      </a:endParaRPr>
                    </a:p>
                  </a:txBody>
                  <a:tcPr marL="91416" marR="91416" marT="45708" marB="45708">
                    <a:solidFill>
                      <a:schemeClr val="tx1">
                        <a:lumMod val="85000"/>
                        <a:lumOff val="15000"/>
                      </a:schemeClr>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latin typeface="+mn-lt"/>
                        </a:rPr>
                        <a:t>Linux Administration</a:t>
                      </a:r>
                    </a:p>
                    <a:p>
                      <a:r>
                        <a:rPr lang="en-US" sz="1100" dirty="0">
                          <a:latin typeface="+mn-lt"/>
                        </a:rPr>
                        <a:t>Windows Administration</a:t>
                      </a:r>
                    </a:p>
                  </a:txBody>
                  <a:tcPr marL="91416" marR="91416" marT="45708" marB="45708" anchor="ctr"/>
                </a:tc>
                <a:tc>
                  <a:txBody>
                    <a:bodyPr/>
                    <a:lstStyle/>
                    <a:p>
                      <a:r>
                        <a:rPr lang="en-US" sz="1100" b="1" dirty="0">
                          <a:solidFill>
                            <a:schemeClr val="tx1"/>
                          </a:solidFill>
                        </a:rPr>
                        <a:t>Technical Service Offering(s)</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solidFill>
                      <a:srgbClr val="E7E7E7"/>
                    </a:solidFill>
                  </a:tcPr>
                </a:tc>
                <a:tc>
                  <a:txBody>
                    <a:bodyPr/>
                    <a:lstStyle/>
                    <a:p>
                      <a:r>
                        <a:rPr lang="en-US" sz="1100" dirty="0">
                          <a:latin typeface="+mn-lt"/>
                        </a:rPr>
                        <a:t>Compute/Hosting Services</a:t>
                      </a: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Dynamic CI Group</a:t>
                      </a:r>
                    </a:p>
                  </a:txBody>
                  <a:tcPr marL="91416" marR="91416" marT="45708" marB="45708">
                    <a:solidFill>
                      <a:srgbClr val="CBCBC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Linux Servers (</a:t>
                      </a:r>
                      <a:r>
                        <a:rPr lang="en-US" sz="900" kern="1200" dirty="0">
                          <a:solidFill>
                            <a:schemeClr val="dk1"/>
                          </a:solidFill>
                          <a:latin typeface="+mn-lt"/>
                          <a:ea typeface="+mn-ea"/>
                          <a:cs typeface="+mn-cs"/>
                        </a:rPr>
                        <a:t>grouped by Operational Status Operational, located in UK datacenter)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Windows Servers  </a:t>
                      </a:r>
                      <a:r>
                        <a:rPr lang="en-US" sz="900" kern="1200" dirty="0">
                          <a:solidFill>
                            <a:schemeClr val="dk1"/>
                          </a:solidFill>
                          <a:latin typeface="+mn-lt"/>
                          <a:ea typeface="+mn-ea"/>
                          <a:cs typeface="+mn-cs"/>
                        </a:rPr>
                        <a:t>(grouped by Operational Status = Operational and name includes Exchange)</a:t>
                      </a:r>
                      <a:endParaRPr lang="en-US" sz="1100" kern="1200" dirty="0">
                        <a:solidFill>
                          <a:schemeClr val="dk1"/>
                        </a:solidFill>
                        <a:latin typeface="+mn-lt"/>
                        <a:ea typeface="+mn-ea"/>
                        <a:cs typeface="+mn-cs"/>
                      </a:endParaRPr>
                    </a:p>
                  </a:txBody>
                  <a:tcPr marL="91416" marR="91416" marT="45708" marB="45708" anchor="ctr">
                    <a:solidFill>
                      <a:srgbClr val="CBCBCB"/>
                    </a:solidFill>
                  </a:tcPr>
                </a:tc>
                <a:tc>
                  <a:txBody>
                    <a:bodyPr/>
                    <a:lstStyle/>
                    <a:p>
                      <a:r>
                        <a:rPr lang="en-US" sz="1100" b="1" dirty="0">
                          <a:solidFill>
                            <a:schemeClr val="bg1"/>
                          </a:solidFill>
                        </a:rPr>
                        <a:t>Dynamic CI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Arial" panose="020B0604020202020204" pitchFamily="34" charset="0"/>
                        </a:rPr>
                        <a:t>[cmdb_ci_query_based_service]</a:t>
                      </a:r>
                    </a:p>
                    <a:p>
                      <a:endParaRPr lang="en-US" sz="1100" dirty="0">
                        <a:solidFill>
                          <a:schemeClr val="bg1"/>
                        </a:solidFill>
                      </a:endParaRPr>
                    </a:p>
                  </a:txBody>
                  <a:tcPr marL="91416" marR="91416" marT="45708" marB="45708">
                    <a:solidFill>
                      <a:schemeClr val="accent2"/>
                    </a:solidFill>
                  </a:tcPr>
                </a:tc>
                <a:extLst>
                  <a:ext uri="{0D108BD9-81ED-4DB2-BD59-A6C34878D82A}">
                    <a16:rowId xmlns:a16="http://schemas.microsoft.com/office/drawing/2014/main" val="958492334"/>
                  </a:ext>
                </a:extLst>
              </a:tr>
              <a:tr h="894839">
                <a:tc>
                  <a:txBody>
                    <a:bodyPr/>
                    <a:lstStyle/>
                    <a:p>
                      <a:r>
                        <a:rPr lang="en-US" sz="1100" dirty="0"/>
                        <a:t>Configuration items</a:t>
                      </a:r>
                    </a:p>
                    <a:p>
                      <a:r>
                        <a:rPr lang="en-US" sz="1100" dirty="0"/>
                        <a:t>(Use CMDB Query builder or CMDB Groups (Encoded Query) to create Dynamic CI Group</a:t>
                      </a:r>
                    </a:p>
                  </a:txBody>
                  <a:tcPr marL="91416" marR="91416" marT="45708" marB="45708"/>
                </a:tc>
                <a:tc>
                  <a:txBody>
                    <a:bodyPr/>
                    <a:lstStyle/>
                    <a:p>
                      <a:r>
                        <a:rPr lang="en-US" sz="1100" kern="1200" dirty="0">
                          <a:solidFill>
                            <a:schemeClr val="dk1"/>
                          </a:solidFill>
                          <a:latin typeface="+mn-lt"/>
                          <a:ea typeface="+mn-ea"/>
                          <a:cs typeface="+mn-cs"/>
                        </a:rPr>
                        <a:t>Linux </a:t>
                      </a:r>
                      <a:r>
                        <a:rPr lang="en-US" sz="1050" kern="1200" dirty="0">
                          <a:solidFill>
                            <a:schemeClr val="dk1"/>
                          </a:solidFill>
                          <a:latin typeface="+mn-lt"/>
                          <a:ea typeface="+mn-ea"/>
                          <a:cs typeface="+mn-cs"/>
                        </a:rPr>
                        <a:t>Servers </a:t>
                      </a:r>
                      <a:r>
                        <a:rPr lang="en-US" sz="900" kern="1200" dirty="0">
                          <a:solidFill>
                            <a:schemeClr val="dk1"/>
                          </a:solidFill>
                          <a:latin typeface="+mn-lt"/>
                          <a:ea typeface="+mn-ea"/>
                          <a:cs typeface="+mn-cs"/>
                        </a:rPr>
                        <a:t>(group by location, running processes, naming standard, OS type)</a:t>
                      </a:r>
                      <a:br>
                        <a:rPr lang="en-US" sz="1100" kern="1200" dirty="0">
                          <a:solidFill>
                            <a:schemeClr val="dk1"/>
                          </a:solidFill>
                          <a:latin typeface="+mn-lt"/>
                          <a:ea typeface="+mn-ea"/>
                          <a:cs typeface="+mn-cs"/>
                        </a:rPr>
                      </a:br>
                      <a:r>
                        <a:rPr lang="en-US" sz="1100" kern="1200" dirty="0">
                          <a:solidFill>
                            <a:schemeClr val="dk1"/>
                          </a:solidFill>
                          <a:latin typeface="+mn-lt"/>
                          <a:ea typeface="+mn-ea"/>
                          <a:cs typeface="+mn-cs"/>
                        </a:rPr>
                        <a:t>Windows Servers </a:t>
                      </a:r>
                      <a:r>
                        <a:rPr lang="en-US" sz="900" kern="1200" dirty="0">
                          <a:solidFill>
                            <a:schemeClr val="dk1"/>
                          </a:solidFill>
                          <a:latin typeface="+mn-lt"/>
                          <a:ea typeface="+mn-ea"/>
                          <a:cs typeface="+mn-cs"/>
                        </a:rPr>
                        <a:t>(group by location, running processes, naming standard, OS type)</a:t>
                      </a:r>
                      <a:br>
                        <a:rPr lang="en-US" sz="900" kern="1200" dirty="0">
                          <a:solidFill>
                            <a:schemeClr val="dk1"/>
                          </a:solidFill>
                          <a:latin typeface="+mn-lt"/>
                          <a:ea typeface="+mn-ea"/>
                          <a:cs typeface="+mn-cs"/>
                        </a:rPr>
                      </a:br>
                      <a:endParaRPr lang="en-US" sz="900" kern="1200" dirty="0">
                        <a:solidFill>
                          <a:schemeClr val="dk1"/>
                        </a:solidFill>
                        <a:latin typeface="+mn-lt"/>
                        <a:ea typeface="+mn-ea"/>
                        <a:cs typeface="+mn-cs"/>
                      </a:endParaRPr>
                    </a:p>
                  </a:txBody>
                  <a:tcPr marL="91416" marR="91416" marT="45708" marB="45708" anchor="ctr">
                    <a:solidFill>
                      <a:srgbClr val="E7E7E7"/>
                    </a:solidFill>
                  </a:tcPr>
                </a:tc>
                <a:tc>
                  <a:txBody>
                    <a:bodyPr/>
                    <a:lstStyle/>
                    <a:p>
                      <a:r>
                        <a:rPr lang="en-US" sz="1100" b="1" dirty="0">
                          <a:solidFill>
                            <a:schemeClr val="bg1"/>
                          </a:solidFill>
                        </a:rPr>
                        <a:t>CI Class</a:t>
                      </a:r>
                      <a:br>
                        <a:rPr lang="en-US" sz="1100" dirty="0">
                          <a:solidFill>
                            <a:schemeClr val="bg1"/>
                          </a:solidFill>
                        </a:rPr>
                      </a:br>
                      <a:r>
                        <a:rPr lang="en-US" sz="1100" dirty="0">
                          <a:solidFill>
                            <a:schemeClr val="bg1"/>
                          </a:solidFill>
                        </a:rPr>
                        <a:t>[cmdb_ci_win_server]</a:t>
                      </a:r>
                      <a:br>
                        <a:rPr lang="en-US" sz="1100" dirty="0">
                          <a:solidFill>
                            <a:schemeClr val="bg1"/>
                          </a:solidFill>
                        </a:rPr>
                      </a:br>
                      <a:r>
                        <a:rPr lang="en-US" sz="1100" dirty="0">
                          <a:solidFill>
                            <a:schemeClr val="bg1"/>
                          </a:solidFill>
                        </a:rPr>
                        <a:t>[cmdb_ci_linux_server]</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503536" y="126696"/>
            <a:ext cx="9345858" cy="1077218"/>
          </a:xfrm>
          <a:prstGeom prst="rect">
            <a:avLst/>
          </a:prstGeom>
          <a:noFill/>
        </p:spPr>
        <p:txBody>
          <a:bodyPr wrap="square" rtlCol="0">
            <a:spAutoFit/>
          </a:bodyPr>
          <a:lstStyle/>
          <a:p>
            <a:r>
              <a:rPr lang="en-US" sz="3200" b="1" dirty="0"/>
              <a:t>CSDM Lexicon for Dynamic CI Groups and Tech Service Offering</a:t>
            </a:r>
          </a:p>
        </p:txBody>
      </p:sp>
    </p:spTree>
    <p:extLst>
      <p:ext uri="{BB962C8B-B14F-4D97-AF65-F5344CB8AC3E}">
        <p14:creationId xmlns:p14="http://schemas.microsoft.com/office/powerpoint/2010/main" val="1767061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E8AFEDB8-41D9-4861-8BCB-94074C3D6EE8}"/>
              </a:ext>
            </a:extLst>
          </p:cNvPr>
          <p:cNvSpPr/>
          <p:nvPr/>
        </p:nvSpPr>
        <p:spPr>
          <a:xfrm>
            <a:off x="4551264" y="215734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Tech Service Offering</a:t>
            </a:r>
          </a:p>
          <a:p>
            <a:pPr algn="ctr" defTabSz="456926">
              <a:lnSpc>
                <a:spcPct val="90000"/>
              </a:lnSpc>
            </a:pPr>
            <a:r>
              <a:rPr lang="en-US" sz="1000" dirty="0">
                <a:solidFill>
                  <a:schemeClr val="tx1"/>
                </a:solidFill>
                <a:cs typeface="Arial" panose="020B0604020202020204" pitchFamily="34" charset="0"/>
              </a:rPr>
              <a:t>Linux Admin</a:t>
            </a: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24" name="Rectangle: Rounded Corners 23">
            <a:extLst>
              <a:ext uri="{FF2B5EF4-FFF2-40B4-BE49-F238E27FC236}">
                <a16:creationId xmlns:a16="http://schemas.microsoft.com/office/drawing/2014/main" id="{63F0BA54-DD66-4F0D-9FA6-423BA639BD65}"/>
              </a:ext>
            </a:extLst>
          </p:cNvPr>
          <p:cNvSpPr/>
          <p:nvPr/>
        </p:nvSpPr>
        <p:spPr>
          <a:xfrm>
            <a:off x="5637212" y="976689"/>
            <a:ext cx="914400" cy="685800"/>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Hosting/</a:t>
            </a:r>
            <a:br>
              <a:rPr lang="en-US" sz="1000" b="1" dirty="0">
                <a:solidFill>
                  <a:schemeClr val="tx1"/>
                </a:solidFill>
                <a:cs typeface="Arial" panose="020B0604020202020204" pitchFamily="34" charset="0"/>
              </a:rPr>
            </a:br>
            <a:r>
              <a:rPr lang="en-US" sz="1000" b="1" dirty="0">
                <a:solidFill>
                  <a:schemeClr val="tx1"/>
                </a:solidFill>
                <a:cs typeface="Arial" panose="020B0604020202020204" pitchFamily="34" charset="0"/>
              </a:rPr>
              <a:t>Compute Services</a:t>
            </a:r>
          </a:p>
          <a:p>
            <a:pPr algn="ctr" defTabSz="456926">
              <a:lnSpc>
                <a:spcPct val="90000"/>
              </a:lnSpc>
            </a:pPr>
            <a:r>
              <a:rPr lang="en-US" sz="1000" dirty="0">
                <a:solidFill>
                  <a:schemeClr val="tx1"/>
                </a:solidFill>
                <a:cs typeface="Arial" panose="020B0604020202020204" pitchFamily="34" charset="0"/>
              </a:rPr>
              <a:t>Technical Service</a:t>
            </a:r>
          </a:p>
        </p:txBody>
      </p:sp>
      <p:sp>
        <p:nvSpPr>
          <p:cNvPr id="47" name="TextBox 46">
            <a:extLst>
              <a:ext uri="{FF2B5EF4-FFF2-40B4-BE49-F238E27FC236}">
                <a16:creationId xmlns:a16="http://schemas.microsoft.com/office/drawing/2014/main" id="{856D0A14-F4B1-467D-BFDF-CAE5E28163B0}"/>
              </a:ext>
            </a:extLst>
          </p:cNvPr>
          <p:cNvSpPr txBox="1"/>
          <p:nvPr/>
        </p:nvSpPr>
        <p:spPr>
          <a:xfrm>
            <a:off x="6551612" y="1674392"/>
            <a:ext cx="620532" cy="230772"/>
          </a:xfrm>
          <a:prstGeom prst="rect">
            <a:avLst/>
          </a:prstGeom>
          <a:noFill/>
          <a:ln>
            <a:noFill/>
          </a:ln>
          <a:effectLst/>
        </p:spPr>
        <p:txBody>
          <a:bodyPr wrap="square" rtlCol="0">
            <a:spAutoFit/>
          </a:bodyPr>
          <a:lstStyle/>
          <a:p>
            <a:pPr algn="l"/>
            <a:r>
              <a:rPr lang="en-US" sz="900" dirty="0">
                <a:solidFill>
                  <a:schemeClr val="bg1"/>
                </a:solidFill>
              </a:rPr>
              <a:t>REF</a:t>
            </a:r>
          </a:p>
        </p:txBody>
      </p:sp>
      <p:sp>
        <p:nvSpPr>
          <p:cNvPr id="86" name="TextBox 85">
            <a:extLst>
              <a:ext uri="{FF2B5EF4-FFF2-40B4-BE49-F238E27FC236}">
                <a16:creationId xmlns:a16="http://schemas.microsoft.com/office/drawing/2014/main" id="{4063C70C-A6AA-48A8-9693-EBA0C5B462F1}"/>
              </a:ext>
            </a:extLst>
          </p:cNvPr>
          <p:cNvSpPr txBox="1"/>
          <p:nvPr/>
        </p:nvSpPr>
        <p:spPr>
          <a:xfrm>
            <a:off x="7160012" y="2838268"/>
            <a:ext cx="1180792" cy="246157"/>
          </a:xfrm>
          <a:prstGeom prst="rect">
            <a:avLst/>
          </a:prstGeom>
          <a:noFill/>
          <a:ln>
            <a:noFill/>
          </a:ln>
          <a:effectLst/>
        </p:spPr>
        <p:txBody>
          <a:bodyPr wrap="square" rtlCol="0">
            <a:spAutoFit/>
          </a:bodyPr>
          <a:lstStyle/>
          <a:p>
            <a:pPr algn="l"/>
            <a:r>
              <a:rPr lang="en-US" sz="1000" i="1" dirty="0">
                <a:solidFill>
                  <a:schemeClr val="bg1"/>
                </a:solidFill>
              </a:rPr>
              <a:t>Contains</a:t>
            </a:r>
          </a:p>
        </p:txBody>
      </p:sp>
      <p:sp>
        <p:nvSpPr>
          <p:cNvPr id="225" name="Rectangle 224">
            <a:extLst>
              <a:ext uri="{FF2B5EF4-FFF2-40B4-BE49-F238E27FC236}">
                <a16:creationId xmlns:a16="http://schemas.microsoft.com/office/drawing/2014/main" id="{E954A586-62AA-43A1-89E7-7262201545A4}"/>
              </a:ext>
            </a:extLst>
          </p:cNvPr>
          <p:cNvSpPr/>
          <p:nvPr/>
        </p:nvSpPr>
        <p:spPr>
          <a:xfrm>
            <a:off x="134945" y="60999"/>
            <a:ext cx="9566875" cy="523092"/>
          </a:xfrm>
          <a:prstGeom prst="rect">
            <a:avLst/>
          </a:prstGeom>
        </p:spPr>
        <p:txBody>
          <a:bodyPr wrap="square">
            <a:spAutoFit/>
          </a:bodyPr>
          <a:lstStyle/>
          <a:p>
            <a:r>
              <a:rPr lang="en-US" sz="2799" b="1" dirty="0">
                <a:solidFill>
                  <a:schemeClr val="bg1"/>
                </a:solidFill>
              </a:rPr>
              <a:t>Tech Services and Offering using Dynamic CI Groups</a:t>
            </a:r>
          </a:p>
        </p:txBody>
      </p:sp>
      <p:cxnSp>
        <p:nvCxnSpPr>
          <p:cNvPr id="249" name="Straight Connector 248">
            <a:extLst>
              <a:ext uri="{FF2B5EF4-FFF2-40B4-BE49-F238E27FC236}">
                <a16:creationId xmlns:a16="http://schemas.microsoft.com/office/drawing/2014/main" id="{1BD76763-05EE-4259-8C67-8A73148E2590}"/>
              </a:ext>
            </a:extLst>
          </p:cNvPr>
          <p:cNvCxnSpPr>
            <a:cxnSpLocks/>
            <a:stCxn id="24" idx="2"/>
            <a:endCxn id="146" idx="0"/>
          </p:cNvCxnSpPr>
          <p:nvPr/>
        </p:nvCxnSpPr>
        <p:spPr>
          <a:xfrm>
            <a:off x="6094412" y="1662489"/>
            <a:ext cx="953071" cy="494858"/>
          </a:xfrm>
          <a:prstGeom prst="line">
            <a:avLst/>
          </a:prstGeom>
          <a:ln>
            <a:solidFill>
              <a:schemeClr val="accent1"/>
            </a:solidFill>
            <a:prstDash val="lgDash"/>
          </a:ln>
          <a:effectLst/>
        </p:spPr>
        <p:style>
          <a:lnRef idx="1">
            <a:schemeClr val="accent1"/>
          </a:lnRef>
          <a:fillRef idx="0">
            <a:schemeClr val="accent1"/>
          </a:fillRef>
          <a:effectRef idx="0">
            <a:schemeClr val="accent1"/>
          </a:effectRef>
          <a:fontRef idx="minor">
            <a:schemeClr val="tx1"/>
          </a:fontRef>
        </p:style>
      </p:cxnSp>
      <p:sp>
        <p:nvSpPr>
          <p:cNvPr id="146" name="Rectangle: Rounded Corners 145">
            <a:extLst>
              <a:ext uri="{FF2B5EF4-FFF2-40B4-BE49-F238E27FC236}">
                <a16:creationId xmlns:a16="http://schemas.microsoft.com/office/drawing/2014/main" id="{7A1AB96E-EE6F-4FC7-8730-53A102D8E166}"/>
              </a:ext>
            </a:extLst>
          </p:cNvPr>
          <p:cNvSpPr/>
          <p:nvPr/>
        </p:nvSpPr>
        <p:spPr>
          <a:xfrm>
            <a:off x="6590283" y="215734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Tech Service Offering</a:t>
            </a:r>
          </a:p>
          <a:p>
            <a:pPr algn="ctr" defTabSz="456926">
              <a:lnSpc>
                <a:spcPct val="90000"/>
              </a:lnSpc>
            </a:pPr>
            <a:r>
              <a:rPr lang="en-US" sz="1000" dirty="0">
                <a:solidFill>
                  <a:schemeClr val="tx1"/>
                </a:solidFill>
                <a:cs typeface="Arial" panose="020B0604020202020204" pitchFamily="34" charset="0"/>
              </a:rPr>
              <a:t>Windows Admin</a:t>
            </a: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cxnSp>
        <p:nvCxnSpPr>
          <p:cNvPr id="149" name="Straight Connector 148">
            <a:extLst>
              <a:ext uri="{FF2B5EF4-FFF2-40B4-BE49-F238E27FC236}">
                <a16:creationId xmlns:a16="http://schemas.microsoft.com/office/drawing/2014/main" id="{ED2C602D-CF58-47A5-ACAF-1C6C0871FCFE}"/>
              </a:ext>
            </a:extLst>
          </p:cNvPr>
          <p:cNvCxnSpPr>
            <a:cxnSpLocks/>
            <a:endCxn id="23" idx="0"/>
          </p:cNvCxnSpPr>
          <p:nvPr/>
        </p:nvCxnSpPr>
        <p:spPr>
          <a:xfrm flipH="1">
            <a:off x="5008464" y="1650586"/>
            <a:ext cx="1082164" cy="506761"/>
          </a:xfrm>
          <a:prstGeom prst="line">
            <a:avLst/>
          </a:prstGeom>
          <a:ln>
            <a:solidFill>
              <a:schemeClr val="accent1"/>
            </a:solidFill>
            <a:prstDash val="lgDash"/>
          </a:ln>
          <a:effectLst/>
        </p:spPr>
        <p:style>
          <a:lnRef idx="1">
            <a:schemeClr val="accent1"/>
          </a:lnRef>
          <a:fillRef idx="0">
            <a:schemeClr val="accent1"/>
          </a:fillRef>
          <a:effectRef idx="0">
            <a:schemeClr val="accent1"/>
          </a:effectRef>
          <a:fontRef idx="minor">
            <a:schemeClr val="tx1"/>
          </a:fontRef>
        </p:style>
      </p:cxnSp>
      <p:sp>
        <p:nvSpPr>
          <p:cNvPr id="153" name="Rectangle: Rounded Corners 152">
            <a:extLst>
              <a:ext uri="{FF2B5EF4-FFF2-40B4-BE49-F238E27FC236}">
                <a16:creationId xmlns:a16="http://schemas.microsoft.com/office/drawing/2014/main" id="{8C9C5C2A-9AA8-476D-9397-1C41CDB8C9FC}"/>
              </a:ext>
            </a:extLst>
          </p:cNvPr>
          <p:cNvSpPr/>
          <p:nvPr/>
        </p:nvSpPr>
        <p:spPr>
          <a:xfrm>
            <a:off x="6645038" y="44326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p>
          <a:p>
            <a:pPr algn="ctr" defTabSz="456926">
              <a:lnSpc>
                <a:spcPct val="90000"/>
              </a:lnSpc>
            </a:pPr>
            <a:r>
              <a:rPr lang="en-US" sz="1000" dirty="0">
                <a:solidFill>
                  <a:schemeClr val="tx1"/>
                </a:solidFill>
                <a:cs typeface="Arial" panose="020B0604020202020204" pitchFamily="34" charset="0"/>
              </a:rPr>
              <a:t>Windows Server</a:t>
            </a:r>
          </a:p>
        </p:txBody>
      </p:sp>
      <p:sp>
        <p:nvSpPr>
          <p:cNvPr id="82" name="Rectangle 81">
            <a:extLst>
              <a:ext uri="{FF2B5EF4-FFF2-40B4-BE49-F238E27FC236}">
                <a16:creationId xmlns:a16="http://schemas.microsoft.com/office/drawing/2014/main" id="{78C07472-0F59-4349-B537-F539127AD55D}"/>
              </a:ext>
            </a:extLst>
          </p:cNvPr>
          <p:cNvSpPr/>
          <p:nvPr/>
        </p:nvSpPr>
        <p:spPr>
          <a:xfrm>
            <a:off x="3262674" y="2003143"/>
            <a:ext cx="1399032" cy="274320"/>
          </a:xfrm>
          <a:prstGeom prst="rect">
            <a:avLst/>
          </a:prstGeom>
          <a:solidFill>
            <a:srgbClr val="E7E7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Support and Approval Groups</a:t>
            </a:r>
          </a:p>
        </p:txBody>
      </p:sp>
      <p:sp>
        <p:nvSpPr>
          <p:cNvPr id="25" name="Rectangle: Rounded Corners 24">
            <a:extLst>
              <a:ext uri="{FF2B5EF4-FFF2-40B4-BE49-F238E27FC236}">
                <a16:creationId xmlns:a16="http://schemas.microsoft.com/office/drawing/2014/main" id="{0342129C-5152-44C2-9F73-6559D8C6F9C8}"/>
              </a:ext>
            </a:extLst>
          </p:cNvPr>
          <p:cNvSpPr/>
          <p:nvPr/>
        </p:nvSpPr>
        <p:spPr>
          <a:xfrm>
            <a:off x="6700345" y="574541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Windows Server CMDB</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records</a:t>
            </a:r>
          </a:p>
        </p:txBody>
      </p:sp>
      <p:sp>
        <p:nvSpPr>
          <p:cNvPr id="26" name="Rectangle: Rounded Corners 25">
            <a:extLst>
              <a:ext uri="{FF2B5EF4-FFF2-40B4-BE49-F238E27FC236}">
                <a16:creationId xmlns:a16="http://schemas.microsoft.com/office/drawing/2014/main" id="{80047B73-DFCD-44E1-84A8-67A54DB75D17}"/>
              </a:ext>
            </a:extLst>
          </p:cNvPr>
          <p:cNvSpPr/>
          <p:nvPr/>
        </p:nvSpPr>
        <p:spPr>
          <a:xfrm>
            <a:off x="4422658" y="442646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p>
          <a:p>
            <a:pPr algn="ctr" defTabSz="456926">
              <a:lnSpc>
                <a:spcPct val="90000"/>
              </a:lnSpc>
            </a:pPr>
            <a:r>
              <a:rPr lang="en-US" sz="1000" dirty="0">
                <a:solidFill>
                  <a:schemeClr val="tx1"/>
                </a:solidFill>
                <a:cs typeface="Arial" panose="020B0604020202020204" pitchFamily="34" charset="0"/>
              </a:rPr>
              <a:t>Linux Server</a:t>
            </a:r>
          </a:p>
        </p:txBody>
      </p:sp>
      <p:sp>
        <p:nvSpPr>
          <p:cNvPr id="27" name="Rectangle: Rounded Corners 26">
            <a:extLst>
              <a:ext uri="{FF2B5EF4-FFF2-40B4-BE49-F238E27FC236}">
                <a16:creationId xmlns:a16="http://schemas.microsoft.com/office/drawing/2014/main" id="{C0F4618C-526B-46C8-8722-3DB607EA0518}"/>
              </a:ext>
            </a:extLst>
          </p:cNvPr>
          <p:cNvSpPr/>
          <p:nvPr/>
        </p:nvSpPr>
        <p:spPr>
          <a:xfrm>
            <a:off x="4410244" y="572901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Linux Server CMDB records</a:t>
            </a:r>
          </a:p>
        </p:txBody>
      </p:sp>
      <p:sp>
        <p:nvSpPr>
          <p:cNvPr id="28" name="Left Brace 27">
            <a:extLst>
              <a:ext uri="{FF2B5EF4-FFF2-40B4-BE49-F238E27FC236}">
                <a16:creationId xmlns:a16="http://schemas.microsoft.com/office/drawing/2014/main" id="{53CBCD45-C1AD-4835-BCF6-C25C2D5E0AC4}"/>
              </a:ext>
            </a:extLst>
          </p:cNvPr>
          <p:cNvSpPr/>
          <p:nvPr/>
        </p:nvSpPr>
        <p:spPr>
          <a:xfrm rot="16200000">
            <a:off x="4663240" y="4959026"/>
            <a:ext cx="399935" cy="846246"/>
          </a:xfrm>
          <a:prstGeom prst="lef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p>
        </p:txBody>
      </p:sp>
      <p:sp>
        <p:nvSpPr>
          <p:cNvPr id="33" name="Rectangle: Rounded Corners 32">
            <a:extLst>
              <a:ext uri="{FF2B5EF4-FFF2-40B4-BE49-F238E27FC236}">
                <a16:creationId xmlns:a16="http://schemas.microsoft.com/office/drawing/2014/main" id="{FA987C5C-B947-4358-ADB7-FB72B4B3B63E}"/>
              </a:ext>
            </a:extLst>
          </p:cNvPr>
          <p:cNvSpPr/>
          <p:nvPr/>
        </p:nvSpPr>
        <p:spPr>
          <a:xfrm>
            <a:off x="9244622" y="305214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Group</a:t>
            </a:r>
          </a:p>
        </p:txBody>
      </p:sp>
      <p:sp>
        <p:nvSpPr>
          <p:cNvPr id="30" name="Rectangle: Rounded Corners 29">
            <a:extLst>
              <a:ext uri="{FF2B5EF4-FFF2-40B4-BE49-F238E27FC236}">
                <a16:creationId xmlns:a16="http://schemas.microsoft.com/office/drawing/2014/main" id="{B7B087C0-100A-44EB-BF92-7122F7A64CAD}"/>
              </a:ext>
            </a:extLst>
          </p:cNvPr>
          <p:cNvSpPr/>
          <p:nvPr/>
        </p:nvSpPr>
        <p:spPr>
          <a:xfrm>
            <a:off x="4551264" y="317890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Dynamic CI Group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UK Servers</a:t>
            </a: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29" name="Rectangle: Rounded Corners 28">
            <a:extLst>
              <a:ext uri="{FF2B5EF4-FFF2-40B4-BE49-F238E27FC236}">
                <a16:creationId xmlns:a16="http://schemas.microsoft.com/office/drawing/2014/main" id="{A8D634C2-FAF5-47BF-861F-BC0808B13B68}"/>
              </a:ext>
            </a:extLst>
          </p:cNvPr>
          <p:cNvSpPr/>
          <p:nvPr/>
        </p:nvSpPr>
        <p:spPr>
          <a:xfrm>
            <a:off x="6598443" y="315170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Dynamic CI Group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Exchange Servers</a:t>
            </a: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34" name="TextBox 33">
            <a:extLst>
              <a:ext uri="{FF2B5EF4-FFF2-40B4-BE49-F238E27FC236}">
                <a16:creationId xmlns:a16="http://schemas.microsoft.com/office/drawing/2014/main" id="{C662102F-F54D-403E-BB18-4CA18B8F51A8}"/>
              </a:ext>
            </a:extLst>
          </p:cNvPr>
          <p:cNvSpPr txBox="1"/>
          <p:nvPr/>
        </p:nvSpPr>
        <p:spPr>
          <a:xfrm>
            <a:off x="5122463" y="2833414"/>
            <a:ext cx="1180792" cy="246157"/>
          </a:xfrm>
          <a:prstGeom prst="rect">
            <a:avLst/>
          </a:prstGeom>
          <a:noFill/>
          <a:ln>
            <a:noFill/>
          </a:ln>
          <a:effectLst/>
        </p:spPr>
        <p:txBody>
          <a:bodyPr wrap="square" rtlCol="0">
            <a:spAutoFit/>
          </a:bodyPr>
          <a:lstStyle/>
          <a:p>
            <a:pPr algn="l"/>
            <a:r>
              <a:rPr lang="en-US" sz="1000" i="1" dirty="0">
                <a:solidFill>
                  <a:schemeClr val="bg1"/>
                </a:solidFill>
              </a:rPr>
              <a:t>Contains</a:t>
            </a:r>
          </a:p>
        </p:txBody>
      </p:sp>
      <p:sp>
        <p:nvSpPr>
          <p:cNvPr id="36" name="Rectangle: Rounded Corners 35">
            <a:extLst>
              <a:ext uri="{FF2B5EF4-FFF2-40B4-BE49-F238E27FC236}">
                <a16:creationId xmlns:a16="http://schemas.microsoft.com/office/drawing/2014/main" id="{BD282C6C-CDEF-4D42-A93F-9B866B33F0A9}"/>
              </a:ext>
            </a:extLst>
          </p:cNvPr>
          <p:cNvSpPr/>
          <p:nvPr/>
        </p:nvSpPr>
        <p:spPr>
          <a:xfrm>
            <a:off x="9244622" y="44326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Query</a:t>
            </a:r>
          </a:p>
          <a:p>
            <a:pPr algn="ctr" defTabSz="456926">
              <a:lnSpc>
                <a:spcPct val="90000"/>
              </a:lnSpc>
            </a:pPr>
            <a:r>
              <a:rPr lang="en-US" sz="1000" dirty="0">
                <a:solidFill>
                  <a:schemeClr val="tx1"/>
                </a:solidFill>
                <a:cs typeface="Arial" panose="020B0604020202020204" pitchFamily="34" charset="0"/>
              </a:rPr>
              <a:t>Or Encoded Query</a:t>
            </a:r>
          </a:p>
        </p:txBody>
      </p:sp>
      <p:cxnSp>
        <p:nvCxnSpPr>
          <p:cNvPr id="227" name="Straight Arrow Connector 226">
            <a:extLst>
              <a:ext uri="{FF2B5EF4-FFF2-40B4-BE49-F238E27FC236}">
                <a16:creationId xmlns:a16="http://schemas.microsoft.com/office/drawing/2014/main" id="{D61C4CE7-FB0D-4D57-A2E4-35D98132020F}"/>
              </a:ext>
            </a:extLst>
          </p:cNvPr>
          <p:cNvCxnSpPr>
            <a:cxnSpLocks/>
            <a:stCxn id="153" idx="3"/>
            <a:endCxn id="36" idx="1"/>
          </p:cNvCxnSpPr>
          <p:nvPr/>
        </p:nvCxnSpPr>
        <p:spPr>
          <a:xfrm>
            <a:off x="7559438" y="4775518"/>
            <a:ext cx="1685184" cy="0"/>
          </a:xfrm>
          <a:prstGeom prst="straightConnector1">
            <a:avLst/>
          </a:prstGeom>
          <a:ln w="19050">
            <a:solidFill>
              <a:srgbClr val="F7F7F7"/>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4B15AB8D-E6B6-4D5B-943F-F308981E9554}"/>
              </a:ext>
            </a:extLst>
          </p:cNvPr>
          <p:cNvSpPr/>
          <p:nvPr/>
        </p:nvSpPr>
        <p:spPr>
          <a:xfrm>
            <a:off x="7378224" y="1961881"/>
            <a:ext cx="1401511" cy="270418"/>
          </a:xfrm>
          <a:prstGeom prst="rect">
            <a:avLst/>
          </a:prstGeom>
          <a:solidFill>
            <a:srgbClr val="E7E7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Support and Approval Groups</a:t>
            </a:r>
          </a:p>
        </p:txBody>
      </p:sp>
      <p:sp>
        <p:nvSpPr>
          <p:cNvPr id="50" name="Left Brace 49">
            <a:extLst>
              <a:ext uri="{FF2B5EF4-FFF2-40B4-BE49-F238E27FC236}">
                <a16:creationId xmlns:a16="http://schemas.microsoft.com/office/drawing/2014/main" id="{8DEEBC81-BA97-47AC-963D-CDC5335201C8}"/>
              </a:ext>
            </a:extLst>
          </p:cNvPr>
          <p:cNvSpPr/>
          <p:nvPr/>
        </p:nvSpPr>
        <p:spPr>
          <a:xfrm rot="16200000">
            <a:off x="6923501" y="4959025"/>
            <a:ext cx="399935" cy="846246"/>
          </a:xfrm>
          <a:prstGeom prst="lef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p>
        </p:txBody>
      </p:sp>
      <p:cxnSp>
        <p:nvCxnSpPr>
          <p:cNvPr id="44" name="Straight Arrow Connector 43">
            <a:extLst>
              <a:ext uri="{FF2B5EF4-FFF2-40B4-BE49-F238E27FC236}">
                <a16:creationId xmlns:a16="http://schemas.microsoft.com/office/drawing/2014/main" id="{4E505034-38CE-47B1-929A-E5AAC394A502}"/>
              </a:ext>
            </a:extLst>
          </p:cNvPr>
          <p:cNvCxnSpPr>
            <a:cxnSpLocks/>
          </p:cNvCxnSpPr>
          <p:nvPr/>
        </p:nvCxnSpPr>
        <p:spPr>
          <a:xfrm flipV="1">
            <a:off x="9701822" y="3737945"/>
            <a:ext cx="0" cy="70560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D7A485B2-4456-472C-AA33-AB7C96DD50C0}"/>
              </a:ext>
            </a:extLst>
          </p:cNvPr>
          <p:cNvCxnSpPr>
            <a:cxnSpLocks/>
          </p:cNvCxnSpPr>
          <p:nvPr/>
        </p:nvCxnSpPr>
        <p:spPr>
          <a:xfrm flipH="1">
            <a:off x="7518660" y="3395045"/>
            <a:ext cx="1725962" cy="1025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7" name="Rectangle: Rounded Corners 66">
            <a:extLst>
              <a:ext uri="{FF2B5EF4-FFF2-40B4-BE49-F238E27FC236}">
                <a16:creationId xmlns:a16="http://schemas.microsoft.com/office/drawing/2014/main" id="{4859FB67-B63A-4F31-856F-222126F6F0FF}"/>
              </a:ext>
            </a:extLst>
          </p:cNvPr>
          <p:cNvSpPr/>
          <p:nvPr/>
        </p:nvSpPr>
        <p:spPr>
          <a:xfrm>
            <a:off x="2280274" y="307787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Group</a:t>
            </a:r>
          </a:p>
        </p:txBody>
      </p:sp>
      <p:sp>
        <p:nvSpPr>
          <p:cNvPr id="68" name="Rectangle: Rounded Corners 67">
            <a:extLst>
              <a:ext uri="{FF2B5EF4-FFF2-40B4-BE49-F238E27FC236}">
                <a16:creationId xmlns:a16="http://schemas.microsoft.com/office/drawing/2014/main" id="{F72B1B15-A41D-4F8A-ADF1-4083A6D86CE9}"/>
              </a:ext>
            </a:extLst>
          </p:cNvPr>
          <p:cNvSpPr/>
          <p:nvPr/>
        </p:nvSpPr>
        <p:spPr>
          <a:xfrm>
            <a:off x="2280274" y="443057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Query</a:t>
            </a:r>
          </a:p>
          <a:p>
            <a:pPr algn="ctr" defTabSz="456926">
              <a:lnSpc>
                <a:spcPct val="90000"/>
              </a:lnSpc>
            </a:pPr>
            <a:r>
              <a:rPr lang="en-US" sz="1000" dirty="0">
                <a:solidFill>
                  <a:schemeClr val="tx1"/>
                </a:solidFill>
                <a:cs typeface="Arial" panose="020B0604020202020204" pitchFamily="34" charset="0"/>
              </a:rPr>
              <a:t>Or Encoded Query</a:t>
            </a:r>
          </a:p>
        </p:txBody>
      </p:sp>
      <p:cxnSp>
        <p:nvCxnSpPr>
          <p:cNvPr id="69" name="Straight Arrow Connector 68">
            <a:extLst>
              <a:ext uri="{FF2B5EF4-FFF2-40B4-BE49-F238E27FC236}">
                <a16:creationId xmlns:a16="http://schemas.microsoft.com/office/drawing/2014/main" id="{052B05E4-0D4C-46BF-B096-B62B757DF4BD}"/>
              </a:ext>
            </a:extLst>
          </p:cNvPr>
          <p:cNvCxnSpPr>
            <a:cxnSpLocks/>
          </p:cNvCxnSpPr>
          <p:nvPr/>
        </p:nvCxnSpPr>
        <p:spPr>
          <a:xfrm flipV="1">
            <a:off x="2737474" y="3763673"/>
            <a:ext cx="0" cy="66690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BCEE1A28-FFC8-40D1-9F98-710C199D0EB7}"/>
              </a:ext>
            </a:extLst>
          </p:cNvPr>
          <p:cNvCxnSpPr>
            <a:cxnSpLocks/>
          </p:cNvCxnSpPr>
          <p:nvPr/>
        </p:nvCxnSpPr>
        <p:spPr>
          <a:xfrm flipV="1">
            <a:off x="3194674" y="4760508"/>
            <a:ext cx="1227984" cy="12969"/>
          </a:xfrm>
          <a:prstGeom prst="straightConnector1">
            <a:avLst/>
          </a:prstGeom>
          <a:ln w="19050">
            <a:solidFill>
              <a:srgbClr val="F7F7F7"/>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D5B86B7-2DFA-4E9A-88CF-7AC4EBE97F24}"/>
              </a:ext>
            </a:extLst>
          </p:cNvPr>
          <p:cNvCxnSpPr>
            <a:cxnSpLocks/>
          </p:cNvCxnSpPr>
          <p:nvPr/>
        </p:nvCxnSpPr>
        <p:spPr>
          <a:xfrm flipV="1">
            <a:off x="3194674" y="3408106"/>
            <a:ext cx="1319400" cy="1266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FCCA2D4-B459-42D5-B0CC-C23149EBB705}"/>
              </a:ext>
            </a:extLst>
          </p:cNvPr>
          <p:cNvCxnSpPr>
            <a:cxnSpLocks/>
            <a:stCxn id="23" idx="2"/>
            <a:endCxn id="30" idx="0"/>
          </p:cNvCxnSpPr>
          <p:nvPr/>
        </p:nvCxnSpPr>
        <p:spPr>
          <a:xfrm>
            <a:off x="5008464" y="2843147"/>
            <a:ext cx="0" cy="33576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73AAD95B-2B02-44C2-8123-2E0E61658C00}"/>
              </a:ext>
            </a:extLst>
          </p:cNvPr>
          <p:cNvCxnSpPr>
            <a:cxnSpLocks/>
            <a:stCxn id="146" idx="2"/>
            <a:endCxn id="29" idx="0"/>
          </p:cNvCxnSpPr>
          <p:nvPr/>
        </p:nvCxnSpPr>
        <p:spPr>
          <a:xfrm>
            <a:off x="7047483" y="2843147"/>
            <a:ext cx="8160" cy="30855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34CD3D1-484E-2421-14D6-AE9A1D2284FE}"/>
              </a:ext>
            </a:extLst>
          </p:cNvPr>
          <p:cNvSpPr txBox="1"/>
          <p:nvPr/>
        </p:nvSpPr>
        <p:spPr>
          <a:xfrm>
            <a:off x="5026792" y="1655252"/>
            <a:ext cx="620532" cy="230772"/>
          </a:xfrm>
          <a:prstGeom prst="rect">
            <a:avLst/>
          </a:prstGeom>
          <a:noFill/>
          <a:ln>
            <a:noFill/>
          </a:ln>
          <a:effectLst/>
        </p:spPr>
        <p:txBody>
          <a:bodyPr wrap="square" rtlCol="0">
            <a:spAutoFit/>
          </a:bodyPr>
          <a:lstStyle/>
          <a:p>
            <a:pPr algn="l"/>
            <a:r>
              <a:rPr lang="en-US" sz="900" dirty="0">
                <a:solidFill>
                  <a:schemeClr val="bg1"/>
                </a:solidFill>
              </a:rPr>
              <a:t>REF</a:t>
            </a:r>
          </a:p>
        </p:txBody>
      </p:sp>
      <p:sp>
        <p:nvSpPr>
          <p:cNvPr id="54" name="Rectangle: Rounded Corners 53">
            <a:extLst>
              <a:ext uri="{FF2B5EF4-FFF2-40B4-BE49-F238E27FC236}">
                <a16:creationId xmlns:a16="http://schemas.microsoft.com/office/drawing/2014/main" id="{878AA48B-3608-5402-701C-8562AF10D6FB}"/>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Tree>
    <p:extLst>
      <p:ext uri="{BB962C8B-B14F-4D97-AF65-F5344CB8AC3E}">
        <p14:creationId xmlns:p14="http://schemas.microsoft.com/office/powerpoint/2010/main" val="42762523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3150CBD-922D-4A0B-8D3C-0D059589B129}"/>
              </a:ext>
            </a:extLst>
          </p:cNvPr>
          <p:cNvSpPr/>
          <p:nvPr/>
        </p:nvSpPr>
        <p:spPr>
          <a:xfrm>
            <a:off x="10568456" y="3548341"/>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SAP Prod</a:t>
            </a:r>
          </a:p>
        </p:txBody>
      </p:sp>
      <p:sp>
        <p:nvSpPr>
          <p:cNvPr id="3" name="Rectangle: Rounded Corners 2">
            <a:extLst>
              <a:ext uri="{FF2B5EF4-FFF2-40B4-BE49-F238E27FC236}">
                <a16:creationId xmlns:a16="http://schemas.microsoft.com/office/drawing/2014/main" id="{33425AEE-FDDB-46B8-8398-8088A1997605}"/>
              </a:ext>
            </a:extLst>
          </p:cNvPr>
          <p:cNvSpPr/>
          <p:nvPr/>
        </p:nvSpPr>
        <p:spPr>
          <a:xfrm>
            <a:off x="10559156" y="2893466"/>
            <a:ext cx="868680" cy="560208"/>
          </a:xfrm>
          <a:prstGeom prst="roundRect">
            <a:avLst>
              <a:gd name="adj" fmla="val 21564"/>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a:solidFill>
                  <a:schemeClr val="tx1"/>
                </a:solidFill>
                <a:cs typeface="Arial" panose="020B0604020202020204" pitchFamily="34" charset="0"/>
              </a:rPr>
              <a:t>Application Service</a:t>
            </a:r>
          </a:p>
          <a:p>
            <a:pPr algn="ctr" defTabSz="456926">
              <a:lnSpc>
                <a:spcPct val="90000"/>
              </a:lnSpc>
            </a:pPr>
            <a:r>
              <a:rPr lang="en-US" sz="900">
                <a:solidFill>
                  <a:schemeClr val="tx1"/>
                </a:solidFill>
                <a:cs typeface="Arial" panose="020B0604020202020204" pitchFamily="34" charset="0"/>
              </a:rPr>
              <a:t>MS Exchange 2016 Prod</a:t>
            </a:r>
            <a:endParaRPr lang="en-US" sz="900" dirty="0">
              <a:solidFill>
                <a:schemeClr val="tx1"/>
              </a:solidFill>
              <a:cs typeface="Arial" panose="020B0604020202020204" pitchFamily="34" charset="0"/>
            </a:endParaRPr>
          </a:p>
        </p:txBody>
      </p:sp>
      <p:sp>
        <p:nvSpPr>
          <p:cNvPr id="5" name="Rectangle: Rounded Corners 4">
            <a:extLst>
              <a:ext uri="{FF2B5EF4-FFF2-40B4-BE49-F238E27FC236}">
                <a16:creationId xmlns:a16="http://schemas.microsoft.com/office/drawing/2014/main" id="{F2FD4F62-DCAE-4973-967F-EC318D9DF6EF}"/>
              </a:ext>
            </a:extLst>
          </p:cNvPr>
          <p:cNvSpPr/>
          <p:nvPr/>
        </p:nvSpPr>
        <p:spPr>
          <a:xfrm>
            <a:off x="5541988" y="2132434"/>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MS Active Directory</a:t>
            </a:r>
          </a:p>
        </p:txBody>
      </p:sp>
      <p:cxnSp>
        <p:nvCxnSpPr>
          <p:cNvPr id="6" name="Elbow Connector 36">
            <a:extLst>
              <a:ext uri="{FF2B5EF4-FFF2-40B4-BE49-F238E27FC236}">
                <a16:creationId xmlns:a16="http://schemas.microsoft.com/office/drawing/2014/main" id="{8221B470-4CB7-47FD-80F9-7E0DF6DFF404}"/>
              </a:ext>
            </a:extLst>
          </p:cNvPr>
          <p:cNvCxnSpPr>
            <a:cxnSpLocks/>
          </p:cNvCxnSpPr>
          <p:nvPr/>
        </p:nvCxnSpPr>
        <p:spPr>
          <a:xfrm rot="5400000">
            <a:off x="5640110" y="1809789"/>
            <a:ext cx="666053" cy="1"/>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5D76F54F-9107-4377-8242-D6D852580836}"/>
              </a:ext>
            </a:extLst>
          </p:cNvPr>
          <p:cNvSpPr/>
          <p:nvPr/>
        </p:nvSpPr>
        <p:spPr>
          <a:xfrm>
            <a:off x="5965108" y="6296206"/>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a:solidFill>
                  <a:schemeClr val="tx1"/>
                </a:solidFill>
                <a:cs typeface="Arial" panose="020B0604020202020204" pitchFamily="34" charset="0"/>
              </a:rPr>
              <a:t>Infrastructure</a:t>
            </a:r>
          </a:p>
          <a:p>
            <a:pPr algn="ctr" defTabSz="456926">
              <a:lnSpc>
                <a:spcPct val="90000"/>
              </a:lnSpc>
              <a:defRPr/>
            </a:pPr>
            <a:r>
              <a:rPr lang="en-US" sz="900">
                <a:solidFill>
                  <a:schemeClr val="tx1"/>
                </a:solidFill>
                <a:cs typeface="Arial" panose="020B0604020202020204" pitchFamily="34" charset="0"/>
              </a:rPr>
              <a:t>Server123</a:t>
            </a:r>
          </a:p>
        </p:txBody>
      </p:sp>
      <p:sp>
        <p:nvSpPr>
          <p:cNvPr id="9" name="TextBox 8">
            <a:extLst>
              <a:ext uri="{FF2B5EF4-FFF2-40B4-BE49-F238E27FC236}">
                <a16:creationId xmlns:a16="http://schemas.microsoft.com/office/drawing/2014/main" id="{DD4F893E-34ED-4A5A-8B86-3D924036E13F}"/>
              </a:ext>
            </a:extLst>
          </p:cNvPr>
          <p:cNvSpPr txBox="1"/>
          <p:nvPr/>
        </p:nvSpPr>
        <p:spPr>
          <a:xfrm>
            <a:off x="5048268" y="4828428"/>
            <a:ext cx="800091" cy="215444"/>
          </a:xfrm>
          <a:prstGeom prst="rect">
            <a:avLst/>
          </a:prstGeom>
          <a:noFill/>
          <a:ln>
            <a:noFill/>
          </a:ln>
          <a:effectLst/>
        </p:spPr>
        <p:txBody>
          <a:bodyPr wrap="square" rtlCol="0">
            <a:spAutoFit/>
          </a:bodyPr>
          <a:lstStyle/>
          <a:p>
            <a:pPr algn="l"/>
            <a:r>
              <a:rPr lang="en-US" sz="800"/>
              <a:t>Depends on</a:t>
            </a:r>
          </a:p>
        </p:txBody>
      </p:sp>
      <p:sp>
        <p:nvSpPr>
          <p:cNvPr id="10" name="Rectangle: Rounded Corners 9">
            <a:extLst>
              <a:ext uri="{FF2B5EF4-FFF2-40B4-BE49-F238E27FC236}">
                <a16:creationId xmlns:a16="http://schemas.microsoft.com/office/drawing/2014/main" id="{417FB8CA-CBD8-416F-98AE-D3FB6D8A0538}"/>
              </a:ext>
            </a:extLst>
          </p:cNvPr>
          <p:cNvSpPr/>
          <p:nvPr/>
        </p:nvSpPr>
        <p:spPr>
          <a:xfrm>
            <a:off x="10538092" y="2148742"/>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SN Prod</a:t>
            </a:r>
          </a:p>
        </p:txBody>
      </p:sp>
      <p:sp>
        <p:nvSpPr>
          <p:cNvPr id="11" name="TextBox 10">
            <a:extLst>
              <a:ext uri="{FF2B5EF4-FFF2-40B4-BE49-F238E27FC236}">
                <a16:creationId xmlns:a16="http://schemas.microsoft.com/office/drawing/2014/main" id="{7942B715-2669-4299-84BC-C992FAF16106}"/>
              </a:ext>
            </a:extLst>
          </p:cNvPr>
          <p:cNvSpPr txBox="1"/>
          <p:nvPr/>
        </p:nvSpPr>
        <p:spPr>
          <a:xfrm>
            <a:off x="6756147" y="6084738"/>
            <a:ext cx="656872" cy="215444"/>
          </a:xfrm>
          <a:prstGeom prst="rect">
            <a:avLst/>
          </a:prstGeom>
          <a:noFill/>
          <a:ln>
            <a:noFill/>
          </a:ln>
          <a:effectLst/>
        </p:spPr>
        <p:txBody>
          <a:bodyPr wrap="square" rtlCol="0">
            <a:spAutoFit/>
          </a:bodyPr>
          <a:lstStyle/>
          <a:p>
            <a:pPr algn="l"/>
            <a:r>
              <a:rPr lang="en-US" sz="800" dirty="0"/>
              <a:t>Runs On</a:t>
            </a:r>
          </a:p>
        </p:txBody>
      </p:sp>
      <p:sp>
        <p:nvSpPr>
          <p:cNvPr id="12" name="Rectangle: Rounded Corners 11">
            <a:extLst>
              <a:ext uri="{FF2B5EF4-FFF2-40B4-BE49-F238E27FC236}">
                <a16:creationId xmlns:a16="http://schemas.microsoft.com/office/drawing/2014/main" id="{6D9DC71C-225C-4DA1-93B5-3D7F88477AFE}"/>
              </a:ext>
            </a:extLst>
          </p:cNvPr>
          <p:cNvSpPr/>
          <p:nvPr/>
        </p:nvSpPr>
        <p:spPr>
          <a:xfrm>
            <a:off x="10534297" y="1476373"/>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a:t>
            </a:r>
            <a:r>
              <a:rPr lang="en-US" sz="900" b="1" dirty="0">
                <a:solidFill>
                  <a:schemeClr val="tx1"/>
                </a:solidFill>
                <a:cs typeface="Arial" panose="020B0604020202020204" pitchFamily="34" charset="0"/>
              </a:rPr>
              <a:t>Service</a:t>
            </a:r>
            <a:endParaRPr lang="en-US" sz="1000" b="1" dirty="0">
              <a:solidFill>
                <a:schemeClr val="tx1"/>
              </a:solidFill>
              <a:cs typeface="Arial" panose="020B0604020202020204" pitchFamily="34" charset="0"/>
            </a:endParaRPr>
          </a:p>
          <a:p>
            <a:pPr algn="ctr" defTabSz="456926">
              <a:lnSpc>
                <a:spcPct val="90000"/>
              </a:lnSpc>
            </a:pPr>
            <a:r>
              <a:rPr lang="en-US" sz="1000" dirty="0">
                <a:solidFill>
                  <a:schemeClr val="tx1"/>
                </a:solidFill>
                <a:cs typeface="Arial" panose="020B0604020202020204" pitchFamily="34" charset="0"/>
              </a:rPr>
              <a:t>Box Prod</a:t>
            </a:r>
          </a:p>
        </p:txBody>
      </p:sp>
      <p:sp>
        <p:nvSpPr>
          <p:cNvPr id="13" name="TextBox 12">
            <a:extLst>
              <a:ext uri="{FF2B5EF4-FFF2-40B4-BE49-F238E27FC236}">
                <a16:creationId xmlns:a16="http://schemas.microsoft.com/office/drawing/2014/main" id="{CEFBB8A6-A4EE-473D-B265-0CF4096EAF6F}"/>
              </a:ext>
            </a:extLst>
          </p:cNvPr>
          <p:cNvSpPr txBox="1"/>
          <p:nvPr/>
        </p:nvSpPr>
        <p:spPr>
          <a:xfrm>
            <a:off x="8962352" y="2133476"/>
            <a:ext cx="1232654" cy="215444"/>
          </a:xfrm>
          <a:prstGeom prst="rect">
            <a:avLst/>
          </a:prstGeom>
          <a:noFill/>
          <a:ln>
            <a:noFill/>
          </a:ln>
          <a:effectLst/>
        </p:spPr>
        <p:txBody>
          <a:bodyPr wrap="square" rtlCol="0">
            <a:spAutoFit/>
          </a:bodyPr>
          <a:lstStyle/>
          <a:p>
            <a:pPr algn="l"/>
            <a:r>
              <a:rPr lang="en-US" sz="800"/>
              <a:t>Sends data to</a:t>
            </a:r>
          </a:p>
        </p:txBody>
      </p:sp>
      <p:cxnSp>
        <p:nvCxnSpPr>
          <p:cNvPr id="14" name="Elbow Connector 127">
            <a:extLst>
              <a:ext uri="{FF2B5EF4-FFF2-40B4-BE49-F238E27FC236}">
                <a16:creationId xmlns:a16="http://schemas.microsoft.com/office/drawing/2014/main" id="{A69E0492-7488-4CBD-8FC7-6EA5F4BB6F8D}"/>
              </a:ext>
            </a:extLst>
          </p:cNvPr>
          <p:cNvCxnSpPr>
            <a:cxnSpLocks/>
            <a:stCxn id="23" idx="3"/>
          </p:cNvCxnSpPr>
          <p:nvPr/>
        </p:nvCxnSpPr>
        <p:spPr>
          <a:xfrm flipV="1">
            <a:off x="6456388" y="2445922"/>
            <a:ext cx="4081704" cy="196382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7148376C-0DE3-4F8C-8666-0558A4563C23}"/>
              </a:ext>
            </a:extLst>
          </p:cNvPr>
          <p:cNvSpPr/>
          <p:nvPr/>
        </p:nvSpPr>
        <p:spPr>
          <a:xfrm>
            <a:off x="5999870" y="5718106"/>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ADFS@server123</a:t>
            </a:r>
          </a:p>
        </p:txBody>
      </p:sp>
      <p:cxnSp>
        <p:nvCxnSpPr>
          <p:cNvPr id="17" name="Elbow Connector 92">
            <a:extLst>
              <a:ext uri="{FF2B5EF4-FFF2-40B4-BE49-F238E27FC236}">
                <a16:creationId xmlns:a16="http://schemas.microsoft.com/office/drawing/2014/main" id="{547E9E05-1B61-4882-9ABF-B3FFB178A960}"/>
              </a:ext>
            </a:extLst>
          </p:cNvPr>
          <p:cNvCxnSpPr>
            <a:cxnSpLocks/>
            <a:stCxn id="23" idx="3"/>
          </p:cNvCxnSpPr>
          <p:nvPr/>
        </p:nvCxnSpPr>
        <p:spPr>
          <a:xfrm flipV="1">
            <a:off x="6456388" y="3018272"/>
            <a:ext cx="4112068" cy="139147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625F378-1B89-4972-92BA-F761ABBFAA09}"/>
              </a:ext>
            </a:extLst>
          </p:cNvPr>
          <p:cNvSpPr txBox="1"/>
          <p:nvPr/>
        </p:nvSpPr>
        <p:spPr>
          <a:xfrm>
            <a:off x="5364186" y="2951624"/>
            <a:ext cx="872860" cy="215444"/>
          </a:xfrm>
          <a:prstGeom prst="rect">
            <a:avLst/>
          </a:prstGeom>
          <a:noFill/>
          <a:ln>
            <a:noFill/>
          </a:ln>
          <a:effectLst/>
        </p:spPr>
        <p:txBody>
          <a:bodyPr wrap="square" rtlCol="0">
            <a:spAutoFit/>
          </a:bodyPr>
          <a:lstStyle/>
          <a:p>
            <a:pPr algn="l"/>
            <a:r>
              <a:rPr lang="en-US" sz="800" dirty="0"/>
              <a:t>Consumes</a:t>
            </a:r>
          </a:p>
        </p:txBody>
      </p:sp>
      <p:sp>
        <p:nvSpPr>
          <p:cNvPr id="20" name="Rectangle: Rounded Corners 19">
            <a:extLst>
              <a:ext uri="{FF2B5EF4-FFF2-40B4-BE49-F238E27FC236}">
                <a16:creationId xmlns:a16="http://schemas.microsoft.com/office/drawing/2014/main" id="{9D510608-DFB7-4D2D-8D9B-0BCD8E689D73}"/>
              </a:ext>
            </a:extLst>
          </p:cNvPr>
          <p:cNvSpPr/>
          <p:nvPr/>
        </p:nvSpPr>
        <p:spPr>
          <a:xfrm>
            <a:off x="1939929" y="630771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 Service Offering</a:t>
            </a:r>
          </a:p>
          <a:p>
            <a:pPr algn="ctr" defTabSz="456926">
              <a:lnSpc>
                <a:spcPct val="90000"/>
              </a:lnSpc>
              <a:defRPr/>
            </a:pPr>
            <a:r>
              <a:rPr lang="en-US" sz="900" dirty="0">
                <a:solidFill>
                  <a:schemeClr val="tx1"/>
                </a:solidFill>
                <a:cs typeface="Arial" panose="020B0604020202020204" pitchFamily="34" charset="0"/>
              </a:rPr>
              <a:t>Windows Administration</a:t>
            </a:r>
          </a:p>
        </p:txBody>
      </p:sp>
      <p:sp>
        <p:nvSpPr>
          <p:cNvPr id="21" name="Rectangle: Rounded Corners 20">
            <a:extLst>
              <a:ext uri="{FF2B5EF4-FFF2-40B4-BE49-F238E27FC236}">
                <a16:creationId xmlns:a16="http://schemas.microsoft.com/office/drawing/2014/main" id="{62D1CB35-AD32-435C-B3FB-9FA80DF3AA07}"/>
              </a:ext>
            </a:extLst>
          </p:cNvPr>
          <p:cNvSpPr/>
          <p:nvPr/>
        </p:nvSpPr>
        <p:spPr>
          <a:xfrm>
            <a:off x="97694" y="408973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b="1" dirty="0">
                <a:solidFill>
                  <a:schemeClr val="tx1"/>
                </a:solidFill>
                <a:cs typeface="Arial" panose="020B0604020202020204" pitchFamily="34" charset="0"/>
              </a:rPr>
              <a:t>Technology Service</a:t>
            </a:r>
          </a:p>
          <a:p>
            <a:pPr algn="ctr" defTabSz="456926">
              <a:lnSpc>
                <a:spcPct val="90000"/>
              </a:lnSpc>
              <a:defRPr/>
            </a:pPr>
            <a:r>
              <a:rPr lang="en-US" sz="1000" dirty="0">
                <a:solidFill>
                  <a:schemeClr val="tx1"/>
                </a:solidFill>
                <a:cs typeface="Arial" panose="020B0604020202020204" pitchFamily="34" charset="0"/>
              </a:rPr>
              <a:t>Identity Mgmt</a:t>
            </a:r>
          </a:p>
        </p:txBody>
      </p:sp>
      <p:sp>
        <p:nvSpPr>
          <p:cNvPr id="22" name="Rectangle: Rounded Corners 21">
            <a:extLst>
              <a:ext uri="{FF2B5EF4-FFF2-40B4-BE49-F238E27FC236}">
                <a16:creationId xmlns:a16="http://schemas.microsoft.com/office/drawing/2014/main" id="{AED00F6D-4AB0-422D-AC3B-07AA71E0B4FC}"/>
              </a:ext>
            </a:extLst>
          </p:cNvPr>
          <p:cNvSpPr/>
          <p:nvPr/>
        </p:nvSpPr>
        <p:spPr>
          <a:xfrm>
            <a:off x="105382" y="630193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Technology Service</a:t>
            </a:r>
          </a:p>
          <a:p>
            <a:pPr algn="ctr" defTabSz="456926">
              <a:lnSpc>
                <a:spcPct val="90000"/>
              </a:lnSpc>
              <a:defRPr/>
            </a:pPr>
            <a:r>
              <a:rPr lang="en-US" sz="900" dirty="0">
                <a:solidFill>
                  <a:schemeClr val="tx1"/>
                </a:solidFill>
                <a:cs typeface="Arial" panose="020B0604020202020204" pitchFamily="34" charset="0"/>
              </a:rPr>
              <a:t>Hosting Services</a:t>
            </a:r>
          </a:p>
        </p:txBody>
      </p:sp>
      <p:sp>
        <p:nvSpPr>
          <p:cNvPr id="23" name="Rectangle: Rounded Corners 22">
            <a:extLst>
              <a:ext uri="{FF2B5EF4-FFF2-40B4-BE49-F238E27FC236}">
                <a16:creationId xmlns:a16="http://schemas.microsoft.com/office/drawing/2014/main" id="{6E44F040-B4CB-4FB5-A569-159D18FF08D5}"/>
              </a:ext>
            </a:extLst>
          </p:cNvPr>
          <p:cNvSpPr/>
          <p:nvPr/>
        </p:nvSpPr>
        <p:spPr>
          <a:xfrm>
            <a:off x="5541988" y="406684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Active Directory 2018 Prod</a:t>
            </a:r>
          </a:p>
        </p:txBody>
      </p:sp>
      <p:cxnSp>
        <p:nvCxnSpPr>
          <p:cNvPr id="24" name="Elbow Connector 109">
            <a:extLst>
              <a:ext uri="{FF2B5EF4-FFF2-40B4-BE49-F238E27FC236}">
                <a16:creationId xmlns:a16="http://schemas.microsoft.com/office/drawing/2014/main" id="{2967A217-35D7-4DD2-A15D-4FC5F73D3716}"/>
              </a:ext>
            </a:extLst>
          </p:cNvPr>
          <p:cNvCxnSpPr>
            <a:cxnSpLocks/>
          </p:cNvCxnSpPr>
          <p:nvPr/>
        </p:nvCxnSpPr>
        <p:spPr>
          <a:xfrm>
            <a:off x="1553427" y="6481006"/>
            <a:ext cx="386502" cy="5780"/>
          </a:xfrm>
          <a:prstGeom prst="straightConnector1">
            <a:avLst/>
          </a:prstGeom>
          <a:ln w="9525"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id="{D52C3FC6-AABC-4AB6-AD5D-4048E144E8AB}"/>
              </a:ext>
            </a:extLst>
          </p:cNvPr>
          <p:cNvSpPr txBox="1"/>
          <p:nvPr/>
        </p:nvSpPr>
        <p:spPr>
          <a:xfrm>
            <a:off x="3033802" y="4223054"/>
            <a:ext cx="761487" cy="215444"/>
          </a:xfrm>
          <a:prstGeom prst="rect">
            <a:avLst/>
          </a:prstGeom>
          <a:noFill/>
          <a:ln>
            <a:noFill/>
          </a:ln>
          <a:effectLst/>
        </p:spPr>
        <p:txBody>
          <a:bodyPr wrap="square" rtlCol="0">
            <a:spAutoFit/>
          </a:bodyPr>
          <a:lstStyle/>
          <a:p>
            <a:pPr algn="l"/>
            <a:r>
              <a:rPr lang="en-US" sz="800"/>
              <a:t>Contains</a:t>
            </a:r>
          </a:p>
        </p:txBody>
      </p:sp>
      <p:cxnSp>
        <p:nvCxnSpPr>
          <p:cNvPr id="28" name="Elbow Connector 151">
            <a:extLst>
              <a:ext uri="{FF2B5EF4-FFF2-40B4-BE49-F238E27FC236}">
                <a16:creationId xmlns:a16="http://schemas.microsoft.com/office/drawing/2014/main" id="{92293F47-6538-4035-9931-481CEAD93FC6}"/>
              </a:ext>
            </a:extLst>
          </p:cNvPr>
          <p:cNvCxnSpPr>
            <a:cxnSpLocks/>
            <a:endCxn id="15" idx="0"/>
          </p:cNvCxnSpPr>
          <p:nvPr/>
        </p:nvCxnSpPr>
        <p:spPr>
          <a:xfrm rot="16200000" flipH="1">
            <a:off x="5957901" y="4952115"/>
            <a:ext cx="975804" cy="556178"/>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9" name="Elbow Connector 159">
            <a:extLst>
              <a:ext uri="{FF2B5EF4-FFF2-40B4-BE49-F238E27FC236}">
                <a16:creationId xmlns:a16="http://schemas.microsoft.com/office/drawing/2014/main" id="{3851A094-73FC-4A8F-ADA9-98D8857F7C17}"/>
              </a:ext>
            </a:extLst>
          </p:cNvPr>
          <p:cNvCxnSpPr>
            <a:cxnSpLocks/>
            <a:stCxn id="23" idx="3"/>
          </p:cNvCxnSpPr>
          <p:nvPr/>
        </p:nvCxnSpPr>
        <p:spPr>
          <a:xfrm flipV="1">
            <a:off x="6456388" y="3792589"/>
            <a:ext cx="4104776" cy="617153"/>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1" name="Elbow Connector 175">
            <a:extLst>
              <a:ext uri="{FF2B5EF4-FFF2-40B4-BE49-F238E27FC236}">
                <a16:creationId xmlns:a16="http://schemas.microsoft.com/office/drawing/2014/main" id="{393600DF-EBA0-4DDB-8BDA-C84BDDC8F354}"/>
              </a:ext>
            </a:extLst>
          </p:cNvPr>
          <p:cNvCxnSpPr>
            <a:cxnSpLocks/>
          </p:cNvCxnSpPr>
          <p:nvPr/>
        </p:nvCxnSpPr>
        <p:spPr>
          <a:xfrm>
            <a:off x="992309" y="4432636"/>
            <a:ext cx="955379" cy="4378"/>
          </a:xfrm>
          <a:prstGeom prst="bentConnector3">
            <a:avLst>
              <a:gd name="adj1" fmla="val 50000"/>
            </a:avLst>
          </a:prstGeom>
          <a:ln w="9525"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34" name="Rectangle: Rounded Corners 33">
            <a:extLst>
              <a:ext uri="{FF2B5EF4-FFF2-40B4-BE49-F238E27FC236}">
                <a16:creationId xmlns:a16="http://schemas.microsoft.com/office/drawing/2014/main" id="{2D1B0270-98B9-408E-A28F-8871621F8949}"/>
              </a:ext>
            </a:extLst>
          </p:cNvPr>
          <p:cNvSpPr/>
          <p:nvPr/>
        </p:nvSpPr>
        <p:spPr>
          <a:xfrm>
            <a:off x="7688989" y="5709620"/>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DS1@server456</a:t>
            </a:r>
          </a:p>
        </p:txBody>
      </p:sp>
      <p:sp>
        <p:nvSpPr>
          <p:cNvPr id="35" name="TextBox 34">
            <a:extLst>
              <a:ext uri="{FF2B5EF4-FFF2-40B4-BE49-F238E27FC236}">
                <a16:creationId xmlns:a16="http://schemas.microsoft.com/office/drawing/2014/main" id="{32276FDB-66A9-44FE-8E6F-6E5711D34A38}"/>
              </a:ext>
            </a:extLst>
          </p:cNvPr>
          <p:cNvSpPr txBox="1"/>
          <p:nvPr/>
        </p:nvSpPr>
        <p:spPr>
          <a:xfrm>
            <a:off x="8962352" y="2698831"/>
            <a:ext cx="1232654" cy="215444"/>
          </a:xfrm>
          <a:prstGeom prst="rect">
            <a:avLst/>
          </a:prstGeom>
          <a:noFill/>
          <a:ln>
            <a:noFill/>
          </a:ln>
          <a:effectLst/>
        </p:spPr>
        <p:txBody>
          <a:bodyPr wrap="square" rtlCol="0">
            <a:spAutoFit/>
          </a:bodyPr>
          <a:lstStyle/>
          <a:p>
            <a:r>
              <a:rPr lang="en-US" sz="800"/>
              <a:t>Sends data to</a:t>
            </a:r>
          </a:p>
        </p:txBody>
      </p:sp>
      <p:sp>
        <p:nvSpPr>
          <p:cNvPr id="36" name="TextBox 35">
            <a:extLst>
              <a:ext uri="{FF2B5EF4-FFF2-40B4-BE49-F238E27FC236}">
                <a16:creationId xmlns:a16="http://schemas.microsoft.com/office/drawing/2014/main" id="{6168CB84-2F6E-42A3-94BE-8C45253D9F13}"/>
              </a:ext>
            </a:extLst>
          </p:cNvPr>
          <p:cNvSpPr txBox="1"/>
          <p:nvPr/>
        </p:nvSpPr>
        <p:spPr>
          <a:xfrm>
            <a:off x="8962352" y="3248789"/>
            <a:ext cx="1232654" cy="215444"/>
          </a:xfrm>
          <a:prstGeom prst="rect">
            <a:avLst/>
          </a:prstGeom>
          <a:noFill/>
          <a:ln>
            <a:noFill/>
          </a:ln>
          <a:effectLst/>
        </p:spPr>
        <p:txBody>
          <a:bodyPr wrap="square" rtlCol="0">
            <a:spAutoFit/>
          </a:bodyPr>
          <a:lstStyle/>
          <a:p>
            <a:r>
              <a:rPr lang="en-US" sz="800"/>
              <a:t>Sends data to</a:t>
            </a:r>
          </a:p>
        </p:txBody>
      </p:sp>
      <p:cxnSp>
        <p:nvCxnSpPr>
          <p:cNvPr id="37" name="Elbow Connector 87">
            <a:extLst>
              <a:ext uri="{FF2B5EF4-FFF2-40B4-BE49-F238E27FC236}">
                <a16:creationId xmlns:a16="http://schemas.microsoft.com/office/drawing/2014/main" id="{B71615DC-6CEA-49E0-A7F6-D3BDCE426EA2}"/>
              </a:ext>
            </a:extLst>
          </p:cNvPr>
          <p:cNvCxnSpPr>
            <a:cxnSpLocks/>
            <a:endCxn id="34" idx="0"/>
          </p:cNvCxnSpPr>
          <p:nvPr/>
        </p:nvCxnSpPr>
        <p:spPr>
          <a:xfrm>
            <a:off x="6225725" y="5221720"/>
            <a:ext cx="2187286" cy="487900"/>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5D7CEAA2-52C3-427F-AB59-8EB2986E5FE4}"/>
              </a:ext>
            </a:extLst>
          </p:cNvPr>
          <p:cNvSpPr/>
          <p:nvPr/>
        </p:nvSpPr>
        <p:spPr>
          <a:xfrm>
            <a:off x="7661062" y="6301792"/>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a:solidFill>
                  <a:schemeClr val="tx1"/>
                </a:solidFill>
                <a:cs typeface="Arial" panose="020B0604020202020204" pitchFamily="34" charset="0"/>
              </a:rPr>
              <a:t>Infrastructure</a:t>
            </a:r>
          </a:p>
          <a:p>
            <a:pPr algn="ctr" defTabSz="456926">
              <a:lnSpc>
                <a:spcPct val="90000"/>
              </a:lnSpc>
              <a:defRPr/>
            </a:pPr>
            <a:r>
              <a:rPr lang="en-US" sz="900">
                <a:solidFill>
                  <a:schemeClr val="tx1"/>
                </a:solidFill>
                <a:cs typeface="Arial" panose="020B0604020202020204" pitchFamily="34" charset="0"/>
              </a:rPr>
              <a:t>Server456</a:t>
            </a:r>
          </a:p>
        </p:txBody>
      </p:sp>
      <p:sp>
        <p:nvSpPr>
          <p:cNvPr id="40" name="TextBox 39">
            <a:extLst>
              <a:ext uri="{FF2B5EF4-FFF2-40B4-BE49-F238E27FC236}">
                <a16:creationId xmlns:a16="http://schemas.microsoft.com/office/drawing/2014/main" id="{EE9BA46D-A87D-4410-9339-169829E31AC2}"/>
              </a:ext>
            </a:extLst>
          </p:cNvPr>
          <p:cNvSpPr txBox="1"/>
          <p:nvPr/>
        </p:nvSpPr>
        <p:spPr>
          <a:xfrm>
            <a:off x="8389405" y="6076250"/>
            <a:ext cx="656872" cy="215444"/>
          </a:xfrm>
          <a:prstGeom prst="rect">
            <a:avLst/>
          </a:prstGeom>
          <a:noFill/>
          <a:ln>
            <a:noFill/>
          </a:ln>
          <a:effectLst/>
        </p:spPr>
        <p:txBody>
          <a:bodyPr wrap="square" rtlCol="0">
            <a:spAutoFit/>
          </a:bodyPr>
          <a:lstStyle/>
          <a:p>
            <a:pPr algn="l"/>
            <a:r>
              <a:rPr lang="en-US" sz="800" dirty="0"/>
              <a:t>Runs On</a:t>
            </a:r>
          </a:p>
        </p:txBody>
      </p:sp>
      <p:sp>
        <p:nvSpPr>
          <p:cNvPr id="41" name="Left Brace 40">
            <a:extLst>
              <a:ext uri="{FF2B5EF4-FFF2-40B4-BE49-F238E27FC236}">
                <a16:creationId xmlns:a16="http://schemas.microsoft.com/office/drawing/2014/main" id="{87698395-1399-4F2A-AC16-7AF7F267E5CE}"/>
              </a:ext>
            </a:extLst>
          </p:cNvPr>
          <p:cNvSpPr/>
          <p:nvPr/>
        </p:nvSpPr>
        <p:spPr>
          <a:xfrm>
            <a:off x="3896397" y="6244503"/>
            <a:ext cx="274722" cy="490295"/>
          </a:xfrm>
          <a:prstGeom prst="leftBrace">
            <a:avLst/>
          </a:prstGeom>
          <a:ln>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a:p>
        </p:txBody>
      </p:sp>
      <p:sp>
        <p:nvSpPr>
          <p:cNvPr id="42" name="Rectangle: Rounded Corners 41">
            <a:extLst>
              <a:ext uri="{FF2B5EF4-FFF2-40B4-BE49-F238E27FC236}">
                <a16:creationId xmlns:a16="http://schemas.microsoft.com/office/drawing/2014/main" id="{AC428446-0E13-45FB-9D6A-D97E8A95C813}"/>
              </a:ext>
            </a:extLst>
          </p:cNvPr>
          <p:cNvSpPr/>
          <p:nvPr/>
        </p:nvSpPr>
        <p:spPr>
          <a:xfrm>
            <a:off x="4331706" y="5726649"/>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err="1">
                <a:solidFill>
                  <a:schemeClr val="tx1"/>
                </a:solidFill>
                <a:cs typeface="Arial" panose="020B0604020202020204" pitchFamily="34" charset="0"/>
              </a:rPr>
              <a:t>WebProxy@serverabc</a:t>
            </a:r>
            <a:endParaRPr lang="en-US" sz="900" dirty="0">
              <a:solidFill>
                <a:schemeClr val="tx1"/>
              </a:solidFill>
              <a:cs typeface="Arial" panose="020B0604020202020204" pitchFamily="34" charset="0"/>
            </a:endParaRPr>
          </a:p>
        </p:txBody>
      </p:sp>
      <p:sp>
        <p:nvSpPr>
          <p:cNvPr id="43" name="Rectangle: Rounded Corners 42">
            <a:extLst>
              <a:ext uri="{FF2B5EF4-FFF2-40B4-BE49-F238E27FC236}">
                <a16:creationId xmlns:a16="http://schemas.microsoft.com/office/drawing/2014/main" id="{1978D172-BB57-45F6-951E-6D1DB2C94BD4}"/>
              </a:ext>
            </a:extLst>
          </p:cNvPr>
          <p:cNvSpPr/>
          <p:nvPr/>
        </p:nvSpPr>
        <p:spPr>
          <a:xfrm>
            <a:off x="4305072" y="6313325"/>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Infrastructure</a:t>
            </a:r>
          </a:p>
          <a:p>
            <a:pPr algn="ctr" defTabSz="456926">
              <a:lnSpc>
                <a:spcPct val="90000"/>
              </a:lnSpc>
              <a:defRPr/>
            </a:pPr>
            <a:r>
              <a:rPr lang="en-US" sz="900" dirty="0" err="1">
                <a:solidFill>
                  <a:schemeClr val="tx1"/>
                </a:solidFill>
                <a:cs typeface="Arial" panose="020B0604020202020204" pitchFamily="34" charset="0"/>
              </a:rPr>
              <a:t>Serverabc</a:t>
            </a:r>
            <a:endParaRPr lang="en-US" sz="900" dirty="0">
              <a:solidFill>
                <a:schemeClr val="tx1"/>
              </a:solidFill>
              <a:cs typeface="Arial" panose="020B0604020202020204" pitchFamily="34" charset="0"/>
            </a:endParaRPr>
          </a:p>
        </p:txBody>
      </p:sp>
      <p:cxnSp>
        <p:nvCxnSpPr>
          <p:cNvPr id="44" name="Elbow Connector 134">
            <a:extLst>
              <a:ext uri="{FF2B5EF4-FFF2-40B4-BE49-F238E27FC236}">
                <a16:creationId xmlns:a16="http://schemas.microsoft.com/office/drawing/2014/main" id="{CF94EB79-FAF2-49B1-AE3C-8C729E198290}"/>
              </a:ext>
            </a:extLst>
          </p:cNvPr>
          <p:cNvCxnSpPr>
            <a:cxnSpLocks/>
          </p:cNvCxnSpPr>
          <p:nvPr/>
        </p:nvCxnSpPr>
        <p:spPr>
          <a:xfrm rot="10800000" flipV="1">
            <a:off x="5055728" y="5214908"/>
            <a:ext cx="1151410" cy="494711"/>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F8C51BC7-D1CC-438E-8B25-A5C67A86EA78}"/>
              </a:ext>
            </a:extLst>
          </p:cNvPr>
          <p:cNvSpPr txBox="1"/>
          <p:nvPr/>
        </p:nvSpPr>
        <p:spPr>
          <a:xfrm>
            <a:off x="5021781" y="6074153"/>
            <a:ext cx="656872" cy="215444"/>
          </a:xfrm>
          <a:prstGeom prst="rect">
            <a:avLst/>
          </a:prstGeom>
          <a:noFill/>
          <a:ln>
            <a:noFill/>
          </a:ln>
          <a:effectLst/>
        </p:spPr>
        <p:txBody>
          <a:bodyPr wrap="square" rtlCol="0">
            <a:spAutoFit/>
          </a:bodyPr>
          <a:lstStyle/>
          <a:p>
            <a:pPr algn="l"/>
            <a:r>
              <a:rPr lang="en-US" sz="800" dirty="0"/>
              <a:t>Runs On</a:t>
            </a:r>
          </a:p>
        </p:txBody>
      </p:sp>
      <p:cxnSp>
        <p:nvCxnSpPr>
          <p:cNvPr id="47" name="Elbow Connector 140">
            <a:extLst>
              <a:ext uri="{FF2B5EF4-FFF2-40B4-BE49-F238E27FC236}">
                <a16:creationId xmlns:a16="http://schemas.microsoft.com/office/drawing/2014/main" id="{DA1DB308-006E-469F-BEC3-D1DBED9D1000}"/>
              </a:ext>
            </a:extLst>
          </p:cNvPr>
          <p:cNvCxnSpPr>
            <a:cxnSpLocks/>
            <a:endCxn id="56" idx="1"/>
          </p:cNvCxnSpPr>
          <p:nvPr/>
        </p:nvCxnSpPr>
        <p:spPr>
          <a:xfrm rot="16200000" flipH="1">
            <a:off x="2765354" y="4768740"/>
            <a:ext cx="1214756" cy="1004192"/>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BD14D4B6-B550-433C-A8BF-B294FFFEEEFE}"/>
              </a:ext>
            </a:extLst>
          </p:cNvPr>
          <p:cNvSpPr/>
          <p:nvPr/>
        </p:nvSpPr>
        <p:spPr>
          <a:xfrm>
            <a:off x="9387582" y="5682743"/>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Azure AD-Connect@server789</a:t>
            </a:r>
          </a:p>
        </p:txBody>
      </p:sp>
      <p:sp>
        <p:nvSpPr>
          <p:cNvPr id="49" name="Rectangle: Rounded Corners 48">
            <a:extLst>
              <a:ext uri="{FF2B5EF4-FFF2-40B4-BE49-F238E27FC236}">
                <a16:creationId xmlns:a16="http://schemas.microsoft.com/office/drawing/2014/main" id="{85D27214-7AB3-4678-9F8D-B8C6FB87F639}"/>
              </a:ext>
            </a:extLst>
          </p:cNvPr>
          <p:cNvSpPr/>
          <p:nvPr/>
        </p:nvSpPr>
        <p:spPr>
          <a:xfrm>
            <a:off x="9357016" y="6286823"/>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Infrastructure</a:t>
            </a:r>
          </a:p>
          <a:p>
            <a:pPr algn="ctr" defTabSz="456926">
              <a:lnSpc>
                <a:spcPct val="90000"/>
              </a:lnSpc>
              <a:defRPr/>
            </a:pPr>
            <a:r>
              <a:rPr lang="en-US" sz="900" dirty="0">
                <a:solidFill>
                  <a:schemeClr val="tx1"/>
                </a:solidFill>
                <a:cs typeface="Arial" panose="020B0604020202020204" pitchFamily="34" charset="0"/>
              </a:rPr>
              <a:t>Server789</a:t>
            </a:r>
          </a:p>
        </p:txBody>
      </p:sp>
      <p:sp>
        <p:nvSpPr>
          <p:cNvPr id="51" name="TextBox 50">
            <a:extLst>
              <a:ext uri="{FF2B5EF4-FFF2-40B4-BE49-F238E27FC236}">
                <a16:creationId xmlns:a16="http://schemas.microsoft.com/office/drawing/2014/main" id="{80C665DF-E4DF-43B5-951E-8DA5FFA2F115}"/>
              </a:ext>
            </a:extLst>
          </p:cNvPr>
          <p:cNvSpPr txBox="1"/>
          <p:nvPr/>
        </p:nvSpPr>
        <p:spPr>
          <a:xfrm>
            <a:off x="10087321" y="6039109"/>
            <a:ext cx="656872" cy="215444"/>
          </a:xfrm>
          <a:prstGeom prst="rect">
            <a:avLst/>
          </a:prstGeom>
          <a:noFill/>
          <a:ln>
            <a:noFill/>
          </a:ln>
          <a:effectLst/>
        </p:spPr>
        <p:txBody>
          <a:bodyPr wrap="square" rtlCol="0">
            <a:spAutoFit/>
          </a:bodyPr>
          <a:lstStyle/>
          <a:p>
            <a:pPr algn="l"/>
            <a:r>
              <a:rPr lang="en-US" sz="800"/>
              <a:t>Runs On</a:t>
            </a:r>
          </a:p>
        </p:txBody>
      </p:sp>
      <p:cxnSp>
        <p:nvCxnSpPr>
          <p:cNvPr id="52" name="Elbow Connector 146">
            <a:extLst>
              <a:ext uri="{FF2B5EF4-FFF2-40B4-BE49-F238E27FC236}">
                <a16:creationId xmlns:a16="http://schemas.microsoft.com/office/drawing/2014/main" id="{326EA5A0-9B45-493F-8006-AA21F708DEDB}"/>
              </a:ext>
            </a:extLst>
          </p:cNvPr>
          <p:cNvCxnSpPr>
            <a:cxnSpLocks/>
          </p:cNvCxnSpPr>
          <p:nvPr/>
        </p:nvCxnSpPr>
        <p:spPr>
          <a:xfrm rot="16200000" flipH="1">
            <a:off x="7565976" y="3254430"/>
            <a:ext cx="1012894" cy="3809675"/>
          </a:xfrm>
          <a:prstGeom prst="bentConnector3">
            <a:avLst>
              <a:gd name="adj1" fmla="val 50000"/>
            </a:avLst>
          </a:prstGeom>
          <a:ln w="31750">
            <a:noFill/>
            <a:tailEnd type="triangle"/>
          </a:ln>
          <a:effectLst/>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900AF737-E7FD-43E5-8D43-09638E698D26}"/>
              </a:ext>
            </a:extLst>
          </p:cNvPr>
          <p:cNvSpPr/>
          <p:nvPr/>
        </p:nvSpPr>
        <p:spPr>
          <a:xfrm>
            <a:off x="3692692" y="31060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Application Service</a:t>
            </a:r>
          </a:p>
          <a:p>
            <a:pPr algn="ctr" defTabSz="456926">
              <a:lnSpc>
                <a:spcPct val="90000"/>
              </a:lnSpc>
            </a:pPr>
            <a:r>
              <a:rPr lang="en-US" sz="900" dirty="0">
                <a:solidFill>
                  <a:schemeClr val="tx1"/>
                </a:solidFill>
                <a:cs typeface="Arial" panose="020B0604020202020204" pitchFamily="34" charset="0"/>
              </a:rPr>
              <a:t>Azure Active Directory</a:t>
            </a:r>
          </a:p>
        </p:txBody>
      </p:sp>
      <p:sp>
        <p:nvSpPr>
          <p:cNvPr id="55" name="TextBox 54">
            <a:extLst>
              <a:ext uri="{FF2B5EF4-FFF2-40B4-BE49-F238E27FC236}">
                <a16:creationId xmlns:a16="http://schemas.microsoft.com/office/drawing/2014/main" id="{295A8102-EE94-4C47-8815-E715D1DBF2A4}"/>
              </a:ext>
            </a:extLst>
          </p:cNvPr>
          <p:cNvSpPr txBox="1"/>
          <p:nvPr/>
        </p:nvSpPr>
        <p:spPr>
          <a:xfrm>
            <a:off x="3011105" y="3216692"/>
            <a:ext cx="761487" cy="215444"/>
          </a:xfrm>
          <a:prstGeom prst="rect">
            <a:avLst/>
          </a:prstGeom>
          <a:noFill/>
          <a:ln>
            <a:noFill/>
          </a:ln>
          <a:effectLst/>
        </p:spPr>
        <p:txBody>
          <a:bodyPr wrap="square" rtlCol="0">
            <a:spAutoFit/>
          </a:bodyPr>
          <a:lstStyle/>
          <a:p>
            <a:pPr algn="l"/>
            <a:r>
              <a:rPr lang="en-US" sz="800" dirty="0"/>
              <a:t>Contains</a:t>
            </a:r>
          </a:p>
        </p:txBody>
      </p:sp>
      <p:sp>
        <p:nvSpPr>
          <p:cNvPr id="56" name="Left Brace 55">
            <a:extLst>
              <a:ext uri="{FF2B5EF4-FFF2-40B4-BE49-F238E27FC236}">
                <a16:creationId xmlns:a16="http://schemas.microsoft.com/office/drawing/2014/main" id="{9304B69E-984E-48BD-BA62-9D9A7CD7CBBD}"/>
              </a:ext>
            </a:extLst>
          </p:cNvPr>
          <p:cNvSpPr/>
          <p:nvPr/>
        </p:nvSpPr>
        <p:spPr>
          <a:xfrm>
            <a:off x="3874828" y="5633066"/>
            <a:ext cx="274722" cy="490295"/>
          </a:xfrm>
          <a:prstGeom prst="leftBrace">
            <a:avLst/>
          </a:prstGeom>
          <a:ln>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a:p>
        </p:txBody>
      </p:sp>
      <p:cxnSp>
        <p:nvCxnSpPr>
          <p:cNvPr id="58" name="Elbow Connector 157">
            <a:extLst>
              <a:ext uri="{FF2B5EF4-FFF2-40B4-BE49-F238E27FC236}">
                <a16:creationId xmlns:a16="http://schemas.microsoft.com/office/drawing/2014/main" id="{858F75C3-36D1-4D30-842F-060530ED568A}"/>
              </a:ext>
            </a:extLst>
          </p:cNvPr>
          <p:cNvCxnSpPr>
            <a:cxnSpLocks/>
            <a:stCxn id="53" idx="3"/>
            <a:endCxn id="23" idx="1"/>
          </p:cNvCxnSpPr>
          <p:nvPr/>
        </p:nvCxnSpPr>
        <p:spPr>
          <a:xfrm>
            <a:off x="4607092" y="3448918"/>
            <a:ext cx="934896" cy="960824"/>
          </a:xfrm>
          <a:prstGeom prst="bentConnector3">
            <a:avLst>
              <a:gd name="adj1" fmla="val 50000"/>
            </a:avLst>
          </a:prstGeom>
          <a:ln w="19050">
            <a:solidFill>
              <a:schemeClr val="tx2"/>
            </a:solidFill>
            <a:headEnd type="triangle"/>
            <a:tailEnd type="triangle"/>
          </a:ln>
          <a:effectLst/>
        </p:spPr>
        <p:style>
          <a:lnRef idx="1">
            <a:schemeClr val="accent1"/>
          </a:lnRef>
          <a:fillRef idx="0">
            <a:schemeClr val="accent1"/>
          </a:fillRef>
          <a:effectRef idx="0">
            <a:schemeClr val="accent1"/>
          </a:effectRef>
          <a:fontRef idx="minor">
            <a:schemeClr val="tx1"/>
          </a:fontRef>
        </p:style>
      </p:cxnSp>
      <p:cxnSp>
        <p:nvCxnSpPr>
          <p:cNvPr id="59" name="Elbow Connector 160">
            <a:extLst>
              <a:ext uri="{FF2B5EF4-FFF2-40B4-BE49-F238E27FC236}">
                <a16:creationId xmlns:a16="http://schemas.microsoft.com/office/drawing/2014/main" id="{E15CD395-11EA-4262-AFC6-CA5D04E8C55C}"/>
              </a:ext>
            </a:extLst>
          </p:cNvPr>
          <p:cNvCxnSpPr>
            <a:cxnSpLocks/>
            <a:stCxn id="23" idx="3"/>
          </p:cNvCxnSpPr>
          <p:nvPr/>
        </p:nvCxnSpPr>
        <p:spPr>
          <a:xfrm flipV="1">
            <a:off x="6456388" y="1882118"/>
            <a:ext cx="4082879" cy="252762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CDCB421F-D4E6-4586-8CA9-DA333655BA43}"/>
              </a:ext>
            </a:extLst>
          </p:cNvPr>
          <p:cNvSpPr/>
          <p:nvPr/>
        </p:nvSpPr>
        <p:spPr>
          <a:xfrm>
            <a:off x="3760549" y="212175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NetIQ eDirectory</a:t>
            </a:r>
          </a:p>
        </p:txBody>
      </p:sp>
      <p:sp>
        <p:nvSpPr>
          <p:cNvPr id="61" name="Rectangle: Rounded Corners 60">
            <a:extLst>
              <a:ext uri="{FF2B5EF4-FFF2-40B4-BE49-F238E27FC236}">
                <a16:creationId xmlns:a16="http://schemas.microsoft.com/office/drawing/2014/main" id="{C049E41E-4EA2-463F-BDC8-0AEABC552087}"/>
              </a:ext>
            </a:extLst>
          </p:cNvPr>
          <p:cNvSpPr/>
          <p:nvPr/>
        </p:nvSpPr>
        <p:spPr>
          <a:xfrm>
            <a:off x="6946398" y="2105935"/>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OpenLDAP</a:t>
            </a:r>
          </a:p>
        </p:txBody>
      </p:sp>
      <p:cxnSp>
        <p:nvCxnSpPr>
          <p:cNvPr id="62" name="Elbow Connector 164">
            <a:extLst>
              <a:ext uri="{FF2B5EF4-FFF2-40B4-BE49-F238E27FC236}">
                <a16:creationId xmlns:a16="http://schemas.microsoft.com/office/drawing/2014/main" id="{1F52E0DE-383E-49EF-8BF1-75E9DBDC7950}"/>
              </a:ext>
            </a:extLst>
          </p:cNvPr>
          <p:cNvCxnSpPr>
            <a:cxnSpLocks/>
          </p:cNvCxnSpPr>
          <p:nvPr/>
        </p:nvCxnSpPr>
        <p:spPr>
          <a:xfrm rot="5400000">
            <a:off x="4745374" y="901173"/>
            <a:ext cx="673099" cy="178569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3" name="Elbow Connector 166">
            <a:extLst>
              <a:ext uri="{FF2B5EF4-FFF2-40B4-BE49-F238E27FC236}">
                <a16:creationId xmlns:a16="http://schemas.microsoft.com/office/drawing/2014/main" id="{E506BA6B-63F3-421F-9FDD-B54DC624B70E}"/>
              </a:ext>
            </a:extLst>
          </p:cNvPr>
          <p:cNvCxnSpPr>
            <a:cxnSpLocks/>
          </p:cNvCxnSpPr>
          <p:nvPr/>
        </p:nvCxnSpPr>
        <p:spPr>
          <a:xfrm rot="16200000" flipH="1">
            <a:off x="6532683" y="899556"/>
            <a:ext cx="648545" cy="1764370"/>
          </a:xfrm>
          <a:prstGeom prst="bentConnector3">
            <a:avLst>
              <a:gd name="adj1" fmla="val 51719"/>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4" name="Elbow Connector 170">
            <a:extLst>
              <a:ext uri="{FF2B5EF4-FFF2-40B4-BE49-F238E27FC236}">
                <a16:creationId xmlns:a16="http://schemas.microsoft.com/office/drawing/2014/main" id="{58E31ECE-CF78-4C32-BE19-0C38482AA55A}"/>
              </a:ext>
            </a:extLst>
          </p:cNvPr>
          <p:cNvCxnSpPr>
            <a:cxnSpLocks/>
            <a:endCxn id="41" idx="1"/>
          </p:cNvCxnSpPr>
          <p:nvPr/>
        </p:nvCxnSpPr>
        <p:spPr>
          <a:xfrm>
            <a:off x="3387971" y="6486787"/>
            <a:ext cx="508426" cy="2863"/>
          </a:xfrm>
          <a:prstGeom prst="bentConnector3">
            <a:avLst>
              <a:gd name="adj1" fmla="val 50000"/>
            </a:avLst>
          </a:prstGeom>
          <a:ln w="317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66" name="Title 1">
            <a:extLst>
              <a:ext uri="{FF2B5EF4-FFF2-40B4-BE49-F238E27FC236}">
                <a16:creationId xmlns:a16="http://schemas.microsoft.com/office/drawing/2014/main" id="{AF5A67F0-3F08-4AA4-B238-00B5B4BD7808}"/>
              </a:ext>
            </a:extLst>
          </p:cNvPr>
          <p:cNvSpPr txBox="1">
            <a:spLocks/>
          </p:cNvSpPr>
          <p:nvPr/>
        </p:nvSpPr>
        <p:spPr bwMode="gray">
          <a:xfrm>
            <a:off x="87569" y="-110372"/>
            <a:ext cx="11182167" cy="668518"/>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r>
              <a:rPr lang="en-US" sz="3199" dirty="0"/>
              <a:t>Shared Technical Service Example</a:t>
            </a:r>
          </a:p>
        </p:txBody>
      </p:sp>
      <p:pic>
        <p:nvPicPr>
          <p:cNvPr id="67" name="Picture 66">
            <a:extLst>
              <a:ext uri="{FF2B5EF4-FFF2-40B4-BE49-F238E27FC236}">
                <a16:creationId xmlns:a16="http://schemas.microsoft.com/office/drawing/2014/main" id="{39ED429E-8D23-437D-BC5C-63C802A61D64}"/>
              </a:ext>
            </a:extLst>
          </p:cNvPr>
          <p:cNvPicPr>
            <a:picLocks noChangeAspect="1"/>
          </p:cNvPicPr>
          <p:nvPr/>
        </p:nvPicPr>
        <p:blipFill>
          <a:blip r:embed="rId2"/>
          <a:stretch>
            <a:fillRect/>
          </a:stretch>
        </p:blipFill>
        <p:spPr>
          <a:xfrm>
            <a:off x="9817718" y="6698995"/>
            <a:ext cx="2371107" cy="171405"/>
          </a:xfrm>
          <a:prstGeom prst="rect">
            <a:avLst/>
          </a:prstGeom>
          <a:effectLst/>
        </p:spPr>
      </p:pic>
      <p:sp>
        <p:nvSpPr>
          <p:cNvPr id="4" name="Rectangle: Rounded Corners 3">
            <a:extLst>
              <a:ext uri="{FF2B5EF4-FFF2-40B4-BE49-F238E27FC236}">
                <a16:creationId xmlns:a16="http://schemas.microsoft.com/office/drawing/2014/main" id="{FAA60BEF-92BA-41AD-929C-E435E0A34F2B}"/>
              </a:ext>
            </a:extLst>
          </p:cNvPr>
          <p:cNvSpPr/>
          <p:nvPr/>
        </p:nvSpPr>
        <p:spPr>
          <a:xfrm>
            <a:off x="5491921" y="791208"/>
            <a:ext cx="96243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Capability (1.1)</a:t>
            </a:r>
          </a:p>
          <a:p>
            <a:pPr algn="ctr" defTabSz="456926">
              <a:lnSpc>
                <a:spcPct val="90000"/>
              </a:lnSpc>
              <a:defRPr/>
            </a:pPr>
            <a:r>
              <a:rPr lang="en-US" sz="900" dirty="0">
                <a:solidFill>
                  <a:schemeClr val="tx1"/>
                </a:solidFill>
                <a:cs typeface="Arial" panose="020B0604020202020204" pitchFamily="34" charset="0"/>
              </a:rPr>
              <a:t>Directory Service Management</a:t>
            </a:r>
          </a:p>
        </p:txBody>
      </p:sp>
      <p:cxnSp>
        <p:nvCxnSpPr>
          <p:cNvPr id="86" name="Straight Arrow Connector 85">
            <a:extLst>
              <a:ext uri="{FF2B5EF4-FFF2-40B4-BE49-F238E27FC236}">
                <a16:creationId xmlns:a16="http://schemas.microsoft.com/office/drawing/2014/main" id="{6093F8FC-F01B-8F09-836F-D64DC89BB5D6}"/>
              </a:ext>
            </a:extLst>
          </p:cNvPr>
          <p:cNvCxnSpPr>
            <a:cxnSpLocks/>
            <a:stCxn id="5" idx="2"/>
            <a:endCxn id="23" idx="0"/>
          </p:cNvCxnSpPr>
          <p:nvPr/>
        </p:nvCxnSpPr>
        <p:spPr>
          <a:xfrm>
            <a:off x="5999188" y="2818234"/>
            <a:ext cx="0" cy="124860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1" name="Rectangle: Rounded Corners 90">
            <a:extLst>
              <a:ext uri="{FF2B5EF4-FFF2-40B4-BE49-F238E27FC236}">
                <a16:creationId xmlns:a16="http://schemas.microsoft.com/office/drawing/2014/main" id="{C747E7F4-7632-ED53-E094-794AE404383F}"/>
              </a:ext>
            </a:extLst>
          </p:cNvPr>
          <p:cNvSpPr/>
          <p:nvPr/>
        </p:nvSpPr>
        <p:spPr>
          <a:xfrm>
            <a:off x="1986261" y="4054884"/>
            <a:ext cx="914400" cy="713115"/>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 Service Offering</a:t>
            </a:r>
          </a:p>
          <a:p>
            <a:pPr algn="ctr" defTabSz="456926">
              <a:lnSpc>
                <a:spcPct val="90000"/>
              </a:lnSpc>
              <a:defRPr/>
            </a:pPr>
            <a:r>
              <a:rPr lang="en-US" sz="900" dirty="0">
                <a:solidFill>
                  <a:schemeClr val="tx1"/>
                </a:solidFill>
                <a:cs typeface="Arial" panose="020B0604020202020204" pitchFamily="34" charset="0"/>
              </a:rPr>
              <a:t>Active Directory Administration</a:t>
            </a:r>
          </a:p>
          <a:p>
            <a:pPr algn="ctr" defTabSz="456926">
              <a:lnSpc>
                <a:spcPct val="90000"/>
              </a:lnSpc>
              <a:defRPr/>
            </a:pPr>
            <a:endParaRPr lang="en-US" sz="900" dirty="0">
              <a:solidFill>
                <a:schemeClr val="tx1"/>
              </a:solidFill>
              <a:cs typeface="Arial" panose="020B0604020202020204" pitchFamily="34" charset="0"/>
            </a:endParaRPr>
          </a:p>
        </p:txBody>
      </p:sp>
      <p:cxnSp>
        <p:nvCxnSpPr>
          <p:cNvPr id="104" name="Straight Arrow Connector 103">
            <a:extLst>
              <a:ext uri="{FF2B5EF4-FFF2-40B4-BE49-F238E27FC236}">
                <a16:creationId xmlns:a16="http://schemas.microsoft.com/office/drawing/2014/main" id="{4288AF37-3809-999A-71F5-0AD61D306970}"/>
              </a:ext>
            </a:extLst>
          </p:cNvPr>
          <p:cNvCxnSpPr>
            <a:cxnSpLocks/>
            <a:stCxn id="91" idx="3"/>
            <a:endCxn id="23" idx="1"/>
          </p:cNvCxnSpPr>
          <p:nvPr/>
        </p:nvCxnSpPr>
        <p:spPr>
          <a:xfrm flipV="1">
            <a:off x="2900661" y="4409742"/>
            <a:ext cx="2641327" cy="170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0" name="Rectangle 129">
            <a:extLst>
              <a:ext uri="{FF2B5EF4-FFF2-40B4-BE49-F238E27FC236}">
                <a16:creationId xmlns:a16="http://schemas.microsoft.com/office/drawing/2014/main" id="{E2883028-BC9A-3135-5394-B336593F11AC}"/>
              </a:ext>
            </a:extLst>
          </p:cNvPr>
          <p:cNvSpPr/>
          <p:nvPr/>
        </p:nvSpPr>
        <p:spPr>
          <a:xfrm>
            <a:off x="2208665" y="4717476"/>
            <a:ext cx="720240" cy="137124"/>
          </a:xfrm>
          <a:prstGeom prst="rect">
            <a:avLst/>
          </a:prstGeom>
          <a:solidFill>
            <a:srgbClr val="2D4B57"/>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t>Support</a:t>
            </a:r>
          </a:p>
        </p:txBody>
      </p:sp>
      <p:sp>
        <p:nvSpPr>
          <p:cNvPr id="32" name="Rectangle 31">
            <a:extLst>
              <a:ext uri="{FF2B5EF4-FFF2-40B4-BE49-F238E27FC236}">
                <a16:creationId xmlns:a16="http://schemas.microsoft.com/office/drawing/2014/main" id="{B4CFD3D8-F28F-46E7-BD7C-280C77DFA861}"/>
              </a:ext>
            </a:extLst>
          </p:cNvPr>
          <p:cNvSpPr/>
          <p:nvPr/>
        </p:nvSpPr>
        <p:spPr>
          <a:xfrm>
            <a:off x="1742336" y="4721582"/>
            <a:ext cx="365665" cy="137124"/>
          </a:xfrm>
          <a:prstGeom prst="rect">
            <a:avLst/>
          </a:prstGeom>
          <a:solidFill>
            <a:srgbClr val="2D4B57"/>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t>SLA</a:t>
            </a:r>
          </a:p>
        </p:txBody>
      </p:sp>
      <p:cxnSp>
        <p:nvCxnSpPr>
          <p:cNvPr id="133" name="Connector: Elbow 132">
            <a:extLst>
              <a:ext uri="{FF2B5EF4-FFF2-40B4-BE49-F238E27FC236}">
                <a16:creationId xmlns:a16="http://schemas.microsoft.com/office/drawing/2014/main" id="{3EC14D0C-6DB9-793A-1DD7-9E212C610C17}"/>
              </a:ext>
            </a:extLst>
          </p:cNvPr>
          <p:cNvCxnSpPr>
            <a:stCxn id="91" idx="0"/>
            <a:endCxn id="53" idx="1"/>
          </p:cNvCxnSpPr>
          <p:nvPr/>
        </p:nvCxnSpPr>
        <p:spPr>
          <a:xfrm rot="5400000" flipH="1" flipV="1">
            <a:off x="2755134" y="3117327"/>
            <a:ext cx="625884" cy="124923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627F553A-1561-CE7D-5DA5-73CFEDF9F49B}"/>
              </a:ext>
            </a:extLst>
          </p:cNvPr>
          <p:cNvCxnSpPr>
            <a:stCxn id="15" idx="2"/>
            <a:endCxn id="7" idx="0"/>
          </p:cNvCxnSpPr>
          <p:nvPr/>
        </p:nvCxnSpPr>
        <p:spPr>
          <a:xfrm flipH="1">
            <a:off x="6719697" y="6076250"/>
            <a:ext cx="4195" cy="21995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0DDD74C7-0CB6-1584-4A24-C1CFD6D0ABCB}"/>
              </a:ext>
            </a:extLst>
          </p:cNvPr>
          <p:cNvCxnSpPr>
            <a:cxnSpLocks/>
            <a:stCxn id="34" idx="2"/>
            <a:endCxn id="38" idx="0"/>
          </p:cNvCxnSpPr>
          <p:nvPr/>
        </p:nvCxnSpPr>
        <p:spPr>
          <a:xfrm>
            <a:off x="8413011" y="6067764"/>
            <a:ext cx="2640" cy="23402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96A4AF78-CBEF-BE6A-D604-D94B8502EDF6}"/>
              </a:ext>
            </a:extLst>
          </p:cNvPr>
          <p:cNvCxnSpPr>
            <a:cxnSpLocks/>
            <a:stCxn id="48" idx="2"/>
            <a:endCxn id="49" idx="0"/>
          </p:cNvCxnSpPr>
          <p:nvPr/>
        </p:nvCxnSpPr>
        <p:spPr>
          <a:xfrm>
            <a:off x="10111604" y="6040887"/>
            <a:ext cx="1" cy="24593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9" name="Connector: Elbow 148">
            <a:extLst>
              <a:ext uri="{FF2B5EF4-FFF2-40B4-BE49-F238E27FC236}">
                <a16:creationId xmlns:a16="http://schemas.microsoft.com/office/drawing/2014/main" id="{3637F482-41B2-6AFF-3E43-30EBE75F5358}"/>
              </a:ext>
            </a:extLst>
          </p:cNvPr>
          <p:cNvCxnSpPr>
            <a:stCxn id="5" idx="2"/>
            <a:endCxn id="53" idx="0"/>
          </p:cNvCxnSpPr>
          <p:nvPr/>
        </p:nvCxnSpPr>
        <p:spPr>
          <a:xfrm rot="5400000">
            <a:off x="4930648" y="2037478"/>
            <a:ext cx="287784" cy="1849296"/>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D583C7F1-79DA-D418-7BC5-EFBB6D6C096A}"/>
              </a:ext>
            </a:extLst>
          </p:cNvPr>
          <p:cNvCxnSpPr>
            <a:cxnSpLocks/>
            <a:stCxn id="42" idx="2"/>
            <a:endCxn id="43" idx="0"/>
          </p:cNvCxnSpPr>
          <p:nvPr/>
        </p:nvCxnSpPr>
        <p:spPr>
          <a:xfrm>
            <a:off x="5055728" y="6084793"/>
            <a:ext cx="3933" cy="22853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18CC0181-CF1D-C3B4-5E62-F6B3D3615395}"/>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56" name="Rectangle: Rounded Corners 155">
            <a:extLst>
              <a:ext uri="{FF2B5EF4-FFF2-40B4-BE49-F238E27FC236}">
                <a16:creationId xmlns:a16="http://schemas.microsoft.com/office/drawing/2014/main" id="{33BE6105-6EA5-28DB-1F76-428864839456}"/>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57" name="Rectangle: Rounded Corners 156">
            <a:extLst>
              <a:ext uri="{FF2B5EF4-FFF2-40B4-BE49-F238E27FC236}">
                <a16:creationId xmlns:a16="http://schemas.microsoft.com/office/drawing/2014/main" id="{8C6D1D2F-5278-DD5B-85F0-300D1D71D5C1}"/>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58" name="TextBox 157">
            <a:extLst>
              <a:ext uri="{FF2B5EF4-FFF2-40B4-BE49-F238E27FC236}">
                <a16:creationId xmlns:a16="http://schemas.microsoft.com/office/drawing/2014/main" id="{AE9C4E56-BF22-18D0-E3F3-1561C81EC19B}"/>
              </a:ext>
            </a:extLst>
          </p:cNvPr>
          <p:cNvSpPr txBox="1"/>
          <p:nvPr/>
        </p:nvSpPr>
        <p:spPr>
          <a:xfrm>
            <a:off x="10202563" y="4434824"/>
            <a:ext cx="1888567" cy="1034253"/>
          </a:xfrm>
          <a:prstGeom prst="rect">
            <a:avLst/>
          </a:prstGeom>
          <a:noFill/>
        </p:spPr>
        <p:txBody>
          <a:bodyPr wrap="square" rtlCol="0">
            <a:noAutofit/>
          </a:bodyPr>
          <a:lstStyle/>
          <a:p>
            <a:pPr algn="l">
              <a:spcBef>
                <a:spcPts val="300"/>
              </a:spcBef>
            </a:pPr>
            <a:r>
              <a:rPr lang="en-US" sz="1600" dirty="0"/>
              <a:t>*</a:t>
            </a:r>
            <a:r>
              <a:rPr lang="en-US" sz="1000" dirty="0"/>
              <a:t>Business Service Offerings and Business Services that depend on the Application Services may  not be depicted in this diagram</a:t>
            </a:r>
          </a:p>
        </p:txBody>
      </p:sp>
      <p:sp>
        <p:nvSpPr>
          <p:cNvPr id="159" name="Rectangle: Rounded Corners 158">
            <a:extLst>
              <a:ext uri="{FF2B5EF4-FFF2-40B4-BE49-F238E27FC236}">
                <a16:creationId xmlns:a16="http://schemas.microsoft.com/office/drawing/2014/main" id="{A7D24A62-5E76-EA08-4799-E6F21DCA60B0}"/>
              </a:ext>
            </a:extLst>
          </p:cNvPr>
          <p:cNvSpPr/>
          <p:nvPr/>
        </p:nvSpPr>
        <p:spPr>
          <a:xfrm>
            <a:off x="9341783" y="1046095"/>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bg1"/>
                </a:solidFill>
                <a:cs typeface="Arial" panose="020B0604020202020204" pitchFamily="34" charset="0"/>
              </a:rPr>
              <a:t>Service Offering</a:t>
            </a:r>
          </a:p>
          <a:p>
            <a:pPr algn="ctr" defTabSz="456926">
              <a:lnSpc>
                <a:spcPct val="90000"/>
              </a:lnSpc>
            </a:pPr>
            <a:r>
              <a:rPr lang="en-US" sz="1000" dirty="0">
                <a:solidFill>
                  <a:schemeClr val="bg1"/>
                </a:solidFill>
                <a:cs typeface="Arial" panose="020B0604020202020204" pitchFamily="34" charset="0"/>
              </a:rPr>
              <a:t>Box</a:t>
            </a:r>
          </a:p>
        </p:txBody>
      </p:sp>
      <p:cxnSp>
        <p:nvCxnSpPr>
          <p:cNvPr id="161" name="Connector: Elbow 160">
            <a:extLst>
              <a:ext uri="{FF2B5EF4-FFF2-40B4-BE49-F238E27FC236}">
                <a16:creationId xmlns:a16="http://schemas.microsoft.com/office/drawing/2014/main" id="{A3FA2493-C73D-5299-9A4D-BA1E55FDD332}"/>
              </a:ext>
            </a:extLst>
          </p:cNvPr>
          <p:cNvCxnSpPr>
            <a:stCxn id="159" idx="3"/>
            <a:endCxn id="12" idx="0"/>
          </p:cNvCxnSpPr>
          <p:nvPr/>
        </p:nvCxnSpPr>
        <p:spPr>
          <a:xfrm>
            <a:off x="10210463" y="1343275"/>
            <a:ext cx="758174" cy="133098"/>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3D9F3571-C9B8-21B7-A660-11F88E7EC611}"/>
              </a:ext>
            </a:extLst>
          </p:cNvPr>
          <p:cNvSpPr txBox="1"/>
          <p:nvPr/>
        </p:nvSpPr>
        <p:spPr>
          <a:xfrm>
            <a:off x="10216498" y="1169885"/>
            <a:ext cx="872860" cy="215444"/>
          </a:xfrm>
          <a:prstGeom prst="rect">
            <a:avLst/>
          </a:prstGeom>
          <a:noFill/>
          <a:ln>
            <a:noFill/>
          </a:ln>
          <a:effectLst/>
        </p:spPr>
        <p:txBody>
          <a:bodyPr wrap="square" rtlCol="0">
            <a:spAutoFit/>
          </a:bodyPr>
          <a:lstStyle/>
          <a:p>
            <a:pPr algn="l"/>
            <a:r>
              <a:rPr lang="en-US" sz="800" dirty="0"/>
              <a:t>Depends on</a:t>
            </a:r>
          </a:p>
        </p:txBody>
      </p:sp>
      <p:sp>
        <p:nvSpPr>
          <p:cNvPr id="163" name="Rectangle: Rounded Corners 162">
            <a:extLst>
              <a:ext uri="{FF2B5EF4-FFF2-40B4-BE49-F238E27FC236}">
                <a16:creationId xmlns:a16="http://schemas.microsoft.com/office/drawing/2014/main" id="{BD27BB20-6F39-F8BC-32FF-1FA8F9BA789C}"/>
              </a:ext>
            </a:extLst>
          </p:cNvPr>
          <p:cNvSpPr/>
          <p:nvPr/>
        </p:nvSpPr>
        <p:spPr>
          <a:xfrm>
            <a:off x="8221990" y="1044413"/>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bg1"/>
                </a:solidFill>
                <a:cs typeface="Arial" panose="020B0604020202020204" pitchFamily="34" charset="0"/>
              </a:rPr>
              <a:t>Bus Service</a:t>
            </a:r>
          </a:p>
          <a:p>
            <a:pPr algn="ctr" defTabSz="456926">
              <a:lnSpc>
                <a:spcPct val="90000"/>
              </a:lnSpc>
            </a:pPr>
            <a:r>
              <a:rPr lang="en-US" sz="1000" b="1" dirty="0">
                <a:solidFill>
                  <a:schemeClr val="bg1"/>
                </a:solidFill>
                <a:cs typeface="Arial" panose="020B0604020202020204" pitchFamily="34" charset="0"/>
              </a:rPr>
              <a:t>File Sharing</a:t>
            </a:r>
            <a:endParaRPr lang="en-US" sz="1000" dirty="0">
              <a:solidFill>
                <a:schemeClr val="bg1"/>
              </a:solidFill>
              <a:cs typeface="Arial" panose="020B0604020202020204" pitchFamily="34" charset="0"/>
            </a:endParaRPr>
          </a:p>
        </p:txBody>
      </p:sp>
      <p:cxnSp>
        <p:nvCxnSpPr>
          <p:cNvPr id="165" name="Straight Connector 164">
            <a:extLst>
              <a:ext uri="{FF2B5EF4-FFF2-40B4-BE49-F238E27FC236}">
                <a16:creationId xmlns:a16="http://schemas.microsoft.com/office/drawing/2014/main" id="{304F7599-4575-7486-D75C-42BEE2A8B1A2}"/>
              </a:ext>
            </a:extLst>
          </p:cNvPr>
          <p:cNvCxnSpPr>
            <a:cxnSpLocks/>
            <a:stCxn id="163" idx="3"/>
            <a:endCxn id="159" idx="1"/>
          </p:cNvCxnSpPr>
          <p:nvPr/>
        </p:nvCxnSpPr>
        <p:spPr>
          <a:xfrm>
            <a:off x="9090670" y="1341593"/>
            <a:ext cx="251113" cy="1682"/>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9AAA8D67-4731-2EB7-BBA9-88201BB1F761}"/>
              </a:ext>
            </a:extLst>
          </p:cNvPr>
          <p:cNvSpPr txBox="1"/>
          <p:nvPr/>
        </p:nvSpPr>
        <p:spPr>
          <a:xfrm>
            <a:off x="9022284" y="1138895"/>
            <a:ext cx="405151" cy="215444"/>
          </a:xfrm>
          <a:prstGeom prst="rect">
            <a:avLst/>
          </a:prstGeom>
          <a:noFill/>
          <a:ln>
            <a:noFill/>
          </a:ln>
          <a:effectLst/>
        </p:spPr>
        <p:txBody>
          <a:bodyPr wrap="square" rtlCol="0">
            <a:spAutoFit/>
          </a:bodyPr>
          <a:lstStyle/>
          <a:p>
            <a:pPr algn="l"/>
            <a:r>
              <a:rPr lang="en-US" sz="800" dirty="0"/>
              <a:t>Ref</a:t>
            </a:r>
          </a:p>
        </p:txBody>
      </p:sp>
    </p:spTree>
    <p:extLst>
      <p:ext uri="{BB962C8B-B14F-4D97-AF65-F5344CB8AC3E}">
        <p14:creationId xmlns:p14="http://schemas.microsoft.com/office/powerpoint/2010/main" val="990427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2" name="Pic 2072" descr="img2072.png"/>
          <p:cNvPicPr>
            <a:picLocks noChangeAspect="1"/>
          </p:cNvPicPr>
          <p:nvPr/>
        </p:nvPicPr>
        <p:blipFill>
          <a:blip r:embed="rId4"/>
          <a:stretch>
            <a:fillRect/>
          </a:stretch>
        </p:blipFill>
        <p:spPr>
          <a:xfrm>
            <a:off x="17738946" y="1231324"/>
            <a:ext cx="0" cy="0"/>
          </a:xfrm>
          <a:prstGeom prst="rect">
            <a:avLst/>
          </a:prstGeom>
        </p:spPr>
      </p:pic>
      <p:sp>
        <p:nvSpPr>
          <p:cNvPr id="171" name="Title 6">
            <a:extLst>
              <a:ext uri="{FF2B5EF4-FFF2-40B4-BE49-F238E27FC236}">
                <a16:creationId xmlns:a16="http://schemas.microsoft.com/office/drawing/2014/main" id="{492994CB-E31F-6E46-AB48-39A37F89E292}"/>
              </a:ext>
            </a:extLst>
          </p:cNvPr>
          <p:cNvSpPr txBox="1">
            <a:spLocks/>
          </p:cNvSpPr>
          <p:nvPr/>
        </p:nvSpPr>
        <p:spPr bwMode="gray">
          <a:xfrm>
            <a:off x="485674" y="-120480"/>
            <a:ext cx="11216288" cy="668344"/>
          </a:xfrm>
          <a:prstGeom prst="rect">
            <a:avLst/>
          </a:prstGeom>
        </p:spPr>
        <p:txBody>
          <a:bodyPr vert="horz" lIns="91392" tIns="0" rIns="91392" bIns="0" rtlCol="0" anchor="b" anchorCtr="0">
            <a:noAutofit/>
          </a:bodyPr>
          <a:lstStyle>
            <a:lvl1pPr algn="l" defTabSz="457017" rtl="0" eaLnBrk="1" latinLnBrk="0" hangingPunct="1">
              <a:lnSpc>
                <a:spcPct val="90000"/>
              </a:lnSpc>
              <a:spcBef>
                <a:spcPts val="0"/>
              </a:spcBef>
              <a:buNone/>
              <a:defRPr lang="en-US" sz="3200" b="1" i="0" kern="1200">
                <a:solidFill>
                  <a:schemeClr val="tx1"/>
                </a:solidFill>
                <a:latin typeface="+mj-lt"/>
                <a:ea typeface="Gilroy" panose="00000500000000000000" pitchFamily="50" charset="0"/>
                <a:cs typeface="Gilroy" panose="00000500000000000000" pitchFamily="50" charset="0"/>
              </a:defRPr>
            </a:lvl1pPr>
          </a:lstStyle>
          <a:p>
            <a:pPr>
              <a:defRPr/>
            </a:pPr>
            <a:r>
              <a:rPr lang="en-US" sz="3198" b="0" dirty="0">
                <a:solidFill>
                  <a:srgbClr val="293E40"/>
                </a:solidFill>
                <a:latin typeface="Century Gothic" panose="020F0302020204030204"/>
              </a:rPr>
              <a:t>Common Service Data Model 4.0</a:t>
            </a:r>
          </a:p>
        </p:txBody>
      </p:sp>
      <p:grpSp>
        <p:nvGrpSpPr>
          <p:cNvPr id="172" name="Group 171">
            <a:extLst>
              <a:ext uri="{FF2B5EF4-FFF2-40B4-BE49-F238E27FC236}">
                <a16:creationId xmlns:a16="http://schemas.microsoft.com/office/drawing/2014/main" id="{1C5B374E-7901-A343-A37F-DEEA8F690429}"/>
              </a:ext>
            </a:extLst>
          </p:cNvPr>
          <p:cNvGrpSpPr/>
          <p:nvPr/>
        </p:nvGrpSpPr>
        <p:grpSpPr>
          <a:xfrm>
            <a:off x="8395680" y="2961102"/>
            <a:ext cx="3727854" cy="1352154"/>
            <a:chOff x="482740" y="545234"/>
            <a:chExt cx="3126189" cy="1582201"/>
          </a:xfrm>
        </p:grpSpPr>
        <p:sp>
          <p:nvSpPr>
            <p:cNvPr id="173" name="Rectangle 172">
              <a:extLst>
                <a:ext uri="{FF2B5EF4-FFF2-40B4-BE49-F238E27FC236}">
                  <a16:creationId xmlns:a16="http://schemas.microsoft.com/office/drawing/2014/main" id="{480429B9-634F-A94E-A7BF-E4DBB6AFA750}"/>
                </a:ext>
              </a:extLst>
            </p:cNvPr>
            <p:cNvSpPr/>
            <p:nvPr/>
          </p:nvSpPr>
          <p:spPr>
            <a:xfrm>
              <a:off x="484865" y="545234"/>
              <a:ext cx="3124064" cy="213969"/>
            </a:xfrm>
            <a:prstGeom prst="rect">
              <a:avLst/>
            </a:prstGeom>
            <a:solidFill>
              <a:srgbClr val="24C2CE"/>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400" dirty="0">
                  <a:solidFill>
                    <a:srgbClr val="293E40"/>
                  </a:solidFill>
                  <a:latin typeface="Century Gothic" panose="020F0302020204030204"/>
                </a:rPr>
                <a:t>Design</a:t>
              </a:r>
            </a:p>
          </p:txBody>
        </p:sp>
        <p:sp>
          <p:nvSpPr>
            <p:cNvPr id="176" name="Rectangle 175">
              <a:extLst>
                <a:ext uri="{FF2B5EF4-FFF2-40B4-BE49-F238E27FC236}">
                  <a16:creationId xmlns:a16="http://schemas.microsoft.com/office/drawing/2014/main" id="{00E06C0D-7E79-414C-8BF7-64E5A2159C72}"/>
                </a:ext>
              </a:extLst>
            </p:cNvPr>
            <p:cNvSpPr/>
            <p:nvPr/>
          </p:nvSpPr>
          <p:spPr>
            <a:xfrm>
              <a:off x="482740" y="759203"/>
              <a:ext cx="3124064" cy="1368232"/>
            </a:xfrm>
            <a:prstGeom prst="rect">
              <a:avLst/>
            </a:prstGeom>
            <a:noFill/>
            <a:ln>
              <a:solidFill>
                <a:schemeClr val="bg1">
                  <a:lumMod val="75000"/>
                </a:schemeClr>
              </a:solidFill>
            </a:ln>
          </p:spPr>
          <p:txBody>
            <a:bodyPr wrap="square">
              <a:spAutoFit/>
            </a:bodyPr>
            <a:lstStyle/>
            <a:p>
              <a:pPr marL="91413" indent="-365650"/>
              <a:r>
                <a:rPr lang="en-CA" sz="1000" b="1" dirty="0">
                  <a:solidFill>
                    <a:srgbClr val="2D4B57"/>
                  </a:solidFill>
                  <a:latin typeface="Humnst777 Cn BT" panose="020B0506030504020204" pitchFamily="34" charset="0"/>
                </a:rPr>
                <a:t>Business Capability: </a:t>
              </a:r>
              <a:r>
                <a:rPr lang="en-CA" sz="1000" dirty="0">
                  <a:solidFill>
                    <a:srgbClr val="2D4B57"/>
                  </a:solidFill>
                  <a:latin typeface="Humnst777 Cn BT" panose="020B0506030504020204" pitchFamily="34" charset="0"/>
                </a:rPr>
                <a:t>A high level capability required by the organization to execute its business model.</a:t>
              </a:r>
            </a:p>
            <a:p>
              <a:pPr marL="91413" indent="-365650"/>
              <a:r>
                <a:rPr lang="en-CA" sz="1000" b="1" dirty="0">
                  <a:solidFill>
                    <a:srgbClr val="2D4B57"/>
                  </a:solidFill>
                  <a:latin typeface="Humnst777 Cn BT" panose="020B0506030504020204" pitchFamily="34" charset="0"/>
                </a:rPr>
                <a:t>Business Application: </a:t>
              </a:r>
              <a:r>
                <a:rPr lang="en-CA" sz="1000" dirty="0">
                  <a:solidFill>
                    <a:srgbClr val="2D4B57"/>
                  </a:solidFill>
                  <a:latin typeface="Humnst777 Cn BT" panose="020B0506030504020204" pitchFamily="34" charset="0"/>
                </a:rPr>
                <a:t>A purchased, or internally developed application used to support a business capability.</a:t>
              </a:r>
            </a:p>
            <a:p>
              <a:pPr marL="91413" indent="-365650"/>
              <a:r>
                <a:rPr lang="en-CA" sz="1000" b="1" dirty="0">
                  <a:solidFill>
                    <a:srgbClr val="2D4B57"/>
                  </a:solidFill>
                  <a:latin typeface="Humnst777 Cn BT" panose="020B0506030504020204" pitchFamily="34" charset="0"/>
                </a:rPr>
                <a:t>Information Object:  </a:t>
              </a:r>
              <a:r>
                <a:rPr lang="en-US" sz="1000" dirty="0">
                  <a:solidFill>
                    <a:srgbClr val="2D4B57"/>
                  </a:solidFill>
                  <a:latin typeface="Humnst777 Cn BT" panose="020B0506030504020204" pitchFamily="34" charset="0"/>
                </a:rPr>
                <a:t>Describes the type of data that is being interchanged between the business application and the database serving it.</a:t>
              </a:r>
              <a:endParaRPr lang="en-CA" sz="1000" dirty="0">
                <a:solidFill>
                  <a:srgbClr val="2D4B57"/>
                </a:solidFill>
                <a:latin typeface="Humnst777 Cn BT" panose="020B0506030504020204" pitchFamily="34" charset="0"/>
              </a:endParaRPr>
            </a:p>
          </p:txBody>
        </p:sp>
      </p:grpSp>
      <p:grpSp>
        <p:nvGrpSpPr>
          <p:cNvPr id="177" name="Group 176">
            <a:extLst>
              <a:ext uri="{FF2B5EF4-FFF2-40B4-BE49-F238E27FC236}">
                <a16:creationId xmlns:a16="http://schemas.microsoft.com/office/drawing/2014/main" id="{3DE13AB3-198B-6244-8A25-5B9FF187C303}"/>
              </a:ext>
            </a:extLst>
          </p:cNvPr>
          <p:cNvGrpSpPr/>
          <p:nvPr/>
        </p:nvGrpSpPr>
        <p:grpSpPr>
          <a:xfrm>
            <a:off x="6138963" y="5038437"/>
            <a:ext cx="6032188" cy="1646898"/>
            <a:chOff x="7778602" y="4245831"/>
            <a:chExt cx="3928534" cy="2166417"/>
          </a:xfrm>
        </p:grpSpPr>
        <p:sp>
          <p:nvSpPr>
            <p:cNvPr id="178" name="Rectangle 177">
              <a:extLst>
                <a:ext uri="{FF2B5EF4-FFF2-40B4-BE49-F238E27FC236}">
                  <a16:creationId xmlns:a16="http://schemas.microsoft.com/office/drawing/2014/main" id="{D9001F3C-9F30-D740-A2AF-B1A55B8DB7F9}"/>
                </a:ext>
              </a:extLst>
            </p:cNvPr>
            <p:cNvSpPr/>
            <p:nvPr/>
          </p:nvSpPr>
          <p:spPr>
            <a:xfrm>
              <a:off x="7778603" y="4468675"/>
              <a:ext cx="3928533" cy="1943573"/>
            </a:xfrm>
            <a:prstGeom prst="rect">
              <a:avLst/>
            </a:prstGeom>
            <a:noFill/>
            <a:ln>
              <a:solidFill>
                <a:schemeClr val="bg1">
                  <a:lumMod val="75000"/>
                </a:schemeClr>
              </a:solidFill>
            </a:ln>
          </p:spPr>
          <p:txBody>
            <a:bodyPr wrap="square">
              <a:spAutoFit/>
            </a:bodyPr>
            <a:lstStyle/>
            <a:p>
              <a:pPr marL="91413" indent="-365650"/>
              <a:r>
                <a:rPr lang="en-CA" sz="1000" b="1" dirty="0">
                  <a:solidFill>
                    <a:srgbClr val="2D4B57"/>
                  </a:solidFill>
                  <a:latin typeface="Humnst777 Cn BT" panose="020B0506030504020204" pitchFamily="34" charset="0"/>
                </a:rPr>
                <a:t>Service Portfolio: </a:t>
              </a:r>
              <a:r>
                <a:rPr lang="en-CA" sz="1000" dirty="0">
                  <a:solidFill>
                    <a:srgbClr val="2D4B57"/>
                  </a:solidFill>
                  <a:latin typeface="Humnst777 Cn BT" panose="020B0506030504020204" pitchFamily="34" charset="0"/>
                </a:rPr>
                <a:t>Hierarchical categorization of business services (Products &amp; Services) that define strategic business value and facilitate the management of their life cycle.</a:t>
              </a:r>
            </a:p>
            <a:p>
              <a:pPr marL="91413" indent="-365650"/>
              <a:r>
                <a:rPr lang="en-CA" sz="1000" b="1" dirty="0">
                  <a:solidFill>
                    <a:srgbClr val="2D4B57"/>
                  </a:solidFill>
                  <a:latin typeface="Humnst777 Cn BT" panose="020B0506030504020204" pitchFamily="34" charset="0"/>
                </a:rPr>
                <a:t>Business Service:  </a:t>
              </a:r>
              <a:r>
                <a:rPr lang="en-CA" sz="1000" dirty="0">
                  <a:solidFill>
                    <a:srgbClr val="2D4B57"/>
                  </a:solidFill>
                  <a:latin typeface="Humnst777 Cn BT" panose="020B0506030504020204" pitchFamily="34" charset="0"/>
                </a:rPr>
                <a:t>Published to business users and it typically underpins one or more business </a:t>
              </a:r>
              <a:r>
                <a:rPr lang="en-CA" sz="1000" b="1" dirty="0">
                  <a:solidFill>
                    <a:srgbClr val="2D4B57"/>
                  </a:solidFill>
                  <a:latin typeface="Humnst777 Cn BT" panose="020B0506030504020204" pitchFamily="34" charset="0"/>
                </a:rPr>
                <a:t>capabilities. </a:t>
              </a:r>
              <a:r>
                <a:rPr lang="en-CA" sz="1000" dirty="0">
                  <a:solidFill>
                    <a:srgbClr val="2D4B57"/>
                  </a:solidFill>
                  <a:latin typeface="Humnst777 Cn BT" panose="020B0506030504020204" pitchFamily="34" charset="0"/>
                </a:rPr>
                <a:t>Business services are often orderable by business users. Business users are able to select the desired offering and service commitment levels via a Service Catalog.</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Business Service Offering: </a:t>
              </a:r>
              <a:r>
                <a:rPr lang="en-CA" sz="1000" dirty="0">
                  <a:solidFill>
                    <a:srgbClr val="2D4B57"/>
                  </a:solidFill>
                  <a:latin typeface="Humnst777 Cn BT" panose="020B0506030504020204" pitchFamily="34" charset="0"/>
                </a:rPr>
                <a:t>Stratification of the Business Service into options, including localization/geography, pricing, availability, capability, criticality, business approval group (CHANGE), and packaging options.</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Request Catalogue: </a:t>
              </a:r>
              <a:r>
                <a:rPr lang="en-CA" sz="1000" dirty="0">
                  <a:solidFill>
                    <a:srgbClr val="2D4B57"/>
                  </a:solidFill>
                  <a:latin typeface="Humnst777 Cn BT" panose="020B0506030504020204" pitchFamily="34" charset="0"/>
                </a:rPr>
                <a:t>Consumable catalogue view of available business &amp; technical products, services, service commitment options, and offerings.</a:t>
              </a:r>
            </a:p>
          </p:txBody>
        </p:sp>
        <p:sp>
          <p:nvSpPr>
            <p:cNvPr id="179" name="Rectangle 178">
              <a:extLst>
                <a:ext uri="{FF2B5EF4-FFF2-40B4-BE49-F238E27FC236}">
                  <a16:creationId xmlns:a16="http://schemas.microsoft.com/office/drawing/2014/main" id="{DF153D79-DF8D-3140-8836-28E3B263E54D}"/>
                </a:ext>
              </a:extLst>
            </p:cNvPr>
            <p:cNvSpPr/>
            <p:nvPr/>
          </p:nvSpPr>
          <p:spPr>
            <a:xfrm>
              <a:off x="7778602" y="4245831"/>
              <a:ext cx="3928533" cy="240508"/>
            </a:xfrm>
            <a:prstGeom prst="rect">
              <a:avLst/>
            </a:prstGeom>
            <a:solidFill>
              <a:srgbClr val="069156"/>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400" dirty="0">
                  <a:solidFill>
                    <a:srgbClr val="293E40"/>
                  </a:solidFill>
                  <a:latin typeface="Century Gothic" panose="020F0302020204030204"/>
                </a:rPr>
                <a:t>Sell / Consume</a:t>
              </a:r>
            </a:p>
          </p:txBody>
        </p:sp>
      </p:grpSp>
      <p:grpSp>
        <p:nvGrpSpPr>
          <p:cNvPr id="180" name="Group 179">
            <a:extLst>
              <a:ext uri="{FF2B5EF4-FFF2-40B4-BE49-F238E27FC236}">
                <a16:creationId xmlns:a16="http://schemas.microsoft.com/office/drawing/2014/main" id="{D56A32F3-7A7A-924A-92DC-12FF13134F6B}"/>
              </a:ext>
            </a:extLst>
          </p:cNvPr>
          <p:cNvGrpSpPr/>
          <p:nvPr/>
        </p:nvGrpSpPr>
        <p:grpSpPr>
          <a:xfrm>
            <a:off x="148307" y="5034679"/>
            <a:ext cx="5945512" cy="1650648"/>
            <a:chOff x="727607" y="4642011"/>
            <a:chExt cx="4152763" cy="2054463"/>
          </a:xfrm>
        </p:grpSpPr>
        <p:sp>
          <p:nvSpPr>
            <p:cNvPr id="183" name="Rectangle 182">
              <a:extLst>
                <a:ext uri="{FF2B5EF4-FFF2-40B4-BE49-F238E27FC236}">
                  <a16:creationId xmlns:a16="http://schemas.microsoft.com/office/drawing/2014/main" id="{D792CEFF-2116-7646-9C1F-14E5E9B2B3ED}"/>
                </a:ext>
              </a:extLst>
            </p:cNvPr>
            <p:cNvSpPr/>
            <p:nvPr/>
          </p:nvSpPr>
          <p:spPr>
            <a:xfrm>
              <a:off x="727607" y="4858211"/>
              <a:ext cx="4152763" cy="1838263"/>
            </a:xfrm>
            <a:prstGeom prst="rect">
              <a:avLst/>
            </a:prstGeom>
            <a:noFill/>
            <a:ln>
              <a:solidFill>
                <a:schemeClr val="bg1">
                  <a:lumMod val="75000"/>
                </a:schemeClr>
              </a:solidFill>
            </a:ln>
          </p:spPr>
          <p:txBody>
            <a:bodyPr wrap="square">
              <a:spAutoFit/>
            </a:bodyPr>
            <a:lstStyle/>
            <a:p>
              <a:pPr marL="91413" indent="-365650">
                <a:defRPr/>
              </a:pPr>
              <a:r>
                <a:rPr lang="en-CA" sz="1000" b="1" dirty="0">
                  <a:solidFill>
                    <a:srgbClr val="2D4B57"/>
                  </a:solidFill>
                  <a:latin typeface="Humnst777 Cn BT" panose="020B0506030504020204" pitchFamily="34" charset="0"/>
                </a:rPr>
                <a:t>Application Service: </a:t>
              </a:r>
              <a:r>
                <a:rPr lang="en-CA" sz="1000" dirty="0">
                  <a:solidFill>
                    <a:srgbClr val="2D4B57"/>
                  </a:solidFill>
                  <a:latin typeface="Humnst777 Cn BT" panose="020B0506030504020204" pitchFamily="34" charset="0"/>
                </a:rPr>
                <a:t>Logical representation of a deployed system or application stack.</a:t>
              </a:r>
            </a:p>
            <a:p>
              <a:pPr marL="91413" indent="-365650" defTabSz="456903">
                <a:defRPr/>
              </a:pPr>
              <a:r>
                <a:rPr lang="en-CA" sz="1000" b="1" dirty="0">
                  <a:solidFill>
                    <a:srgbClr val="2D4B57"/>
                  </a:solidFill>
                  <a:latin typeface="Humnst777 Cn BT" panose="020B0506030504020204" pitchFamily="34" charset="0"/>
                </a:rPr>
                <a:t>Technical Service: </a:t>
              </a:r>
              <a:r>
                <a:rPr lang="en-CA" sz="1000" dirty="0">
                  <a:solidFill>
                    <a:srgbClr val="2D4B57"/>
                  </a:solidFill>
                  <a:latin typeface="Humnst777 Cn BT" panose="020B0506030504020204" pitchFamily="34" charset="0"/>
                </a:rPr>
                <a:t>Published to service owners and typically underpins one or more business services. A Technical Service may have an operational view made up of one or more Technical Service Offerings.</a:t>
              </a:r>
            </a:p>
            <a:p>
              <a:pPr marL="91413" indent="-365650" defTabSz="456903">
                <a:defRPr/>
              </a:pPr>
              <a:r>
                <a:rPr lang="en-CA" sz="1000" b="1" dirty="0">
                  <a:solidFill>
                    <a:srgbClr val="2D4B57"/>
                  </a:solidFill>
                  <a:latin typeface="Humnst777 Cn BT" panose="020B0506030504020204" pitchFamily="34" charset="0"/>
                </a:rPr>
                <a:t>Technical Service Offering: </a:t>
              </a:r>
              <a:r>
                <a:rPr lang="en-CA" sz="1000" dirty="0">
                  <a:solidFill>
                    <a:srgbClr val="2D4B57"/>
                  </a:solidFill>
                  <a:latin typeface="Humnst777 Cn BT" panose="020B0506030504020204" pitchFamily="34" charset="0"/>
                </a:rPr>
                <a:t>Stratification of the Technical Service into options, including localization/geography, environment, pricing, availability, capability, support group (INCIDENT), technical approval group (CHANGE) and packaging options.</a:t>
              </a:r>
            </a:p>
            <a:p>
              <a:pPr marL="91413" indent="-365650" defTabSz="456903">
                <a:defRPr/>
              </a:pPr>
              <a:r>
                <a:rPr lang="en-CA" sz="1000" b="1" dirty="0">
                  <a:solidFill>
                    <a:srgbClr val="2D4B57"/>
                  </a:solidFill>
                  <a:latin typeface="Humnst777 Cn BT" panose="020B0506030504020204" pitchFamily="34" charset="0"/>
                </a:rPr>
                <a:t>Dynamic CI Group: </a:t>
              </a:r>
              <a:r>
                <a:rPr lang="en-CA" sz="1000" dirty="0">
                  <a:solidFill>
                    <a:srgbClr val="2D4B57"/>
                  </a:solidFill>
                  <a:latin typeface="Humnst777 Cn BT" panose="020B0506030504020204" pitchFamily="34" charset="0"/>
                </a:rPr>
                <a:t>a dynamic grouping of configuration items (Cis), based on results of CMDB Groups queries.</a:t>
              </a:r>
              <a:endParaRPr lang="en-CA" sz="500" dirty="0">
                <a:solidFill>
                  <a:srgbClr val="2D4B57"/>
                </a:solidFill>
                <a:latin typeface="Humnst777 Cn BT" panose="020B0506030504020204" pitchFamily="34" charset="0"/>
              </a:endParaRPr>
            </a:p>
            <a:p>
              <a:pPr marL="91413" indent="-365650" defTabSz="456903">
                <a:defRPr/>
              </a:pPr>
              <a:r>
                <a:rPr lang="en-CA" sz="1000" b="1" dirty="0">
                  <a:solidFill>
                    <a:srgbClr val="2D4B57"/>
                  </a:solidFill>
                  <a:latin typeface="Humnst777 Cn BT" panose="020B0506030504020204" pitchFamily="34" charset="0"/>
                </a:rPr>
                <a:t>Configuration Item (CI): </a:t>
              </a:r>
              <a:r>
                <a:rPr lang="en-CA" sz="1000" dirty="0">
                  <a:solidFill>
                    <a:srgbClr val="2D4B57"/>
                  </a:solidFill>
                  <a:latin typeface="Humnst777 Cn BT" panose="020B0506030504020204" pitchFamily="34" charset="0"/>
                </a:rPr>
                <a:t>Physical and logical components of an infrastructure that are currently, or soon will be, under configuration management.</a:t>
              </a:r>
            </a:p>
          </p:txBody>
        </p:sp>
        <p:sp>
          <p:nvSpPr>
            <p:cNvPr id="184" name="Rectangle 183">
              <a:extLst>
                <a:ext uri="{FF2B5EF4-FFF2-40B4-BE49-F238E27FC236}">
                  <a16:creationId xmlns:a16="http://schemas.microsoft.com/office/drawing/2014/main" id="{E746A31F-9D1A-6C40-B28F-AC1E41ABEC54}"/>
                </a:ext>
              </a:extLst>
            </p:cNvPr>
            <p:cNvSpPr/>
            <p:nvPr/>
          </p:nvSpPr>
          <p:spPr>
            <a:xfrm>
              <a:off x="727607" y="4642011"/>
              <a:ext cx="4152763" cy="227561"/>
            </a:xfrm>
            <a:prstGeom prst="rect">
              <a:avLst/>
            </a:prstGeom>
            <a:solidFill>
              <a:srgbClr val="FFC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400" dirty="0">
                  <a:solidFill>
                    <a:srgbClr val="293E40"/>
                  </a:solidFill>
                  <a:latin typeface="Century Gothic" panose="020F0302020204030204"/>
                </a:rPr>
                <a:t>Manage Technical Services</a:t>
              </a:r>
            </a:p>
          </p:txBody>
        </p:sp>
      </p:grpSp>
      <p:grpSp>
        <p:nvGrpSpPr>
          <p:cNvPr id="27" name="Group 26">
            <a:extLst>
              <a:ext uri="{FF2B5EF4-FFF2-40B4-BE49-F238E27FC236}">
                <a16:creationId xmlns:a16="http://schemas.microsoft.com/office/drawing/2014/main" id="{CAEC723B-965C-1E4A-928C-635A91C5E44F}"/>
              </a:ext>
            </a:extLst>
          </p:cNvPr>
          <p:cNvGrpSpPr/>
          <p:nvPr/>
        </p:nvGrpSpPr>
        <p:grpSpPr>
          <a:xfrm>
            <a:off x="8395678" y="345572"/>
            <a:ext cx="3728501" cy="2554823"/>
            <a:chOff x="7777923" y="4330335"/>
            <a:chExt cx="3929212" cy="2029639"/>
          </a:xfrm>
        </p:grpSpPr>
        <p:sp>
          <p:nvSpPr>
            <p:cNvPr id="28" name="Rectangle 27">
              <a:extLst>
                <a:ext uri="{FF2B5EF4-FFF2-40B4-BE49-F238E27FC236}">
                  <a16:creationId xmlns:a16="http://schemas.microsoft.com/office/drawing/2014/main" id="{E4C0AF83-1D33-2E45-BE21-85A4C30EC1B6}"/>
                </a:ext>
              </a:extLst>
            </p:cNvPr>
            <p:cNvSpPr/>
            <p:nvPr/>
          </p:nvSpPr>
          <p:spPr>
            <a:xfrm>
              <a:off x="7777923" y="4453306"/>
              <a:ext cx="3928530" cy="1906668"/>
            </a:xfrm>
            <a:prstGeom prst="rect">
              <a:avLst/>
            </a:prstGeom>
            <a:noFill/>
            <a:ln>
              <a:solidFill>
                <a:schemeClr val="bg1">
                  <a:lumMod val="75000"/>
                </a:schemeClr>
              </a:solidFill>
            </a:ln>
          </p:spPr>
          <p:txBody>
            <a:bodyPr wrap="square">
              <a:spAutoFit/>
            </a:bodyPr>
            <a:lstStyle/>
            <a:p>
              <a:pPr marL="91413" indent="-365650"/>
              <a:r>
                <a:rPr lang="en-CA" sz="1000" b="1" dirty="0">
                  <a:solidFill>
                    <a:srgbClr val="2D4B57"/>
                  </a:solidFill>
                  <a:latin typeface="Humnst777 Cn BT" panose="020B0506030504020204" pitchFamily="34" charset="0"/>
                </a:rPr>
                <a:t>Business Process: </a:t>
              </a:r>
              <a:r>
                <a:rPr lang="en-CA" sz="1000" dirty="0">
                  <a:solidFill>
                    <a:srgbClr val="2D4B57"/>
                  </a:solidFill>
                  <a:latin typeface="Humnst777 Cn BT" panose="020B0506030504020204" pitchFamily="34" charset="0"/>
                </a:rPr>
                <a:t>A method of related steps that stakeholders take to achieve a business goal. </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CMDB Group:  </a:t>
              </a:r>
              <a:r>
                <a:rPr lang="en-CA" sz="1000" dirty="0">
                  <a:solidFill>
                    <a:srgbClr val="2D4B57"/>
                  </a:solidFill>
                  <a:latin typeface="Humnst777 Cn BT" panose="020B0506030504020204" pitchFamily="34" charset="0"/>
                </a:rPr>
                <a:t>A collection of CIs based on the results of saved Query Builder queries, encoded queries, or manual entries.</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Product Models: S</a:t>
              </a:r>
              <a:r>
                <a:rPr lang="en-CA" sz="1000" dirty="0">
                  <a:solidFill>
                    <a:srgbClr val="2D4B57"/>
                  </a:solidFill>
                  <a:latin typeface="Humnst777 Cn BT" panose="020B0506030504020204" pitchFamily="34" charset="0"/>
                </a:rPr>
                <a:t>pecific versions or configurations of products used for managing and tracking through various ServiceNow platform applications.</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Contracts: </a:t>
              </a:r>
              <a:r>
                <a:rPr lang="en-CA" sz="1000" dirty="0">
                  <a:solidFill>
                    <a:srgbClr val="2D4B57"/>
                  </a:solidFill>
                  <a:latin typeface="Humnst777 Cn BT" panose="020B0506030504020204" pitchFamily="34" charset="0"/>
                </a:rPr>
                <a:t>Contracts contain detailed information such as contract number, start and end dates, active status, terms and conditions statements, documents, renewal information, and financial terms.</a:t>
              </a:r>
              <a:endParaRPr lang="en-CA" sz="1000" b="1" dirty="0">
                <a:solidFill>
                  <a:srgbClr val="2D4B57"/>
                </a:solidFill>
                <a:latin typeface="Humnst777 Cn BT" panose="020B0506030504020204" pitchFamily="34" charset="0"/>
              </a:endParaRPr>
            </a:p>
            <a:p>
              <a:pPr marL="91413" indent="-365650"/>
              <a:r>
                <a:rPr lang="en-CA" sz="1000" b="1" dirty="0">
                  <a:solidFill>
                    <a:srgbClr val="2D4B57"/>
                  </a:solidFill>
                  <a:latin typeface="Humnst777 Cn BT" panose="020B0506030504020204" pitchFamily="34" charset="0"/>
                </a:rPr>
                <a:t>Common Data: </a:t>
              </a:r>
              <a:r>
                <a:rPr lang="en-CA" sz="1000" dirty="0">
                  <a:solidFill>
                    <a:srgbClr val="2D4B57"/>
                  </a:solidFill>
                  <a:latin typeface="Humnst777 Cn BT" panose="020B0506030504020204" pitchFamily="34" charset="0"/>
                </a:rPr>
                <a:t>Shared data that is prevalent throughout the Now Platform.</a:t>
              </a:r>
            </a:p>
            <a:p>
              <a:pPr marL="91413" indent="-365650"/>
              <a:r>
                <a:rPr lang="en-CA" sz="1000" b="1" dirty="0">
                  <a:solidFill>
                    <a:srgbClr val="2D4B57"/>
                  </a:solidFill>
                  <a:latin typeface="Humnst777 Cn BT" panose="020B0506030504020204" pitchFamily="34" charset="0"/>
                </a:rPr>
                <a:t>Lifecycle: </a:t>
              </a:r>
              <a:r>
                <a:rPr lang="en-CA" sz="1000" dirty="0">
                  <a:solidFill>
                    <a:srgbClr val="2D4B57"/>
                  </a:solidFill>
                  <a:latin typeface="Humnst777 Cn BT" panose="020B0506030504020204" pitchFamily="34" charset="0"/>
                </a:rPr>
                <a:t>The Life Cycles are standard fields and values for tracking life cycle stages and stage statuses for Products, Assets, Contracts, CIs, Locations, and more.</a:t>
              </a:r>
              <a:r>
                <a:rPr lang="en-US" sz="1000" dirty="0">
                  <a:solidFill>
                    <a:srgbClr val="2D4B57"/>
                  </a:solidFill>
                  <a:latin typeface="Humnst777 Cn BT" panose="020B0506030504020204" pitchFamily="34" charset="0"/>
                </a:rPr>
                <a:t> </a:t>
              </a:r>
              <a:endParaRPr lang="en-CA" sz="1000" dirty="0">
                <a:solidFill>
                  <a:srgbClr val="2D4B57"/>
                </a:solidFill>
                <a:latin typeface="Humnst777 Cn BT" panose="020B0506030504020204" pitchFamily="34" charset="0"/>
              </a:endParaRPr>
            </a:p>
          </p:txBody>
        </p:sp>
        <p:sp>
          <p:nvSpPr>
            <p:cNvPr id="29" name="Rectangle 28">
              <a:extLst>
                <a:ext uri="{FF2B5EF4-FFF2-40B4-BE49-F238E27FC236}">
                  <a16:creationId xmlns:a16="http://schemas.microsoft.com/office/drawing/2014/main" id="{4EEEB5C1-7405-E14F-88D0-06FD431F60E6}"/>
                </a:ext>
              </a:extLst>
            </p:cNvPr>
            <p:cNvSpPr/>
            <p:nvPr/>
          </p:nvSpPr>
          <p:spPr>
            <a:xfrm>
              <a:off x="7778601" y="4330335"/>
              <a:ext cx="3928534" cy="145248"/>
            </a:xfrm>
            <a:prstGeom prst="rect">
              <a:avLst/>
            </a:prstGeom>
            <a:solidFill>
              <a:srgbClr val="DBDBDB"/>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400" dirty="0">
                  <a:solidFill>
                    <a:srgbClr val="293E40"/>
                  </a:solidFill>
                  <a:latin typeface="Century Gothic" panose="020F0302020204030204"/>
                </a:rPr>
                <a:t>Foundation</a:t>
              </a:r>
            </a:p>
          </p:txBody>
        </p:sp>
      </p:grpSp>
      <p:grpSp>
        <p:nvGrpSpPr>
          <p:cNvPr id="46" name="Group 45">
            <a:extLst>
              <a:ext uri="{FF2B5EF4-FFF2-40B4-BE49-F238E27FC236}">
                <a16:creationId xmlns:a16="http://schemas.microsoft.com/office/drawing/2014/main" id="{3D5CA2F1-15A3-FB42-AAE5-E4BC15FD331F}"/>
              </a:ext>
            </a:extLst>
          </p:cNvPr>
          <p:cNvGrpSpPr/>
          <p:nvPr/>
        </p:nvGrpSpPr>
        <p:grpSpPr>
          <a:xfrm>
            <a:off x="8395678" y="4379357"/>
            <a:ext cx="3725320" cy="592978"/>
            <a:chOff x="484865" y="545235"/>
            <a:chExt cx="3124064" cy="332275"/>
          </a:xfrm>
        </p:grpSpPr>
        <p:sp>
          <p:nvSpPr>
            <p:cNvPr id="47" name="Rectangle 46">
              <a:extLst>
                <a:ext uri="{FF2B5EF4-FFF2-40B4-BE49-F238E27FC236}">
                  <a16:creationId xmlns:a16="http://schemas.microsoft.com/office/drawing/2014/main" id="{F9F7D51D-8320-FB4C-A3B7-A31E3102F950}"/>
                </a:ext>
              </a:extLst>
            </p:cNvPr>
            <p:cNvSpPr/>
            <p:nvPr/>
          </p:nvSpPr>
          <p:spPr>
            <a:xfrm>
              <a:off x="484865" y="545235"/>
              <a:ext cx="3124064" cy="101902"/>
            </a:xfrm>
            <a:prstGeom prst="rect">
              <a:avLst/>
            </a:prstGeom>
            <a:solidFill>
              <a:srgbClr val="FD7786"/>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400" dirty="0">
                  <a:solidFill>
                    <a:srgbClr val="293E40"/>
                  </a:solidFill>
                  <a:latin typeface="Century Gothic" panose="020F0302020204030204"/>
                </a:rPr>
                <a:t>Build</a:t>
              </a:r>
            </a:p>
          </p:txBody>
        </p:sp>
        <p:sp>
          <p:nvSpPr>
            <p:cNvPr id="48" name="Rectangle 47">
              <a:extLst>
                <a:ext uri="{FF2B5EF4-FFF2-40B4-BE49-F238E27FC236}">
                  <a16:creationId xmlns:a16="http://schemas.microsoft.com/office/drawing/2014/main" id="{23554073-3D8B-E04F-B9CE-57A65AE35E69}"/>
                </a:ext>
              </a:extLst>
            </p:cNvPr>
            <p:cNvSpPr/>
            <p:nvPr/>
          </p:nvSpPr>
          <p:spPr>
            <a:xfrm>
              <a:off x="484865" y="653367"/>
              <a:ext cx="3124064" cy="224143"/>
            </a:xfrm>
            <a:prstGeom prst="rect">
              <a:avLst/>
            </a:prstGeom>
            <a:noFill/>
            <a:ln>
              <a:solidFill>
                <a:schemeClr val="bg1">
                  <a:lumMod val="75000"/>
                </a:schemeClr>
              </a:solidFill>
            </a:ln>
          </p:spPr>
          <p:txBody>
            <a:bodyPr wrap="square">
              <a:spAutoFit/>
            </a:bodyPr>
            <a:lstStyle/>
            <a:p>
              <a:pPr marL="91413" indent="-365650"/>
              <a:r>
                <a:rPr lang="en-CA" sz="1000" b="1" dirty="0">
                  <a:solidFill>
                    <a:srgbClr val="2D4B57"/>
                  </a:solidFill>
                  <a:latin typeface="Humnst777 Cn BT" panose="020B0506030504020204" pitchFamily="34" charset="0"/>
                </a:rPr>
                <a:t>SDLC Component: </a:t>
              </a:r>
              <a:r>
                <a:rPr lang="en-US" sz="1000" dirty="0">
                  <a:solidFill>
                    <a:srgbClr val="2D4B57"/>
                  </a:solidFill>
                  <a:latin typeface="Humnst777 Cn BT" panose="020B0506030504020204" pitchFamily="34" charset="0"/>
                </a:rPr>
                <a:t>The SDLC Component is a configuration item that represents a unique development effort.</a:t>
              </a:r>
              <a:endParaRPr lang="en-CA" sz="1000" dirty="0">
                <a:solidFill>
                  <a:srgbClr val="2D4B57"/>
                </a:solidFill>
                <a:latin typeface="Humnst777 Cn BT" panose="020B0506030504020204" pitchFamily="34" charset="0"/>
              </a:endParaRPr>
            </a:p>
          </p:txBody>
        </p:sp>
      </p:grpSp>
      <p:pic>
        <p:nvPicPr>
          <p:cNvPr id="4" name="Picture 3">
            <a:extLst>
              <a:ext uri="{FF2B5EF4-FFF2-40B4-BE49-F238E27FC236}">
                <a16:creationId xmlns:a16="http://schemas.microsoft.com/office/drawing/2014/main" id="{7FC35D52-FB6B-C6ED-2FC0-2D9D66915D5D}"/>
              </a:ext>
            </a:extLst>
          </p:cNvPr>
          <p:cNvPicPr>
            <a:picLocks noChangeAspect="1"/>
          </p:cNvPicPr>
          <p:nvPr/>
        </p:nvPicPr>
        <p:blipFill>
          <a:blip r:embed="rId5"/>
          <a:stretch>
            <a:fillRect/>
          </a:stretch>
        </p:blipFill>
        <p:spPr>
          <a:xfrm>
            <a:off x="414490" y="528404"/>
            <a:ext cx="7760314" cy="4443188"/>
          </a:xfrm>
          <a:prstGeom prst="rect">
            <a:avLst/>
          </a:prstGeom>
        </p:spPr>
      </p:pic>
    </p:spTree>
    <p:extLst>
      <p:ext uri="{BB962C8B-B14F-4D97-AF65-F5344CB8AC3E}">
        <p14:creationId xmlns:p14="http://schemas.microsoft.com/office/powerpoint/2010/main" val="5219908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a:extLst>
              <a:ext uri="{FF2B5EF4-FFF2-40B4-BE49-F238E27FC236}">
                <a16:creationId xmlns:a16="http://schemas.microsoft.com/office/drawing/2014/main" id="{D55355EE-809F-C498-70DA-51D5E46F4DE6}"/>
              </a:ext>
            </a:extLst>
          </p:cNvPr>
          <p:cNvCxnSpPr>
            <a:cxnSpLocks/>
            <a:stCxn id="11" idx="2"/>
          </p:cNvCxnSpPr>
          <p:nvPr/>
        </p:nvCxnSpPr>
        <p:spPr>
          <a:xfrm>
            <a:off x="6099831" y="4190976"/>
            <a:ext cx="13205" cy="1313712"/>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247671" y="181486"/>
            <a:ext cx="10835640" cy="543085"/>
          </a:xfrm>
        </p:spPr>
        <p:txBody>
          <a:bodyPr anchor="t"/>
          <a:lstStyle/>
          <a:p>
            <a:r>
              <a:rPr lang="en-US" dirty="0"/>
              <a:t>Microservices: stand – alone API (shared</a:t>
            </a:r>
            <a:r>
              <a:rPr lang="en-US" b="0" dirty="0"/>
              <a:t>)</a:t>
            </a:r>
          </a:p>
        </p:txBody>
      </p:sp>
      <p:sp>
        <p:nvSpPr>
          <p:cNvPr id="3" name="Rectangle: Rounded Corners 2">
            <a:extLst>
              <a:ext uri="{FF2B5EF4-FFF2-40B4-BE49-F238E27FC236}">
                <a16:creationId xmlns:a16="http://schemas.microsoft.com/office/drawing/2014/main" id="{37819B35-A5FC-ED42-95C3-A5C1EBAC4ADE}"/>
              </a:ext>
            </a:extLst>
          </p:cNvPr>
          <p:cNvSpPr/>
          <p:nvPr/>
        </p:nvSpPr>
        <p:spPr>
          <a:xfrm>
            <a:off x="1944933" y="3596616"/>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Phone Ordering</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1986273" y="449197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Order Management</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4726540" y="1291146"/>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Finance</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5665491" y="252929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calculation</a:t>
            </a: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5669154" y="5348753"/>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CIs</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10" name="Rectangle: Rounded Corners 9">
            <a:extLst>
              <a:ext uri="{FF2B5EF4-FFF2-40B4-BE49-F238E27FC236}">
                <a16:creationId xmlns:a16="http://schemas.microsoft.com/office/drawing/2014/main" id="{2C75F564-6F8E-FB45-8272-9154FA53C221}"/>
              </a:ext>
            </a:extLst>
          </p:cNvPr>
          <p:cNvSpPr/>
          <p:nvPr/>
        </p:nvSpPr>
        <p:spPr>
          <a:xfrm>
            <a:off x="5678696" y="449197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Java</a:t>
            </a: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5665491" y="3596616"/>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2021 Prod</a:t>
            </a:r>
          </a:p>
        </p:txBody>
      </p:sp>
      <p:sp>
        <p:nvSpPr>
          <p:cNvPr id="16" name="Rectangle: Rounded Corners 15">
            <a:extLst>
              <a:ext uri="{FF2B5EF4-FFF2-40B4-BE49-F238E27FC236}">
                <a16:creationId xmlns:a16="http://schemas.microsoft.com/office/drawing/2014/main" id="{B2668527-7FB0-E648-A8F1-06F3DEE0ABC4}"/>
              </a:ext>
            </a:extLst>
          </p:cNvPr>
          <p:cNvSpPr/>
          <p:nvPr/>
        </p:nvSpPr>
        <p:spPr>
          <a:xfrm>
            <a:off x="8145424" y="2586367"/>
            <a:ext cx="97170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API Services</a:t>
            </a:r>
          </a:p>
        </p:txBody>
      </p:sp>
      <p:sp>
        <p:nvSpPr>
          <p:cNvPr id="28" name="Rectangle: Rounded Corners 27">
            <a:extLst>
              <a:ext uri="{FF2B5EF4-FFF2-40B4-BE49-F238E27FC236}">
                <a16:creationId xmlns:a16="http://schemas.microsoft.com/office/drawing/2014/main" id="{EEE3FD56-0854-CF44-B930-6D5D9A1A9FAB}"/>
              </a:ext>
            </a:extLst>
          </p:cNvPr>
          <p:cNvSpPr/>
          <p:nvPr/>
        </p:nvSpPr>
        <p:spPr>
          <a:xfrm>
            <a:off x="3744082" y="252929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Currency Conversion</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1982824" y="540351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Services Management</a:t>
            </a:r>
          </a:p>
        </p:txBody>
      </p:sp>
      <p:sp>
        <p:nvSpPr>
          <p:cNvPr id="49" name="Rectangle: Rounded Corners 48">
            <a:extLst>
              <a:ext uri="{FF2B5EF4-FFF2-40B4-BE49-F238E27FC236}">
                <a16:creationId xmlns:a16="http://schemas.microsoft.com/office/drawing/2014/main" id="{7FACB5A8-C412-E743-A92B-2F6980A600F9}"/>
              </a:ext>
            </a:extLst>
          </p:cNvPr>
          <p:cNvSpPr/>
          <p:nvPr/>
        </p:nvSpPr>
        <p:spPr>
          <a:xfrm>
            <a:off x="8145424" y="4466431"/>
            <a:ext cx="971703" cy="594360"/>
          </a:xfrm>
          <a:prstGeom prst="roundRect">
            <a:avLst/>
          </a:prstGeom>
          <a:solidFill>
            <a:srgbClr val="A5A6A5"/>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Tax Calc 2021</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61" name="Elbow Connector 60">
            <a:extLst>
              <a:ext uri="{FF2B5EF4-FFF2-40B4-BE49-F238E27FC236}">
                <a16:creationId xmlns:a16="http://schemas.microsoft.com/office/drawing/2014/main" id="{AF5CDEC7-B2FC-BD4B-AC94-9E3542F0A761}"/>
              </a:ext>
            </a:extLst>
          </p:cNvPr>
          <p:cNvCxnSpPr>
            <a:cxnSpLocks/>
          </p:cNvCxnSpPr>
          <p:nvPr/>
        </p:nvCxnSpPr>
        <p:spPr>
          <a:xfrm rot="10800000">
            <a:off x="6534171" y="4005403"/>
            <a:ext cx="1611253" cy="869815"/>
          </a:xfrm>
          <a:prstGeom prst="bentConnector3">
            <a:avLst>
              <a:gd name="adj1" fmla="val 50000"/>
            </a:avLst>
          </a:prstGeom>
          <a:ln w="12700"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71" name="Elbow Connector 70">
            <a:extLst>
              <a:ext uri="{FF2B5EF4-FFF2-40B4-BE49-F238E27FC236}">
                <a16:creationId xmlns:a16="http://schemas.microsoft.com/office/drawing/2014/main" id="{CD006FC9-A871-F242-9CA5-57B1066CAD12}"/>
              </a:ext>
            </a:extLst>
          </p:cNvPr>
          <p:cNvCxnSpPr>
            <a:cxnSpLocks/>
            <a:endCxn id="11" idx="1"/>
          </p:cNvCxnSpPr>
          <p:nvPr/>
        </p:nvCxnSpPr>
        <p:spPr>
          <a:xfrm flipV="1">
            <a:off x="2830267" y="3893796"/>
            <a:ext cx="2835224" cy="879257"/>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74" name="Elbow Connector 73">
            <a:extLst>
              <a:ext uri="{FF2B5EF4-FFF2-40B4-BE49-F238E27FC236}">
                <a16:creationId xmlns:a16="http://schemas.microsoft.com/office/drawing/2014/main" id="{604ADE05-F145-464A-8084-420C6EA83606}"/>
              </a:ext>
            </a:extLst>
          </p:cNvPr>
          <p:cNvCxnSpPr>
            <a:cxnSpLocks/>
            <a:endCxn id="11" idx="1"/>
          </p:cNvCxnSpPr>
          <p:nvPr/>
        </p:nvCxnSpPr>
        <p:spPr>
          <a:xfrm flipV="1">
            <a:off x="2868158" y="3893796"/>
            <a:ext cx="2797333" cy="1786899"/>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B26D1E0-DC6B-F14B-8D73-5244686F11A1}"/>
              </a:ext>
            </a:extLst>
          </p:cNvPr>
          <p:cNvSpPr txBox="1"/>
          <p:nvPr/>
        </p:nvSpPr>
        <p:spPr>
          <a:xfrm>
            <a:off x="3669166" y="3669196"/>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Depends On</a:t>
            </a:r>
            <a:endParaRPr kumimoji="0" lang="en-US" sz="800" i="0" u="none" strike="noStrike" kern="1200" cap="none" spc="0" normalizeH="0" baseline="0" noProof="0" dirty="0">
              <a:ln>
                <a:noFill/>
              </a:ln>
              <a:effectLst/>
              <a:uLnTx/>
              <a:uFillTx/>
              <a:latin typeface="Century Gothic" panose="020F0302020204030204"/>
            </a:endParaRPr>
          </a:p>
        </p:txBody>
      </p:sp>
      <p:sp>
        <p:nvSpPr>
          <p:cNvPr id="81" name="Rectangle: Rounded Corners 80">
            <a:extLst>
              <a:ext uri="{FF2B5EF4-FFF2-40B4-BE49-F238E27FC236}">
                <a16:creationId xmlns:a16="http://schemas.microsoft.com/office/drawing/2014/main" id="{EA33E569-C597-DA48-980D-F3491328EF65}"/>
              </a:ext>
            </a:extLst>
          </p:cNvPr>
          <p:cNvSpPr/>
          <p:nvPr/>
        </p:nvSpPr>
        <p:spPr>
          <a:xfrm>
            <a:off x="8145424" y="3596616"/>
            <a:ext cx="97170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a:t>
            </a:r>
            <a:r>
              <a:rPr kumimoji="0" lang="en-US" sz="9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Admin</a:t>
            </a: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Americas</a:t>
            </a:r>
          </a:p>
        </p:txBody>
      </p:sp>
      <p:sp>
        <p:nvSpPr>
          <p:cNvPr id="104" name="TextBox 103">
            <a:extLst>
              <a:ext uri="{FF2B5EF4-FFF2-40B4-BE49-F238E27FC236}">
                <a16:creationId xmlns:a16="http://schemas.microsoft.com/office/drawing/2014/main" id="{A391733F-EB69-8F46-AFF0-FF4AEF50A964}"/>
              </a:ext>
            </a:extLst>
          </p:cNvPr>
          <p:cNvSpPr txBox="1"/>
          <p:nvPr/>
        </p:nvSpPr>
        <p:spPr>
          <a:xfrm>
            <a:off x="4549680" y="2236637"/>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17" name="Connector: Elbow 16">
            <a:extLst>
              <a:ext uri="{FF2B5EF4-FFF2-40B4-BE49-F238E27FC236}">
                <a16:creationId xmlns:a16="http://schemas.microsoft.com/office/drawing/2014/main" id="{9DDBBF09-7949-2A74-9F6F-77A3106B95C0}"/>
              </a:ext>
            </a:extLst>
          </p:cNvPr>
          <p:cNvCxnSpPr>
            <a:cxnSpLocks/>
            <a:stCxn id="5" idx="2"/>
            <a:endCxn id="6" idx="0"/>
          </p:cNvCxnSpPr>
          <p:nvPr/>
        </p:nvCxnSpPr>
        <p:spPr>
          <a:xfrm rot="16200000" flipH="1">
            <a:off x="5308461" y="1737924"/>
            <a:ext cx="643788" cy="938951"/>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1AE5EAB9-17E0-2E03-B2F7-4B9E242CD282}"/>
              </a:ext>
            </a:extLst>
          </p:cNvPr>
          <p:cNvCxnSpPr>
            <a:stCxn id="5" idx="2"/>
            <a:endCxn id="28" idx="0"/>
          </p:cNvCxnSpPr>
          <p:nvPr/>
        </p:nvCxnSpPr>
        <p:spPr>
          <a:xfrm rot="5400000">
            <a:off x="4347757" y="1716171"/>
            <a:ext cx="643788" cy="982458"/>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a:off x="6099831" y="3123654"/>
            <a:ext cx="0" cy="47296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6081669" y="324685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stCxn id="3" idx="3"/>
            <a:endCxn id="11" idx="1"/>
          </p:cNvCxnSpPr>
          <p:nvPr/>
        </p:nvCxnSpPr>
        <p:spPr>
          <a:xfrm>
            <a:off x="2813613" y="3893796"/>
            <a:ext cx="2851878"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CB29DD39-D5BB-F46C-998F-02A8AF482A33}"/>
              </a:ext>
            </a:extLst>
          </p:cNvPr>
          <p:cNvSpPr txBox="1"/>
          <p:nvPr/>
        </p:nvSpPr>
        <p:spPr>
          <a:xfrm>
            <a:off x="6094412" y="4242640"/>
            <a:ext cx="1416451" cy="295426"/>
          </a:xfrm>
          <a:prstGeom prst="rect">
            <a:avLst/>
          </a:prstGeom>
          <a:noFill/>
        </p:spPr>
        <p:txBody>
          <a:bodyPr wrap="square" rtlCol="0">
            <a:noAutofit/>
          </a:bodyPr>
          <a:lstStyle/>
          <a:p>
            <a:pPr algn="l">
              <a:spcBef>
                <a:spcPts val="300"/>
              </a:spcBef>
            </a:pPr>
            <a:r>
              <a:rPr lang="en-US" sz="900" dirty="0">
                <a:solidFill>
                  <a:schemeClr val="accent3"/>
                </a:solidFill>
              </a:rPr>
              <a:t>Service Mapping</a:t>
            </a:r>
          </a:p>
        </p:txBody>
      </p:sp>
      <p:cxnSp>
        <p:nvCxnSpPr>
          <p:cNvPr id="43" name="Straight Connector 42">
            <a:extLst>
              <a:ext uri="{FF2B5EF4-FFF2-40B4-BE49-F238E27FC236}">
                <a16:creationId xmlns:a16="http://schemas.microsoft.com/office/drawing/2014/main" id="{BFEB9AFE-73EF-FC81-03FC-F4783904A940}"/>
              </a:ext>
            </a:extLst>
          </p:cNvPr>
          <p:cNvCxnSpPr>
            <a:cxnSpLocks/>
          </p:cNvCxnSpPr>
          <p:nvPr/>
        </p:nvCxnSpPr>
        <p:spPr>
          <a:xfrm>
            <a:off x="8631275" y="3180727"/>
            <a:ext cx="0" cy="41588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803149F3-EBB8-488E-64D4-AD6CE7A75EBA}"/>
              </a:ext>
            </a:extLst>
          </p:cNvPr>
          <p:cNvSpPr txBox="1"/>
          <p:nvPr/>
        </p:nvSpPr>
        <p:spPr>
          <a:xfrm>
            <a:off x="8631275" y="3266287"/>
            <a:ext cx="954079" cy="238720"/>
          </a:xfrm>
          <a:prstGeom prst="rect">
            <a:avLst/>
          </a:prstGeom>
          <a:noFill/>
        </p:spPr>
        <p:txBody>
          <a:bodyPr wrap="square" rtlCol="0">
            <a:noAutofit/>
          </a:bodyPr>
          <a:lstStyle/>
          <a:p>
            <a:pPr algn="l">
              <a:spcBef>
                <a:spcPts val="300"/>
              </a:spcBef>
            </a:pPr>
            <a:r>
              <a:rPr lang="en-US" sz="800" dirty="0"/>
              <a:t>Reference</a:t>
            </a:r>
          </a:p>
        </p:txBody>
      </p:sp>
      <p:cxnSp>
        <p:nvCxnSpPr>
          <p:cNvPr id="45" name="Straight Arrow Connector 44">
            <a:extLst>
              <a:ext uri="{FF2B5EF4-FFF2-40B4-BE49-F238E27FC236}">
                <a16:creationId xmlns:a16="http://schemas.microsoft.com/office/drawing/2014/main" id="{7573FCD1-1F4B-179C-66E5-EA8D743D895A}"/>
              </a:ext>
            </a:extLst>
          </p:cNvPr>
          <p:cNvCxnSpPr>
            <a:endCxn id="11" idx="3"/>
          </p:cNvCxnSpPr>
          <p:nvPr/>
        </p:nvCxnSpPr>
        <p:spPr>
          <a:xfrm flipH="1">
            <a:off x="6534171" y="3882934"/>
            <a:ext cx="1611253" cy="1086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564ED6FA-7FAD-DD4B-1FE9-3B24C2B99C88}"/>
              </a:ext>
            </a:extLst>
          </p:cNvPr>
          <p:cNvSpPr txBox="1"/>
          <p:nvPr/>
        </p:nvSpPr>
        <p:spPr>
          <a:xfrm>
            <a:off x="6804516" y="3651982"/>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Contains</a:t>
            </a:r>
            <a:endParaRPr kumimoji="0" lang="en-US" sz="800" i="0" u="none" strike="noStrike" kern="1200" cap="none" spc="0" normalizeH="0" baseline="0" noProof="0" dirty="0">
              <a:ln>
                <a:noFill/>
              </a:ln>
              <a:effectLst/>
              <a:uLnTx/>
              <a:uFillTx/>
              <a:latin typeface="Century Gothic" panose="020F0302020204030204"/>
            </a:endParaRPr>
          </a:p>
        </p:txBody>
      </p:sp>
      <p:sp>
        <p:nvSpPr>
          <p:cNvPr id="59" name="Rectangle: Rounded Corners 58">
            <a:extLst>
              <a:ext uri="{FF2B5EF4-FFF2-40B4-BE49-F238E27FC236}">
                <a16:creationId xmlns:a16="http://schemas.microsoft.com/office/drawing/2014/main" id="{F9FAD38E-302D-44EA-2A63-189535036BEA}"/>
              </a:ext>
            </a:extLst>
          </p:cNvPr>
          <p:cNvSpPr/>
          <p:nvPr/>
        </p:nvSpPr>
        <p:spPr>
          <a:xfrm>
            <a:off x="754894" y="448830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DevOps Engineering</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60" name="Rectangle: Rounded Corners 59">
            <a:extLst>
              <a:ext uri="{FF2B5EF4-FFF2-40B4-BE49-F238E27FC236}">
                <a16:creationId xmlns:a16="http://schemas.microsoft.com/office/drawing/2014/main" id="{B5AC1D77-B4A1-E06A-CB5B-2F2680BD90E5}"/>
              </a:ext>
            </a:extLst>
          </p:cNvPr>
          <p:cNvSpPr/>
          <p:nvPr/>
        </p:nvSpPr>
        <p:spPr>
          <a:xfrm>
            <a:off x="754894" y="3462524"/>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a:t>
            </a:r>
            <a:r>
              <a:rPr lang="en-US" sz="900" dirty="0">
                <a:solidFill>
                  <a:schemeClr val="tx1"/>
                </a:solidFill>
                <a:latin typeface="Century Gothic" panose="020F0302020204030204"/>
                <a:cs typeface="Arial" panose="020B0604020202020204" pitchFamily="34" charset="0"/>
              </a:rPr>
              <a:t>Application Mgmt Services</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62" name="TextBox 61">
            <a:extLst>
              <a:ext uri="{FF2B5EF4-FFF2-40B4-BE49-F238E27FC236}">
                <a16:creationId xmlns:a16="http://schemas.microsoft.com/office/drawing/2014/main" id="{541A5EA3-2485-742E-DB45-0A02390E8019}"/>
              </a:ext>
            </a:extLst>
          </p:cNvPr>
          <p:cNvSpPr txBox="1"/>
          <p:nvPr/>
        </p:nvSpPr>
        <p:spPr>
          <a:xfrm>
            <a:off x="503642" y="4174756"/>
            <a:ext cx="954079" cy="238720"/>
          </a:xfrm>
          <a:prstGeom prst="rect">
            <a:avLst/>
          </a:prstGeom>
          <a:noFill/>
        </p:spPr>
        <p:txBody>
          <a:bodyPr wrap="square" rtlCol="0">
            <a:noAutofit/>
          </a:bodyPr>
          <a:lstStyle/>
          <a:p>
            <a:pPr algn="l">
              <a:spcBef>
                <a:spcPts val="300"/>
              </a:spcBef>
            </a:pPr>
            <a:r>
              <a:rPr lang="en-US" sz="800" dirty="0"/>
              <a:t>Reference</a:t>
            </a:r>
          </a:p>
        </p:txBody>
      </p:sp>
      <p:cxnSp>
        <p:nvCxnSpPr>
          <p:cNvPr id="63" name="Straight Connector 62">
            <a:extLst>
              <a:ext uri="{FF2B5EF4-FFF2-40B4-BE49-F238E27FC236}">
                <a16:creationId xmlns:a16="http://schemas.microsoft.com/office/drawing/2014/main" id="{AB588FCF-1A94-4EF2-01C3-6C4B79F53DC3}"/>
              </a:ext>
            </a:extLst>
          </p:cNvPr>
          <p:cNvCxnSpPr>
            <a:cxnSpLocks/>
          </p:cNvCxnSpPr>
          <p:nvPr/>
        </p:nvCxnSpPr>
        <p:spPr>
          <a:xfrm>
            <a:off x="1189234" y="4056884"/>
            <a:ext cx="0" cy="41588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1559E8BA-6AB2-0681-84B0-DA995799AE1E}"/>
              </a:ext>
            </a:extLst>
          </p:cNvPr>
          <p:cNvCxnSpPr>
            <a:stCxn id="59" idx="3"/>
            <a:endCxn id="3" idx="1"/>
          </p:cNvCxnSpPr>
          <p:nvPr/>
        </p:nvCxnSpPr>
        <p:spPr>
          <a:xfrm flipV="1">
            <a:off x="1623574" y="3893796"/>
            <a:ext cx="321359" cy="89168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7CBF7DF-B775-23B5-5205-5AD1F4518285}"/>
              </a:ext>
            </a:extLst>
          </p:cNvPr>
          <p:cNvCxnSpPr>
            <a:stCxn id="59" idx="3"/>
            <a:endCxn id="4" idx="1"/>
          </p:cNvCxnSpPr>
          <p:nvPr/>
        </p:nvCxnSpPr>
        <p:spPr>
          <a:xfrm>
            <a:off x="1623574" y="4785481"/>
            <a:ext cx="362699" cy="367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A834D8C-46CD-BF37-68F7-58A8E1500821}"/>
              </a:ext>
            </a:extLst>
          </p:cNvPr>
          <p:cNvCxnSpPr>
            <a:stCxn id="59" idx="3"/>
            <a:endCxn id="41" idx="1"/>
          </p:cNvCxnSpPr>
          <p:nvPr/>
        </p:nvCxnSpPr>
        <p:spPr>
          <a:xfrm>
            <a:off x="1623574" y="4785481"/>
            <a:ext cx="359250" cy="91521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AE084BCF-5E85-A099-B8C3-6C39A24F78A9}"/>
              </a:ext>
            </a:extLst>
          </p:cNvPr>
          <p:cNvSpPr txBox="1"/>
          <p:nvPr/>
        </p:nvSpPr>
        <p:spPr>
          <a:xfrm>
            <a:off x="10202564" y="4434824"/>
            <a:ext cx="1850714" cy="980877"/>
          </a:xfrm>
          <a:prstGeom prst="rect">
            <a:avLst/>
          </a:prstGeom>
          <a:noFill/>
        </p:spPr>
        <p:txBody>
          <a:bodyPr wrap="square" rtlCol="0">
            <a:noAutofit/>
          </a:bodyPr>
          <a:lstStyle/>
          <a:p>
            <a:pPr algn="l">
              <a:spcBef>
                <a:spcPts val="300"/>
              </a:spcBef>
            </a:pPr>
            <a:r>
              <a:rPr lang="en-US" sz="1600" dirty="0"/>
              <a:t>*</a:t>
            </a:r>
            <a:r>
              <a:rPr lang="en-US" sz="1000" dirty="0"/>
              <a:t>Business Service Offerings and Business Services that depend on the Application Services not depicted in this diagram</a:t>
            </a:r>
          </a:p>
        </p:txBody>
      </p:sp>
    </p:spTree>
    <p:extLst>
      <p:ext uri="{BB962C8B-B14F-4D97-AF65-F5344CB8AC3E}">
        <p14:creationId xmlns:p14="http://schemas.microsoft.com/office/powerpoint/2010/main" val="2721146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8" name="Straight Arrow Connector 107">
            <a:extLst>
              <a:ext uri="{FF2B5EF4-FFF2-40B4-BE49-F238E27FC236}">
                <a16:creationId xmlns:a16="http://schemas.microsoft.com/office/drawing/2014/main" id="{A0A81A03-3F94-FBE6-A772-AD5F87843463}"/>
              </a:ext>
            </a:extLst>
          </p:cNvPr>
          <p:cNvCxnSpPr>
            <a:cxnSpLocks/>
            <a:endCxn id="10" idx="1"/>
          </p:cNvCxnSpPr>
          <p:nvPr/>
        </p:nvCxnSpPr>
        <p:spPr>
          <a:xfrm flipV="1">
            <a:off x="3726324" y="4721129"/>
            <a:ext cx="3823928" cy="1355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611643A-C94A-D32C-77D4-709AD580E1F1}"/>
              </a:ext>
            </a:extLst>
          </p:cNvPr>
          <p:cNvCxnSpPr>
            <a:cxnSpLocks/>
            <a:stCxn id="137" idx="3"/>
            <a:endCxn id="8" idx="3"/>
          </p:cNvCxnSpPr>
          <p:nvPr/>
        </p:nvCxnSpPr>
        <p:spPr>
          <a:xfrm>
            <a:off x="3755273" y="5747496"/>
            <a:ext cx="3908198" cy="2509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5" name="Elbow Connector 109">
            <a:extLst>
              <a:ext uri="{FF2B5EF4-FFF2-40B4-BE49-F238E27FC236}">
                <a16:creationId xmlns:a16="http://schemas.microsoft.com/office/drawing/2014/main" id="{FD4B4945-56C2-2F4B-B2E4-D5A6115B7560}"/>
              </a:ext>
            </a:extLst>
          </p:cNvPr>
          <p:cNvCxnSpPr>
            <a:cxnSpLocks/>
            <a:stCxn id="103" idx="2"/>
            <a:endCxn id="101" idx="0"/>
          </p:cNvCxnSpPr>
          <p:nvPr/>
        </p:nvCxnSpPr>
        <p:spPr>
          <a:xfrm>
            <a:off x="10160822" y="1867051"/>
            <a:ext cx="0" cy="1269834"/>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185165" y="138244"/>
            <a:ext cx="11340627" cy="668692"/>
          </a:xfrm>
        </p:spPr>
        <p:txBody>
          <a:bodyPr/>
          <a:lstStyle/>
          <a:p>
            <a:r>
              <a:rPr lang="en-US" dirty="0"/>
              <a:t>Microservices: Element of a larger Application (Fly)</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411874" y="1255836"/>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Sales</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6562396" y="2262910"/>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Online Sales Management</a:t>
            </a:r>
          </a:p>
        </p:txBody>
      </p:sp>
      <p:cxnSp>
        <p:nvCxnSpPr>
          <p:cNvPr id="7" name="Elbow Connector 6">
            <a:extLst>
              <a:ext uri="{FF2B5EF4-FFF2-40B4-BE49-F238E27FC236}">
                <a16:creationId xmlns:a16="http://schemas.microsoft.com/office/drawing/2014/main" id="{F74A38A9-A428-5D4A-AF5D-36EBEEBF7A57}"/>
              </a:ext>
            </a:extLst>
          </p:cNvPr>
          <p:cNvCxnSpPr>
            <a:cxnSpLocks/>
          </p:cNvCxnSpPr>
          <p:nvPr/>
        </p:nvCxnSpPr>
        <p:spPr>
          <a:xfrm rot="16200000" flipH="1">
            <a:off x="6215118" y="1481292"/>
            <a:ext cx="412714" cy="115052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6EA83CA8-AE62-1C47-AA80-01990B6E748F}"/>
              </a:ext>
            </a:extLst>
          </p:cNvPr>
          <p:cNvSpPr/>
          <p:nvPr/>
        </p:nvSpPr>
        <p:spPr>
          <a:xfrm>
            <a:off x="6794791" y="5475411"/>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9" name="TextBox 8">
            <a:extLst>
              <a:ext uri="{FF2B5EF4-FFF2-40B4-BE49-F238E27FC236}">
                <a16:creationId xmlns:a16="http://schemas.microsoft.com/office/drawing/2014/main" id="{939CB3F4-E74E-0240-AC99-11C417F3C6AE}"/>
              </a:ext>
            </a:extLst>
          </p:cNvPr>
          <p:cNvSpPr txBox="1"/>
          <p:nvPr/>
        </p:nvSpPr>
        <p:spPr>
          <a:xfrm>
            <a:off x="6763621" y="2914164"/>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0" name="Rectangle: Rounded Corners 9">
            <a:extLst>
              <a:ext uri="{FF2B5EF4-FFF2-40B4-BE49-F238E27FC236}">
                <a16:creationId xmlns:a16="http://schemas.microsoft.com/office/drawing/2014/main" id="{2C75F564-6F8E-FB45-8272-9154FA53C221}"/>
              </a:ext>
            </a:extLst>
          </p:cNvPr>
          <p:cNvSpPr/>
          <p:nvPr/>
        </p:nvSpPr>
        <p:spPr>
          <a:xfrm>
            <a:off x="7550252" y="442394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2021 Prod</a:t>
            </a: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6566683" y="315273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Online Order </a:t>
            </a:r>
            <a:r>
              <a:rPr lang="en-US" sz="900" dirty="0">
                <a:solidFill>
                  <a:schemeClr val="tx1"/>
                </a:solidFill>
                <a:latin typeface="Century Gothic" panose="020F0302020204030204"/>
                <a:cs typeface="Arial" panose="020B0604020202020204" pitchFamily="34" charset="0"/>
              </a:rPr>
              <a:t>Prod</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8" name="Rectangle: Rounded Corners 27">
            <a:extLst>
              <a:ext uri="{FF2B5EF4-FFF2-40B4-BE49-F238E27FC236}">
                <a16:creationId xmlns:a16="http://schemas.microsoft.com/office/drawing/2014/main" id="{EEE3FD56-0854-CF44-B930-6D5D9A1A9FAB}"/>
              </a:ext>
            </a:extLst>
          </p:cNvPr>
          <p:cNvSpPr/>
          <p:nvPr/>
        </p:nvSpPr>
        <p:spPr>
          <a:xfrm>
            <a:off x="4453782" y="2251504"/>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Phone Order Management</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29" name="Elbow Connector 28">
            <a:extLst>
              <a:ext uri="{FF2B5EF4-FFF2-40B4-BE49-F238E27FC236}">
                <a16:creationId xmlns:a16="http://schemas.microsoft.com/office/drawing/2014/main" id="{CB2C77A7-A3C6-D34E-8000-1D1F7E8D4274}"/>
              </a:ext>
            </a:extLst>
          </p:cNvPr>
          <p:cNvCxnSpPr>
            <a:cxnSpLocks/>
            <a:stCxn id="5" idx="2"/>
            <a:endCxn id="28" idx="0"/>
          </p:cNvCxnSpPr>
          <p:nvPr/>
        </p:nvCxnSpPr>
        <p:spPr>
          <a:xfrm rot="5400000">
            <a:off x="5166514" y="1571804"/>
            <a:ext cx="401308" cy="95809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1" name="Rectangle: Rounded Corners 40">
            <a:extLst>
              <a:ext uri="{FF2B5EF4-FFF2-40B4-BE49-F238E27FC236}">
                <a16:creationId xmlns:a16="http://schemas.microsoft.com/office/drawing/2014/main" id="{728EB25E-5A57-6B47-B08B-2AD81F19FADA}"/>
              </a:ext>
            </a:extLst>
          </p:cNvPr>
          <p:cNvSpPr/>
          <p:nvPr/>
        </p:nvSpPr>
        <p:spPr>
          <a:xfrm>
            <a:off x="4364371" y="442394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Customer Manager</a:t>
            </a:r>
          </a:p>
        </p:txBody>
      </p:sp>
      <p:sp>
        <p:nvSpPr>
          <p:cNvPr id="49" name="Rectangle: Rounded Corners 48">
            <a:extLst>
              <a:ext uri="{FF2B5EF4-FFF2-40B4-BE49-F238E27FC236}">
                <a16:creationId xmlns:a16="http://schemas.microsoft.com/office/drawing/2014/main" id="{7FACB5A8-C412-E743-A92B-2F6980A600F9}"/>
              </a:ext>
            </a:extLst>
          </p:cNvPr>
          <p:cNvSpPr/>
          <p:nvPr/>
        </p:nvSpPr>
        <p:spPr>
          <a:xfrm>
            <a:off x="8580922" y="3797780"/>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Tax Calc 2021</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53" name="Elbow Connector 52">
            <a:extLst>
              <a:ext uri="{FF2B5EF4-FFF2-40B4-BE49-F238E27FC236}">
                <a16:creationId xmlns:a16="http://schemas.microsoft.com/office/drawing/2014/main" id="{0FC3EF7D-B449-F64B-A74D-0CDE464B531D}"/>
              </a:ext>
            </a:extLst>
          </p:cNvPr>
          <p:cNvCxnSpPr>
            <a:cxnSpLocks/>
            <a:stCxn id="10" idx="2"/>
            <a:endCxn id="8" idx="0"/>
          </p:cNvCxnSpPr>
          <p:nvPr/>
        </p:nvCxnSpPr>
        <p:spPr>
          <a:xfrm rot="5400000">
            <a:off x="7378311" y="4869130"/>
            <a:ext cx="457102" cy="755461"/>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D7EBE328-173B-2F44-B458-BC9C8515DCD6}"/>
              </a:ext>
            </a:extLst>
          </p:cNvPr>
          <p:cNvSpPr/>
          <p:nvPr/>
        </p:nvSpPr>
        <p:spPr>
          <a:xfrm>
            <a:off x="5991726" y="442394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Currency Conv v3</a:t>
            </a:r>
          </a:p>
        </p:txBody>
      </p:sp>
      <p:sp>
        <p:nvSpPr>
          <p:cNvPr id="90" name="Rectangle: Rounded Corners 89">
            <a:extLst>
              <a:ext uri="{FF2B5EF4-FFF2-40B4-BE49-F238E27FC236}">
                <a16:creationId xmlns:a16="http://schemas.microsoft.com/office/drawing/2014/main" id="{A92760A6-7FB8-A642-924B-2832CAA5360A}"/>
              </a:ext>
            </a:extLst>
          </p:cNvPr>
          <p:cNvSpPr/>
          <p:nvPr/>
        </p:nvSpPr>
        <p:spPr>
          <a:xfrm>
            <a:off x="4363733" y="5463136"/>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Server456</a:t>
            </a:r>
          </a:p>
        </p:txBody>
      </p:sp>
      <p:cxnSp>
        <p:nvCxnSpPr>
          <p:cNvPr id="91" name="Elbow Connector 90">
            <a:extLst>
              <a:ext uri="{FF2B5EF4-FFF2-40B4-BE49-F238E27FC236}">
                <a16:creationId xmlns:a16="http://schemas.microsoft.com/office/drawing/2014/main" id="{C9FCDE6C-1857-B74C-91A1-B7B430FD6090}"/>
              </a:ext>
            </a:extLst>
          </p:cNvPr>
          <p:cNvCxnSpPr>
            <a:cxnSpLocks/>
            <a:stCxn id="70" idx="2"/>
            <a:endCxn id="8" idx="0"/>
          </p:cNvCxnSpPr>
          <p:nvPr/>
        </p:nvCxnSpPr>
        <p:spPr>
          <a:xfrm rot="16200000" flipH="1">
            <a:off x="6599047" y="4845327"/>
            <a:ext cx="457102" cy="803065"/>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89150EC7-F7F7-2945-A84F-3DC62A47A293}"/>
              </a:ext>
            </a:extLst>
          </p:cNvPr>
          <p:cNvSpPr/>
          <p:nvPr/>
        </p:nvSpPr>
        <p:spPr>
          <a:xfrm>
            <a:off x="9726482" y="225150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Business Service </a:t>
            </a:r>
            <a:br>
              <a:rPr lang="en-US" sz="900" dirty="0">
                <a:solidFill>
                  <a:srgbClr val="FFFFFF"/>
                </a:solidFill>
                <a:latin typeface="Century Gothic" panose="020F0302020204030204"/>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Online Sales</a:t>
            </a:r>
          </a:p>
        </p:txBody>
      </p:sp>
      <p:sp>
        <p:nvSpPr>
          <p:cNvPr id="101" name="Rectangle: Rounded Corners 100">
            <a:extLst>
              <a:ext uri="{FF2B5EF4-FFF2-40B4-BE49-F238E27FC236}">
                <a16:creationId xmlns:a16="http://schemas.microsoft.com/office/drawing/2014/main" id="{B8E0EA02-2983-5E4C-84B2-F301215E9D65}"/>
              </a:ext>
            </a:extLst>
          </p:cNvPr>
          <p:cNvSpPr/>
          <p:nvPr/>
        </p:nvSpPr>
        <p:spPr>
          <a:xfrm>
            <a:off x="9726482" y="3136885"/>
            <a:ext cx="868680" cy="59436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Offering</a:t>
            </a:r>
          </a:p>
          <a:p>
            <a:pPr algn="ctr" defTabSz="457063">
              <a:lnSpc>
                <a:spcPct val="90000"/>
              </a:lnSpc>
            </a:pPr>
            <a:r>
              <a:rPr lang="en-US" sz="900" dirty="0">
                <a:solidFill>
                  <a:srgbClr val="FFFFFF"/>
                </a:solidFill>
                <a:latin typeface="Century Gothic" panose="020F0302020204030204"/>
                <a:cs typeface="Arial" panose="020B0604020202020204" pitchFamily="34" charset="0"/>
              </a:rPr>
              <a:t>Online Ordering</a:t>
            </a:r>
          </a:p>
        </p:txBody>
      </p:sp>
      <p:sp>
        <p:nvSpPr>
          <p:cNvPr id="103" name="Rectangle: Rounded Corners 102">
            <a:extLst>
              <a:ext uri="{FF2B5EF4-FFF2-40B4-BE49-F238E27FC236}">
                <a16:creationId xmlns:a16="http://schemas.microsoft.com/office/drawing/2014/main" id="{DBC8AC83-3B02-4844-B43B-1F7E7EE00F0A}"/>
              </a:ext>
            </a:extLst>
          </p:cNvPr>
          <p:cNvSpPr/>
          <p:nvPr/>
        </p:nvSpPr>
        <p:spPr>
          <a:xfrm>
            <a:off x="9726482" y="1272691"/>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Portfolio</a:t>
            </a:r>
            <a:br>
              <a:rPr lang="en-US" sz="900" b="1" dirty="0">
                <a:solidFill>
                  <a:srgbClr val="FFFFFF"/>
                </a:solidFill>
                <a:latin typeface="Century Gothic" panose="020F0302020204030204"/>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Sales</a:t>
            </a:r>
          </a:p>
        </p:txBody>
      </p:sp>
      <p:sp>
        <p:nvSpPr>
          <p:cNvPr id="118" name="Rectangle: Rounded Corners 117">
            <a:extLst>
              <a:ext uri="{FF2B5EF4-FFF2-40B4-BE49-F238E27FC236}">
                <a16:creationId xmlns:a16="http://schemas.microsoft.com/office/drawing/2014/main" id="{C6DCB824-FDEA-5944-9943-CA77FF129169}"/>
              </a:ext>
            </a:extLst>
          </p:cNvPr>
          <p:cNvSpPr/>
          <p:nvPr/>
        </p:nvSpPr>
        <p:spPr>
          <a:xfrm>
            <a:off x="5153676" y="3747099"/>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endParaRPr kumimoji="0" lang="en-US" sz="1000" i="0" u="none" strike="noStrike" kern="1200" cap="none" spc="0" normalizeH="0" baseline="0" noProof="0" dirty="0">
              <a:ln>
                <a:noFill/>
              </a:ln>
              <a:solidFill>
                <a:srgbClr val="FFFFFF"/>
              </a:solidFill>
              <a:effectLst/>
              <a:uLnTx/>
              <a:uFillTx/>
              <a:latin typeface="Century Gothic" panose="020F0302020204030204"/>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Currency Convosoft v3</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3096DD36-DA59-8342-936F-2EEA29B7198C}"/>
              </a:ext>
            </a:extLst>
          </p:cNvPr>
          <p:cNvSpPr/>
          <p:nvPr/>
        </p:nvSpPr>
        <p:spPr>
          <a:xfrm>
            <a:off x="1645339" y="5431384"/>
            <a:ext cx="868680" cy="644551"/>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AWS Windows Administration</a:t>
            </a:r>
          </a:p>
        </p:txBody>
      </p:sp>
      <p:sp>
        <p:nvSpPr>
          <p:cNvPr id="133" name="Rectangle: Rounded Corners 132">
            <a:extLst>
              <a:ext uri="{FF2B5EF4-FFF2-40B4-BE49-F238E27FC236}">
                <a16:creationId xmlns:a16="http://schemas.microsoft.com/office/drawing/2014/main" id="{C50017F7-A82B-F940-9A66-D43311D01B8B}"/>
              </a:ext>
            </a:extLst>
          </p:cNvPr>
          <p:cNvSpPr/>
          <p:nvPr/>
        </p:nvSpPr>
        <p:spPr>
          <a:xfrm>
            <a:off x="300545" y="5456480"/>
            <a:ext cx="868680" cy="594360"/>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Technology Services </a:t>
            </a:r>
            <a:r>
              <a:rPr lang="en-US" sz="900" dirty="0">
                <a:solidFill>
                  <a:schemeClr val="tx1"/>
                </a:solidFill>
                <a:latin typeface="Century Gothic" panose="020F0302020204030204"/>
                <a:cs typeface="Arial" panose="020B0604020202020204" pitchFamily="34" charset="0"/>
              </a:rPr>
              <a:t>Cloud Hosting</a:t>
            </a:r>
          </a:p>
        </p:txBody>
      </p:sp>
      <p:cxnSp>
        <p:nvCxnSpPr>
          <p:cNvPr id="134" name="Elbow Connector 109">
            <a:extLst>
              <a:ext uri="{FF2B5EF4-FFF2-40B4-BE49-F238E27FC236}">
                <a16:creationId xmlns:a16="http://schemas.microsoft.com/office/drawing/2014/main" id="{D2A92181-BFAB-E949-9709-CCAA1E1BA696}"/>
              </a:ext>
            </a:extLst>
          </p:cNvPr>
          <p:cNvCxnSpPr>
            <a:cxnSpLocks/>
            <a:stCxn id="133" idx="3"/>
            <a:endCxn id="132" idx="1"/>
          </p:cNvCxnSpPr>
          <p:nvPr/>
        </p:nvCxnSpPr>
        <p:spPr>
          <a:xfrm>
            <a:off x="1169225" y="5753660"/>
            <a:ext cx="476114" cy="0"/>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37" name="Rectangle: Rounded Corners 136">
            <a:extLst>
              <a:ext uri="{FF2B5EF4-FFF2-40B4-BE49-F238E27FC236}">
                <a16:creationId xmlns:a16="http://schemas.microsoft.com/office/drawing/2014/main" id="{B553A068-A5A5-4946-BFDA-1A4238CFB96C}"/>
              </a:ext>
            </a:extLst>
          </p:cNvPr>
          <p:cNvSpPr/>
          <p:nvPr/>
        </p:nvSpPr>
        <p:spPr>
          <a:xfrm>
            <a:off x="2906585" y="5425220"/>
            <a:ext cx="848688" cy="644551"/>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Dynamic CI Group</a:t>
            </a:r>
          </a:p>
          <a:p>
            <a:pPr algn="ctr" defTabSz="457063">
              <a:lnSpc>
                <a:spcPct val="90000"/>
              </a:lnSpc>
            </a:pPr>
            <a:r>
              <a:rPr lang="en-US" sz="900" dirty="0">
                <a:solidFill>
                  <a:schemeClr val="tx1"/>
                </a:solidFill>
                <a:latin typeface="Century Gothic" panose="020F0302020204030204"/>
                <a:cs typeface="Arial" panose="020B0604020202020204" pitchFamily="34" charset="0"/>
              </a:rPr>
              <a:t>Query: AWS Windows Server</a:t>
            </a:r>
          </a:p>
        </p:txBody>
      </p:sp>
      <p:sp>
        <p:nvSpPr>
          <p:cNvPr id="40" name="TextBox 39">
            <a:extLst>
              <a:ext uri="{FF2B5EF4-FFF2-40B4-BE49-F238E27FC236}">
                <a16:creationId xmlns:a16="http://schemas.microsoft.com/office/drawing/2014/main" id="{8D2255A1-70CE-4CFD-8E00-745358BA4ED9}"/>
              </a:ext>
            </a:extLst>
          </p:cNvPr>
          <p:cNvSpPr txBox="1"/>
          <p:nvPr/>
        </p:nvSpPr>
        <p:spPr>
          <a:xfrm>
            <a:off x="8045641" y="3234475"/>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cxnSp>
        <p:nvCxnSpPr>
          <p:cNvPr id="23" name="Straight Arrow Connector 22">
            <a:extLst>
              <a:ext uri="{FF2B5EF4-FFF2-40B4-BE49-F238E27FC236}">
                <a16:creationId xmlns:a16="http://schemas.microsoft.com/office/drawing/2014/main" id="{3C59ED51-A791-10E5-1B7F-B226A6B790A1}"/>
              </a:ext>
            </a:extLst>
          </p:cNvPr>
          <p:cNvCxnSpPr>
            <a:endCxn id="11" idx="3"/>
          </p:cNvCxnSpPr>
          <p:nvPr/>
        </p:nvCxnSpPr>
        <p:spPr>
          <a:xfrm flipH="1">
            <a:off x="7435363" y="3449919"/>
            <a:ext cx="2295406"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6F3D7B1-A0C2-BB59-2884-51A4FE5A75AB}"/>
              </a:ext>
            </a:extLst>
          </p:cNvPr>
          <p:cNvCxnSpPr>
            <a:stCxn id="6" idx="2"/>
            <a:endCxn id="11" idx="0"/>
          </p:cNvCxnSpPr>
          <p:nvPr/>
        </p:nvCxnSpPr>
        <p:spPr>
          <a:xfrm>
            <a:off x="6996736" y="2857270"/>
            <a:ext cx="4287" cy="29546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B4167E48-3C41-5E05-B7DA-FEFE0B90083C}"/>
              </a:ext>
            </a:extLst>
          </p:cNvPr>
          <p:cNvSpPr txBox="1"/>
          <p:nvPr/>
        </p:nvSpPr>
        <p:spPr>
          <a:xfrm>
            <a:off x="10037475" y="1936516"/>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57" name="TextBox 56">
            <a:extLst>
              <a:ext uri="{FF2B5EF4-FFF2-40B4-BE49-F238E27FC236}">
                <a16:creationId xmlns:a16="http://schemas.microsoft.com/office/drawing/2014/main" id="{26E10D34-40E4-94BE-881A-B646C201636A}"/>
              </a:ext>
            </a:extLst>
          </p:cNvPr>
          <p:cNvSpPr txBox="1"/>
          <p:nvPr/>
        </p:nvSpPr>
        <p:spPr>
          <a:xfrm>
            <a:off x="10037475" y="2889070"/>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34" name="Connector: Elbow 33">
            <a:extLst>
              <a:ext uri="{FF2B5EF4-FFF2-40B4-BE49-F238E27FC236}">
                <a16:creationId xmlns:a16="http://schemas.microsoft.com/office/drawing/2014/main" id="{0B69472E-992E-2B0C-94C0-D885C071CEB7}"/>
              </a:ext>
            </a:extLst>
          </p:cNvPr>
          <p:cNvCxnSpPr>
            <a:stCxn id="118" idx="3"/>
            <a:endCxn id="70" idx="0"/>
          </p:cNvCxnSpPr>
          <p:nvPr/>
        </p:nvCxnSpPr>
        <p:spPr>
          <a:xfrm>
            <a:off x="6022356" y="4044279"/>
            <a:ext cx="403710" cy="379670"/>
          </a:xfrm>
          <a:prstGeom prst="bentConnector2">
            <a:avLst/>
          </a:prstGeom>
          <a:ln w="1270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8F1B496C-606F-8D35-E34A-5608765F446C}"/>
              </a:ext>
            </a:extLst>
          </p:cNvPr>
          <p:cNvSpPr txBox="1"/>
          <p:nvPr/>
        </p:nvSpPr>
        <p:spPr>
          <a:xfrm>
            <a:off x="5846214" y="3879516"/>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36" name="Straight Arrow Connector 35">
            <a:extLst>
              <a:ext uri="{FF2B5EF4-FFF2-40B4-BE49-F238E27FC236}">
                <a16:creationId xmlns:a16="http://schemas.microsoft.com/office/drawing/2014/main" id="{4AE8FF69-51F6-4808-8A51-CDC471185B3C}"/>
              </a:ext>
            </a:extLst>
          </p:cNvPr>
          <p:cNvCxnSpPr>
            <a:stCxn id="41" idx="2"/>
            <a:endCxn id="90" idx="0"/>
          </p:cNvCxnSpPr>
          <p:nvPr/>
        </p:nvCxnSpPr>
        <p:spPr>
          <a:xfrm flipH="1">
            <a:off x="4798073" y="5018307"/>
            <a:ext cx="638" cy="44482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3F5C19F3-FCD6-755D-5C11-17480D2BC7DF}"/>
              </a:ext>
            </a:extLst>
          </p:cNvPr>
          <p:cNvCxnSpPr>
            <a:cxnSpLocks/>
            <a:stCxn id="132" idx="3"/>
            <a:endCxn id="137" idx="1"/>
          </p:cNvCxnSpPr>
          <p:nvPr/>
        </p:nvCxnSpPr>
        <p:spPr>
          <a:xfrm flipV="1">
            <a:off x="2514019" y="5747496"/>
            <a:ext cx="392566" cy="616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FE6C72D3-C0F6-1A01-4CDB-AE474C73B7A5}"/>
              </a:ext>
            </a:extLst>
          </p:cNvPr>
          <p:cNvCxnSpPr>
            <a:cxnSpLocks/>
            <a:stCxn id="10" idx="0"/>
            <a:endCxn id="49" idx="1"/>
          </p:cNvCxnSpPr>
          <p:nvPr/>
        </p:nvCxnSpPr>
        <p:spPr>
          <a:xfrm rot="5400000" flipH="1" flipV="1">
            <a:off x="8118263" y="3961290"/>
            <a:ext cx="328989" cy="596330"/>
          </a:xfrm>
          <a:prstGeom prst="bentConnector2">
            <a:avLst/>
          </a:prstGeom>
          <a:ln w="1270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6557F802-2E50-1F2C-E99D-ABF49486E8FA}"/>
              </a:ext>
            </a:extLst>
          </p:cNvPr>
          <p:cNvSpPr txBox="1"/>
          <p:nvPr/>
        </p:nvSpPr>
        <p:spPr>
          <a:xfrm>
            <a:off x="7608495" y="3911389"/>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7" name="TextBox 96">
            <a:extLst>
              <a:ext uri="{FF2B5EF4-FFF2-40B4-BE49-F238E27FC236}">
                <a16:creationId xmlns:a16="http://schemas.microsoft.com/office/drawing/2014/main" id="{660A2CBB-13E9-5781-1745-ABFEB0A48F24}"/>
              </a:ext>
            </a:extLst>
          </p:cNvPr>
          <p:cNvSpPr txBox="1"/>
          <p:nvPr/>
        </p:nvSpPr>
        <p:spPr>
          <a:xfrm>
            <a:off x="5110620" y="4555935"/>
            <a:ext cx="911736" cy="200055"/>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
        <p:nvSpPr>
          <p:cNvPr id="102" name="Rectangle: Rounded Corners 101">
            <a:extLst>
              <a:ext uri="{FF2B5EF4-FFF2-40B4-BE49-F238E27FC236}">
                <a16:creationId xmlns:a16="http://schemas.microsoft.com/office/drawing/2014/main" id="{88813992-AC5D-AF56-4DBA-688FEBFE537E}"/>
              </a:ext>
            </a:extLst>
          </p:cNvPr>
          <p:cNvSpPr/>
          <p:nvPr/>
        </p:nvSpPr>
        <p:spPr>
          <a:xfrm>
            <a:off x="2844181" y="442394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 Offering</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noProof="0" dirty="0">
                <a:solidFill>
                  <a:schemeClr val="tx1"/>
                </a:solidFill>
                <a:latin typeface="Century Gothic" panose="020F0302020204030204"/>
                <a:cs typeface="Arial" panose="020B0604020202020204" pitchFamily="34" charset="0"/>
              </a:rPr>
              <a:t>Site Reliability Engineering</a:t>
            </a:r>
            <a:endPar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04" name="Rectangle: Rounded Corners 103">
            <a:extLst>
              <a:ext uri="{FF2B5EF4-FFF2-40B4-BE49-F238E27FC236}">
                <a16:creationId xmlns:a16="http://schemas.microsoft.com/office/drawing/2014/main" id="{5B4F6CD6-D291-9D65-20D3-37506759E02A}"/>
              </a:ext>
            </a:extLst>
          </p:cNvPr>
          <p:cNvSpPr/>
          <p:nvPr/>
        </p:nvSpPr>
        <p:spPr>
          <a:xfrm>
            <a:off x="1573968" y="4431342"/>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Site Reliability Services</a:t>
            </a:r>
            <a:r>
              <a:rPr kumimoji="0" lang="en-US" sz="900" i="0" u="none" strike="noStrike" kern="1200" cap="none" spc="0" normalizeH="0" noProof="0" dirty="0">
                <a:ln>
                  <a:noFill/>
                </a:ln>
                <a:solidFill>
                  <a:schemeClr val="tx1"/>
                </a:solidFill>
                <a:effectLst/>
                <a:uLnTx/>
                <a:uFillTx/>
                <a:latin typeface="Century Gothic" panose="020F0302020204030204"/>
                <a:cs typeface="Arial" panose="020B0604020202020204" pitchFamily="34" charset="0"/>
              </a:rPr>
              <a:t> </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06" name="Elbow Connector 109">
            <a:extLst>
              <a:ext uri="{FF2B5EF4-FFF2-40B4-BE49-F238E27FC236}">
                <a16:creationId xmlns:a16="http://schemas.microsoft.com/office/drawing/2014/main" id="{4066A343-02D7-0B67-9FC3-191DA22750E3}"/>
              </a:ext>
            </a:extLst>
          </p:cNvPr>
          <p:cNvCxnSpPr>
            <a:cxnSpLocks/>
            <a:stCxn id="104" idx="3"/>
          </p:cNvCxnSpPr>
          <p:nvPr/>
        </p:nvCxnSpPr>
        <p:spPr>
          <a:xfrm>
            <a:off x="2442648" y="4728522"/>
            <a:ext cx="417369" cy="0"/>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9" name="TextBox 108">
            <a:extLst>
              <a:ext uri="{FF2B5EF4-FFF2-40B4-BE49-F238E27FC236}">
                <a16:creationId xmlns:a16="http://schemas.microsoft.com/office/drawing/2014/main" id="{7E6FF64B-95B8-6C70-ABDE-E27A0CCE45FB}"/>
              </a:ext>
            </a:extLst>
          </p:cNvPr>
          <p:cNvSpPr txBox="1"/>
          <p:nvPr/>
        </p:nvSpPr>
        <p:spPr>
          <a:xfrm>
            <a:off x="2431288" y="6189416"/>
            <a:ext cx="911736" cy="200055"/>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Tree>
    <p:extLst>
      <p:ext uri="{BB962C8B-B14F-4D97-AF65-F5344CB8AC3E}">
        <p14:creationId xmlns:p14="http://schemas.microsoft.com/office/powerpoint/2010/main" val="4969315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fade">
                                      <p:cBhvr>
                                        <p:cTn id="13"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10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Business Services</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624666" y="4160694"/>
            <a:ext cx="7355551" cy="658813"/>
          </a:xfrm>
        </p:spPr>
        <p:txBody>
          <a:bodyPr/>
          <a:lstStyle/>
          <a:p>
            <a:r>
              <a:rPr lang="en-US" sz="2000" dirty="0"/>
              <a:t>Client, Printer, Conference Rooms, Desktop Software</a:t>
            </a:r>
          </a:p>
        </p:txBody>
      </p:sp>
    </p:spTree>
    <p:extLst>
      <p:ext uri="{BB962C8B-B14F-4D97-AF65-F5344CB8AC3E}">
        <p14:creationId xmlns:p14="http://schemas.microsoft.com/office/powerpoint/2010/main" val="15670458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F8C910F-B9E1-4402-861A-5FD9940933EA}"/>
              </a:ext>
            </a:extLst>
          </p:cNvPr>
          <p:cNvSpPr/>
          <p:nvPr/>
        </p:nvSpPr>
        <p:spPr>
          <a:xfrm>
            <a:off x="7366050" y="2519640"/>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Client Computing</a:t>
            </a: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7366050" y="1578926"/>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900" b="1" dirty="0">
                <a:solidFill>
                  <a:schemeClr val="bg1"/>
                </a:solidFill>
                <a:cs typeface="Arial" panose="020B0604020202020204" pitchFamily="34" charset="0"/>
              </a:rPr>
            </a:b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Office Productivity</a:t>
            </a: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14" name="Elbow Connector 109">
            <a:extLst>
              <a:ext uri="{FF2B5EF4-FFF2-40B4-BE49-F238E27FC236}">
                <a16:creationId xmlns:a16="http://schemas.microsoft.com/office/drawing/2014/main" id="{B1F969B7-B1AD-4BBC-8830-0A073A708F74}"/>
              </a:ext>
            </a:extLst>
          </p:cNvPr>
          <p:cNvCxnSpPr>
            <a:cxnSpLocks/>
            <a:stCxn id="13" idx="2"/>
            <a:endCxn id="11" idx="0"/>
          </p:cNvCxnSpPr>
          <p:nvPr/>
        </p:nvCxnSpPr>
        <p:spPr>
          <a:xfrm>
            <a:off x="7800390" y="2173286"/>
            <a:ext cx="0" cy="346354"/>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 name="Rectangle: Rounded Corners 14">
            <a:extLst>
              <a:ext uri="{FF2B5EF4-FFF2-40B4-BE49-F238E27FC236}">
                <a16:creationId xmlns:a16="http://schemas.microsoft.com/office/drawing/2014/main" id="{2907F16F-36BB-46B3-A308-EE4150FD1F90}"/>
              </a:ext>
            </a:extLst>
          </p:cNvPr>
          <p:cNvSpPr/>
          <p:nvPr/>
        </p:nvSpPr>
        <p:spPr>
          <a:xfrm>
            <a:off x="7370268" y="4221133"/>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Google Chrome</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5125493" y="4241107"/>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Adobe Acrobat</a:t>
            </a: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6309439" y="423637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Microsoft Office</a:t>
            </a:r>
          </a:p>
        </p:txBody>
      </p:sp>
      <p:cxnSp>
        <p:nvCxnSpPr>
          <p:cNvPr id="249" name="Connector: Elbow 248">
            <a:extLst>
              <a:ext uri="{FF2B5EF4-FFF2-40B4-BE49-F238E27FC236}">
                <a16:creationId xmlns:a16="http://schemas.microsoft.com/office/drawing/2014/main" id="{B0EFD67F-D231-40B9-BC60-4F93FDAE73DD}"/>
              </a:ext>
            </a:extLst>
          </p:cNvPr>
          <p:cNvCxnSpPr>
            <a:cxnSpLocks/>
            <a:stCxn id="11" idx="2"/>
            <a:endCxn id="90" idx="0"/>
          </p:cNvCxnSpPr>
          <p:nvPr/>
        </p:nvCxnSpPr>
        <p:spPr>
          <a:xfrm rot="5400000">
            <a:off x="6116559" y="2557275"/>
            <a:ext cx="1127107" cy="2240557"/>
          </a:xfrm>
          <a:prstGeom prst="bentConnector3">
            <a:avLst>
              <a:gd name="adj1" fmla="val 50000"/>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8B471E93-C401-44B3-ADF2-36281AC655E6}"/>
              </a:ext>
            </a:extLst>
          </p:cNvPr>
          <p:cNvCxnSpPr>
            <a:cxnSpLocks/>
            <a:endCxn id="91" idx="0"/>
          </p:cNvCxnSpPr>
          <p:nvPr/>
        </p:nvCxnSpPr>
        <p:spPr>
          <a:xfrm rot="10800000" flipV="1">
            <a:off x="6743780" y="3670216"/>
            <a:ext cx="1036397" cy="566155"/>
          </a:xfrm>
          <a:prstGeom prst="bentConnector2">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33" name="Connector: Elbow 132">
            <a:extLst>
              <a:ext uri="{FF2B5EF4-FFF2-40B4-BE49-F238E27FC236}">
                <a16:creationId xmlns:a16="http://schemas.microsoft.com/office/drawing/2014/main" id="{EF4E2A83-1EAB-446E-88D1-F02E6796C4C5}"/>
              </a:ext>
            </a:extLst>
          </p:cNvPr>
          <p:cNvCxnSpPr>
            <a:cxnSpLocks/>
            <a:endCxn id="15" idx="0"/>
          </p:cNvCxnSpPr>
          <p:nvPr/>
        </p:nvCxnSpPr>
        <p:spPr>
          <a:xfrm>
            <a:off x="6326389" y="3665108"/>
            <a:ext cx="1478219" cy="556025"/>
          </a:xfrm>
          <a:prstGeom prst="bentConnector2">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E8D2DFAD-E82B-4167-98F7-818174051198}"/>
              </a:ext>
            </a:extLst>
          </p:cNvPr>
          <p:cNvSpPr txBox="1"/>
          <p:nvPr/>
        </p:nvSpPr>
        <p:spPr>
          <a:xfrm>
            <a:off x="6657868" y="3708360"/>
            <a:ext cx="1163516" cy="230832"/>
          </a:xfrm>
          <a:prstGeom prst="rect">
            <a:avLst/>
          </a:prstGeom>
          <a:noFill/>
        </p:spPr>
        <p:txBody>
          <a:bodyPr wrap="square" rtlCol="0">
            <a:spAutoFit/>
          </a:bodyPr>
          <a:lstStyle/>
          <a:p>
            <a:pPr algn="ctr"/>
            <a:r>
              <a:rPr lang="en-US" sz="900" dirty="0"/>
              <a:t>Reference</a:t>
            </a:r>
          </a:p>
        </p:txBody>
      </p:sp>
      <p:sp>
        <p:nvSpPr>
          <p:cNvPr id="18" name="Rectangle: Rounded Corners 17">
            <a:extLst>
              <a:ext uri="{FF2B5EF4-FFF2-40B4-BE49-F238E27FC236}">
                <a16:creationId xmlns:a16="http://schemas.microsoft.com/office/drawing/2014/main" id="{9832AF33-D6DD-4D0A-AA89-B5C58E63AD08}"/>
              </a:ext>
            </a:extLst>
          </p:cNvPr>
          <p:cNvSpPr/>
          <p:nvPr/>
        </p:nvSpPr>
        <p:spPr>
          <a:xfrm>
            <a:off x="4887778" y="5500437"/>
            <a:ext cx="936949" cy="680201"/>
          </a:xfrm>
          <a:prstGeom prst="roundRect">
            <a:avLst/>
          </a:prstGeom>
          <a:solidFill>
            <a:schemeClr val="accent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900" b="1" dirty="0"/>
              <a:t>CI</a:t>
            </a:r>
          </a:p>
          <a:p>
            <a:pPr algn="ctr"/>
            <a:r>
              <a:rPr lang="en-US" sz="900" dirty="0"/>
              <a:t>User’s Computer </a:t>
            </a:r>
          </a:p>
        </p:txBody>
      </p:sp>
      <p:sp>
        <p:nvSpPr>
          <p:cNvPr id="19" name="Rectangle: Rounded Corners 18">
            <a:extLst>
              <a:ext uri="{FF2B5EF4-FFF2-40B4-BE49-F238E27FC236}">
                <a16:creationId xmlns:a16="http://schemas.microsoft.com/office/drawing/2014/main" id="{4DA6A405-6246-43D8-B742-ACD2BC4C8FCE}"/>
              </a:ext>
            </a:extLst>
          </p:cNvPr>
          <p:cNvSpPr/>
          <p:nvPr/>
        </p:nvSpPr>
        <p:spPr>
          <a:xfrm>
            <a:off x="646405" y="3760659"/>
            <a:ext cx="2184804" cy="112234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a:t>Used on the Incident Record</a:t>
            </a:r>
            <a:br>
              <a:rPr lang="en-US" sz="1798"/>
            </a:br>
            <a:endParaRPr lang="en-US" sz="1798"/>
          </a:p>
        </p:txBody>
      </p:sp>
      <p:cxnSp>
        <p:nvCxnSpPr>
          <p:cNvPr id="3" name="Straight Arrow Connector 2">
            <a:extLst>
              <a:ext uri="{FF2B5EF4-FFF2-40B4-BE49-F238E27FC236}">
                <a16:creationId xmlns:a16="http://schemas.microsoft.com/office/drawing/2014/main" id="{53A46B97-7BC3-45A1-980E-2FB594C574CE}"/>
              </a:ext>
            </a:extLst>
          </p:cNvPr>
          <p:cNvCxnSpPr>
            <a:cxnSpLocks/>
          </p:cNvCxnSpPr>
          <p:nvPr/>
        </p:nvCxnSpPr>
        <p:spPr>
          <a:xfrm>
            <a:off x="2831209" y="4321829"/>
            <a:ext cx="2056571" cy="129764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984C3A5-DB1D-488F-9608-DE50DF84F62D}"/>
              </a:ext>
            </a:extLst>
          </p:cNvPr>
          <p:cNvCxnSpPr>
            <a:cxnSpLocks/>
          </p:cNvCxnSpPr>
          <p:nvPr/>
        </p:nvCxnSpPr>
        <p:spPr>
          <a:xfrm>
            <a:off x="2831208" y="4321829"/>
            <a:ext cx="2216754" cy="84402"/>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74D711C-771F-468A-9376-D56FE077F3A9}"/>
              </a:ext>
            </a:extLst>
          </p:cNvPr>
          <p:cNvCxnSpPr>
            <a:cxnSpLocks/>
          </p:cNvCxnSpPr>
          <p:nvPr/>
        </p:nvCxnSpPr>
        <p:spPr>
          <a:xfrm flipV="1">
            <a:off x="2831208" y="2932509"/>
            <a:ext cx="4534842" cy="138932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CBCEEC8-AB03-40CE-BC41-054755C22DF2}"/>
              </a:ext>
            </a:extLst>
          </p:cNvPr>
          <p:cNvSpPr txBox="1"/>
          <p:nvPr/>
        </p:nvSpPr>
        <p:spPr>
          <a:xfrm rot="20579924">
            <a:off x="3990589" y="3362724"/>
            <a:ext cx="1189848" cy="369236"/>
          </a:xfrm>
          <a:prstGeom prst="rect">
            <a:avLst/>
          </a:prstGeom>
          <a:noFill/>
        </p:spPr>
        <p:txBody>
          <a:bodyPr wrap="square" rtlCol="0">
            <a:spAutoFit/>
          </a:bodyPr>
          <a:lstStyle/>
          <a:p>
            <a:r>
              <a:rPr lang="en-US" sz="1798"/>
              <a:t>Service</a:t>
            </a:r>
          </a:p>
        </p:txBody>
      </p:sp>
      <p:sp>
        <p:nvSpPr>
          <p:cNvPr id="30" name="TextBox 29">
            <a:extLst>
              <a:ext uri="{FF2B5EF4-FFF2-40B4-BE49-F238E27FC236}">
                <a16:creationId xmlns:a16="http://schemas.microsoft.com/office/drawing/2014/main" id="{81275AF6-ED98-4120-90CE-5D0333E4533B}"/>
              </a:ext>
            </a:extLst>
          </p:cNvPr>
          <p:cNvSpPr txBox="1"/>
          <p:nvPr/>
        </p:nvSpPr>
        <p:spPr>
          <a:xfrm>
            <a:off x="3762512" y="4091371"/>
            <a:ext cx="1307797" cy="369236"/>
          </a:xfrm>
          <a:prstGeom prst="rect">
            <a:avLst/>
          </a:prstGeom>
          <a:noFill/>
        </p:spPr>
        <p:txBody>
          <a:bodyPr wrap="square" rtlCol="0">
            <a:spAutoFit/>
          </a:bodyPr>
          <a:lstStyle/>
          <a:p>
            <a:r>
              <a:rPr lang="en-US" sz="1798"/>
              <a:t>Offering</a:t>
            </a:r>
          </a:p>
        </p:txBody>
      </p:sp>
      <p:sp>
        <p:nvSpPr>
          <p:cNvPr id="31" name="TextBox 30">
            <a:extLst>
              <a:ext uri="{FF2B5EF4-FFF2-40B4-BE49-F238E27FC236}">
                <a16:creationId xmlns:a16="http://schemas.microsoft.com/office/drawing/2014/main" id="{2581DE16-5A11-45E9-8AF1-00BF06EFE0CD}"/>
              </a:ext>
            </a:extLst>
          </p:cNvPr>
          <p:cNvSpPr txBox="1"/>
          <p:nvPr/>
        </p:nvSpPr>
        <p:spPr>
          <a:xfrm rot="1684036">
            <a:off x="3631561" y="4799769"/>
            <a:ext cx="1307797" cy="369236"/>
          </a:xfrm>
          <a:prstGeom prst="rect">
            <a:avLst/>
          </a:prstGeom>
          <a:noFill/>
        </p:spPr>
        <p:txBody>
          <a:bodyPr wrap="square" rtlCol="0">
            <a:spAutoFit/>
          </a:bodyPr>
          <a:lstStyle/>
          <a:p>
            <a:r>
              <a:rPr lang="en-US" sz="1798"/>
              <a:t>CI </a:t>
            </a:r>
          </a:p>
        </p:txBody>
      </p:sp>
      <p:sp>
        <p:nvSpPr>
          <p:cNvPr id="35" name="Rectangle 34">
            <a:extLst>
              <a:ext uri="{FF2B5EF4-FFF2-40B4-BE49-F238E27FC236}">
                <a16:creationId xmlns:a16="http://schemas.microsoft.com/office/drawing/2014/main" id="{CE645139-CF9C-4E88-874E-74F19B6FE9F9}"/>
              </a:ext>
            </a:extLst>
          </p:cNvPr>
          <p:cNvSpPr/>
          <p:nvPr/>
        </p:nvSpPr>
        <p:spPr>
          <a:xfrm>
            <a:off x="219641" y="127451"/>
            <a:ext cx="8478603" cy="584775"/>
          </a:xfrm>
          <a:prstGeom prst="rect">
            <a:avLst/>
          </a:prstGeom>
        </p:spPr>
        <p:txBody>
          <a:bodyPr wrap="none">
            <a:spAutoFit/>
          </a:bodyPr>
          <a:lstStyle/>
          <a:p>
            <a:r>
              <a:rPr lang="en-US" sz="3200" b="1" dirty="0"/>
              <a:t>End User Desktop and SaaS Software (Fly)</a:t>
            </a:r>
          </a:p>
        </p:txBody>
      </p:sp>
      <p:sp>
        <p:nvSpPr>
          <p:cNvPr id="39" name="Rectangle: Rounded Corners 38">
            <a:extLst>
              <a:ext uri="{FF2B5EF4-FFF2-40B4-BE49-F238E27FC236}">
                <a16:creationId xmlns:a16="http://schemas.microsoft.com/office/drawing/2014/main" id="{CC8B10E0-5710-3833-9D30-5FC19C302519}"/>
              </a:ext>
            </a:extLst>
          </p:cNvPr>
          <p:cNvSpPr/>
          <p:nvPr/>
        </p:nvSpPr>
        <p:spPr>
          <a:xfrm>
            <a:off x="10967439" y="2509410"/>
            <a:ext cx="868680" cy="61482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Employee Mgmt Services</a:t>
            </a:r>
          </a:p>
        </p:txBody>
      </p:sp>
      <p:sp>
        <p:nvSpPr>
          <p:cNvPr id="41" name="Rectangle: Rounded Corners 40">
            <a:extLst>
              <a:ext uri="{FF2B5EF4-FFF2-40B4-BE49-F238E27FC236}">
                <a16:creationId xmlns:a16="http://schemas.microsoft.com/office/drawing/2014/main" id="{9FD7E03B-C6A0-FB8E-4A30-0971596CFE02}"/>
              </a:ext>
            </a:extLst>
          </p:cNvPr>
          <p:cNvSpPr/>
          <p:nvPr/>
        </p:nvSpPr>
        <p:spPr>
          <a:xfrm>
            <a:off x="10967439" y="4216636"/>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Workday</a:t>
            </a:r>
          </a:p>
        </p:txBody>
      </p:sp>
      <p:cxnSp>
        <p:nvCxnSpPr>
          <p:cNvPr id="32" name="Straight Connector 31">
            <a:extLst>
              <a:ext uri="{FF2B5EF4-FFF2-40B4-BE49-F238E27FC236}">
                <a16:creationId xmlns:a16="http://schemas.microsoft.com/office/drawing/2014/main" id="{56DB5D83-1C41-ED5C-53F4-043C11F661FB}"/>
              </a:ext>
            </a:extLst>
          </p:cNvPr>
          <p:cNvCxnSpPr>
            <a:cxnSpLocks/>
          </p:cNvCxnSpPr>
          <p:nvPr/>
        </p:nvCxnSpPr>
        <p:spPr>
          <a:xfrm>
            <a:off x="10304499" y="3132754"/>
            <a:ext cx="0" cy="109240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5F92BAC4-99A5-7E6F-B7B0-9B2AB8F10215}"/>
              </a:ext>
            </a:extLst>
          </p:cNvPr>
          <p:cNvSpPr txBox="1"/>
          <p:nvPr/>
        </p:nvSpPr>
        <p:spPr>
          <a:xfrm>
            <a:off x="10064641" y="3375831"/>
            <a:ext cx="1163516" cy="230832"/>
          </a:xfrm>
          <a:prstGeom prst="rect">
            <a:avLst/>
          </a:prstGeom>
          <a:noFill/>
        </p:spPr>
        <p:txBody>
          <a:bodyPr wrap="square" rtlCol="0">
            <a:spAutoFit/>
          </a:bodyPr>
          <a:lstStyle/>
          <a:p>
            <a:pPr algn="ctr"/>
            <a:r>
              <a:rPr lang="en-US" sz="900" dirty="0"/>
              <a:t>Reference</a:t>
            </a:r>
          </a:p>
        </p:txBody>
      </p:sp>
      <p:sp>
        <p:nvSpPr>
          <p:cNvPr id="48" name="Rectangle: Rounded Corners 47">
            <a:extLst>
              <a:ext uri="{FF2B5EF4-FFF2-40B4-BE49-F238E27FC236}">
                <a16:creationId xmlns:a16="http://schemas.microsoft.com/office/drawing/2014/main" id="{BCC48768-FF34-B669-A516-C393D0ADACA8}"/>
              </a:ext>
            </a:extLst>
          </p:cNvPr>
          <p:cNvSpPr/>
          <p:nvPr/>
        </p:nvSpPr>
        <p:spPr>
          <a:xfrm>
            <a:off x="10967439" y="153626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Human Capital</a:t>
            </a:r>
          </a:p>
        </p:txBody>
      </p:sp>
      <p:cxnSp>
        <p:nvCxnSpPr>
          <p:cNvPr id="51" name="Straight Connector 50">
            <a:extLst>
              <a:ext uri="{FF2B5EF4-FFF2-40B4-BE49-F238E27FC236}">
                <a16:creationId xmlns:a16="http://schemas.microsoft.com/office/drawing/2014/main" id="{092F7775-BC68-D684-8820-4F54F4FC4968}"/>
              </a:ext>
            </a:extLst>
          </p:cNvPr>
          <p:cNvCxnSpPr>
            <a:cxnSpLocks/>
          </p:cNvCxnSpPr>
          <p:nvPr/>
        </p:nvCxnSpPr>
        <p:spPr>
          <a:xfrm>
            <a:off x="10304499" y="2139148"/>
            <a:ext cx="0" cy="37878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Rectangle: Rounded Corners 60">
            <a:extLst>
              <a:ext uri="{FF2B5EF4-FFF2-40B4-BE49-F238E27FC236}">
                <a16:creationId xmlns:a16="http://schemas.microsoft.com/office/drawing/2014/main" id="{E9100723-52D5-50E1-653B-99468F9B42CE}"/>
              </a:ext>
            </a:extLst>
          </p:cNvPr>
          <p:cNvSpPr/>
          <p:nvPr/>
        </p:nvSpPr>
        <p:spPr>
          <a:xfrm>
            <a:off x="9883563" y="2517934"/>
            <a:ext cx="868680" cy="61482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Travel and Expense Mgmt</a:t>
            </a:r>
          </a:p>
        </p:txBody>
      </p:sp>
      <p:sp>
        <p:nvSpPr>
          <p:cNvPr id="62" name="Rectangle: Rounded Corners 61">
            <a:extLst>
              <a:ext uri="{FF2B5EF4-FFF2-40B4-BE49-F238E27FC236}">
                <a16:creationId xmlns:a16="http://schemas.microsoft.com/office/drawing/2014/main" id="{0E4BF004-DDCC-F391-93CE-40B565476A67}"/>
              </a:ext>
            </a:extLst>
          </p:cNvPr>
          <p:cNvSpPr/>
          <p:nvPr/>
        </p:nvSpPr>
        <p:spPr>
          <a:xfrm>
            <a:off x="9883563" y="4225160"/>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Concur</a:t>
            </a:r>
          </a:p>
        </p:txBody>
      </p:sp>
      <p:sp>
        <p:nvSpPr>
          <p:cNvPr id="63" name="Rectangle: Rounded Corners 62">
            <a:extLst>
              <a:ext uri="{FF2B5EF4-FFF2-40B4-BE49-F238E27FC236}">
                <a16:creationId xmlns:a16="http://schemas.microsoft.com/office/drawing/2014/main" id="{DEE5B6FD-A5AD-7C85-E445-084CAC243B80}"/>
              </a:ext>
            </a:extLst>
          </p:cNvPr>
          <p:cNvSpPr/>
          <p:nvPr/>
        </p:nvSpPr>
        <p:spPr>
          <a:xfrm>
            <a:off x="9883563" y="1544788"/>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br>
              <a:rPr lang="en-US" sz="900" b="1" dirty="0">
                <a:solidFill>
                  <a:schemeClr val="bg1"/>
                </a:solidFill>
                <a:cs typeface="Arial" panose="020B0604020202020204" pitchFamily="34" charset="0"/>
              </a:rPr>
            </a:br>
            <a:endParaRPr lang="en-US" sz="900" b="1" dirty="0">
              <a:solidFill>
                <a:schemeClr val="bg1"/>
              </a:solidFill>
              <a:cs typeface="Arial" panose="020B0604020202020204" pitchFamily="34" charset="0"/>
            </a:endParaRPr>
          </a:p>
          <a:p>
            <a:pPr algn="ctr" defTabSz="456926">
              <a:lnSpc>
                <a:spcPct val="90000"/>
              </a:lnSpc>
            </a:pPr>
            <a:r>
              <a:rPr lang="en-US" sz="900" dirty="0">
                <a:solidFill>
                  <a:schemeClr val="bg1"/>
                </a:solidFill>
                <a:cs typeface="Arial" panose="020B0604020202020204" pitchFamily="34" charset="0"/>
              </a:rPr>
              <a:t>Finance</a:t>
            </a:r>
          </a:p>
        </p:txBody>
      </p:sp>
      <p:cxnSp>
        <p:nvCxnSpPr>
          <p:cNvPr id="64" name="Straight Connector 63">
            <a:extLst>
              <a:ext uri="{FF2B5EF4-FFF2-40B4-BE49-F238E27FC236}">
                <a16:creationId xmlns:a16="http://schemas.microsoft.com/office/drawing/2014/main" id="{759AD5AC-8DC2-20E0-FA07-F653B23F09E5}"/>
              </a:ext>
            </a:extLst>
          </p:cNvPr>
          <p:cNvCxnSpPr>
            <a:cxnSpLocks/>
          </p:cNvCxnSpPr>
          <p:nvPr/>
        </p:nvCxnSpPr>
        <p:spPr>
          <a:xfrm>
            <a:off x="11389587" y="3124230"/>
            <a:ext cx="0" cy="109240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D100355-63AB-E2F5-CB0E-91C4114B7E93}"/>
              </a:ext>
            </a:extLst>
          </p:cNvPr>
          <p:cNvCxnSpPr>
            <a:cxnSpLocks/>
          </p:cNvCxnSpPr>
          <p:nvPr/>
        </p:nvCxnSpPr>
        <p:spPr>
          <a:xfrm>
            <a:off x="11389587" y="2130624"/>
            <a:ext cx="0" cy="37878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09D7A45B-20B5-DD9D-6E5D-84F3368742E4}"/>
              </a:ext>
            </a:extLst>
          </p:cNvPr>
          <p:cNvSpPr txBox="1"/>
          <p:nvPr/>
        </p:nvSpPr>
        <p:spPr>
          <a:xfrm>
            <a:off x="6309439" y="6253767"/>
            <a:ext cx="2524324" cy="1182839"/>
          </a:xfrm>
          <a:prstGeom prst="rect">
            <a:avLst/>
          </a:prstGeom>
          <a:noFill/>
        </p:spPr>
        <p:txBody>
          <a:bodyPr wrap="square" rtlCol="0">
            <a:noAutofit/>
          </a:bodyPr>
          <a:lstStyle/>
          <a:p>
            <a:pPr algn="l">
              <a:spcBef>
                <a:spcPts val="300"/>
              </a:spcBef>
            </a:pPr>
            <a:r>
              <a:rPr lang="en-US" sz="1600" dirty="0"/>
              <a:t>*</a:t>
            </a:r>
            <a:endParaRPr lang="en-US" sz="900" dirty="0"/>
          </a:p>
        </p:txBody>
      </p:sp>
      <p:sp>
        <p:nvSpPr>
          <p:cNvPr id="67" name="Rectangle: Rounded Corners 66">
            <a:extLst>
              <a:ext uri="{FF2B5EF4-FFF2-40B4-BE49-F238E27FC236}">
                <a16:creationId xmlns:a16="http://schemas.microsoft.com/office/drawing/2014/main" id="{92CE5547-F7B3-3CCD-5FD2-E7162B76DD33}"/>
              </a:ext>
            </a:extLst>
          </p:cNvPr>
          <p:cNvSpPr/>
          <p:nvPr/>
        </p:nvSpPr>
        <p:spPr>
          <a:xfrm>
            <a:off x="10487130" y="110740"/>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8" name="Rectangle: Rounded Corners 67">
            <a:extLst>
              <a:ext uri="{FF2B5EF4-FFF2-40B4-BE49-F238E27FC236}">
                <a16:creationId xmlns:a16="http://schemas.microsoft.com/office/drawing/2014/main" id="{35349EB2-1384-A0B9-BD7A-1FC93728588D}"/>
              </a:ext>
            </a:extLst>
          </p:cNvPr>
          <p:cNvSpPr/>
          <p:nvPr/>
        </p:nvSpPr>
        <p:spPr>
          <a:xfrm>
            <a:off x="10487130" y="337592"/>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9" name="Rectangle: Rounded Corners 68">
            <a:extLst>
              <a:ext uri="{FF2B5EF4-FFF2-40B4-BE49-F238E27FC236}">
                <a16:creationId xmlns:a16="http://schemas.microsoft.com/office/drawing/2014/main" id="{FFE02766-BC9A-741F-9123-8281C04002F8}"/>
              </a:ext>
            </a:extLst>
          </p:cNvPr>
          <p:cNvSpPr/>
          <p:nvPr/>
        </p:nvSpPr>
        <p:spPr>
          <a:xfrm>
            <a:off x="10487130" y="564444"/>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70" name="Rectangle: Rounded Corners 69">
            <a:extLst>
              <a:ext uri="{FF2B5EF4-FFF2-40B4-BE49-F238E27FC236}">
                <a16:creationId xmlns:a16="http://schemas.microsoft.com/office/drawing/2014/main" id="{30D014B9-040A-0D62-D802-C9A7E55C830F}"/>
              </a:ext>
            </a:extLst>
          </p:cNvPr>
          <p:cNvSpPr/>
          <p:nvPr/>
        </p:nvSpPr>
        <p:spPr>
          <a:xfrm>
            <a:off x="10487130" y="807259"/>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71" name="Rectangle: Rounded Corners 70">
            <a:extLst>
              <a:ext uri="{FF2B5EF4-FFF2-40B4-BE49-F238E27FC236}">
                <a16:creationId xmlns:a16="http://schemas.microsoft.com/office/drawing/2014/main" id="{96DC2807-84E1-8A55-9AB0-36FB6AD73EEC}"/>
              </a:ext>
            </a:extLst>
          </p:cNvPr>
          <p:cNvSpPr/>
          <p:nvPr/>
        </p:nvSpPr>
        <p:spPr>
          <a:xfrm>
            <a:off x="8488936" y="422516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Slack</a:t>
            </a:r>
          </a:p>
        </p:txBody>
      </p:sp>
      <p:sp>
        <p:nvSpPr>
          <p:cNvPr id="75" name="Rectangle: Rounded Corners 74">
            <a:extLst>
              <a:ext uri="{FF2B5EF4-FFF2-40B4-BE49-F238E27FC236}">
                <a16:creationId xmlns:a16="http://schemas.microsoft.com/office/drawing/2014/main" id="{B41CA5C0-047C-39E6-F923-2A1B2C06A945}"/>
              </a:ext>
            </a:extLst>
          </p:cNvPr>
          <p:cNvSpPr/>
          <p:nvPr/>
        </p:nvSpPr>
        <p:spPr>
          <a:xfrm>
            <a:off x="8409774" y="2528164"/>
            <a:ext cx="1002031"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Direct Messaging Services</a:t>
            </a:r>
          </a:p>
        </p:txBody>
      </p:sp>
      <p:sp>
        <p:nvSpPr>
          <p:cNvPr id="76" name="Rectangle: Rounded Corners 75">
            <a:extLst>
              <a:ext uri="{FF2B5EF4-FFF2-40B4-BE49-F238E27FC236}">
                <a16:creationId xmlns:a16="http://schemas.microsoft.com/office/drawing/2014/main" id="{AEA837B8-165C-E35E-D6F4-D93E2F0EF33F}"/>
              </a:ext>
            </a:extLst>
          </p:cNvPr>
          <p:cNvSpPr/>
          <p:nvPr/>
        </p:nvSpPr>
        <p:spPr>
          <a:xfrm>
            <a:off x="8482781" y="1552962"/>
            <a:ext cx="1002031"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Communication</a:t>
            </a:r>
          </a:p>
        </p:txBody>
      </p:sp>
      <p:cxnSp>
        <p:nvCxnSpPr>
          <p:cNvPr id="77" name="Elbow Connector 109">
            <a:extLst>
              <a:ext uri="{FF2B5EF4-FFF2-40B4-BE49-F238E27FC236}">
                <a16:creationId xmlns:a16="http://schemas.microsoft.com/office/drawing/2014/main" id="{F90E286E-8F61-0239-BADB-538E165A2B14}"/>
              </a:ext>
            </a:extLst>
          </p:cNvPr>
          <p:cNvCxnSpPr>
            <a:cxnSpLocks/>
          </p:cNvCxnSpPr>
          <p:nvPr/>
        </p:nvCxnSpPr>
        <p:spPr>
          <a:xfrm>
            <a:off x="8923276" y="2173286"/>
            <a:ext cx="0" cy="346354"/>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9" name="TextBox 78">
            <a:extLst>
              <a:ext uri="{FF2B5EF4-FFF2-40B4-BE49-F238E27FC236}">
                <a16:creationId xmlns:a16="http://schemas.microsoft.com/office/drawing/2014/main" id="{1140FC2E-19D4-1957-52A6-B488DE20BFF8}"/>
              </a:ext>
            </a:extLst>
          </p:cNvPr>
          <p:cNvSpPr txBox="1"/>
          <p:nvPr/>
        </p:nvSpPr>
        <p:spPr>
          <a:xfrm>
            <a:off x="11188943" y="3370984"/>
            <a:ext cx="1163516" cy="230832"/>
          </a:xfrm>
          <a:prstGeom prst="rect">
            <a:avLst/>
          </a:prstGeom>
          <a:noFill/>
        </p:spPr>
        <p:txBody>
          <a:bodyPr wrap="square" rtlCol="0">
            <a:spAutoFit/>
          </a:bodyPr>
          <a:lstStyle/>
          <a:p>
            <a:pPr algn="ctr"/>
            <a:r>
              <a:rPr lang="en-US" sz="900" dirty="0"/>
              <a:t>Reference</a:t>
            </a:r>
          </a:p>
        </p:txBody>
      </p:sp>
      <p:sp>
        <p:nvSpPr>
          <p:cNvPr id="80" name="TextBox 79">
            <a:extLst>
              <a:ext uri="{FF2B5EF4-FFF2-40B4-BE49-F238E27FC236}">
                <a16:creationId xmlns:a16="http://schemas.microsoft.com/office/drawing/2014/main" id="{FAB50C05-F464-F389-CFC9-B5ED660572AB}"/>
              </a:ext>
            </a:extLst>
          </p:cNvPr>
          <p:cNvSpPr txBox="1"/>
          <p:nvPr/>
        </p:nvSpPr>
        <p:spPr>
          <a:xfrm>
            <a:off x="7717465" y="3316306"/>
            <a:ext cx="1163516" cy="230832"/>
          </a:xfrm>
          <a:prstGeom prst="rect">
            <a:avLst/>
          </a:prstGeom>
          <a:noFill/>
        </p:spPr>
        <p:txBody>
          <a:bodyPr wrap="square" rtlCol="0">
            <a:spAutoFit/>
          </a:bodyPr>
          <a:lstStyle/>
          <a:p>
            <a:pPr algn="ctr"/>
            <a:r>
              <a:rPr lang="en-US" sz="900" dirty="0"/>
              <a:t>Reference</a:t>
            </a:r>
          </a:p>
        </p:txBody>
      </p:sp>
      <p:cxnSp>
        <p:nvCxnSpPr>
          <p:cNvPr id="81" name="Elbow Connector 109">
            <a:extLst>
              <a:ext uri="{FF2B5EF4-FFF2-40B4-BE49-F238E27FC236}">
                <a16:creationId xmlns:a16="http://schemas.microsoft.com/office/drawing/2014/main" id="{9504232F-0E05-7363-2EF7-6376ECA96683}"/>
              </a:ext>
            </a:extLst>
          </p:cNvPr>
          <p:cNvCxnSpPr>
            <a:cxnSpLocks/>
            <a:stCxn id="75" idx="2"/>
            <a:endCxn id="71" idx="0"/>
          </p:cNvCxnSpPr>
          <p:nvPr/>
        </p:nvCxnSpPr>
        <p:spPr>
          <a:xfrm>
            <a:off x="8910790" y="3122524"/>
            <a:ext cx="12486" cy="1102636"/>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5" name="Rectangle: Rounded Corners 84">
            <a:extLst>
              <a:ext uri="{FF2B5EF4-FFF2-40B4-BE49-F238E27FC236}">
                <a16:creationId xmlns:a16="http://schemas.microsoft.com/office/drawing/2014/main" id="{2B5EB7CE-6511-289F-AB8D-A045C1994A71}"/>
              </a:ext>
            </a:extLst>
          </p:cNvPr>
          <p:cNvSpPr/>
          <p:nvPr/>
        </p:nvSpPr>
        <p:spPr>
          <a:xfrm>
            <a:off x="8488936" y="480156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Teams</a:t>
            </a:r>
          </a:p>
        </p:txBody>
      </p:sp>
    </p:spTree>
    <p:extLst>
      <p:ext uri="{BB962C8B-B14F-4D97-AF65-F5344CB8AC3E}">
        <p14:creationId xmlns:p14="http://schemas.microsoft.com/office/powerpoint/2010/main" val="33771761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F8C910F-B9E1-4402-861A-5FD9940933EA}"/>
              </a:ext>
            </a:extLst>
          </p:cNvPr>
          <p:cNvSpPr/>
          <p:nvPr/>
        </p:nvSpPr>
        <p:spPr>
          <a:xfrm>
            <a:off x="7430543" y="253839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Print and Copy Services</a:t>
            </a: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7366050" y="1494235"/>
            <a:ext cx="1002030" cy="679051"/>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900" b="1" dirty="0">
                <a:solidFill>
                  <a:schemeClr val="bg1"/>
                </a:solidFill>
                <a:cs typeface="Arial" panose="020B0604020202020204" pitchFamily="34" charset="0"/>
              </a:rPr>
            </a:b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Documentation</a:t>
            </a: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14" name="Elbow Connector 109">
            <a:extLst>
              <a:ext uri="{FF2B5EF4-FFF2-40B4-BE49-F238E27FC236}">
                <a16:creationId xmlns:a16="http://schemas.microsoft.com/office/drawing/2014/main" id="{B1F969B7-B1AD-4BBC-8830-0A073A708F74}"/>
              </a:ext>
            </a:extLst>
          </p:cNvPr>
          <p:cNvCxnSpPr>
            <a:cxnSpLocks/>
            <a:stCxn id="13" idx="2"/>
            <a:endCxn id="11" idx="0"/>
          </p:cNvCxnSpPr>
          <p:nvPr/>
        </p:nvCxnSpPr>
        <p:spPr>
          <a:xfrm flipH="1">
            <a:off x="7864883" y="2173286"/>
            <a:ext cx="2182" cy="365108"/>
          </a:xfrm>
          <a:prstGeom prst="straightConnector1">
            <a:avLst/>
          </a:prstGeom>
          <a:ln w="19050" cap="flat" cmpd="sng" algn="ctr">
            <a:solidFill>
              <a:schemeClr val="tx1"/>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 name="Rectangle: Rounded Corners 14">
            <a:extLst>
              <a:ext uri="{FF2B5EF4-FFF2-40B4-BE49-F238E27FC236}">
                <a16:creationId xmlns:a16="http://schemas.microsoft.com/office/drawing/2014/main" id="{2907F16F-36BB-46B3-A308-EE4150FD1F90}"/>
              </a:ext>
            </a:extLst>
          </p:cNvPr>
          <p:cNvSpPr/>
          <p:nvPr/>
        </p:nvSpPr>
        <p:spPr>
          <a:xfrm>
            <a:off x="7421234" y="423079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Managed Copiers</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5125493" y="4241107"/>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Std Laser Printers</a:t>
            </a: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6309439" y="423637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Executive Desktop Printers</a:t>
            </a:r>
          </a:p>
        </p:txBody>
      </p:sp>
      <p:cxnSp>
        <p:nvCxnSpPr>
          <p:cNvPr id="249" name="Connector: Elbow 248">
            <a:extLst>
              <a:ext uri="{FF2B5EF4-FFF2-40B4-BE49-F238E27FC236}">
                <a16:creationId xmlns:a16="http://schemas.microsoft.com/office/drawing/2014/main" id="{B0EFD67F-D231-40B9-BC60-4F93FDAE73DD}"/>
              </a:ext>
            </a:extLst>
          </p:cNvPr>
          <p:cNvCxnSpPr>
            <a:cxnSpLocks/>
            <a:stCxn id="11" idx="2"/>
            <a:endCxn id="90" idx="0"/>
          </p:cNvCxnSpPr>
          <p:nvPr/>
        </p:nvCxnSpPr>
        <p:spPr>
          <a:xfrm rot="5400000">
            <a:off x="6158182" y="2534405"/>
            <a:ext cx="1108353" cy="2305050"/>
          </a:xfrm>
          <a:prstGeom prst="bentConnector3">
            <a:avLst>
              <a:gd name="adj1" fmla="val 5000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8B471E93-C401-44B3-ADF2-36281AC655E6}"/>
              </a:ext>
            </a:extLst>
          </p:cNvPr>
          <p:cNvCxnSpPr>
            <a:cxnSpLocks/>
            <a:endCxn id="91" idx="0"/>
          </p:cNvCxnSpPr>
          <p:nvPr/>
        </p:nvCxnSpPr>
        <p:spPr>
          <a:xfrm rot="10800000" flipV="1">
            <a:off x="6743780" y="3670216"/>
            <a:ext cx="1036397" cy="566155"/>
          </a:xfrm>
          <a:prstGeom prst="bentConnector2">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Connector: Elbow 132">
            <a:extLst>
              <a:ext uri="{FF2B5EF4-FFF2-40B4-BE49-F238E27FC236}">
                <a16:creationId xmlns:a16="http://schemas.microsoft.com/office/drawing/2014/main" id="{EF4E2A83-1EAB-446E-88D1-F02E6796C4C5}"/>
              </a:ext>
            </a:extLst>
          </p:cNvPr>
          <p:cNvCxnSpPr>
            <a:cxnSpLocks/>
            <a:endCxn id="15" idx="0"/>
          </p:cNvCxnSpPr>
          <p:nvPr/>
        </p:nvCxnSpPr>
        <p:spPr>
          <a:xfrm>
            <a:off x="6377355" y="3674767"/>
            <a:ext cx="1478219" cy="556025"/>
          </a:xfrm>
          <a:prstGeom prst="bentConnector2">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E8D2DFAD-E82B-4167-98F7-818174051198}"/>
              </a:ext>
            </a:extLst>
          </p:cNvPr>
          <p:cNvSpPr txBox="1"/>
          <p:nvPr/>
        </p:nvSpPr>
        <p:spPr>
          <a:xfrm>
            <a:off x="6657868" y="3708360"/>
            <a:ext cx="1163516" cy="230832"/>
          </a:xfrm>
          <a:prstGeom prst="rect">
            <a:avLst/>
          </a:prstGeom>
          <a:noFill/>
        </p:spPr>
        <p:txBody>
          <a:bodyPr wrap="square" rtlCol="0">
            <a:spAutoFit/>
          </a:bodyPr>
          <a:lstStyle/>
          <a:p>
            <a:pPr algn="ctr"/>
            <a:r>
              <a:rPr lang="en-US" sz="900" dirty="0"/>
              <a:t>Reference</a:t>
            </a:r>
          </a:p>
        </p:txBody>
      </p:sp>
      <p:sp>
        <p:nvSpPr>
          <p:cNvPr id="18" name="Rectangle: Rounded Corners 17">
            <a:extLst>
              <a:ext uri="{FF2B5EF4-FFF2-40B4-BE49-F238E27FC236}">
                <a16:creationId xmlns:a16="http://schemas.microsoft.com/office/drawing/2014/main" id="{9832AF33-D6DD-4D0A-AA89-B5C58E63AD08}"/>
              </a:ext>
            </a:extLst>
          </p:cNvPr>
          <p:cNvSpPr/>
          <p:nvPr/>
        </p:nvSpPr>
        <p:spPr>
          <a:xfrm>
            <a:off x="4887778" y="5500437"/>
            <a:ext cx="936949" cy="680201"/>
          </a:xfrm>
          <a:prstGeom prst="roundRect">
            <a:avLst/>
          </a:prstGeom>
          <a:solidFill>
            <a:schemeClr val="accent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900" b="1" dirty="0"/>
              <a:t>CI</a:t>
            </a:r>
          </a:p>
          <a:p>
            <a:pPr algn="ctr"/>
            <a:r>
              <a:rPr lang="en-US" sz="900" dirty="0"/>
              <a:t>Printer Name</a:t>
            </a:r>
          </a:p>
        </p:txBody>
      </p:sp>
      <p:sp>
        <p:nvSpPr>
          <p:cNvPr id="19" name="Rectangle: Rounded Corners 18">
            <a:extLst>
              <a:ext uri="{FF2B5EF4-FFF2-40B4-BE49-F238E27FC236}">
                <a16:creationId xmlns:a16="http://schemas.microsoft.com/office/drawing/2014/main" id="{4DA6A405-6246-43D8-B742-ACD2BC4C8FCE}"/>
              </a:ext>
            </a:extLst>
          </p:cNvPr>
          <p:cNvSpPr/>
          <p:nvPr/>
        </p:nvSpPr>
        <p:spPr>
          <a:xfrm>
            <a:off x="646405" y="3760659"/>
            <a:ext cx="2184804" cy="112234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a:t>Used on the Incident Record</a:t>
            </a:r>
            <a:br>
              <a:rPr lang="en-US" sz="1798"/>
            </a:br>
            <a:endParaRPr lang="en-US" sz="1798"/>
          </a:p>
        </p:txBody>
      </p:sp>
      <p:cxnSp>
        <p:nvCxnSpPr>
          <p:cNvPr id="3" name="Straight Arrow Connector 2">
            <a:extLst>
              <a:ext uri="{FF2B5EF4-FFF2-40B4-BE49-F238E27FC236}">
                <a16:creationId xmlns:a16="http://schemas.microsoft.com/office/drawing/2014/main" id="{53A46B97-7BC3-45A1-980E-2FB594C574CE}"/>
              </a:ext>
            </a:extLst>
          </p:cNvPr>
          <p:cNvCxnSpPr>
            <a:cxnSpLocks/>
          </p:cNvCxnSpPr>
          <p:nvPr/>
        </p:nvCxnSpPr>
        <p:spPr>
          <a:xfrm>
            <a:off x="2831209" y="4321829"/>
            <a:ext cx="2056571" cy="129764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984C3A5-DB1D-488F-9608-DE50DF84F62D}"/>
              </a:ext>
            </a:extLst>
          </p:cNvPr>
          <p:cNvCxnSpPr>
            <a:cxnSpLocks/>
          </p:cNvCxnSpPr>
          <p:nvPr/>
        </p:nvCxnSpPr>
        <p:spPr>
          <a:xfrm>
            <a:off x="2831208" y="4321829"/>
            <a:ext cx="2216754" cy="84402"/>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74D711C-771F-468A-9376-D56FE077F3A9}"/>
              </a:ext>
            </a:extLst>
          </p:cNvPr>
          <p:cNvCxnSpPr>
            <a:cxnSpLocks/>
          </p:cNvCxnSpPr>
          <p:nvPr/>
        </p:nvCxnSpPr>
        <p:spPr>
          <a:xfrm flipV="1">
            <a:off x="2831208" y="2932509"/>
            <a:ext cx="4534842" cy="138932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CBCEEC8-AB03-40CE-BC41-054755C22DF2}"/>
              </a:ext>
            </a:extLst>
          </p:cNvPr>
          <p:cNvSpPr txBox="1"/>
          <p:nvPr/>
        </p:nvSpPr>
        <p:spPr>
          <a:xfrm rot="20579924">
            <a:off x="3990589" y="3362724"/>
            <a:ext cx="1189848" cy="369236"/>
          </a:xfrm>
          <a:prstGeom prst="rect">
            <a:avLst/>
          </a:prstGeom>
          <a:noFill/>
        </p:spPr>
        <p:txBody>
          <a:bodyPr wrap="square" rtlCol="0">
            <a:spAutoFit/>
          </a:bodyPr>
          <a:lstStyle/>
          <a:p>
            <a:r>
              <a:rPr lang="en-US" sz="1798"/>
              <a:t>Service</a:t>
            </a:r>
          </a:p>
        </p:txBody>
      </p:sp>
      <p:sp>
        <p:nvSpPr>
          <p:cNvPr id="30" name="TextBox 29">
            <a:extLst>
              <a:ext uri="{FF2B5EF4-FFF2-40B4-BE49-F238E27FC236}">
                <a16:creationId xmlns:a16="http://schemas.microsoft.com/office/drawing/2014/main" id="{81275AF6-ED98-4120-90CE-5D0333E4533B}"/>
              </a:ext>
            </a:extLst>
          </p:cNvPr>
          <p:cNvSpPr txBox="1"/>
          <p:nvPr/>
        </p:nvSpPr>
        <p:spPr>
          <a:xfrm>
            <a:off x="3762512" y="4091371"/>
            <a:ext cx="1307797" cy="369236"/>
          </a:xfrm>
          <a:prstGeom prst="rect">
            <a:avLst/>
          </a:prstGeom>
          <a:noFill/>
        </p:spPr>
        <p:txBody>
          <a:bodyPr wrap="square" rtlCol="0">
            <a:spAutoFit/>
          </a:bodyPr>
          <a:lstStyle/>
          <a:p>
            <a:r>
              <a:rPr lang="en-US" sz="1798"/>
              <a:t>Offering</a:t>
            </a:r>
          </a:p>
        </p:txBody>
      </p:sp>
      <p:sp>
        <p:nvSpPr>
          <p:cNvPr id="31" name="TextBox 30">
            <a:extLst>
              <a:ext uri="{FF2B5EF4-FFF2-40B4-BE49-F238E27FC236}">
                <a16:creationId xmlns:a16="http://schemas.microsoft.com/office/drawing/2014/main" id="{2581DE16-5A11-45E9-8AF1-00BF06EFE0CD}"/>
              </a:ext>
            </a:extLst>
          </p:cNvPr>
          <p:cNvSpPr txBox="1"/>
          <p:nvPr/>
        </p:nvSpPr>
        <p:spPr>
          <a:xfrm rot="1684036">
            <a:off x="3631561" y="4799769"/>
            <a:ext cx="1307797" cy="369236"/>
          </a:xfrm>
          <a:prstGeom prst="rect">
            <a:avLst/>
          </a:prstGeom>
          <a:noFill/>
        </p:spPr>
        <p:txBody>
          <a:bodyPr wrap="square" rtlCol="0">
            <a:spAutoFit/>
          </a:bodyPr>
          <a:lstStyle/>
          <a:p>
            <a:r>
              <a:rPr lang="en-US" sz="1798"/>
              <a:t>CI </a:t>
            </a:r>
          </a:p>
        </p:txBody>
      </p:sp>
      <p:sp>
        <p:nvSpPr>
          <p:cNvPr id="35" name="Rectangle 34">
            <a:extLst>
              <a:ext uri="{FF2B5EF4-FFF2-40B4-BE49-F238E27FC236}">
                <a16:creationId xmlns:a16="http://schemas.microsoft.com/office/drawing/2014/main" id="{CE645139-CF9C-4E88-874E-74F19B6FE9F9}"/>
              </a:ext>
            </a:extLst>
          </p:cNvPr>
          <p:cNvSpPr/>
          <p:nvPr/>
        </p:nvSpPr>
        <p:spPr>
          <a:xfrm>
            <a:off x="219641" y="127451"/>
            <a:ext cx="3305713" cy="584775"/>
          </a:xfrm>
          <a:prstGeom prst="rect">
            <a:avLst/>
          </a:prstGeom>
        </p:spPr>
        <p:txBody>
          <a:bodyPr wrap="none">
            <a:spAutoFit/>
          </a:bodyPr>
          <a:lstStyle/>
          <a:p>
            <a:r>
              <a:rPr lang="en-US" sz="3200" b="1" dirty="0"/>
              <a:t>Printers/Copiers</a:t>
            </a:r>
          </a:p>
        </p:txBody>
      </p:sp>
      <p:sp>
        <p:nvSpPr>
          <p:cNvPr id="55" name="TextBox 54">
            <a:extLst>
              <a:ext uri="{FF2B5EF4-FFF2-40B4-BE49-F238E27FC236}">
                <a16:creationId xmlns:a16="http://schemas.microsoft.com/office/drawing/2014/main" id="{09D7A45B-20B5-DD9D-6E5D-84F3368742E4}"/>
              </a:ext>
            </a:extLst>
          </p:cNvPr>
          <p:cNvSpPr txBox="1"/>
          <p:nvPr/>
        </p:nvSpPr>
        <p:spPr>
          <a:xfrm>
            <a:off x="6309439" y="6253767"/>
            <a:ext cx="2524324" cy="1182839"/>
          </a:xfrm>
          <a:prstGeom prst="rect">
            <a:avLst/>
          </a:prstGeom>
          <a:noFill/>
        </p:spPr>
        <p:txBody>
          <a:bodyPr wrap="square" rtlCol="0">
            <a:noAutofit/>
          </a:bodyPr>
          <a:lstStyle/>
          <a:p>
            <a:pPr algn="l">
              <a:spcBef>
                <a:spcPts val="300"/>
              </a:spcBef>
            </a:pPr>
            <a:r>
              <a:rPr lang="en-US" sz="1600" dirty="0"/>
              <a:t>*</a:t>
            </a:r>
            <a:endParaRPr lang="en-US" sz="900" dirty="0"/>
          </a:p>
        </p:txBody>
      </p:sp>
      <p:sp>
        <p:nvSpPr>
          <p:cNvPr id="67" name="Rectangle: Rounded Corners 66">
            <a:extLst>
              <a:ext uri="{FF2B5EF4-FFF2-40B4-BE49-F238E27FC236}">
                <a16:creationId xmlns:a16="http://schemas.microsoft.com/office/drawing/2014/main" id="{92CE5547-F7B3-3CCD-5FD2-E7162B76DD33}"/>
              </a:ext>
            </a:extLst>
          </p:cNvPr>
          <p:cNvSpPr/>
          <p:nvPr/>
        </p:nvSpPr>
        <p:spPr>
          <a:xfrm>
            <a:off x="10487130" y="110740"/>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8" name="Rectangle: Rounded Corners 67">
            <a:extLst>
              <a:ext uri="{FF2B5EF4-FFF2-40B4-BE49-F238E27FC236}">
                <a16:creationId xmlns:a16="http://schemas.microsoft.com/office/drawing/2014/main" id="{35349EB2-1384-A0B9-BD7A-1FC93728588D}"/>
              </a:ext>
            </a:extLst>
          </p:cNvPr>
          <p:cNvSpPr/>
          <p:nvPr/>
        </p:nvSpPr>
        <p:spPr>
          <a:xfrm>
            <a:off x="10487130" y="337592"/>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9" name="Rectangle: Rounded Corners 68">
            <a:extLst>
              <a:ext uri="{FF2B5EF4-FFF2-40B4-BE49-F238E27FC236}">
                <a16:creationId xmlns:a16="http://schemas.microsoft.com/office/drawing/2014/main" id="{FFE02766-BC9A-741F-9123-8281C04002F8}"/>
              </a:ext>
            </a:extLst>
          </p:cNvPr>
          <p:cNvSpPr/>
          <p:nvPr/>
        </p:nvSpPr>
        <p:spPr>
          <a:xfrm>
            <a:off x="10487130" y="564444"/>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70" name="Rectangle: Rounded Corners 69">
            <a:extLst>
              <a:ext uri="{FF2B5EF4-FFF2-40B4-BE49-F238E27FC236}">
                <a16:creationId xmlns:a16="http://schemas.microsoft.com/office/drawing/2014/main" id="{30D014B9-040A-0D62-D802-C9A7E55C830F}"/>
              </a:ext>
            </a:extLst>
          </p:cNvPr>
          <p:cNvSpPr/>
          <p:nvPr/>
        </p:nvSpPr>
        <p:spPr>
          <a:xfrm>
            <a:off x="10487130" y="807259"/>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53" name="Rectangle: Rounded Corners 52">
            <a:extLst>
              <a:ext uri="{FF2B5EF4-FFF2-40B4-BE49-F238E27FC236}">
                <a16:creationId xmlns:a16="http://schemas.microsoft.com/office/drawing/2014/main" id="{8C112AD8-03C0-0195-1150-65B430FEC8AF}"/>
              </a:ext>
            </a:extLst>
          </p:cNvPr>
          <p:cNvSpPr/>
          <p:nvPr/>
        </p:nvSpPr>
        <p:spPr>
          <a:xfrm>
            <a:off x="9012025" y="332998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Tech Service Offering</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Print Server Admin</a:t>
            </a:r>
          </a:p>
        </p:txBody>
      </p:sp>
      <p:sp>
        <p:nvSpPr>
          <p:cNvPr id="54" name="Rectangle: Rounded Corners 53">
            <a:extLst>
              <a:ext uri="{FF2B5EF4-FFF2-40B4-BE49-F238E27FC236}">
                <a16:creationId xmlns:a16="http://schemas.microsoft.com/office/drawing/2014/main" id="{2BD0F6BA-47CC-729E-20AD-5E90544A2871}"/>
              </a:ext>
            </a:extLst>
          </p:cNvPr>
          <p:cNvSpPr/>
          <p:nvPr/>
        </p:nvSpPr>
        <p:spPr>
          <a:xfrm>
            <a:off x="9012025" y="2402265"/>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Tech Service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Print Management Services</a:t>
            </a:r>
          </a:p>
        </p:txBody>
      </p:sp>
      <p:cxnSp>
        <p:nvCxnSpPr>
          <p:cNvPr id="10" name="Straight Connector 9">
            <a:extLst>
              <a:ext uri="{FF2B5EF4-FFF2-40B4-BE49-F238E27FC236}">
                <a16:creationId xmlns:a16="http://schemas.microsoft.com/office/drawing/2014/main" id="{2F478325-8749-CF93-30D7-A8AEC6B30887}"/>
              </a:ext>
            </a:extLst>
          </p:cNvPr>
          <p:cNvCxnSpPr>
            <a:stCxn id="54" idx="2"/>
            <a:endCxn id="53" idx="0"/>
          </p:cNvCxnSpPr>
          <p:nvPr/>
        </p:nvCxnSpPr>
        <p:spPr>
          <a:xfrm>
            <a:off x="9446365" y="2996625"/>
            <a:ext cx="0" cy="33336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4DD894B9-CA9D-4931-79D1-2A473377FE3D}"/>
              </a:ext>
            </a:extLst>
          </p:cNvPr>
          <p:cNvSpPr/>
          <p:nvPr/>
        </p:nvSpPr>
        <p:spPr>
          <a:xfrm>
            <a:off x="9012025" y="424110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Application Service</a:t>
            </a:r>
          </a:p>
          <a:p>
            <a:pPr algn="ctr" defTabSz="456926">
              <a:lnSpc>
                <a:spcPct val="90000"/>
              </a:lnSpc>
            </a:pPr>
            <a:r>
              <a:rPr lang="en-US" sz="900" dirty="0">
                <a:solidFill>
                  <a:schemeClr val="tx1"/>
                </a:solidFill>
                <a:cs typeface="Arial" panose="020B0604020202020204" pitchFamily="34" charset="0"/>
              </a:rPr>
              <a:t>Print Server</a:t>
            </a:r>
          </a:p>
        </p:txBody>
      </p:sp>
      <p:cxnSp>
        <p:nvCxnSpPr>
          <p:cNvPr id="17" name="Straight Arrow Connector 16">
            <a:extLst>
              <a:ext uri="{FF2B5EF4-FFF2-40B4-BE49-F238E27FC236}">
                <a16:creationId xmlns:a16="http://schemas.microsoft.com/office/drawing/2014/main" id="{C54A161E-653F-40B0-A1F6-F27BBC9C03B9}"/>
              </a:ext>
            </a:extLst>
          </p:cNvPr>
          <p:cNvCxnSpPr>
            <a:cxnSpLocks/>
            <a:stCxn id="53" idx="2"/>
            <a:endCxn id="60" idx="0"/>
          </p:cNvCxnSpPr>
          <p:nvPr/>
        </p:nvCxnSpPr>
        <p:spPr>
          <a:xfrm>
            <a:off x="9446365" y="3924349"/>
            <a:ext cx="0" cy="31675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667511B-7EF5-C44A-C944-ADAEC3551ED7}"/>
              </a:ext>
            </a:extLst>
          </p:cNvPr>
          <p:cNvCxnSpPr>
            <a:stCxn id="15" idx="3"/>
            <a:endCxn id="60" idx="1"/>
          </p:cNvCxnSpPr>
          <p:nvPr/>
        </p:nvCxnSpPr>
        <p:spPr>
          <a:xfrm>
            <a:off x="8289914" y="4527972"/>
            <a:ext cx="722111" cy="103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58226668-7D55-C1C9-02A8-BA84496EB79A}"/>
              </a:ext>
            </a:extLst>
          </p:cNvPr>
          <p:cNvCxnSpPr>
            <a:cxnSpLocks/>
            <a:stCxn id="90" idx="2"/>
            <a:endCxn id="60" idx="2"/>
          </p:cNvCxnSpPr>
          <p:nvPr/>
        </p:nvCxnSpPr>
        <p:spPr>
          <a:xfrm rot="16200000" flipH="1">
            <a:off x="7503099" y="2892201"/>
            <a:ext cx="12700" cy="3886532"/>
          </a:xfrm>
          <a:prstGeom prst="bentConnector3">
            <a:avLst>
              <a:gd name="adj1" fmla="val 180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49B5948-BFF6-599D-9F98-EE91F5915471}"/>
              </a:ext>
            </a:extLst>
          </p:cNvPr>
          <p:cNvSpPr txBox="1"/>
          <p:nvPr/>
        </p:nvSpPr>
        <p:spPr>
          <a:xfrm>
            <a:off x="9298947" y="3034302"/>
            <a:ext cx="1163516" cy="230832"/>
          </a:xfrm>
          <a:prstGeom prst="rect">
            <a:avLst/>
          </a:prstGeom>
          <a:noFill/>
        </p:spPr>
        <p:txBody>
          <a:bodyPr wrap="square" rtlCol="0">
            <a:spAutoFit/>
          </a:bodyPr>
          <a:lstStyle/>
          <a:p>
            <a:pPr algn="ctr"/>
            <a:r>
              <a:rPr lang="en-US" sz="900" dirty="0"/>
              <a:t>Reference</a:t>
            </a:r>
          </a:p>
        </p:txBody>
      </p:sp>
      <p:sp>
        <p:nvSpPr>
          <p:cNvPr id="73" name="TextBox 72">
            <a:extLst>
              <a:ext uri="{FF2B5EF4-FFF2-40B4-BE49-F238E27FC236}">
                <a16:creationId xmlns:a16="http://schemas.microsoft.com/office/drawing/2014/main" id="{740A096D-B4FE-FED1-B4D9-5853427CB5F2}"/>
              </a:ext>
            </a:extLst>
          </p:cNvPr>
          <p:cNvSpPr txBox="1"/>
          <p:nvPr/>
        </p:nvSpPr>
        <p:spPr>
          <a:xfrm>
            <a:off x="6743779" y="4868971"/>
            <a:ext cx="1163516" cy="230832"/>
          </a:xfrm>
          <a:prstGeom prst="rect">
            <a:avLst/>
          </a:prstGeom>
          <a:noFill/>
        </p:spPr>
        <p:txBody>
          <a:bodyPr wrap="square" rtlCol="0">
            <a:spAutoFit/>
          </a:bodyPr>
          <a:lstStyle/>
          <a:p>
            <a:pPr algn="ctr"/>
            <a:r>
              <a:rPr lang="en-US" sz="900" dirty="0"/>
              <a:t>Depends On</a:t>
            </a:r>
          </a:p>
        </p:txBody>
      </p:sp>
      <p:sp>
        <p:nvSpPr>
          <p:cNvPr id="74" name="TextBox 73">
            <a:extLst>
              <a:ext uri="{FF2B5EF4-FFF2-40B4-BE49-F238E27FC236}">
                <a16:creationId xmlns:a16="http://schemas.microsoft.com/office/drawing/2014/main" id="{FFC02C84-81A0-BA72-797E-30864AABBF58}"/>
              </a:ext>
            </a:extLst>
          </p:cNvPr>
          <p:cNvSpPr txBox="1"/>
          <p:nvPr/>
        </p:nvSpPr>
        <p:spPr>
          <a:xfrm>
            <a:off x="8069211" y="4316988"/>
            <a:ext cx="1163516" cy="215444"/>
          </a:xfrm>
          <a:prstGeom prst="rect">
            <a:avLst/>
          </a:prstGeom>
          <a:noFill/>
        </p:spPr>
        <p:txBody>
          <a:bodyPr wrap="square" rtlCol="0">
            <a:spAutoFit/>
          </a:bodyPr>
          <a:lstStyle/>
          <a:p>
            <a:pPr algn="ctr"/>
            <a:r>
              <a:rPr lang="en-US" sz="800" dirty="0"/>
              <a:t>Depends On</a:t>
            </a:r>
          </a:p>
        </p:txBody>
      </p:sp>
      <p:sp>
        <p:nvSpPr>
          <p:cNvPr id="78" name="TextBox 77">
            <a:extLst>
              <a:ext uri="{FF2B5EF4-FFF2-40B4-BE49-F238E27FC236}">
                <a16:creationId xmlns:a16="http://schemas.microsoft.com/office/drawing/2014/main" id="{426778A5-FDD8-0D81-BBF8-D135DCC85026}"/>
              </a:ext>
            </a:extLst>
          </p:cNvPr>
          <p:cNvSpPr txBox="1"/>
          <p:nvPr/>
        </p:nvSpPr>
        <p:spPr>
          <a:xfrm>
            <a:off x="9202478" y="3963897"/>
            <a:ext cx="1163516" cy="215444"/>
          </a:xfrm>
          <a:prstGeom prst="rect">
            <a:avLst/>
          </a:prstGeom>
          <a:noFill/>
        </p:spPr>
        <p:txBody>
          <a:bodyPr wrap="square" rtlCol="0">
            <a:spAutoFit/>
          </a:bodyPr>
          <a:lstStyle/>
          <a:p>
            <a:pPr algn="ctr"/>
            <a:r>
              <a:rPr lang="en-US" sz="800" dirty="0"/>
              <a:t>Contains</a:t>
            </a:r>
          </a:p>
        </p:txBody>
      </p:sp>
      <p:sp>
        <p:nvSpPr>
          <p:cNvPr id="82" name="Rectangle: Rounded Corners 81">
            <a:extLst>
              <a:ext uri="{FF2B5EF4-FFF2-40B4-BE49-F238E27FC236}">
                <a16:creationId xmlns:a16="http://schemas.microsoft.com/office/drawing/2014/main" id="{E9E382D5-6AA2-E7A4-D96A-B4C6E0225047}"/>
              </a:ext>
            </a:extLst>
          </p:cNvPr>
          <p:cNvSpPr/>
          <p:nvPr/>
        </p:nvSpPr>
        <p:spPr>
          <a:xfrm>
            <a:off x="10520456" y="4241106"/>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Business Application</a:t>
            </a:r>
          </a:p>
          <a:p>
            <a:pPr algn="ctr" defTabSz="456926">
              <a:lnSpc>
                <a:spcPct val="90000"/>
              </a:lnSpc>
            </a:pPr>
            <a:r>
              <a:rPr lang="en-US" sz="900" dirty="0">
                <a:solidFill>
                  <a:schemeClr val="tx1"/>
                </a:solidFill>
                <a:cs typeface="Arial" panose="020B0604020202020204" pitchFamily="34" charset="0"/>
              </a:rPr>
              <a:t>HP Print Mgmt Admin</a:t>
            </a:r>
          </a:p>
        </p:txBody>
      </p:sp>
      <p:cxnSp>
        <p:nvCxnSpPr>
          <p:cNvPr id="83" name="Straight Arrow Connector 82">
            <a:extLst>
              <a:ext uri="{FF2B5EF4-FFF2-40B4-BE49-F238E27FC236}">
                <a16:creationId xmlns:a16="http://schemas.microsoft.com/office/drawing/2014/main" id="{BE67AA65-A6CC-B735-812F-C6F852E7E0EA}"/>
              </a:ext>
            </a:extLst>
          </p:cNvPr>
          <p:cNvCxnSpPr>
            <a:cxnSpLocks/>
            <a:stCxn id="82" idx="1"/>
            <a:endCxn id="60" idx="3"/>
          </p:cNvCxnSpPr>
          <p:nvPr/>
        </p:nvCxnSpPr>
        <p:spPr>
          <a:xfrm flipH="1">
            <a:off x="9880705" y="4538286"/>
            <a:ext cx="639751" cy="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EAA1DE59-BFCF-72AC-EA0B-7539FCD012CE}"/>
              </a:ext>
            </a:extLst>
          </p:cNvPr>
          <p:cNvSpPr txBox="1"/>
          <p:nvPr/>
        </p:nvSpPr>
        <p:spPr>
          <a:xfrm>
            <a:off x="9618823" y="4322842"/>
            <a:ext cx="1163516" cy="215444"/>
          </a:xfrm>
          <a:prstGeom prst="rect">
            <a:avLst/>
          </a:prstGeom>
          <a:noFill/>
        </p:spPr>
        <p:txBody>
          <a:bodyPr wrap="square" rtlCol="0">
            <a:spAutoFit/>
          </a:bodyPr>
          <a:lstStyle/>
          <a:p>
            <a:pPr algn="ctr"/>
            <a:r>
              <a:rPr lang="en-US" sz="800" dirty="0"/>
              <a:t>Consumes</a:t>
            </a:r>
          </a:p>
        </p:txBody>
      </p:sp>
    </p:spTree>
    <p:extLst>
      <p:ext uri="{BB962C8B-B14F-4D97-AF65-F5344CB8AC3E}">
        <p14:creationId xmlns:p14="http://schemas.microsoft.com/office/powerpoint/2010/main" val="4497100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Straight Connector 50">
            <a:extLst>
              <a:ext uri="{FF2B5EF4-FFF2-40B4-BE49-F238E27FC236}">
                <a16:creationId xmlns:a16="http://schemas.microsoft.com/office/drawing/2014/main" id="{97A33410-4088-970F-14E3-D2511FC275B4}"/>
              </a:ext>
            </a:extLst>
          </p:cNvPr>
          <p:cNvCxnSpPr/>
          <p:nvPr/>
        </p:nvCxnSpPr>
        <p:spPr>
          <a:xfrm>
            <a:off x="9664959" y="2466288"/>
            <a:ext cx="8247" cy="119317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88E8EED-B20A-A13D-4A5B-4DFA9BA40151}"/>
              </a:ext>
            </a:extLst>
          </p:cNvPr>
          <p:cNvCxnSpPr>
            <a:stCxn id="13" idx="2"/>
            <a:endCxn id="91" idx="0"/>
          </p:cNvCxnSpPr>
          <p:nvPr/>
        </p:nvCxnSpPr>
        <p:spPr>
          <a:xfrm>
            <a:off x="6275424" y="2466830"/>
            <a:ext cx="8247" cy="119317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588537C0-3021-4A1D-AB3F-346ADBBC2F5F}"/>
              </a:ext>
            </a:extLst>
          </p:cNvPr>
          <p:cNvSpPr/>
          <p:nvPr/>
        </p:nvSpPr>
        <p:spPr>
          <a:xfrm>
            <a:off x="5756736" y="753765"/>
            <a:ext cx="1037375" cy="80570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 </a:t>
            </a:r>
          </a:p>
          <a:p>
            <a:pPr algn="ctr" defTabSz="456926">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Capability (1.1)</a:t>
            </a:r>
          </a:p>
          <a:p>
            <a:pPr algn="ctr" defTabSz="456926">
              <a:lnSpc>
                <a:spcPct val="90000"/>
              </a:lnSpc>
            </a:pPr>
            <a:r>
              <a:rPr lang="en-US" sz="900" dirty="0">
                <a:solidFill>
                  <a:schemeClr val="tx1"/>
                </a:solidFill>
                <a:cs typeface="Arial" panose="020B0604020202020204" pitchFamily="34" charset="0"/>
              </a:rPr>
              <a:t>Manage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Communication and Collaboration</a:t>
            </a: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sp>
        <p:nvSpPr>
          <p:cNvPr id="11" name="Rectangle: Rounded Corners 10">
            <a:extLst>
              <a:ext uri="{FF2B5EF4-FFF2-40B4-BE49-F238E27FC236}">
                <a16:creationId xmlns:a16="http://schemas.microsoft.com/office/drawing/2014/main" id="{9F8C910F-B9E1-4402-861A-5FD9940933EA}"/>
              </a:ext>
            </a:extLst>
          </p:cNvPr>
          <p:cNvSpPr/>
          <p:nvPr/>
        </p:nvSpPr>
        <p:spPr>
          <a:xfrm>
            <a:off x="5430340" y="2680443"/>
            <a:ext cx="169677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200" dirty="0">
                <a:solidFill>
                  <a:schemeClr val="bg1"/>
                </a:solidFill>
                <a:cs typeface="Arial" panose="020B0604020202020204" pitchFamily="34" charset="0"/>
              </a:rPr>
            </a:br>
            <a:r>
              <a:rPr lang="en-US" sz="1200" b="1" dirty="0">
                <a:solidFill>
                  <a:schemeClr val="bg1"/>
                </a:solidFill>
                <a:cs typeface="Arial" panose="020B0604020202020204" pitchFamily="34" charset="0"/>
              </a:rPr>
              <a:t>Bus Service </a:t>
            </a:r>
            <a:r>
              <a:rPr lang="en-US" sz="1050" dirty="0">
                <a:solidFill>
                  <a:schemeClr val="bg1"/>
                </a:solidFill>
                <a:cs typeface="Arial" panose="020B0604020202020204" pitchFamily="34" charset="0"/>
              </a:rPr>
              <a:t>Conferencing Services</a:t>
            </a:r>
            <a:br>
              <a:rPr lang="en-US" sz="1200" dirty="0">
                <a:solidFill>
                  <a:schemeClr val="bg1"/>
                </a:solidFill>
                <a:cs typeface="Arial" panose="020B0604020202020204" pitchFamily="34" charset="0"/>
              </a:rPr>
            </a:br>
            <a:endParaRPr lang="en-US" sz="1200" dirty="0">
              <a:solidFill>
                <a:schemeClr val="bg1"/>
              </a:solidFill>
              <a:cs typeface="Arial" panose="020B0604020202020204" pitchFamily="34" charset="0"/>
            </a:endParaRP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5425032" y="1872470"/>
            <a:ext cx="1700784"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Service Portfolio</a:t>
            </a:r>
          </a:p>
          <a:p>
            <a:pPr algn="ctr" defTabSz="456926">
              <a:lnSpc>
                <a:spcPct val="90000"/>
              </a:lnSpc>
            </a:pPr>
            <a:r>
              <a:rPr lang="en-US" sz="1100" dirty="0">
                <a:solidFill>
                  <a:schemeClr val="bg1"/>
                </a:solidFill>
                <a:cs typeface="Arial" panose="020B0604020202020204" pitchFamily="34" charset="0"/>
              </a:rPr>
              <a:t>Collaboration</a:t>
            </a:r>
          </a:p>
        </p:txBody>
      </p:sp>
      <p:sp>
        <p:nvSpPr>
          <p:cNvPr id="15" name="Rectangle: Rounded Corners 14">
            <a:extLst>
              <a:ext uri="{FF2B5EF4-FFF2-40B4-BE49-F238E27FC236}">
                <a16:creationId xmlns:a16="http://schemas.microsoft.com/office/drawing/2014/main" id="{2907F16F-36BB-46B3-A308-EE4150FD1F90}"/>
              </a:ext>
            </a:extLst>
          </p:cNvPr>
          <p:cNvSpPr/>
          <p:nvPr/>
        </p:nvSpPr>
        <p:spPr>
          <a:xfrm>
            <a:off x="7218926" y="3677939"/>
            <a:ext cx="868680" cy="7132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br>
              <a:rPr lang="en-US" sz="900" b="1" dirty="0">
                <a:solidFill>
                  <a:schemeClr val="bg1"/>
                </a:solidFill>
                <a:cs typeface="Arial" panose="020B0604020202020204" pitchFamily="34" charset="0"/>
              </a:rPr>
            </a:br>
            <a:r>
              <a:rPr lang="en-US" sz="900" dirty="0">
                <a:solidFill>
                  <a:schemeClr val="bg1"/>
                </a:solidFill>
                <a:cs typeface="Arial" panose="020B0604020202020204" pitchFamily="34" charset="0"/>
              </a:rPr>
              <a:t>Conference Room Telco</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4315007" y="3659464"/>
            <a:ext cx="871410" cy="714931"/>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Conference Room Location 1</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5849331" y="3660006"/>
            <a:ext cx="868680" cy="713232"/>
          </a:xfrm>
          <a:prstGeom prst="roundRect">
            <a:avLst/>
          </a:prstGeom>
          <a:solidFill>
            <a:schemeClr val="accent2"/>
          </a:solidFill>
          <a:ln w="1270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Board Room Executive</a:t>
            </a:r>
          </a:p>
        </p:txBody>
      </p:sp>
      <p:sp>
        <p:nvSpPr>
          <p:cNvPr id="18" name="Rectangle: Rounded Corners 17">
            <a:extLst>
              <a:ext uri="{FF2B5EF4-FFF2-40B4-BE49-F238E27FC236}">
                <a16:creationId xmlns:a16="http://schemas.microsoft.com/office/drawing/2014/main" id="{F2548593-5A0E-4BD5-98DD-CC62C5926D6E}"/>
              </a:ext>
            </a:extLst>
          </p:cNvPr>
          <p:cNvSpPr/>
          <p:nvPr/>
        </p:nvSpPr>
        <p:spPr>
          <a:xfrm>
            <a:off x="4199062" y="4696033"/>
            <a:ext cx="1090181"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Support and Approval Groups by location</a:t>
            </a:r>
          </a:p>
        </p:txBody>
      </p:sp>
      <p:cxnSp>
        <p:nvCxnSpPr>
          <p:cNvPr id="6" name="Straight Connector 5">
            <a:extLst>
              <a:ext uri="{FF2B5EF4-FFF2-40B4-BE49-F238E27FC236}">
                <a16:creationId xmlns:a16="http://schemas.microsoft.com/office/drawing/2014/main" id="{C4A4B261-CD6B-4388-807A-25E972AF2A92}"/>
              </a:ext>
            </a:extLst>
          </p:cNvPr>
          <p:cNvCxnSpPr/>
          <p:nvPr/>
        </p:nvCxnSpPr>
        <p:spPr>
          <a:xfrm flipV="1">
            <a:off x="4744152" y="4361053"/>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EA1C31BC-97D6-4556-827C-1191DE82967B}"/>
              </a:ext>
            </a:extLst>
          </p:cNvPr>
          <p:cNvSpPr/>
          <p:nvPr/>
        </p:nvSpPr>
        <p:spPr>
          <a:xfrm>
            <a:off x="5730334" y="4711051"/>
            <a:ext cx="1090181"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Different SLA’s</a:t>
            </a:r>
          </a:p>
        </p:txBody>
      </p:sp>
      <p:cxnSp>
        <p:nvCxnSpPr>
          <p:cNvPr id="24" name="Straight Connector 23">
            <a:extLst>
              <a:ext uri="{FF2B5EF4-FFF2-40B4-BE49-F238E27FC236}">
                <a16:creationId xmlns:a16="http://schemas.microsoft.com/office/drawing/2014/main" id="{5DA6EFC5-9F6B-48AA-92E3-8F9805EBB749}"/>
              </a:ext>
            </a:extLst>
          </p:cNvPr>
          <p:cNvCxnSpPr/>
          <p:nvPr/>
        </p:nvCxnSpPr>
        <p:spPr>
          <a:xfrm flipV="1">
            <a:off x="6278724" y="4372808"/>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56474DA7-5560-42C8-820A-F1912F6659D4}"/>
              </a:ext>
            </a:extLst>
          </p:cNvPr>
          <p:cNvSpPr/>
          <p:nvPr/>
        </p:nvSpPr>
        <p:spPr>
          <a:xfrm>
            <a:off x="7136801" y="4725112"/>
            <a:ext cx="987103"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Vendor Supported</a:t>
            </a:r>
          </a:p>
        </p:txBody>
      </p:sp>
      <p:cxnSp>
        <p:nvCxnSpPr>
          <p:cNvPr id="27" name="Straight Connector 26">
            <a:extLst>
              <a:ext uri="{FF2B5EF4-FFF2-40B4-BE49-F238E27FC236}">
                <a16:creationId xmlns:a16="http://schemas.microsoft.com/office/drawing/2014/main" id="{FF2702C3-3052-4044-BFB1-1E6D88847697}"/>
              </a:ext>
            </a:extLst>
          </p:cNvPr>
          <p:cNvCxnSpPr/>
          <p:nvPr/>
        </p:nvCxnSpPr>
        <p:spPr>
          <a:xfrm flipV="1">
            <a:off x="9673205" y="4361124"/>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8996528C-D368-4C90-BC46-7ADA06227F29}"/>
              </a:ext>
            </a:extLst>
          </p:cNvPr>
          <p:cNvSpPr/>
          <p:nvPr/>
        </p:nvSpPr>
        <p:spPr>
          <a:xfrm>
            <a:off x="198973" y="94634"/>
            <a:ext cx="4902304" cy="584775"/>
          </a:xfrm>
          <a:prstGeom prst="rect">
            <a:avLst/>
          </a:prstGeom>
        </p:spPr>
        <p:txBody>
          <a:bodyPr wrap="none">
            <a:spAutoFit/>
          </a:bodyPr>
          <a:lstStyle/>
          <a:p>
            <a:r>
              <a:rPr lang="en-US" sz="3200" b="1" dirty="0"/>
              <a:t>Conference Room  (Fly)</a:t>
            </a:r>
          </a:p>
        </p:txBody>
      </p:sp>
      <p:cxnSp>
        <p:nvCxnSpPr>
          <p:cNvPr id="35" name="Straight Connector 34">
            <a:extLst>
              <a:ext uri="{FF2B5EF4-FFF2-40B4-BE49-F238E27FC236}">
                <a16:creationId xmlns:a16="http://schemas.microsoft.com/office/drawing/2014/main" id="{4EDEEE7E-8B8F-A4BC-2434-A299A04290E6}"/>
              </a:ext>
            </a:extLst>
          </p:cNvPr>
          <p:cNvCxnSpPr/>
          <p:nvPr/>
        </p:nvCxnSpPr>
        <p:spPr>
          <a:xfrm flipV="1">
            <a:off x="7630351" y="4361053"/>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Rectangle: Rounded Corners 35">
            <a:extLst>
              <a:ext uri="{FF2B5EF4-FFF2-40B4-BE49-F238E27FC236}">
                <a16:creationId xmlns:a16="http://schemas.microsoft.com/office/drawing/2014/main" id="{7E31D3B9-E1E3-F5A3-A72C-29B1F3663619}"/>
              </a:ext>
            </a:extLst>
          </p:cNvPr>
          <p:cNvSpPr/>
          <p:nvPr/>
        </p:nvSpPr>
        <p:spPr>
          <a:xfrm>
            <a:off x="9180035" y="2712577"/>
            <a:ext cx="948352" cy="6305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200" dirty="0">
                <a:solidFill>
                  <a:schemeClr val="bg1"/>
                </a:solidFill>
                <a:cs typeface="Arial" panose="020B0604020202020204" pitchFamily="34" charset="0"/>
              </a:rPr>
            </a:br>
            <a:r>
              <a:rPr lang="en-US" sz="1200" b="1" dirty="0">
                <a:solidFill>
                  <a:schemeClr val="bg1"/>
                </a:solidFill>
                <a:cs typeface="Arial" panose="020B0604020202020204" pitchFamily="34" charset="0"/>
              </a:rPr>
              <a:t>Bus Service </a:t>
            </a:r>
          </a:p>
          <a:p>
            <a:pPr algn="ctr" defTabSz="456926">
              <a:lnSpc>
                <a:spcPct val="90000"/>
              </a:lnSpc>
            </a:pPr>
            <a:r>
              <a:rPr lang="en-US" sz="1000" dirty="0">
                <a:solidFill>
                  <a:schemeClr val="bg1"/>
                </a:solidFill>
                <a:cs typeface="Arial" panose="020B0604020202020204" pitchFamily="34" charset="0"/>
              </a:rPr>
              <a:t>VOIP Services</a:t>
            </a:r>
            <a:br>
              <a:rPr lang="en-US" sz="1200" dirty="0">
                <a:solidFill>
                  <a:schemeClr val="bg1"/>
                </a:solidFill>
                <a:cs typeface="Arial" panose="020B0604020202020204" pitchFamily="34" charset="0"/>
              </a:rPr>
            </a:br>
            <a:endParaRPr lang="en-US" sz="1200" dirty="0">
              <a:solidFill>
                <a:schemeClr val="bg1"/>
              </a:solidFill>
              <a:cs typeface="Arial" panose="020B0604020202020204" pitchFamily="34" charset="0"/>
            </a:endParaRPr>
          </a:p>
        </p:txBody>
      </p:sp>
      <p:sp>
        <p:nvSpPr>
          <p:cNvPr id="39" name="Rectangle: Rounded Corners 38">
            <a:extLst>
              <a:ext uri="{FF2B5EF4-FFF2-40B4-BE49-F238E27FC236}">
                <a16:creationId xmlns:a16="http://schemas.microsoft.com/office/drawing/2014/main" id="{E551E5BB-FFDE-D965-E967-0DCE05778AB7}"/>
              </a:ext>
            </a:extLst>
          </p:cNvPr>
          <p:cNvSpPr/>
          <p:nvPr/>
        </p:nvSpPr>
        <p:spPr>
          <a:xfrm>
            <a:off x="9218787" y="3659464"/>
            <a:ext cx="868680" cy="7132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br>
              <a:rPr lang="en-US" sz="900" b="1" dirty="0">
                <a:solidFill>
                  <a:schemeClr val="bg1"/>
                </a:solidFill>
                <a:cs typeface="Arial" panose="020B0604020202020204" pitchFamily="34" charset="0"/>
              </a:rPr>
            </a:br>
            <a:r>
              <a:rPr lang="en-US" sz="900" dirty="0">
                <a:solidFill>
                  <a:schemeClr val="bg1"/>
                </a:solidFill>
                <a:cs typeface="Arial" panose="020B0604020202020204" pitchFamily="34" charset="0"/>
              </a:rPr>
              <a:t>Conference Phone</a:t>
            </a:r>
          </a:p>
        </p:txBody>
      </p:sp>
      <p:sp>
        <p:nvSpPr>
          <p:cNvPr id="40" name="Rectangle: Rounded Corners 39">
            <a:extLst>
              <a:ext uri="{FF2B5EF4-FFF2-40B4-BE49-F238E27FC236}">
                <a16:creationId xmlns:a16="http://schemas.microsoft.com/office/drawing/2014/main" id="{BF92C850-62F5-3553-84DF-14B2D3A8567D}"/>
              </a:ext>
            </a:extLst>
          </p:cNvPr>
          <p:cNvSpPr/>
          <p:nvPr/>
        </p:nvSpPr>
        <p:spPr>
          <a:xfrm>
            <a:off x="9180035" y="4663244"/>
            <a:ext cx="987103"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Facility Supported</a:t>
            </a:r>
          </a:p>
        </p:txBody>
      </p:sp>
      <p:cxnSp>
        <p:nvCxnSpPr>
          <p:cNvPr id="10" name="Straight Arrow Connector 9">
            <a:extLst>
              <a:ext uri="{FF2B5EF4-FFF2-40B4-BE49-F238E27FC236}">
                <a16:creationId xmlns:a16="http://schemas.microsoft.com/office/drawing/2014/main" id="{6A8BB54A-5CD3-0F62-8EF2-80EE43622563}"/>
              </a:ext>
            </a:extLst>
          </p:cNvPr>
          <p:cNvCxnSpPr>
            <a:stCxn id="4" idx="2"/>
            <a:endCxn id="13" idx="0"/>
          </p:cNvCxnSpPr>
          <p:nvPr/>
        </p:nvCxnSpPr>
        <p:spPr>
          <a:xfrm>
            <a:off x="6275424" y="1559468"/>
            <a:ext cx="0" cy="31300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1FD720A-4A99-822C-DE7D-BB373EA16D45}"/>
              </a:ext>
            </a:extLst>
          </p:cNvPr>
          <p:cNvSpPr txBox="1"/>
          <p:nvPr/>
        </p:nvSpPr>
        <p:spPr>
          <a:xfrm>
            <a:off x="6234747" y="1595019"/>
            <a:ext cx="1426463" cy="142511"/>
          </a:xfrm>
          <a:prstGeom prst="rect">
            <a:avLst/>
          </a:prstGeom>
          <a:noFill/>
        </p:spPr>
        <p:txBody>
          <a:bodyPr wrap="square" rtlCol="0">
            <a:noAutofit/>
          </a:bodyPr>
          <a:lstStyle/>
          <a:p>
            <a:pPr algn="l">
              <a:spcBef>
                <a:spcPts val="300"/>
              </a:spcBef>
            </a:pPr>
            <a:r>
              <a:rPr lang="en-US" sz="800" dirty="0"/>
              <a:t>Provided by</a:t>
            </a:r>
          </a:p>
        </p:txBody>
      </p:sp>
      <p:sp>
        <p:nvSpPr>
          <p:cNvPr id="45" name="Rectangle: Rounded Corners 44">
            <a:extLst>
              <a:ext uri="{FF2B5EF4-FFF2-40B4-BE49-F238E27FC236}">
                <a16:creationId xmlns:a16="http://schemas.microsoft.com/office/drawing/2014/main" id="{363DAC74-E3E9-7E9C-CA8A-220BD034A210}"/>
              </a:ext>
            </a:extLst>
          </p:cNvPr>
          <p:cNvSpPr/>
          <p:nvPr/>
        </p:nvSpPr>
        <p:spPr>
          <a:xfrm>
            <a:off x="8802735" y="1880031"/>
            <a:ext cx="1700784"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Service Portfolio</a:t>
            </a:r>
          </a:p>
          <a:p>
            <a:pPr algn="ctr" defTabSz="456926">
              <a:lnSpc>
                <a:spcPct val="90000"/>
              </a:lnSpc>
            </a:pPr>
            <a:r>
              <a:rPr lang="en-US" sz="1100" dirty="0">
                <a:solidFill>
                  <a:schemeClr val="bg1"/>
                </a:solidFill>
                <a:cs typeface="Arial" panose="020B0604020202020204" pitchFamily="34" charset="0"/>
              </a:rPr>
              <a:t>Facility </a:t>
            </a:r>
          </a:p>
        </p:txBody>
      </p:sp>
      <p:sp>
        <p:nvSpPr>
          <p:cNvPr id="46" name="Rectangle: Rounded Corners 45">
            <a:extLst>
              <a:ext uri="{FF2B5EF4-FFF2-40B4-BE49-F238E27FC236}">
                <a16:creationId xmlns:a16="http://schemas.microsoft.com/office/drawing/2014/main" id="{25843C2B-A083-C5AA-A953-CF5E2C639A2C}"/>
              </a:ext>
            </a:extLst>
          </p:cNvPr>
          <p:cNvSpPr/>
          <p:nvPr/>
        </p:nvSpPr>
        <p:spPr>
          <a:xfrm>
            <a:off x="9138338" y="812447"/>
            <a:ext cx="1037375" cy="80570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 </a:t>
            </a:r>
          </a:p>
          <a:p>
            <a:pPr algn="ctr" defTabSz="456926">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Capability (1.1)</a:t>
            </a:r>
          </a:p>
          <a:p>
            <a:pPr algn="ctr" defTabSz="456926">
              <a:lnSpc>
                <a:spcPct val="90000"/>
              </a:lnSpc>
            </a:pPr>
            <a:r>
              <a:rPr lang="en-US" sz="900" dirty="0">
                <a:solidFill>
                  <a:schemeClr val="tx1"/>
                </a:solidFill>
                <a:cs typeface="Arial" panose="020B0604020202020204" pitchFamily="34" charset="0"/>
              </a:rPr>
              <a:t>Manage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Facility</a:t>
            </a: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cxnSp>
        <p:nvCxnSpPr>
          <p:cNvPr id="47" name="Straight Arrow Connector 46">
            <a:extLst>
              <a:ext uri="{FF2B5EF4-FFF2-40B4-BE49-F238E27FC236}">
                <a16:creationId xmlns:a16="http://schemas.microsoft.com/office/drawing/2014/main" id="{18DB17CD-017A-B28D-966C-F3562F725FD6}"/>
              </a:ext>
            </a:extLst>
          </p:cNvPr>
          <p:cNvCxnSpPr>
            <a:cxnSpLocks/>
            <a:stCxn id="46" idx="2"/>
            <a:endCxn id="45" idx="0"/>
          </p:cNvCxnSpPr>
          <p:nvPr/>
        </p:nvCxnSpPr>
        <p:spPr>
          <a:xfrm flipH="1">
            <a:off x="9653127" y="1618150"/>
            <a:ext cx="3899" cy="26188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F1785B84-17F7-C17A-DB39-A0191CF2AD23}"/>
              </a:ext>
            </a:extLst>
          </p:cNvPr>
          <p:cNvGrpSpPr/>
          <p:nvPr/>
        </p:nvGrpSpPr>
        <p:grpSpPr>
          <a:xfrm>
            <a:off x="10507798" y="94634"/>
            <a:ext cx="1482054" cy="892262"/>
            <a:chOff x="10498593" y="1267094"/>
            <a:chExt cx="1482054" cy="892262"/>
          </a:xfrm>
        </p:grpSpPr>
        <p:sp>
          <p:nvSpPr>
            <p:cNvPr id="52" name="Rectangle: Rounded Corners 51">
              <a:extLst>
                <a:ext uri="{FF2B5EF4-FFF2-40B4-BE49-F238E27FC236}">
                  <a16:creationId xmlns:a16="http://schemas.microsoft.com/office/drawing/2014/main" id="{F4520376-A907-56DE-9DD7-B42AE56F2B31}"/>
                </a:ext>
              </a:extLst>
            </p:cNvPr>
            <p:cNvSpPr/>
            <p:nvPr/>
          </p:nvSpPr>
          <p:spPr>
            <a:xfrm>
              <a:off x="10498593" y="1267094"/>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53" name="Rectangle: Rounded Corners 52">
              <a:extLst>
                <a:ext uri="{FF2B5EF4-FFF2-40B4-BE49-F238E27FC236}">
                  <a16:creationId xmlns:a16="http://schemas.microsoft.com/office/drawing/2014/main" id="{8807FF68-A9E3-C229-2B89-A0124E32E9C0}"/>
                </a:ext>
              </a:extLst>
            </p:cNvPr>
            <p:cNvSpPr/>
            <p:nvPr/>
          </p:nvSpPr>
          <p:spPr>
            <a:xfrm>
              <a:off x="10498593" y="1493946"/>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54" name="Rectangle: Rounded Corners 53">
              <a:extLst>
                <a:ext uri="{FF2B5EF4-FFF2-40B4-BE49-F238E27FC236}">
                  <a16:creationId xmlns:a16="http://schemas.microsoft.com/office/drawing/2014/main" id="{CC4B5661-19C0-670E-28E3-69C83639221C}"/>
                </a:ext>
              </a:extLst>
            </p:cNvPr>
            <p:cNvSpPr/>
            <p:nvPr/>
          </p:nvSpPr>
          <p:spPr>
            <a:xfrm>
              <a:off x="10498593" y="1720798"/>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55" name="Rectangle: Rounded Corners 54">
              <a:extLst>
                <a:ext uri="{FF2B5EF4-FFF2-40B4-BE49-F238E27FC236}">
                  <a16:creationId xmlns:a16="http://schemas.microsoft.com/office/drawing/2014/main" id="{6E7DAE7F-245D-104C-FC3A-7D387121706C}"/>
                </a:ext>
              </a:extLst>
            </p:cNvPr>
            <p:cNvSpPr/>
            <p:nvPr/>
          </p:nvSpPr>
          <p:spPr>
            <a:xfrm>
              <a:off x="10498593" y="1963613"/>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grpSp>
      <p:cxnSp>
        <p:nvCxnSpPr>
          <p:cNvPr id="57" name="Straight Connector 56">
            <a:extLst>
              <a:ext uri="{FF2B5EF4-FFF2-40B4-BE49-F238E27FC236}">
                <a16:creationId xmlns:a16="http://schemas.microsoft.com/office/drawing/2014/main" id="{2DC01C0D-7ECB-8A74-EE6A-AD0D5803F7FD}"/>
              </a:ext>
            </a:extLst>
          </p:cNvPr>
          <p:cNvCxnSpPr>
            <a:cxnSpLocks/>
            <a:stCxn id="11" idx="2"/>
            <a:endCxn id="15" idx="0"/>
          </p:cNvCxnSpPr>
          <p:nvPr/>
        </p:nvCxnSpPr>
        <p:spPr>
          <a:xfrm>
            <a:off x="6278725" y="3274803"/>
            <a:ext cx="1374541" cy="40313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58FF0E3-5FA9-2FB0-9585-03462883F4EB}"/>
              </a:ext>
            </a:extLst>
          </p:cNvPr>
          <p:cNvCxnSpPr>
            <a:cxnSpLocks/>
            <a:stCxn id="11" idx="2"/>
            <a:endCxn id="90" idx="0"/>
          </p:cNvCxnSpPr>
          <p:nvPr/>
        </p:nvCxnSpPr>
        <p:spPr>
          <a:xfrm flipH="1">
            <a:off x="4750712" y="3274803"/>
            <a:ext cx="1528013" cy="384661"/>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F4CA114-6F36-0B97-DCB9-9E31770142C1}"/>
              </a:ext>
            </a:extLst>
          </p:cNvPr>
          <p:cNvSpPr/>
          <p:nvPr/>
        </p:nvSpPr>
        <p:spPr>
          <a:xfrm>
            <a:off x="3249762" y="3652120"/>
            <a:ext cx="871410" cy="714931"/>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WebEx</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64" name="Rectangle: Rounded Corners 63">
            <a:extLst>
              <a:ext uri="{FF2B5EF4-FFF2-40B4-BE49-F238E27FC236}">
                <a16:creationId xmlns:a16="http://schemas.microsoft.com/office/drawing/2014/main" id="{E7F7F01F-74C8-B10B-04D9-1FE0C3FE8263}"/>
              </a:ext>
            </a:extLst>
          </p:cNvPr>
          <p:cNvSpPr/>
          <p:nvPr/>
        </p:nvSpPr>
        <p:spPr>
          <a:xfrm>
            <a:off x="1729232" y="3657310"/>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tx2"/>
                </a:solidFill>
                <a:cs typeface="Arial" panose="020B0604020202020204" pitchFamily="34" charset="0"/>
              </a:rPr>
              <a:t>Application Service</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WebEx</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65" name="Rectangle: Rounded Corners 64">
            <a:extLst>
              <a:ext uri="{FF2B5EF4-FFF2-40B4-BE49-F238E27FC236}">
                <a16:creationId xmlns:a16="http://schemas.microsoft.com/office/drawing/2014/main" id="{30636844-2A31-A7B2-E4D6-CF0BA3FA2FCD}"/>
              </a:ext>
            </a:extLst>
          </p:cNvPr>
          <p:cNvSpPr/>
          <p:nvPr/>
        </p:nvSpPr>
        <p:spPr>
          <a:xfrm>
            <a:off x="356522" y="3652121"/>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Tech Service Offering</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WebEx Administration</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68" name="Straight Connector 67">
            <a:extLst>
              <a:ext uri="{FF2B5EF4-FFF2-40B4-BE49-F238E27FC236}">
                <a16:creationId xmlns:a16="http://schemas.microsoft.com/office/drawing/2014/main" id="{3F093D8B-D368-E94E-786E-CC17FF82EC82}"/>
              </a:ext>
            </a:extLst>
          </p:cNvPr>
          <p:cNvCxnSpPr>
            <a:cxnSpLocks/>
            <a:stCxn id="11" idx="2"/>
            <a:endCxn id="63" idx="0"/>
          </p:cNvCxnSpPr>
          <p:nvPr/>
        </p:nvCxnSpPr>
        <p:spPr>
          <a:xfrm flipH="1">
            <a:off x="3685467" y="3274803"/>
            <a:ext cx="2593258" cy="37731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6740C004-BCCB-FD16-778B-CDAD2E9798AF}"/>
              </a:ext>
            </a:extLst>
          </p:cNvPr>
          <p:cNvSpPr/>
          <p:nvPr/>
        </p:nvSpPr>
        <p:spPr>
          <a:xfrm>
            <a:off x="360096" y="2693581"/>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Tech Service</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Application Mgmt Services</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71" name="Straight Connector 70">
            <a:extLst>
              <a:ext uri="{FF2B5EF4-FFF2-40B4-BE49-F238E27FC236}">
                <a16:creationId xmlns:a16="http://schemas.microsoft.com/office/drawing/2014/main" id="{CA188645-9DB2-9E8F-42A7-D06E8B58B04F}"/>
              </a:ext>
            </a:extLst>
          </p:cNvPr>
          <p:cNvCxnSpPr>
            <a:cxnSpLocks/>
            <a:stCxn id="70" idx="2"/>
            <a:endCxn id="65" idx="0"/>
          </p:cNvCxnSpPr>
          <p:nvPr/>
        </p:nvCxnSpPr>
        <p:spPr>
          <a:xfrm flipH="1">
            <a:off x="792227" y="3408512"/>
            <a:ext cx="3574" cy="24360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B0016E3F-CCE6-9CC4-6D8E-1EFDF63231C9}"/>
              </a:ext>
            </a:extLst>
          </p:cNvPr>
          <p:cNvCxnSpPr>
            <a:stCxn id="65" idx="3"/>
            <a:endCxn id="64" idx="1"/>
          </p:cNvCxnSpPr>
          <p:nvPr/>
        </p:nvCxnSpPr>
        <p:spPr>
          <a:xfrm>
            <a:off x="1227932" y="4009587"/>
            <a:ext cx="501300" cy="518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15E8B0B9-EC42-85A9-A05E-36AE0985495A}"/>
              </a:ext>
            </a:extLst>
          </p:cNvPr>
          <p:cNvSpPr txBox="1"/>
          <p:nvPr/>
        </p:nvSpPr>
        <p:spPr>
          <a:xfrm>
            <a:off x="4238358" y="3248942"/>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0" name="TextBox 79">
            <a:extLst>
              <a:ext uri="{FF2B5EF4-FFF2-40B4-BE49-F238E27FC236}">
                <a16:creationId xmlns:a16="http://schemas.microsoft.com/office/drawing/2014/main" id="{5C1939F1-6E10-6CE8-7222-E9BD70C00307}"/>
              </a:ext>
            </a:extLst>
          </p:cNvPr>
          <p:cNvSpPr txBox="1"/>
          <p:nvPr/>
        </p:nvSpPr>
        <p:spPr>
          <a:xfrm>
            <a:off x="7004514" y="3309267"/>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1" name="TextBox 80">
            <a:extLst>
              <a:ext uri="{FF2B5EF4-FFF2-40B4-BE49-F238E27FC236}">
                <a16:creationId xmlns:a16="http://schemas.microsoft.com/office/drawing/2014/main" id="{16BA6DB8-0454-D2C8-82EB-49E788C86B57}"/>
              </a:ext>
            </a:extLst>
          </p:cNvPr>
          <p:cNvSpPr txBox="1"/>
          <p:nvPr/>
        </p:nvSpPr>
        <p:spPr>
          <a:xfrm>
            <a:off x="763499" y="3442138"/>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2" name="TextBox 81">
            <a:extLst>
              <a:ext uri="{FF2B5EF4-FFF2-40B4-BE49-F238E27FC236}">
                <a16:creationId xmlns:a16="http://schemas.microsoft.com/office/drawing/2014/main" id="{D76E58B5-3417-9A2F-9159-95DF0AB9CF61}"/>
              </a:ext>
            </a:extLst>
          </p:cNvPr>
          <p:cNvSpPr txBox="1"/>
          <p:nvPr/>
        </p:nvSpPr>
        <p:spPr>
          <a:xfrm>
            <a:off x="1177614" y="4034555"/>
            <a:ext cx="1426463" cy="142511"/>
          </a:xfrm>
          <a:prstGeom prst="rect">
            <a:avLst/>
          </a:prstGeom>
          <a:noFill/>
        </p:spPr>
        <p:txBody>
          <a:bodyPr wrap="square" rtlCol="0">
            <a:noAutofit/>
          </a:bodyPr>
          <a:lstStyle/>
          <a:p>
            <a:pPr algn="l">
              <a:spcBef>
                <a:spcPts val="300"/>
              </a:spcBef>
            </a:pPr>
            <a:r>
              <a:rPr lang="en-US" sz="800" dirty="0"/>
              <a:t>Contains</a:t>
            </a:r>
          </a:p>
        </p:txBody>
      </p:sp>
      <p:cxnSp>
        <p:nvCxnSpPr>
          <p:cNvPr id="83" name="Straight Arrow Connector 82">
            <a:extLst>
              <a:ext uri="{FF2B5EF4-FFF2-40B4-BE49-F238E27FC236}">
                <a16:creationId xmlns:a16="http://schemas.microsoft.com/office/drawing/2014/main" id="{006D75D0-BDD1-45DE-3DF6-D553BB4B1EE3}"/>
              </a:ext>
            </a:extLst>
          </p:cNvPr>
          <p:cNvCxnSpPr>
            <a:cxnSpLocks/>
            <a:stCxn id="63" idx="1"/>
            <a:endCxn id="64" idx="3"/>
          </p:cNvCxnSpPr>
          <p:nvPr/>
        </p:nvCxnSpPr>
        <p:spPr>
          <a:xfrm flipH="1">
            <a:off x="2600642" y="4009586"/>
            <a:ext cx="649120" cy="519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A3678487-E43B-2DFA-10DC-F15E38C4B166}"/>
              </a:ext>
            </a:extLst>
          </p:cNvPr>
          <p:cNvSpPr txBox="1"/>
          <p:nvPr/>
        </p:nvSpPr>
        <p:spPr>
          <a:xfrm>
            <a:off x="2586848" y="3784458"/>
            <a:ext cx="1426463" cy="142511"/>
          </a:xfrm>
          <a:prstGeom prst="rect">
            <a:avLst/>
          </a:prstGeom>
          <a:noFill/>
        </p:spPr>
        <p:txBody>
          <a:bodyPr wrap="square" rtlCol="0">
            <a:noAutofit/>
          </a:bodyPr>
          <a:lstStyle/>
          <a:p>
            <a:pPr algn="l">
              <a:spcBef>
                <a:spcPts val="300"/>
              </a:spcBef>
            </a:pPr>
            <a:r>
              <a:rPr lang="en-US" sz="700" dirty="0"/>
              <a:t>Depends on</a:t>
            </a:r>
          </a:p>
        </p:txBody>
      </p:sp>
    </p:spTree>
    <p:extLst>
      <p:ext uri="{BB962C8B-B14F-4D97-AF65-F5344CB8AC3E}">
        <p14:creationId xmlns:p14="http://schemas.microsoft.com/office/powerpoint/2010/main" val="14653991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89574" y="67560"/>
            <a:ext cx="11188711" cy="641123"/>
          </a:xfrm>
        </p:spPr>
        <p:txBody>
          <a:bodyPr/>
          <a:lstStyle/>
          <a:p>
            <a:r>
              <a:rPr lang="en-US" dirty="0"/>
              <a:t>Client Compute Hardware (Run</a:t>
            </a:r>
            <a:r>
              <a:rPr lang="en-US" b="0" dirty="0"/>
              <a:t>)</a:t>
            </a:r>
          </a:p>
        </p:txBody>
      </p:sp>
      <p:sp>
        <p:nvSpPr>
          <p:cNvPr id="27" name="Rectangle 26">
            <a:extLst>
              <a:ext uri="{FF2B5EF4-FFF2-40B4-BE49-F238E27FC236}">
                <a16:creationId xmlns:a16="http://schemas.microsoft.com/office/drawing/2014/main" id="{28472A36-C84A-C546-9CB2-E582202D4FAD}"/>
              </a:ext>
            </a:extLst>
          </p:cNvPr>
          <p:cNvSpPr/>
          <p:nvPr/>
        </p:nvSpPr>
        <p:spPr bwMode="gray">
          <a:xfrm>
            <a:off x="10224609" y="2470668"/>
            <a:ext cx="2706939" cy="62706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Century Gothic" panose="020F0302020204030204"/>
                <a:ea typeface="+mn-ea"/>
                <a:cs typeface="+mn-cs"/>
              </a:rPr>
              <a:t>Paris</a:t>
            </a:r>
          </a:p>
        </p:txBody>
      </p:sp>
      <p:sp>
        <p:nvSpPr>
          <p:cNvPr id="132" name="Rectangle: Rounded Corners 131">
            <a:extLst>
              <a:ext uri="{FF2B5EF4-FFF2-40B4-BE49-F238E27FC236}">
                <a16:creationId xmlns:a16="http://schemas.microsoft.com/office/drawing/2014/main" id="{63752744-C8DF-724A-AB6F-9C9D607C1D59}"/>
              </a:ext>
            </a:extLst>
          </p:cNvPr>
          <p:cNvSpPr/>
          <p:nvPr/>
        </p:nvSpPr>
        <p:spPr>
          <a:xfrm>
            <a:off x="7938929" y="2927395"/>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Bus Service Offering</a:t>
            </a:r>
          </a:p>
          <a:p>
            <a:pPr algn="ctr" defTabSz="456926">
              <a:lnSpc>
                <a:spcPct val="90000"/>
              </a:lnSpc>
            </a:pPr>
            <a:r>
              <a:rPr lang="en-US" sz="1100" dirty="0">
                <a:solidFill>
                  <a:schemeClr val="bg1"/>
                </a:solidFill>
                <a:cs typeface="Arial" panose="020B0604020202020204" pitchFamily="34" charset="0"/>
              </a:rPr>
              <a:t>Desktop</a:t>
            </a:r>
          </a:p>
        </p:txBody>
      </p:sp>
      <p:sp>
        <p:nvSpPr>
          <p:cNvPr id="78" name="Rectangle: Rounded Corners 77">
            <a:extLst>
              <a:ext uri="{FF2B5EF4-FFF2-40B4-BE49-F238E27FC236}">
                <a16:creationId xmlns:a16="http://schemas.microsoft.com/office/drawing/2014/main" id="{7E040EB5-4E3C-074C-A748-4719637218CB}"/>
              </a:ext>
            </a:extLst>
          </p:cNvPr>
          <p:cNvSpPr/>
          <p:nvPr/>
        </p:nvSpPr>
        <p:spPr>
          <a:xfrm>
            <a:off x="3900938" y="2825238"/>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Bus Service Offering</a:t>
            </a:r>
          </a:p>
          <a:p>
            <a:pPr algn="ctr" defTabSz="456926">
              <a:lnSpc>
                <a:spcPct val="90000"/>
              </a:lnSpc>
            </a:pPr>
            <a:r>
              <a:rPr lang="en-US" sz="1100" dirty="0">
                <a:solidFill>
                  <a:schemeClr val="bg1"/>
                </a:solidFill>
                <a:cs typeface="Arial" panose="020B0604020202020204" pitchFamily="34" charset="0"/>
              </a:rPr>
              <a:t>Laptop</a:t>
            </a:r>
          </a:p>
        </p:txBody>
      </p:sp>
      <p:sp>
        <p:nvSpPr>
          <p:cNvPr id="90" name="Rectangle: Rounded Corners 89">
            <a:extLst>
              <a:ext uri="{FF2B5EF4-FFF2-40B4-BE49-F238E27FC236}">
                <a16:creationId xmlns:a16="http://schemas.microsoft.com/office/drawing/2014/main" id="{2A9415B6-D83A-9049-941B-C71CBDE52B1F}"/>
              </a:ext>
            </a:extLst>
          </p:cNvPr>
          <p:cNvSpPr/>
          <p:nvPr/>
        </p:nvSpPr>
        <p:spPr>
          <a:xfrm>
            <a:off x="3409974" y="3831548"/>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100" b="1" dirty="0">
                <a:solidFill>
                  <a:schemeClr val="tx1"/>
                </a:solidFill>
                <a:cs typeface="Arial" panose="020B0604020202020204" pitchFamily="34" charset="0"/>
              </a:rPr>
              <a:t>CI</a:t>
            </a:r>
            <a:endParaRPr kumimoji="0" lang="en-US" sz="11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i="0" u="none" strike="noStrike" kern="1200" cap="none" spc="0" normalizeH="0" baseline="0" noProof="0" dirty="0">
                <a:ln>
                  <a:noFill/>
                </a:ln>
                <a:solidFill>
                  <a:schemeClr val="tx1"/>
                </a:solidFill>
                <a:effectLst/>
                <a:uLnTx/>
                <a:uFillTx/>
                <a:cs typeface="Arial" panose="020B0604020202020204" pitchFamily="34" charset="0"/>
              </a:rPr>
              <a:t>Laptop 123</a:t>
            </a:r>
          </a:p>
        </p:txBody>
      </p:sp>
      <p:sp>
        <p:nvSpPr>
          <p:cNvPr id="92" name="Rectangle: Rounded Corners 91">
            <a:extLst>
              <a:ext uri="{FF2B5EF4-FFF2-40B4-BE49-F238E27FC236}">
                <a16:creationId xmlns:a16="http://schemas.microsoft.com/office/drawing/2014/main" id="{AD9A833B-5394-E147-8CAE-18B07840DEF0}"/>
              </a:ext>
            </a:extLst>
          </p:cNvPr>
          <p:cNvSpPr/>
          <p:nvPr/>
        </p:nvSpPr>
        <p:spPr>
          <a:xfrm>
            <a:off x="3407489" y="4813794"/>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50" dirty="0">
                <a:solidFill>
                  <a:schemeClr val="tx1"/>
                </a:solidFill>
                <a:cs typeface="Arial" panose="020B0604020202020204" pitchFamily="34" charset="0"/>
              </a:rPr>
              <a:t>MacBook Pro 2019</a:t>
            </a:r>
            <a:endParaRPr kumimoji="0" lang="en-US" sz="1050" b="0" i="0" u="none" strike="noStrike" kern="1200" cap="none" spc="0" normalizeH="0" baseline="0" noProof="0" dirty="0">
              <a:ln>
                <a:noFill/>
              </a:ln>
              <a:solidFill>
                <a:schemeClr val="tx1"/>
              </a:solidFill>
              <a:effectLst/>
              <a:uLnTx/>
              <a:uFillTx/>
              <a:cs typeface="Arial" panose="020B0604020202020204" pitchFamily="34" charset="0"/>
            </a:endParaRPr>
          </a:p>
        </p:txBody>
      </p:sp>
      <p:sp>
        <p:nvSpPr>
          <p:cNvPr id="93" name="Rectangle: Rounded Corners 92">
            <a:extLst>
              <a:ext uri="{FF2B5EF4-FFF2-40B4-BE49-F238E27FC236}">
                <a16:creationId xmlns:a16="http://schemas.microsoft.com/office/drawing/2014/main" id="{68E10E9E-6D5B-414E-BA2F-415F07A791DE}"/>
              </a:ext>
            </a:extLst>
          </p:cNvPr>
          <p:cNvSpPr/>
          <p:nvPr/>
        </p:nvSpPr>
        <p:spPr>
          <a:xfrm>
            <a:off x="7954310" y="4814863"/>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Product Model</a:t>
            </a:r>
          </a:p>
          <a:p>
            <a:pPr algn="ctr" defTabSz="457063">
              <a:lnSpc>
                <a:spcPct val="90000"/>
              </a:lnSpc>
            </a:pPr>
            <a:r>
              <a:rPr lang="en-US" sz="1050" dirty="0">
                <a:solidFill>
                  <a:schemeClr val="tx1"/>
                </a:solidFill>
                <a:cs typeface="Arial" panose="020B0604020202020204" pitchFamily="34" charset="0"/>
              </a:rPr>
              <a:t>Dell Inspiro</a:t>
            </a:r>
            <a:r>
              <a:rPr lang="en-US" sz="1000" dirty="0">
                <a:solidFill>
                  <a:schemeClr val="tx1"/>
                </a:solidFill>
                <a:cs typeface="Arial" panose="020B0604020202020204" pitchFamily="34" charset="0"/>
              </a:rPr>
              <a:t>n</a:t>
            </a:r>
          </a:p>
        </p:txBody>
      </p:sp>
      <p:sp>
        <p:nvSpPr>
          <p:cNvPr id="94" name="Rectangle: Rounded Corners 93">
            <a:extLst>
              <a:ext uri="{FF2B5EF4-FFF2-40B4-BE49-F238E27FC236}">
                <a16:creationId xmlns:a16="http://schemas.microsoft.com/office/drawing/2014/main" id="{A2E2DC8F-5549-9641-8C11-02199A385EC1}"/>
              </a:ext>
            </a:extLst>
          </p:cNvPr>
          <p:cNvSpPr/>
          <p:nvPr/>
        </p:nvSpPr>
        <p:spPr>
          <a:xfrm>
            <a:off x="7311725" y="3841229"/>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CI</a:t>
            </a:r>
          </a:p>
          <a:p>
            <a:pPr algn="ctr" defTabSz="457063">
              <a:lnSpc>
                <a:spcPct val="90000"/>
              </a:lnSpc>
            </a:pPr>
            <a:r>
              <a:rPr lang="en-US" sz="1000" dirty="0">
                <a:solidFill>
                  <a:schemeClr val="tx1"/>
                </a:solidFill>
                <a:cs typeface="Arial" panose="020B0604020202020204" pitchFamily="34" charset="0"/>
              </a:rPr>
              <a:t>Desktop 123 </a:t>
            </a:r>
          </a:p>
        </p:txBody>
      </p:sp>
      <p:cxnSp>
        <p:nvCxnSpPr>
          <p:cNvPr id="125" name="Elbow Connector 124">
            <a:extLst>
              <a:ext uri="{FF2B5EF4-FFF2-40B4-BE49-F238E27FC236}">
                <a16:creationId xmlns:a16="http://schemas.microsoft.com/office/drawing/2014/main" id="{8C51BBD4-3C8A-CB4D-BD66-1962338F1DB4}"/>
              </a:ext>
            </a:extLst>
          </p:cNvPr>
          <p:cNvCxnSpPr>
            <a:cxnSpLocks/>
            <a:stCxn id="93" idx="0"/>
            <a:endCxn id="94" idx="2"/>
          </p:cNvCxnSpPr>
          <p:nvPr/>
        </p:nvCxnSpPr>
        <p:spPr>
          <a:xfrm rot="16200000" flipV="1">
            <a:off x="7877721" y="4303933"/>
            <a:ext cx="379274" cy="642585"/>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46" name="Rectangle: Rounded Corners 145">
            <a:extLst>
              <a:ext uri="{FF2B5EF4-FFF2-40B4-BE49-F238E27FC236}">
                <a16:creationId xmlns:a16="http://schemas.microsoft.com/office/drawing/2014/main" id="{1F3F7486-DB9D-8B44-A066-7C760CEFB4EF}"/>
              </a:ext>
            </a:extLst>
          </p:cNvPr>
          <p:cNvSpPr/>
          <p:nvPr/>
        </p:nvSpPr>
        <p:spPr>
          <a:xfrm>
            <a:off x="4440907" y="3835080"/>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tx1"/>
                </a:solidFill>
                <a:effectLst/>
                <a:uLnTx/>
                <a:uFillTx/>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i="0" u="none" strike="noStrike" kern="1200" cap="none" spc="0" normalizeH="0" baseline="0" noProof="0" dirty="0">
                <a:ln>
                  <a:noFill/>
                </a:ln>
                <a:solidFill>
                  <a:schemeClr val="tx1"/>
                </a:solidFill>
                <a:effectLst/>
                <a:uLnTx/>
                <a:uFillTx/>
                <a:ea typeface="+mn-ea"/>
                <a:cs typeface="Arial" panose="020B0604020202020204" pitchFamily="34" charset="0"/>
              </a:rPr>
              <a:t>Laptop 456</a:t>
            </a:r>
          </a:p>
        </p:txBody>
      </p:sp>
      <p:sp>
        <p:nvSpPr>
          <p:cNvPr id="147" name="Rectangle: Rounded Corners 146">
            <a:extLst>
              <a:ext uri="{FF2B5EF4-FFF2-40B4-BE49-F238E27FC236}">
                <a16:creationId xmlns:a16="http://schemas.microsoft.com/office/drawing/2014/main" id="{C40BD940-C976-E24D-A1BD-80D13DE34335}"/>
              </a:ext>
            </a:extLst>
          </p:cNvPr>
          <p:cNvSpPr/>
          <p:nvPr/>
        </p:nvSpPr>
        <p:spPr>
          <a:xfrm>
            <a:off x="8498367" y="3842732"/>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tx1"/>
                </a:solidFill>
                <a:effectLst/>
                <a:uLnTx/>
                <a:uFillTx/>
                <a:ea typeface="+mn-ea"/>
                <a:cs typeface="Arial" panose="020B0604020202020204" pitchFamily="34" charset="0"/>
              </a:rPr>
              <a:t>Desktop 456</a:t>
            </a:r>
          </a:p>
        </p:txBody>
      </p:sp>
      <p:sp>
        <p:nvSpPr>
          <p:cNvPr id="176" name="Rectangle: Rounded Corners 175">
            <a:extLst>
              <a:ext uri="{FF2B5EF4-FFF2-40B4-BE49-F238E27FC236}">
                <a16:creationId xmlns:a16="http://schemas.microsoft.com/office/drawing/2014/main" id="{5FF6085B-9B4C-8C48-885B-F45FECC3FDA8}"/>
              </a:ext>
            </a:extLst>
          </p:cNvPr>
          <p:cNvSpPr/>
          <p:nvPr/>
        </p:nvSpPr>
        <p:spPr>
          <a:xfrm>
            <a:off x="3407489" y="5717286"/>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Apple</a:t>
            </a:r>
          </a:p>
        </p:txBody>
      </p:sp>
      <p:sp>
        <p:nvSpPr>
          <p:cNvPr id="179" name="Rectangle: Rounded Corners 178">
            <a:extLst>
              <a:ext uri="{FF2B5EF4-FFF2-40B4-BE49-F238E27FC236}">
                <a16:creationId xmlns:a16="http://schemas.microsoft.com/office/drawing/2014/main" id="{767B0009-B235-2944-AB0B-330CC07CEAAB}"/>
              </a:ext>
            </a:extLst>
          </p:cNvPr>
          <p:cNvSpPr/>
          <p:nvPr/>
        </p:nvSpPr>
        <p:spPr>
          <a:xfrm>
            <a:off x="5857907" y="1636313"/>
            <a:ext cx="914400" cy="685800"/>
          </a:xfrm>
          <a:prstGeom prst="roundRect">
            <a:avLst/>
          </a:prstGeom>
          <a:solidFill>
            <a:schemeClr val="accent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50" b="1" dirty="0">
                <a:solidFill>
                  <a:schemeClr val="bg1"/>
                </a:solidFill>
                <a:cs typeface="Arial" panose="020B0604020202020204" pitchFamily="34" charset="0"/>
              </a:rPr>
              <a:t>Business Service</a:t>
            </a:r>
          </a:p>
          <a:p>
            <a:pPr algn="ctr" defTabSz="456926">
              <a:lnSpc>
                <a:spcPct val="90000"/>
              </a:lnSpc>
            </a:pPr>
            <a:r>
              <a:rPr lang="en-US" sz="1000" dirty="0">
                <a:solidFill>
                  <a:schemeClr val="bg1"/>
                </a:solidFill>
                <a:cs typeface="Arial" panose="020B0604020202020204" pitchFamily="34" charset="0"/>
              </a:rPr>
              <a:t>Client Endpoint Services</a:t>
            </a:r>
          </a:p>
        </p:txBody>
      </p:sp>
      <p:cxnSp>
        <p:nvCxnSpPr>
          <p:cNvPr id="180" name="Elbow Connector 179">
            <a:extLst>
              <a:ext uri="{FF2B5EF4-FFF2-40B4-BE49-F238E27FC236}">
                <a16:creationId xmlns:a16="http://schemas.microsoft.com/office/drawing/2014/main" id="{D45EFAC3-9085-414A-B03D-DF8F27A791BA}"/>
              </a:ext>
            </a:extLst>
          </p:cNvPr>
          <p:cNvCxnSpPr>
            <a:cxnSpLocks/>
            <a:stCxn id="78" idx="0"/>
            <a:endCxn id="179" idx="2"/>
          </p:cNvCxnSpPr>
          <p:nvPr/>
        </p:nvCxnSpPr>
        <p:spPr>
          <a:xfrm rot="5400000" flipH="1" flipV="1">
            <a:off x="5073630" y="1583762"/>
            <a:ext cx="503125" cy="1979829"/>
          </a:xfrm>
          <a:prstGeom prst="bentConnector3">
            <a:avLst>
              <a:gd name="adj1" fmla="val 50000"/>
            </a:avLst>
          </a:prstGeom>
          <a:ln w="19050">
            <a:solidFill>
              <a:schemeClr val="tx2"/>
            </a:solidFill>
            <a:prstDash val="dash"/>
            <a:tailEnd type="none"/>
          </a:ln>
          <a:effectLst/>
        </p:spPr>
        <p:style>
          <a:lnRef idx="1">
            <a:schemeClr val="accent1"/>
          </a:lnRef>
          <a:fillRef idx="0">
            <a:schemeClr val="accent1"/>
          </a:fillRef>
          <a:effectRef idx="0">
            <a:schemeClr val="accent1"/>
          </a:effectRef>
          <a:fontRef idx="minor">
            <a:schemeClr val="tx1"/>
          </a:fontRef>
        </p:style>
      </p:cxnSp>
      <p:cxnSp>
        <p:nvCxnSpPr>
          <p:cNvPr id="185" name="Elbow Connector 184">
            <a:extLst>
              <a:ext uri="{FF2B5EF4-FFF2-40B4-BE49-F238E27FC236}">
                <a16:creationId xmlns:a16="http://schemas.microsoft.com/office/drawing/2014/main" id="{57CBE667-A5C4-BE41-81E8-E660928C1B74}"/>
              </a:ext>
            </a:extLst>
          </p:cNvPr>
          <p:cNvCxnSpPr>
            <a:cxnSpLocks/>
            <a:stCxn id="132" idx="0"/>
            <a:endCxn id="179" idx="2"/>
          </p:cNvCxnSpPr>
          <p:nvPr/>
        </p:nvCxnSpPr>
        <p:spPr>
          <a:xfrm rot="16200000" flipV="1">
            <a:off x="7041547" y="1595673"/>
            <a:ext cx="605282" cy="2058162"/>
          </a:xfrm>
          <a:prstGeom prst="bentConnector3">
            <a:avLst>
              <a:gd name="adj1" fmla="val 50000"/>
            </a:avLst>
          </a:prstGeom>
          <a:ln w="19050">
            <a:solidFill>
              <a:schemeClr val="tx2"/>
            </a:solidFill>
            <a:prstDash val="dash"/>
            <a:tailEnd type="none"/>
          </a:ln>
          <a:effectLst/>
        </p:spPr>
        <p:style>
          <a:lnRef idx="1">
            <a:schemeClr val="accent1"/>
          </a:lnRef>
          <a:fillRef idx="0">
            <a:schemeClr val="accent1"/>
          </a:fillRef>
          <a:effectRef idx="0">
            <a:schemeClr val="accent1"/>
          </a:effectRef>
          <a:fontRef idx="minor">
            <a:schemeClr val="tx1"/>
          </a:fontRef>
        </p:style>
      </p:cxnSp>
      <p:cxnSp>
        <p:nvCxnSpPr>
          <p:cNvPr id="237" name="Elbow Connector 236">
            <a:extLst>
              <a:ext uri="{FF2B5EF4-FFF2-40B4-BE49-F238E27FC236}">
                <a16:creationId xmlns:a16="http://schemas.microsoft.com/office/drawing/2014/main" id="{06EC98BA-EBCA-744C-951F-A78ED0F4BEA4}"/>
              </a:ext>
            </a:extLst>
          </p:cNvPr>
          <p:cNvCxnSpPr>
            <a:cxnSpLocks/>
            <a:stCxn id="93" idx="0"/>
            <a:endCxn id="147" idx="2"/>
          </p:cNvCxnSpPr>
          <p:nvPr/>
        </p:nvCxnSpPr>
        <p:spPr>
          <a:xfrm rot="5400000" flipH="1" flipV="1">
            <a:off x="8471793" y="4353950"/>
            <a:ext cx="377771" cy="544057"/>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43" name="Rectangle: Rounded Corners 242">
            <a:extLst>
              <a:ext uri="{FF2B5EF4-FFF2-40B4-BE49-F238E27FC236}">
                <a16:creationId xmlns:a16="http://schemas.microsoft.com/office/drawing/2014/main" id="{E7ADB858-D38D-FB4D-B5C0-8F5A4B22F6AD}"/>
              </a:ext>
            </a:extLst>
          </p:cNvPr>
          <p:cNvSpPr/>
          <p:nvPr/>
        </p:nvSpPr>
        <p:spPr>
          <a:xfrm>
            <a:off x="7959549" y="5671444"/>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Desktops</a:t>
            </a:r>
          </a:p>
        </p:txBody>
      </p:sp>
      <p:sp>
        <p:nvSpPr>
          <p:cNvPr id="309" name="Rectangle: Rounded Corners 308">
            <a:extLst>
              <a:ext uri="{FF2B5EF4-FFF2-40B4-BE49-F238E27FC236}">
                <a16:creationId xmlns:a16="http://schemas.microsoft.com/office/drawing/2014/main" id="{DA79E883-8608-7A4F-8420-A15BCF4338EE}"/>
              </a:ext>
            </a:extLst>
          </p:cNvPr>
          <p:cNvSpPr/>
          <p:nvPr/>
        </p:nvSpPr>
        <p:spPr>
          <a:xfrm>
            <a:off x="9375791" y="5265540"/>
            <a:ext cx="967882"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Dell</a:t>
            </a:r>
          </a:p>
        </p:txBody>
      </p:sp>
      <p:sp>
        <p:nvSpPr>
          <p:cNvPr id="95" name="TextBox 94">
            <a:extLst>
              <a:ext uri="{FF2B5EF4-FFF2-40B4-BE49-F238E27FC236}">
                <a16:creationId xmlns:a16="http://schemas.microsoft.com/office/drawing/2014/main" id="{DA9FCB0E-457D-5644-B3DE-FCBC35738936}"/>
              </a:ext>
            </a:extLst>
          </p:cNvPr>
          <p:cNvSpPr txBox="1"/>
          <p:nvPr/>
        </p:nvSpPr>
        <p:spPr>
          <a:xfrm>
            <a:off x="6019067" y="2586955"/>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cxnSp>
        <p:nvCxnSpPr>
          <p:cNvPr id="20" name="Connector: Elbow 19">
            <a:extLst>
              <a:ext uri="{FF2B5EF4-FFF2-40B4-BE49-F238E27FC236}">
                <a16:creationId xmlns:a16="http://schemas.microsoft.com/office/drawing/2014/main" id="{3DE0F1A0-22AB-7542-32A3-42FCEAB6688E}"/>
              </a:ext>
            </a:extLst>
          </p:cNvPr>
          <p:cNvCxnSpPr>
            <a:stCxn id="78" idx="2"/>
            <a:endCxn id="90" idx="0"/>
          </p:cNvCxnSpPr>
          <p:nvPr/>
        </p:nvCxnSpPr>
        <p:spPr>
          <a:xfrm rot="5400000">
            <a:off x="3883821" y="3380091"/>
            <a:ext cx="411950" cy="490964"/>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1" name="Right Brace 20">
            <a:extLst>
              <a:ext uri="{FF2B5EF4-FFF2-40B4-BE49-F238E27FC236}">
                <a16:creationId xmlns:a16="http://schemas.microsoft.com/office/drawing/2014/main" id="{EB4A2EB3-3A53-EC88-736A-6855CFF32545}"/>
              </a:ext>
            </a:extLst>
          </p:cNvPr>
          <p:cNvSpPr/>
          <p:nvPr/>
        </p:nvSpPr>
        <p:spPr>
          <a:xfrm rot="10800000">
            <a:off x="2986309" y="5032115"/>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58" name="Group 57">
            <a:extLst>
              <a:ext uri="{FF2B5EF4-FFF2-40B4-BE49-F238E27FC236}">
                <a16:creationId xmlns:a16="http://schemas.microsoft.com/office/drawing/2014/main" id="{EECB0C29-4DB1-D42D-038D-B182A8AACC88}"/>
              </a:ext>
            </a:extLst>
          </p:cNvPr>
          <p:cNvGrpSpPr/>
          <p:nvPr/>
        </p:nvGrpSpPr>
        <p:grpSpPr>
          <a:xfrm>
            <a:off x="10537258" y="69763"/>
            <a:ext cx="1482054" cy="892262"/>
            <a:chOff x="10498593" y="1267094"/>
            <a:chExt cx="1482054" cy="892262"/>
          </a:xfrm>
        </p:grpSpPr>
        <p:sp>
          <p:nvSpPr>
            <p:cNvPr id="59" name="Rectangle: Rounded Corners 58">
              <a:extLst>
                <a:ext uri="{FF2B5EF4-FFF2-40B4-BE49-F238E27FC236}">
                  <a16:creationId xmlns:a16="http://schemas.microsoft.com/office/drawing/2014/main" id="{63DEE2E9-5D41-1792-0E08-B4AFF5BADEF6}"/>
                </a:ext>
              </a:extLst>
            </p:cNvPr>
            <p:cNvSpPr/>
            <p:nvPr/>
          </p:nvSpPr>
          <p:spPr>
            <a:xfrm>
              <a:off x="10498593" y="1267094"/>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0" name="Rectangle: Rounded Corners 59">
              <a:extLst>
                <a:ext uri="{FF2B5EF4-FFF2-40B4-BE49-F238E27FC236}">
                  <a16:creationId xmlns:a16="http://schemas.microsoft.com/office/drawing/2014/main" id="{CA41A444-E7CA-D2C8-3AA9-6BDC77377F62}"/>
                </a:ext>
              </a:extLst>
            </p:cNvPr>
            <p:cNvSpPr/>
            <p:nvPr/>
          </p:nvSpPr>
          <p:spPr>
            <a:xfrm>
              <a:off x="10498593" y="1493946"/>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1" name="Rectangle: Rounded Corners 60">
              <a:extLst>
                <a:ext uri="{FF2B5EF4-FFF2-40B4-BE49-F238E27FC236}">
                  <a16:creationId xmlns:a16="http://schemas.microsoft.com/office/drawing/2014/main" id="{CF78311A-EC39-9178-027E-2A058B34D708}"/>
                </a:ext>
              </a:extLst>
            </p:cNvPr>
            <p:cNvSpPr/>
            <p:nvPr/>
          </p:nvSpPr>
          <p:spPr>
            <a:xfrm>
              <a:off x="10498593" y="1720798"/>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62" name="Rectangle: Rounded Corners 61">
              <a:extLst>
                <a:ext uri="{FF2B5EF4-FFF2-40B4-BE49-F238E27FC236}">
                  <a16:creationId xmlns:a16="http://schemas.microsoft.com/office/drawing/2014/main" id="{EFB19CE7-120D-9134-C057-B1D9C377C37A}"/>
                </a:ext>
              </a:extLst>
            </p:cNvPr>
            <p:cNvSpPr/>
            <p:nvPr/>
          </p:nvSpPr>
          <p:spPr>
            <a:xfrm>
              <a:off x="10498593" y="1963613"/>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grpSp>
      <p:cxnSp>
        <p:nvCxnSpPr>
          <p:cNvPr id="23" name="Connector: Elbow 22">
            <a:extLst>
              <a:ext uri="{FF2B5EF4-FFF2-40B4-BE49-F238E27FC236}">
                <a16:creationId xmlns:a16="http://schemas.microsoft.com/office/drawing/2014/main" id="{96C25240-D5A5-3E0A-EBF8-E17E19F2FDB2}"/>
              </a:ext>
            </a:extLst>
          </p:cNvPr>
          <p:cNvCxnSpPr>
            <a:stCxn id="78" idx="2"/>
            <a:endCxn id="146" idx="0"/>
          </p:cNvCxnSpPr>
          <p:nvPr/>
        </p:nvCxnSpPr>
        <p:spPr>
          <a:xfrm rot="16200000" flipH="1">
            <a:off x="4397521" y="3357354"/>
            <a:ext cx="415482" cy="53996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90D2460-7CE7-CD39-BED4-9126A423CBF4}"/>
              </a:ext>
            </a:extLst>
          </p:cNvPr>
          <p:cNvCxnSpPr>
            <a:cxnSpLocks/>
            <a:stCxn id="92" idx="2"/>
            <a:endCxn id="176" idx="0"/>
          </p:cNvCxnSpPr>
          <p:nvPr/>
        </p:nvCxnSpPr>
        <p:spPr>
          <a:xfrm>
            <a:off x="3841829" y="5408154"/>
            <a:ext cx="0" cy="309132"/>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414D62AE-B659-0C19-F6FE-F6B37938979A}"/>
              </a:ext>
            </a:extLst>
          </p:cNvPr>
          <p:cNvSpPr txBox="1"/>
          <p:nvPr/>
        </p:nvSpPr>
        <p:spPr>
          <a:xfrm>
            <a:off x="3126335" y="4512129"/>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72" name="TextBox 71">
            <a:extLst>
              <a:ext uri="{FF2B5EF4-FFF2-40B4-BE49-F238E27FC236}">
                <a16:creationId xmlns:a16="http://schemas.microsoft.com/office/drawing/2014/main" id="{9E8D147F-19BD-AA2D-181F-A0276EAFFB7A}"/>
              </a:ext>
            </a:extLst>
          </p:cNvPr>
          <p:cNvSpPr txBox="1"/>
          <p:nvPr/>
        </p:nvSpPr>
        <p:spPr>
          <a:xfrm>
            <a:off x="3829777" y="5467953"/>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cxnSp>
        <p:nvCxnSpPr>
          <p:cNvPr id="38" name="Straight Connector 37">
            <a:extLst>
              <a:ext uri="{FF2B5EF4-FFF2-40B4-BE49-F238E27FC236}">
                <a16:creationId xmlns:a16="http://schemas.microsoft.com/office/drawing/2014/main" id="{442BA7A3-FDA5-3D08-5C99-815D346DA4E7}"/>
              </a:ext>
            </a:extLst>
          </p:cNvPr>
          <p:cNvCxnSpPr>
            <a:stCxn id="90" idx="2"/>
            <a:endCxn id="92" idx="0"/>
          </p:cNvCxnSpPr>
          <p:nvPr/>
        </p:nvCxnSpPr>
        <p:spPr>
          <a:xfrm flipH="1">
            <a:off x="3841829" y="4425908"/>
            <a:ext cx="2485" cy="387886"/>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Rectangle: Rounded Corners 82">
            <a:extLst>
              <a:ext uri="{FF2B5EF4-FFF2-40B4-BE49-F238E27FC236}">
                <a16:creationId xmlns:a16="http://schemas.microsoft.com/office/drawing/2014/main" id="{538FB060-2432-E687-68BD-D1683FF8408E}"/>
              </a:ext>
            </a:extLst>
          </p:cNvPr>
          <p:cNvSpPr/>
          <p:nvPr/>
        </p:nvSpPr>
        <p:spPr>
          <a:xfrm>
            <a:off x="4433635" y="4809184"/>
            <a:ext cx="868679"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50" dirty="0">
                <a:solidFill>
                  <a:schemeClr val="tx1"/>
                </a:solidFill>
                <a:cs typeface="Arial" panose="020B0604020202020204" pitchFamily="34" charset="0"/>
              </a:rPr>
              <a:t>Lenovo</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cs typeface="Arial" panose="020B0604020202020204" pitchFamily="34" charset="0"/>
              </a:rPr>
              <a:t>ThinkPad</a:t>
            </a:r>
          </a:p>
        </p:txBody>
      </p:sp>
      <p:cxnSp>
        <p:nvCxnSpPr>
          <p:cNvPr id="85" name="Straight Connector 84">
            <a:extLst>
              <a:ext uri="{FF2B5EF4-FFF2-40B4-BE49-F238E27FC236}">
                <a16:creationId xmlns:a16="http://schemas.microsoft.com/office/drawing/2014/main" id="{E2599E22-F726-1788-8A7E-C609164E0E94}"/>
              </a:ext>
            </a:extLst>
          </p:cNvPr>
          <p:cNvCxnSpPr/>
          <p:nvPr/>
        </p:nvCxnSpPr>
        <p:spPr>
          <a:xfrm>
            <a:off x="4875247" y="4456123"/>
            <a:ext cx="0" cy="374613"/>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DD03E71-4446-6BC4-7430-790C57279FE9}"/>
              </a:ext>
            </a:extLst>
          </p:cNvPr>
          <p:cNvCxnSpPr/>
          <p:nvPr/>
        </p:nvCxnSpPr>
        <p:spPr>
          <a:xfrm>
            <a:off x="4875247" y="5403544"/>
            <a:ext cx="0" cy="374613"/>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Rounded Corners 83">
            <a:extLst>
              <a:ext uri="{FF2B5EF4-FFF2-40B4-BE49-F238E27FC236}">
                <a16:creationId xmlns:a16="http://schemas.microsoft.com/office/drawing/2014/main" id="{22623501-C949-520A-3D20-4D54402782B5}"/>
              </a:ext>
            </a:extLst>
          </p:cNvPr>
          <p:cNvSpPr/>
          <p:nvPr/>
        </p:nvSpPr>
        <p:spPr>
          <a:xfrm>
            <a:off x="4432124" y="5712582"/>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Lenovo</a:t>
            </a:r>
          </a:p>
        </p:txBody>
      </p:sp>
      <p:sp>
        <p:nvSpPr>
          <p:cNvPr id="87" name="Rectangle: Rounded Corners 86">
            <a:extLst>
              <a:ext uri="{FF2B5EF4-FFF2-40B4-BE49-F238E27FC236}">
                <a16:creationId xmlns:a16="http://schemas.microsoft.com/office/drawing/2014/main" id="{D1BAB89B-6EF8-21E2-9ACD-A100DE9577DC}"/>
              </a:ext>
            </a:extLst>
          </p:cNvPr>
          <p:cNvSpPr/>
          <p:nvPr/>
        </p:nvSpPr>
        <p:spPr>
          <a:xfrm>
            <a:off x="5806943" y="5183797"/>
            <a:ext cx="1080804"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Lenovo</a:t>
            </a:r>
          </a:p>
        </p:txBody>
      </p:sp>
      <p:sp>
        <p:nvSpPr>
          <p:cNvPr id="88" name="Right Brace 87">
            <a:extLst>
              <a:ext uri="{FF2B5EF4-FFF2-40B4-BE49-F238E27FC236}">
                <a16:creationId xmlns:a16="http://schemas.microsoft.com/office/drawing/2014/main" id="{955CA172-4979-843B-BCA6-980323B492AD}"/>
              </a:ext>
            </a:extLst>
          </p:cNvPr>
          <p:cNvSpPr/>
          <p:nvPr/>
        </p:nvSpPr>
        <p:spPr>
          <a:xfrm>
            <a:off x="5379877" y="5019091"/>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Rectangle: Rounded Corners 95">
            <a:extLst>
              <a:ext uri="{FF2B5EF4-FFF2-40B4-BE49-F238E27FC236}">
                <a16:creationId xmlns:a16="http://schemas.microsoft.com/office/drawing/2014/main" id="{EA539A6C-2A60-D3EA-4652-0EA27189A820}"/>
              </a:ext>
            </a:extLst>
          </p:cNvPr>
          <p:cNvSpPr/>
          <p:nvPr/>
        </p:nvSpPr>
        <p:spPr>
          <a:xfrm>
            <a:off x="9586658" y="2913844"/>
            <a:ext cx="967882" cy="60791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tx1"/>
                </a:solidFill>
                <a:cs typeface="Arial" panose="020B0604020202020204" pitchFamily="34" charset="0"/>
              </a:rPr>
              <a:t>Tech Service Offering</a:t>
            </a:r>
            <a:endParaRPr kumimoji="0" lang="en-US" sz="10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tx1"/>
                </a:solidFill>
                <a:effectLst/>
                <a:uLnTx/>
                <a:uFillTx/>
                <a:cs typeface="Arial" panose="020B0604020202020204" pitchFamily="34" charset="0"/>
              </a:rPr>
              <a:t>Windows OS Administration</a:t>
            </a:r>
          </a:p>
        </p:txBody>
      </p:sp>
      <p:sp>
        <p:nvSpPr>
          <p:cNvPr id="105" name="Rectangle: Rounded Corners 104">
            <a:extLst>
              <a:ext uri="{FF2B5EF4-FFF2-40B4-BE49-F238E27FC236}">
                <a16:creationId xmlns:a16="http://schemas.microsoft.com/office/drawing/2014/main" id="{BF1038FB-53AB-93E4-0C73-CE164C45743E}"/>
              </a:ext>
            </a:extLst>
          </p:cNvPr>
          <p:cNvSpPr/>
          <p:nvPr/>
        </p:nvSpPr>
        <p:spPr>
          <a:xfrm>
            <a:off x="1935716" y="2825801"/>
            <a:ext cx="986737"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tx1"/>
                </a:solidFill>
                <a:cs typeface="Arial" panose="020B0604020202020204" pitchFamily="34" charset="0"/>
              </a:rPr>
              <a:t>Tech Service Offering</a:t>
            </a:r>
            <a:endParaRPr kumimoji="0" lang="en-US" sz="10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cs typeface="Arial" panose="020B0604020202020204" pitchFamily="34" charset="0"/>
              </a:rPr>
              <a:t>Apple OS</a:t>
            </a:r>
            <a:r>
              <a:rPr kumimoji="0" lang="en-US" sz="1000" i="0" u="none" strike="noStrike" kern="1200" cap="none" spc="0" normalizeH="0" baseline="0" noProof="0" dirty="0">
                <a:ln>
                  <a:noFill/>
                </a:ln>
                <a:solidFill>
                  <a:schemeClr val="tx1"/>
                </a:solidFill>
                <a:effectLst/>
                <a:uLnTx/>
                <a:uFillTx/>
                <a:cs typeface="Arial" panose="020B0604020202020204" pitchFamily="34" charset="0"/>
              </a:rPr>
              <a:t> Administration</a:t>
            </a:r>
          </a:p>
        </p:txBody>
      </p:sp>
      <p:cxnSp>
        <p:nvCxnSpPr>
          <p:cNvPr id="103" name="Straight Connector 102">
            <a:extLst>
              <a:ext uri="{FF2B5EF4-FFF2-40B4-BE49-F238E27FC236}">
                <a16:creationId xmlns:a16="http://schemas.microsoft.com/office/drawing/2014/main" id="{AAB9D6CE-2430-F327-499E-4485D94BCA4A}"/>
              </a:ext>
            </a:extLst>
          </p:cNvPr>
          <p:cNvCxnSpPr>
            <a:cxnSpLocks/>
            <a:stCxn id="93" idx="2"/>
            <a:endCxn id="243" idx="0"/>
          </p:cNvCxnSpPr>
          <p:nvPr/>
        </p:nvCxnSpPr>
        <p:spPr>
          <a:xfrm>
            <a:off x="8388650" y="5409223"/>
            <a:ext cx="5239" cy="262221"/>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Connector: Elbow 129">
            <a:extLst>
              <a:ext uri="{FF2B5EF4-FFF2-40B4-BE49-F238E27FC236}">
                <a16:creationId xmlns:a16="http://schemas.microsoft.com/office/drawing/2014/main" id="{1F0E5C42-F941-A6B6-B146-EAD1290BCD7D}"/>
              </a:ext>
            </a:extLst>
          </p:cNvPr>
          <p:cNvCxnSpPr>
            <a:cxnSpLocks/>
            <a:stCxn id="105" idx="2"/>
          </p:cNvCxnSpPr>
          <p:nvPr/>
        </p:nvCxnSpPr>
        <p:spPr>
          <a:xfrm rot="16200000" flipH="1">
            <a:off x="3549460" y="2299786"/>
            <a:ext cx="205412" cy="2446162"/>
          </a:xfrm>
          <a:prstGeom prst="bentConnector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1" name="Connector: Elbow 160">
            <a:extLst>
              <a:ext uri="{FF2B5EF4-FFF2-40B4-BE49-F238E27FC236}">
                <a16:creationId xmlns:a16="http://schemas.microsoft.com/office/drawing/2014/main" id="{FCBDD164-07ED-E930-D822-5A349C26F725}"/>
              </a:ext>
            </a:extLst>
          </p:cNvPr>
          <p:cNvCxnSpPr>
            <a:cxnSpLocks/>
            <a:stCxn id="132" idx="2"/>
            <a:endCxn id="147" idx="0"/>
          </p:cNvCxnSpPr>
          <p:nvPr/>
        </p:nvCxnSpPr>
        <p:spPr>
          <a:xfrm rot="16200000" flipH="1">
            <a:off x="8492500" y="3402524"/>
            <a:ext cx="320977" cy="559438"/>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95B498E-0CBF-3B4A-FFE9-16B04B2EAE8A}"/>
              </a:ext>
            </a:extLst>
          </p:cNvPr>
          <p:cNvCxnSpPr>
            <a:cxnSpLocks/>
            <a:stCxn id="132" idx="2"/>
            <a:endCxn id="94" idx="0"/>
          </p:cNvCxnSpPr>
          <p:nvPr/>
        </p:nvCxnSpPr>
        <p:spPr>
          <a:xfrm rot="5400000">
            <a:off x="7899930" y="3367890"/>
            <a:ext cx="319474" cy="627204"/>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592499C-5323-F570-8431-4142AA6ED89F}"/>
              </a:ext>
            </a:extLst>
          </p:cNvPr>
          <p:cNvCxnSpPr>
            <a:cxnSpLocks/>
            <a:stCxn id="96" idx="2"/>
          </p:cNvCxnSpPr>
          <p:nvPr/>
        </p:nvCxnSpPr>
        <p:spPr>
          <a:xfrm rot="5400000">
            <a:off x="8854342" y="2453605"/>
            <a:ext cx="148109" cy="2284407"/>
          </a:xfrm>
          <a:prstGeom prst="bentConnector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Rectangle: Rounded Corners 176">
            <a:extLst>
              <a:ext uri="{FF2B5EF4-FFF2-40B4-BE49-F238E27FC236}">
                <a16:creationId xmlns:a16="http://schemas.microsoft.com/office/drawing/2014/main" id="{4C4174B0-3715-7366-C995-29E56C5FFCCF}"/>
              </a:ext>
            </a:extLst>
          </p:cNvPr>
          <p:cNvSpPr/>
          <p:nvPr/>
        </p:nvSpPr>
        <p:spPr>
          <a:xfrm>
            <a:off x="5844036" y="845051"/>
            <a:ext cx="914400" cy="68580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cs typeface="Arial" panose="020B0604020202020204" pitchFamily="34" charset="0"/>
              </a:rPr>
              <a:t>Tech Service </a:t>
            </a:r>
            <a:r>
              <a:rPr kumimoji="0" lang="en-US" sz="900" i="0" u="none" strike="noStrike" kern="1200" cap="none" spc="0" normalizeH="0" baseline="0" noProof="0" dirty="0">
                <a:ln>
                  <a:noFill/>
                </a:ln>
                <a:solidFill>
                  <a:schemeClr val="tx1"/>
                </a:solidFill>
                <a:effectLst/>
                <a:uLnTx/>
                <a:uFillTx/>
                <a:cs typeface="Arial" panose="020B0604020202020204" pitchFamily="34" charset="0"/>
              </a:rPr>
              <a:t>Personal</a:t>
            </a:r>
            <a:r>
              <a:rPr kumimoji="0" lang="en-US" sz="900" i="0" u="none" strike="noStrike" kern="1200" cap="none" spc="0" normalizeH="0" noProof="0" dirty="0">
                <a:ln>
                  <a:noFill/>
                </a:ln>
                <a:solidFill>
                  <a:schemeClr val="tx1"/>
                </a:solidFill>
                <a:effectLst/>
                <a:uLnTx/>
                <a:uFillTx/>
                <a:cs typeface="Arial" panose="020B0604020202020204" pitchFamily="34" charset="0"/>
              </a:rPr>
              <a:t> Compute Services</a:t>
            </a:r>
            <a:endParaRPr kumimoji="0" lang="en-US" sz="900" i="0" u="none" strike="noStrike" kern="1200" cap="none" spc="0" normalizeH="0" baseline="0" noProof="0" dirty="0">
              <a:ln>
                <a:noFill/>
              </a:ln>
              <a:solidFill>
                <a:schemeClr val="tx1"/>
              </a:solidFill>
              <a:effectLst/>
              <a:uLnTx/>
              <a:uFillTx/>
              <a:cs typeface="Arial" panose="020B0604020202020204" pitchFamily="34" charset="0"/>
            </a:endParaRPr>
          </a:p>
        </p:txBody>
      </p:sp>
      <p:cxnSp>
        <p:nvCxnSpPr>
          <p:cNvPr id="154" name="Connector: Elbow 153">
            <a:extLst>
              <a:ext uri="{FF2B5EF4-FFF2-40B4-BE49-F238E27FC236}">
                <a16:creationId xmlns:a16="http://schemas.microsoft.com/office/drawing/2014/main" id="{A1288FC3-7954-F355-973B-2AF5999A18DB}"/>
              </a:ext>
            </a:extLst>
          </p:cNvPr>
          <p:cNvCxnSpPr>
            <a:stCxn id="96" idx="0"/>
            <a:endCxn id="177" idx="3"/>
          </p:cNvCxnSpPr>
          <p:nvPr/>
        </p:nvCxnSpPr>
        <p:spPr>
          <a:xfrm rot="16200000" flipV="1">
            <a:off x="7551572" y="394816"/>
            <a:ext cx="1725893" cy="3312163"/>
          </a:xfrm>
          <a:prstGeom prst="bentConnector2">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Connector: Elbow 155">
            <a:extLst>
              <a:ext uri="{FF2B5EF4-FFF2-40B4-BE49-F238E27FC236}">
                <a16:creationId xmlns:a16="http://schemas.microsoft.com/office/drawing/2014/main" id="{C6CCEA5E-166A-F9EB-B8E2-F7AF7EB82D03}"/>
              </a:ext>
            </a:extLst>
          </p:cNvPr>
          <p:cNvCxnSpPr>
            <a:stCxn id="105" idx="0"/>
            <a:endCxn id="177" idx="1"/>
          </p:cNvCxnSpPr>
          <p:nvPr/>
        </p:nvCxnSpPr>
        <p:spPr>
          <a:xfrm rot="5400000" flipH="1" flipV="1">
            <a:off x="3317635" y="299401"/>
            <a:ext cx="1637850" cy="3414951"/>
          </a:xfrm>
          <a:prstGeom prst="bentConnector2">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DB87348B-2E66-86C8-EA88-D9C335B3F4FA}"/>
              </a:ext>
            </a:extLst>
          </p:cNvPr>
          <p:cNvSpPr txBox="1"/>
          <p:nvPr/>
        </p:nvSpPr>
        <p:spPr>
          <a:xfrm>
            <a:off x="4124791" y="1302478"/>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183" name="TextBox 182">
            <a:extLst>
              <a:ext uri="{FF2B5EF4-FFF2-40B4-BE49-F238E27FC236}">
                <a16:creationId xmlns:a16="http://schemas.microsoft.com/office/drawing/2014/main" id="{C4134E15-2356-EFE6-EA0B-82E4B9874B46}"/>
              </a:ext>
            </a:extLst>
          </p:cNvPr>
          <p:cNvSpPr txBox="1"/>
          <p:nvPr/>
        </p:nvSpPr>
        <p:spPr>
          <a:xfrm>
            <a:off x="8435495" y="1305925"/>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184" name="Rectangle: Rounded Corners 183">
            <a:extLst>
              <a:ext uri="{FF2B5EF4-FFF2-40B4-BE49-F238E27FC236}">
                <a16:creationId xmlns:a16="http://schemas.microsoft.com/office/drawing/2014/main" id="{743C9D42-630A-0F9D-606C-DCF6E1DB7973}"/>
              </a:ext>
            </a:extLst>
          </p:cNvPr>
          <p:cNvSpPr/>
          <p:nvPr/>
        </p:nvSpPr>
        <p:spPr>
          <a:xfrm>
            <a:off x="1734880" y="5183797"/>
            <a:ext cx="1080804"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Apple</a:t>
            </a:r>
          </a:p>
        </p:txBody>
      </p:sp>
      <p:sp>
        <p:nvSpPr>
          <p:cNvPr id="186" name="Right Brace 185">
            <a:extLst>
              <a:ext uri="{FF2B5EF4-FFF2-40B4-BE49-F238E27FC236}">
                <a16:creationId xmlns:a16="http://schemas.microsoft.com/office/drawing/2014/main" id="{B5203393-ECB0-99E8-9294-6725C9E1A83F}"/>
              </a:ext>
            </a:extLst>
          </p:cNvPr>
          <p:cNvSpPr/>
          <p:nvPr/>
        </p:nvSpPr>
        <p:spPr>
          <a:xfrm>
            <a:off x="8945576" y="5103213"/>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Rectangle 188">
            <a:extLst>
              <a:ext uri="{FF2B5EF4-FFF2-40B4-BE49-F238E27FC236}">
                <a16:creationId xmlns:a16="http://schemas.microsoft.com/office/drawing/2014/main" id="{6251563C-0EB0-606D-3761-1EE5DEAE2D66}"/>
              </a:ext>
            </a:extLst>
          </p:cNvPr>
          <p:cNvSpPr/>
          <p:nvPr/>
        </p:nvSpPr>
        <p:spPr>
          <a:xfrm>
            <a:off x="4741992" y="3067241"/>
            <a:ext cx="1349772" cy="1824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Desktop Support</a:t>
            </a:r>
          </a:p>
        </p:txBody>
      </p:sp>
      <p:sp>
        <p:nvSpPr>
          <p:cNvPr id="190" name="Rectangle 189">
            <a:extLst>
              <a:ext uri="{FF2B5EF4-FFF2-40B4-BE49-F238E27FC236}">
                <a16:creationId xmlns:a16="http://schemas.microsoft.com/office/drawing/2014/main" id="{9ED0B0B0-5F4F-0A8C-149F-BFBC98C7E673}"/>
              </a:ext>
            </a:extLst>
          </p:cNvPr>
          <p:cNvSpPr/>
          <p:nvPr/>
        </p:nvSpPr>
        <p:spPr>
          <a:xfrm>
            <a:off x="6605382" y="3063778"/>
            <a:ext cx="1349772" cy="1824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Desktop Support</a:t>
            </a:r>
          </a:p>
        </p:txBody>
      </p:sp>
    </p:spTree>
    <p:extLst>
      <p:ext uri="{BB962C8B-B14F-4D97-AF65-F5344CB8AC3E}">
        <p14:creationId xmlns:p14="http://schemas.microsoft.com/office/powerpoint/2010/main" val="16899170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7"/>
                                        </p:tgtEl>
                                        <p:attrNameLst>
                                          <p:attrName>style.visibility</p:attrName>
                                        </p:attrNameLst>
                                      </p:cBhvr>
                                      <p:to>
                                        <p:strVal val="visible"/>
                                      </p:to>
                                    </p:set>
                                    <p:animEffect transition="in" filter="fade">
                                      <p:cBhvr>
                                        <p:cTn id="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87076A2-7D4D-7F4A-2620-6D69B9B75462}"/>
              </a:ext>
            </a:extLst>
          </p:cNvPr>
          <p:cNvPicPr>
            <a:picLocks noChangeAspect="1"/>
          </p:cNvPicPr>
          <p:nvPr/>
        </p:nvPicPr>
        <p:blipFill>
          <a:blip r:embed="rId3"/>
          <a:stretch>
            <a:fillRect/>
          </a:stretch>
        </p:blipFill>
        <p:spPr>
          <a:xfrm>
            <a:off x="6790119" y="5383286"/>
            <a:ext cx="5181600" cy="819150"/>
          </a:xfrm>
          <a:prstGeom prst="rect">
            <a:avLst/>
          </a:prstGeom>
        </p:spPr>
      </p:pic>
      <p:sp>
        <p:nvSpPr>
          <p:cNvPr id="115" name="Rectangle: Rounded Corners 114">
            <a:extLst>
              <a:ext uri="{FF2B5EF4-FFF2-40B4-BE49-F238E27FC236}">
                <a16:creationId xmlns:a16="http://schemas.microsoft.com/office/drawing/2014/main" id="{D5CFE077-B0B8-BD46-8577-A13D4F3B9293}"/>
              </a:ext>
            </a:extLst>
          </p:cNvPr>
          <p:cNvSpPr/>
          <p:nvPr/>
        </p:nvSpPr>
        <p:spPr>
          <a:xfrm>
            <a:off x="4881568" y="3797698"/>
            <a:ext cx="1448044" cy="497078"/>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tx1"/>
                </a:solidFill>
                <a:cs typeface="Arial" panose="020B0604020202020204" pitchFamily="34" charset="0"/>
              </a:rPr>
              <a:t>Technical Service</a:t>
            </a:r>
            <a:br>
              <a:rPr lang="en-US" sz="1100" dirty="0">
                <a:solidFill>
                  <a:schemeClr val="tx1"/>
                </a:solidFill>
                <a:cs typeface="Arial" panose="020B0604020202020204" pitchFamily="34" charset="0"/>
              </a:rPr>
            </a:br>
            <a:r>
              <a:rPr lang="en-US" sz="1100" dirty="0">
                <a:solidFill>
                  <a:schemeClr val="tx1"/>
                </a:solidFill>
                <a:cs typeface="Arial" panose="020B0604020202020204" pitchFamily="34" charset="0"/>
              </a:rPr>
              <a:t>Monitoring Services</a:t>
            </a:r>
          </a:p>
        </p:txBody>
      </p:sp>
      <p:sp>
        <p:nvSpPr>
          <p:cNvPr id="118" name="Rectangle: Rounded Corners 117">
            <a:extLst>
              <a:ext uri="{FF2B5EF4-FFF2-40B4-BE49-F238E27FC236}">
                <a16:creationId xmlns:a16="http://schemas.microsoft.com/office/drawing/2014/main" id="{50517D5F-D202-C54C-A3F4-07F88CE16610}"/>
              </a:ext>
            </a:extLst>
          </p:cNvPr>
          <p:cNvSpPr/>
          <p:nvPr/>
        </p:nvSpPr>
        <p:spPr>
          <a:xfrm>
            <a:off x="8706082" y="3845946"/>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tx1"/>
                </a:solidFill>
                <a:cs typeface="Arial" panose="020B0604020202020204" pitchFamily="34" charset="0"/>
              </a:rPr>
              <a:t>Application Service</a:t>
            </a:r>
            <a:br>
              <a:rPr lang="en-US" sz="1100" dirty="0">
                <a:solidFill>
                  <a:schemeClr val="tx1"/>
                </a:solidFill>
                <a:cs typeface="Arial" panose="020B0604020202020204" pitchFamily="34" charset="0"/>
              </a:rPr>
            </a:br>
            <a:r>
              <a:rPr lang="en-US" sz="1100" dirty="0" err="1">
                <a:solidFill>
                  <a:schemeClr val="tx1"/>
                </a:solidFill>
                <a:cs typeface="Arial" panose="020B0604020202020204" pitchFamily="34" charset="0"/>
              </a:rPr>
              <a:t>LogicMonitor</a:t>
            </a:r>
            <a:endParaRPr lang="en-US" sz="1100" dirty="0">
              <a:solidFill>
                <a:schemeClr val="tx1"/>
              </a:solidFill>
              <a:cs typeface="Arial" panose="020B0604020202020204" pitchFamily="34" charset="0"/>
            </a:endParaRPr>
          </a:p>
        </p:txBody>
      </p:sp>
      <p:sp>
        <p:nvSpPr>
          <p:cNvPr id="137" name="TextBox 136">
            <a:extLst>
              <a:ext uri="{FF2B5EF4-FFF2-40B4-BE49-F238E27FC236}">
                <a16:creationId xmlns:a16="http://schemas.microsoft.com/office/drawing/2014/main" id="{4AC9F0D9-1E9C-284F-966B-9AFF8ABC5C81}"/>
              </a:ext>
            </a:extLst>
          </p:cNvPr>
          <p:cNvSpPr txBox="1"/>
          <p:nvPr/>
        </p:nvSpPr>
        <p:spPr>
          <a:xfrm>
            <a:off x="8036148" y="4051537"/>
            <a:ext cx="892846" cy="246157"/>
          </a:xfrm>
          <a:prstGeom prst="rect">
            <a:avLst/>
          </a:prstGeom>
          <a:noFill/>
        </p:spPr>
        <p:txBody>
          <a:bodyPr wrap="square" rtlCol="0">
            <a:spAutoFit/>
          </a:bodyPr>
          <a:lstStyle/>
          <a:p>
            <a:pPr algn="l"/>
            <a:r>
              <a:rPr lang="en-US" sz="1000"/>
              <a:t>Contains</a:t>
            </a:r>
          </a:p>
        </p:txBody>
      </p:sp>
      <p:sp>
        <p:nvSpPr>
          <p:cNvPr id="86" name="TextBox 85">
            <a:extLst>
              <a:ext uri="{FF2B5EF4-FFF2-40B4-BE49-F238E27FC236}">
                <a16:creationId xmlns:a16="http://schemas.microsoft.com/office/drawing/2014/main" id="{2DB783FD-F306-0B47-B18D-5758EABC9152}"/>
              </a:ext>
            </a:extLst>
          </p:cNvPr>
          <p:cNvSpPr txBox="1"/>
          <p:nvPr/>
        </p:nvSpPr>
        <p:spPr>
          <a:xfrm>
            <a:off x="9435334" y="3480163"/>
            <a:ext cx="1232654" cy="246157"/>
          </a:xfrm>
          <a:prstGeom prst="rect">
            <a:avLst/>
          </a:prstGeom>
          <a:noFill/>
        </p:spPr>
        <p:txBody>
          <a:bodyPr wrap="square" rtlCol="0">
            <a:spAutoFit/>
          </a:bodyPr>
          <a:lstStyle/>
          <a:p>
            <a:r>
              <a:rPr lang="en-US" sz="1000" i="1"/>
              <a:t>Depends on</a:t>
            </a:r>
          </a:p>
        </p:txBody>
      </p:sp>
      <p:sp>
        <p:nvSpPr>
          <p:cNvPr id="84" name="Rectangle 83">
            <a:extLst>
              <a:ext uri="{FF2B5EF4-FFF2-40B4-BE49-F238E27FC236}">
                <a16:creationId xmlns:a16="http://schemas.microsoft.com/office/drawing/2014/main" id="{F3672FD4-CC82-C241-80A9-40D363B58628}"/>
              </a:ext>
            </a:extLst>
          </p:cNvPr>
          <p:cNvSpPr/>
          <p:nvPr/>
        </p:nvSpPr>
        <p:spPr>
          <a:xfrm>
            <a:off x="9579750" y="1731065"/>
            <a:ext cx="1364647" cy="415796"/>
          </a:xfrm>
          <a:prstGeom prst="rect">
            <a:avLst/>
          </a:prstGeom>
          <a:solidFill>
            <a:schemeClr val="accent2"/>
          </a:solidFill>
          <a:ln w="12700">
            <a:solidFill>
              <a:schemeClr val="bg2">
                <a:lumMod val="5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b="1" dirty="0">
                <a:solidFill>
                  <a:schemeClr val="bg1"/>
                </a:solidFill>
                <a:cs typeface="Arial" panose="020B0604020202020204" pitchFamily="34" charset="0"/>
              </a:rPr>
              <a:t>Bus Service</a:t>
            </a:r>
          </a:p>
          <a:p>
            <a:pPr algn="ctr" defTabSz="456926">
              <a:lnSpc>
                <a:spcPct val="90000"/>
              </a:lnSpc>
              <a:defRPr/>
            </a:pPr>
            <a:r>
              <a:rPr lang="en-US" sz="1000" dirty="0">
                <a:solidFill>
                  <a:schemeClr val="bg1"/>
                </a:solidFill>
                <a:cs typeface="Arial" panose="020B0604020202020204" pitchFamily="34" charset="0"/>
              </a:rPr>
              <a:t>Monitoring Service</a:t>
            </a:r>
          </a:p>
        </p:txBody>
      </p:sp>
      <p:sp>
        <p:nvSpPr>
          <p:cNvPr id="97" name="Rectangle 96">
            <a:extLst>
              <a:ext uri="{FF2B5EF4-FFF2-40B4-BE49-F238E27FC236}">
                <a16:creationId xmlns:a16="http://schemas.microsoft.com/office/drawing/2014/main" id="{6FB2F325-24A3-9C49-8919-2E4EB883D380}"/>
              </a:ext>
            </a:extLst>
          </p:cNvPr>
          <p:cNvSpPr/>
          <p:nvPr/>
        </p:nvSpPr>
        <p:spPr>
          <a:xfrm>
            <a:off x="10389886" y="2348653"/>
            <a:ext cx="1424482" cy="473360"/>
          </a:xfrm>
          <a:prstGeom prst="rect">
            <a:avLst/>
          </a:prstGeom>
          <a:solidFill>
            <a:schemeClr val="accent2"/>
          </a:solidFill>
          <a:ln w="12700">
            <a:solidFill>
              <a:schemeClr val="bg2">
                <a:lumMod val="50000"/>
              </a:schemeClr>
            </a:solid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bg1"/>
                </a:solidFill>
                <a:cs typeface="Arial" panose="020B0604020202020204" pitchFamily="34" charset="0"/>
              </a:rPr>
              <a:t>Service Offering</a:t>
            </a:r>
          </a:p>
          <a:p>
            <a:pPr algn="ctr" defTabSz="456926">
              <a:lnSpc>
                <a:spcPct val="90000"/>
              </a:lnSpc>
              <a:defRPr/>
            </a:pPr>
            <a:r>
              <a:rPr lang="en-US" sz="1100" dirty="0">
                <a:solidFill>
                  <a:schemeClr val="bg1"/>
                </a:solidFill>
                <a:cs typeface="Arial" panose="020B0604020202020204" pitchFamily="34" charset="0"/>
              </a:rPr>
              <a:t>Network Monitoring</a:t>
            </a:r>
            <a:endParaRPr lang="en-US" sz="900" dirty="0">
              <a:solidFill>
                <a:schemeClr val="bg1"/>
              </a:solidFill>
              <a:cs typeface="Arial" panose="020B0604020202020204" pitchFamily="34" charset="0"/>
            </a:endParaRPr>
          </a:p>
        </p:txBody>
      </p:sp>
      <p:cxnSp>
        <p:nvCxnSpPr>
          <p:cNvPr id="98" name="Elbow Connector 97">
            <a:extLst>
              <a:ext uri="{FF2B5EF4-FFF2-40B4-BE49-F238E27FC236}">
                <a16:creationId xmlns:a16="http://schemas.microsoft.com/office/drawing/2014/main" id="{59F5CF3A-5A82-0B4C-B7A1-08F70FB938C7}"/>
              </a:ext>
            </a:extLst>
          </p:cNvPr>
          <p:cNvCxnSpPr>
            <a:cxnSpLocks/>
            <a:stCxn id="84" idx="2"/>
            <a:endCxn id="87" idx="0"/>
          </p:cNvCxnSpPr>
          <p:nvPr/>
        </p:nvCxnSpPr>
        <p:spPr>
          <a:xfrm rot="5400000">
            <a:off x="9766741" y="1863362"/>
            <a:ext cx="211833" cy="778831"/>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0" name="Elbow Connector 99">
            <a:extLst>
              <a:ext uri="{FF2B5EF4-FFF2-40B4-BE49-F238E27FC236}">
                <a16:creationId xmlns:a16="http://schemas.microsoft.com/office/drawing/2014/main" id="{7A4BD028-944C-C845-87FB-8680EE75CECE}"/>
              </a:ext>
            </a:extLst>
          </p:cNvPr>
          <p:cNvCxnSpPr>
            <a:cxnSpLocks/>
            <a:stCxn id="84" idx="2"/>
            <a:endCxn id="97" idx="0"/>
          </p:cNvCxnSpPr>
          <p:nvPr/>
        </p:nvCxnSpPr>
        <p:spPr>
          <a:xfrm rot="16200000" flipH="1">
            <a:off x="10581204" y="1827730"/>
            <a:ext cx="201791" cy="840053"/>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0" name="Rectangle 169">
            <a:extLst>
              <a:ext uri="{FF2B5EF4-FFF2-40B4-BE49-F238E27FC236}">
                <a16:creationId xmlns:a16="http://schemas.microsoft.com/office/drawing/2014/main" id="{63EBD813-C389-B14F-89FF-26DE93763DC0}"/>
              </a:ext>
            </a:extLst>
          </p:cNvPr>
          <p:cNvSpPr/>
          <p:nvPr/>
        </p:nvSpPr>
        <p:spPr>
          <a:xfrm>
            <a:off x="48170" y="1718296"/>
            <a:ext cx="1196258" cy="3742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Account: Client Name</a:t>
            </a:r>
          </a:p>
        </p:txBody>
      </p:sp>
      <p:sp>
        <p:nvSpPr>
          <p:cNvPr id="174" name="Rectangle 173">
            <a:extLst>
              <a:ext uri="{FF2B5EF4-FFF2-40B4-BE49-F238E27FC236}">
                <a16:creationId xmlns:a16="http://schemas.microsoft.com/office/drawing/2014/main" id="{5BCF142B-A702-8940-825D-F0E83C3EC969}"/>
              </a:ext>
            </a:extLst>
          </p:cNvPr>
          <p:cNvSpPr/>
          <p:nvPr/>
        </p:nvSpPr>
        <p:spPr>
          <a:xfrm>
            <a:off x="1157267" y="4636498"/>
            <a:ext cx="2920484" cy="1514328"/>
          </a:xfrm>
          <a:prstGeom prst="rect">
            <a:avLst/>
          </a:prstGeom>
          <a:solidFill>
            <a:srgbClr val="FCA822"/>
          </a:solid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75" name="Rectangle 174">
            <a:extLst>
              <a:ext uri="{FF2B5EF4-FFF2-40B4-BE49-F238E27FC236}">
                <a16:creationId xmlns:a16="http://schemas.microsoft.com/office/drawing/2014/main" id="{B22E65F7-ED7B-214F-87C0-9657DC193074}"/>
              </a:ext>
            </a:extLst>
          </p:cNvPr>
          <p:cNvSpPr/>
          <p:nvPr/>
        </p:nvSpPr>
        <p:spPr>
          <a:xfrm>
            <a:off x="2001003" y="4982466"/>
            <a:ext cx="1342241" cy="483289"/>
          </a:xfrm>
          <a:prstGeom prst="rect">
            <a:avLst/>
          </a:prstGeom>
          <a:solidFill>
            <a:schemeClr val="tx2"/>
          </a:solidFill>
          <a:ln w="19050">
            <a:noFill/>
          </a:ln>
          <a:effectLst/>
        </p:spPr>
        <p:style>
          <a:lnRef idx="0">
            <a:schemeClr val="dk1"/>
          </a:lnRef>
          <a:fillRef idx="3">
            <a:schemeClr val="dk1"/>
          </a:fillRef>
          <a:effectRef idx="3">
            <a:schemeClr val="dk1"/>
          </a:effectRef>
          <a:fontRef idx="minor">
            <a:schemeClr val="lt1"/>
          </a:fontRef>
        </p:style>
        <p:txBody>
          <a:bodyPr rtlCol="0" anchor="ctr"/>
          <a:lstStyle/>
          <a:p>
            <a:pPr algn="ctr"/>
            <a:r>
              <a:rPr lang="en-US" sz="1000" dirty="0">
                <a:solidFill>
                  <a:schemeClr val="bg1"/>
                </a:solidFill>
              </a:rPr>
              <a:t>What is being monitored? </a:t>
            </a:r>
            <a:br>
              <a:rPr lang="en-US" sz="1000" dirty="0">
                <a:solidFill>
                  <a:schemeClr val="bg1"/>
                </a:solidFill>
              </a:rPr>
            </a:br>
            <a:r>
              <a:rPr lang="en-US" sz="1000" dirty="0">
                <a:solidFill>
                  <a:schemeClr val="bg1"/>
                </a:solidFill>
              </a:rPr>
              <a:t>Server 01</a:t>
            </a:r>
          </a:p>
        </p:txBody>
      </p:sp>
      <p:sp>
        <p:nvSpPr>
          <p:cNvPr id="178" name="TextBox 177">
            <a:extLst>
              <a:ext uri="{FF2B5EF4-FFF2-40B4-BE49-F238E27FC236}">
                <a16:creationId xmlns:a16="http://schemas.microsoft.com/office/drawing/2014/main" id="{9737B91E-F8B5-1D4E-9BE1-72C917E73F47}"/>
              </a:ext>
            </a:extLst>
          </p:cNvPr>
          <p:cNvSpPr txBox="1"/>
          <p:nvPr/>
        </p:nvSpPr>
        <p:spPr>
          <a:xfrm>
            <a:off x="1133490" y="4636498"/>
            <a:ext cx="1704935" cy="246157"/>
          </a:xfrm>
          <a:prstGeom prst="rect">
            <a:avLst/>
          </a:prstGeom>
          <a:noFill/>
          <a:ln w="19050">
            <a:noFill/>
          </a:ln>
        </p:spPr>
        <p:txBody>
          <a:bodyPr wrap="square" rtlCol="0">
            <a:spAutoFit/>
          </a:bodyPr>
          <a:lstStyle/>
          <a:p>
            <a:pPr algn="l"/>
            <a:r>
              <a:rPr lang="en-US" sz="1000" b="1" dirty="0"/>
              <a:t>Install Base Items</a:t>
            </a:r>
          </a:p>
        </p:txBody>
      </p:sp>
      <p:cxnSp>
        <p:nvCxnSpPr>
          <p:cNvPr id="181" name="Elbow Connector 180">
            <a:extLst>
              <a:ext uri="{FF2B5EF4-FFF2-40B4-BE49-F238E27FC236}">
                <a16:creationId xmlns:a16="http://schemas.microsoft.com/office/drawing/2014/main" id="{41C2FA13-1E01-C444-A7F3-491A0687605E}"/>
              </a:ext>
            </a:extLst>
          </p:cNvPr>
          <p:cNvCxnSpPr>
            <a:cxnSpLocks/>
            <a:stCxn id="170" idx="2"/>
            <a:endCxn id="175" idx="1"/>
          </p:cNvCxnSpPr>
          <p:nvPr/>
        </p:nvCxnSpPr>
        <p:spPr>
          <a:xfrm rot="16200000" flipH="1">
            <a:off x="-242118" y="2980990"/>
            <a:ext cx="3131538" cy="1354704"/>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3597814-FA35-4762-8044-F6D2185869C6}"/>
              </a:ext>
            </a:extLst>
          </p:cNvPr>
          <p:cNvCxnSpPr>
            <a:cxnSpLocks/>
            <a:stCxn id="87" idx="2"/>
          </p:cNvCxnSpPr>
          <p:nvPr/>
        </p:nvCxnSpPr>
        <p:spPr>
          <a:xfrm flipH="1">
            <a:off x="9460670" y="2832053"/>
            <a:ext cx="22572" cy="101389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3" name="Rectangle: Rounded Corners 172">
            <a:extLst>
              <a:ext uri="{FF2B5EF4-FFF2-40B4-BE49-F238E27FC236}">
                <a16:creationId xmlns:a16="http://schemas.microsoft.com/office/drawing/2014/main" id="{D499616E-F53F-984F-94AE-76E572F8C242}"/>
              </a:ext>
            </a:extLst>
          </p:cNvPr>
          <p:cNvSpPr/>
          <p:nvPr/>
        </p:nvSpPr>
        <p:spPr>
          <a:xfrm>
            <a:off x="6626529" y="3868269"/>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50" b="1" dirty="0">
                <a:solidFill>
                  <a:schemeClr val="tx1"/>
                </a:solidFill>
                <a:cs typeface="Arial" panose="020B0604020202020204" pitchFamily="34" charset="0"/>
              </a:rPr>
              <a:t>Tech Service Offering</a:t>
            </a:r>
            <a:br>
              <a:rPr lang="en-US" sz="1050" dirty="0">
                <a:solidFill>
                  <a:schemeClr val="tx1"/>
                </a:solidFill>
                <a:cs typeface="Arial" panose="020B0604020202020204" pitchFamily="34" charset="0"/>
              </a:rPr>
            </a:br>
            <a:r>
              <a:rPr lang="en-US" sz="1050" dirty="0">
                <a:solidFill>
                  <a:schemeClr val="tx1"/>
                </a:solidFill>
                <a:cs typeface="Arial" panose="020B0604020202020204" pitchFamily="34" charset="0"/>
              </a:rPr>
              <a:t>LogicMonitor Admin</a:t>
            </a:r>
          </a:p>
        </p:txBody>
      </p:sp>
      <p:cxnSp>
        <p:nvCxnSpPr>
          <p:cNvPr id="125" name="Elbow Connector 189">
            <a:extLst>
              <a:ext uri="{FF2B5EF4-FFF2-40B4-BE49-F238E27FC236}">
                <a16:creationId xmlns:a16="http://schemas.microsoft.com/office/drawing/2014/main" id="{428BC79C-9045-452F-8703-48073BDE8FBD}"/>
              </a:ext>
            </a:extLst>
          </p:cNvPr>
          <p:cNvCxnSpPr>
            <a:cxnSpLocks/>
          </p:cNvCxnSpPr>
          <p:nvPr/>
        </p:nvCxnSpPr>
        <p:spPr>
          <a:xfrm rot="5400000">
            <a:off x="6368150" y="1970859"/>
            <a:ext cx="814644" cy="5370398"/>
          </a:xfrm>
          <a:prstGeom prst="bentConnector2">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Box 57">
            <a:extLst>
              <a:ext uri="{FF2B5EF4-FFF2-40B4-BE49-F238E27FC236}">
                <a16:creationId xmlns:a16="http://schemas.microsoft.com/office/drawing/2014/main" id="{29AE5807-1F7C-43AA-A3E3-BB1E89DE3E76}"/>
              </a:ext>
            </a:extLst>
          </p:cNvPr>
          <p:cNvSpPr txBox="1"/>
          <p:nvPr/>
        </p:nvSpPr>
        <p:spPr>
          <a:xfrm>
            <a:off x="6253209" y="5047025"/>
            <a:ext cx="1010407" cy="246157"/>
          </a:xfrm>
          <a:prstGeom prst="rect">
            <a:avLst/>
          </a:prstGeom>
          <a:noFill/>
        </p:spPr>
        <p:txBody>
          <a:bodyPr wrap="square" rtlCol="0">
            <a:spAutoFit/>
          </a:bodyPr>
          <a:lstStyle/>
          <a:p>
            <a:pPr algn="l"/>
            <a:r>
              <a:rPr lang="en-US" sz="1000" i="1"/>
              <a:t>References</a:t>
            </a:r>
          </a:p>
        </p:txBody>
      </p:sp>
      <p:sp>
        <p:nvSpPr>
          <p:cNvPr id="95" name="Rectangle: Rounded Corners 94">
            <a:extLst>
              <a:ext uri="{FF2B5EF4-FFF2-40B4-BE49-F238E27FC236}">
                <a16:creationId xmlns:a16="http://schemas.microsoft.com/office/drawing/2014/main" id="{BD99C033-50A7-4100-B271-D7BA91D6D191}"/>
              </a:ext>
            </a:extLst>
          </p:cNvPr>
          <p:cNvSpPr/>
          <p:nvPr/>
        </p:nvSpPr>
        <p:spPr>
          <a:xfrm>
            <a:off x="6824197" y="6060282"/>
            <a:ext cx="1284415" cy="335369"/>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tx1"/>
                </a:solidFill>
              </a:rPr>
              <a:t>CI </a:t>
            </a:r>
            <a:br>
              <a:rPr lang="en-US" sz="1100" b="1" dirty="0">
                <a:solidFill>
                  <a:schemeClr val="tx1"/>
                </a:solidFill>
              </a:rPr>
            </a:br>
            <a:r>
              <a:rPr lang="en-US" sz="1100" dirty="0">
                <a:solidFill>
                  <a:schemeClr val="tx1"/>
                </a:solidFill>
              </a:rPr>
              <a:t>Server 1</a:t>
            </a:r>
            <a:endParaRPr lang="en-US" sz="1100" b="1" dirty="0">
              <a:solidFill>
                <a:schemeClr val="tx1"/>
              </a:solidFill>
              <a:cs typeface="Arial" panose="020B0604020202020204" pitchFamily="34" charset="0"/>
            </a:endParaRPr>
          </a:p>
        </p:txBody>
      </p:sp>
      <p:sp>
        <p:nvSpPr>
          <p:cNvPr id="88" name="TextBox 87">
            <a:extLst>
              <a:ext uri="{FF2B5EF4-FFF2-40B4-BE49-F238E27FC236}">
                <a16:creationId xmlns:a16="http://schemas.microsoft.com/office/drawing/2014/main" id="{5B251524-9191-4FB6-8168-2FD05736AD3C}"/>
              </a:ext>
            </a:extLst>
          </p:cNvPr>
          <p:cNvSpPr txBox="1"/>
          <p:nvPr/>
        </p:nvSpPr>
        <p:spPr>
          <a:xfrm>
            <a:off x="9539190" y="2822623"/>
            <a:ext cx="1232654" cy="246157"/>
          </a:xfrm>
          <a:prstGeom prst="rect">
            <a:avLst/>
          </a:prstGeom>
          <a:noFill/>
        </p:spPr>
        <p:txBody>
          <a:bodyPr wrap="square" rtlCol="0">
            <a:spAutoFit/>
          </a:bodyPr>
          <a:lstStyle/>
          <a:p>
            <a:r>
              <a:rPr lang="en-US" sz="1000" i="1"/>
              <a:t>Depends on</a:t>
            </a:r>
          </a:p>
        </p:txBody>
      </p:sp>
      <p:cxnSp>
        <p:nvCxnSpPr>
          <p:cNvPr id="78" name="Straight Arrow Connector 77">
            <a:extLst>
              <a:ext uri="{FF2B5EF4-FFF2-40B4-BE49-F238E27FC236}">
                <a16:creationId xmlns:a16="http://schemas.microsoft.com/office/drawing/2014/main" id="{B444CDBD-3C52-4A65-A2C6-63345952DAA3}"/>
              </a:ext>
            </a:extLst>
          </p:cNvPr>
          <p:cNvCxnSpPr>
            <a:cxnSpLocks/>
          </p:cNvCxnSpPr>
          <p:nvPr/>
        </p:nvCxnSpPr>
        <p:spPr>
          <a:xfrm>
            <a:off x="8074572" y="4047341"/>
            <a:ext cx="6315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5C0E7C2-644A-4E59-9496-33F777EBB7EB}"/>
              </a:ext>
            </a:extLst>
          </p:cNvPr>
          <p:cNvCxnSpPr>
            <a:cxnSpLocks/>
          </p:cNvCxnSpPr>
          <p:nvPr/>
        </p:nvCxnSpPr>
        <p:spPr>
          <a:xfrm>
            <a:off x="6329612" y="4046237"/>
            <a:ext cx="296917" cy="1104"/>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84" name="TextBox 183">
            <a:extLst>
              <a:ext uri="{FF2B5EF4-FFF2-40B4-BE49-F238E27FC236}">
                <a16:creationId xmlns:a16="http://schemas.microsoft.com/office/drawing/2014/main" id="{4E2E55C7-BA1E-4E32-B536-BE578BCEAF3B}"/>
              </a:ext>
            </a:extLst>
          </p:cNvPr>
          <p:cNvSpPr txBox="1"/>
          <p:nvPr/>
        </p:nvSpPr>
        <p:spPr>
          <a:xfrm>
            <a:off x="1565191" y="5494550"/>
            <a:ext cx="2147343" cy="707886"/>
          </a:xfrm>
          <a:prstGeom prst="rect">
            <a:avLst/>
          </a:prstGeom>
          <a:noFill/>
        </p:spPr>
        <p:txBody>
          <a:bodyPr wrap="square" rtlCol="0">
            <a:spAutoFit/>
          </a:bodyPr>
          <a:lstStyle/>
          <a:p>
            <a:pPr algn="ctr"/>
            <a:r>
              <a:rPr lang="en-US" sz="1000" dirty="0"/>
              <a:t>Viewable to each client, only see their items based on company name found on the asset or ci record</a:t>
            </a:r>
          </a:p>
        </p:txBody>
      </p:sp>
      <p:sp>
        <p:nvSpPr>
          <p:cNvPr id="72" name="TextBox 71">
            <a:extLst>
              <a:ext uri="{FF2B5EF4-FFF2-40B4-BE49-F238E27FC236}">
                <a16:creationId xmlns:a16="http://schemas.microsoft.com/office/drawing/2014/main" id="{3010E895-F84B-4F90-A860-0B33B63E06C9}"/>
              </a:ext>
            </a:extLst>
          </p:cNvPr>
          <p:cNvSpPr txBox="1"/>
          <p:nvPr/>
        </p:nvSpPr>
        <p:spPr>
          <a:xfrm>
            <a:off x="-1" y="-107754"/>
            <a:ext cx="10542542" cy="769241"/>
          </a:xfrm>
          <a:prstGeom prst="rect">
            <a:avLst/>
          </a:prstGeom>
          <a:noFill/>
        </p:spPr>
        <p:txBody>
          <a:bodyPr wrap="square" rtlCol="0">
            <a:spAutoFit/>
          </a:bodyPr>
          <a:lstStyle/>
          <a:p>
            <a:r>
              <a:rPr lang="en-US" sz="4399" dirty="0"/>
              <a:t>MSP – CSDM with CSM and ITSM</a:t>
            </a:r>
          </a:p>
        </p:txBody>
      </p:sp>
      <p:cxnSp>
        <p:nvCxnSpPr>
          <p:cNvPr id="60" name="Elbow Connector 189">
            <a:extLst>
              <a:ext uri="{FF2B5EF4-FFF2-40B4-BE49-F238E27FC236}">
                <a16:creationId xmlns:a16="http://schemas.microsoft.com/office/drawing/2014/main" id="{951FCEAE-3C8A-4343-8CC3-6AF0F191939F}"/>
              </a:ext>
            </a:extLst>
          </p:cNvPr>
          <p:cNvCxnSpPr>
            <a:cxnSpLocks/>
            <a:endCxn id="174" idx="3"/>
          </p:cNvCxnSpPr>
          <p:nvPr/>
        </p:nvCxnSpPr>
        <p:spPr>
          <a:xfrm rot="10800000">
            <a:off x="4077751" y="5393664"/>
            <a:ext cx="2758423" cy="773038"/>
          </a:xfrm>
          <a:prstGeom prst="bentConnector3">
            <a:avLst>
              <a:gd name="adj1" fmla="val 50000"/>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TextBox 24">
            <a:extLst>
              <a:ext uri="{FF2B5EF4-FFF2-40B4-BE49-F238E27FC236}">
                <a16:creationId xmlns:a16="http://schemas.microsoft.com/office/drawing/2014/main" id="{71E98D83-862B-479E-A4D5-1E522BE42BAC}"/>
              </a:ext>
            </a:extLst>
          </p:cNvPr>
          <p:cNvSpPr txBox="1"/>
          <p:nvPr/>
        </p:nvSpPr>
        <p:spPr>
          <a:xfrm>
            <a:off x="4090273" y="1234727"/>
            <a:ext cx="1304889" cy="430887"/>
          </a:xfrm>
          <a:prstGeom prst="rect">
            <a:avLst/>
          </a:prstGeom>
          <a:solidFill>
            <a:schemeClr val="bg2"/>
          </a:solidFill>
        </p:spPr>
        <p:txBody>
          <a:bodyPr wrap="square" rtlCol="0">
            <a:spAutoFit/>
          </a:bodyPr>
          <a:lstStyle/>
          <a:p>
            <a:r>
              <a:rPr lang="en-US" sz="1200" b="1" dirty="0">
                <a:solidFill>
                  <a:schemeClr val="tx2"/>
                </a:solidFill>
              </a:rPr>
              <a:t>Service Model</a:t>
            </a:r>
            <a:br>
              <a:rPr lang="en-US" sz="1200" dirty="0"/>
            </a:br>
            <a:r>
              <a:rPr lang="en-US" sz="1000" dirty="0"/>
              <a:t>Server Monitoring</a:t>
            </a:r>
          </a:p>
        </p:txBody>
      </p:sp>
      <p:cxnSp>
        <p:nvCxnSpPr>
          <p:cNvPr id="5" name="Connector: Elbow 4">
            <a:extLst>
              <a:ext uri="{FF2B5EF4-FFF2-40B4-BE49-F238E27FC236}">
                <a16:creationId xmlns:a16="http://schemas.microsoft.com/office/drawing/2014/main" id="{015DD925-1C8B-4B46-8B35-C656B7420F16}"/>
              </a:ext>
            </a:extLst>
          </p:cNvPr>
          <p:cNvCxnSpPr>
            <a:cxnSpLocks/>
            <a:stCxn id="162" idx="0"/>
            <a:endCxn id="25" idx="1"/>
          </p:cNvCxnSpPr>
          <p:nvPr/>
        </p:nvCxnSpPr>
        <p:spPr>
          <a:xfrm rot="5400000" flipH="1" flipV="1">
            <a:off x="2411039" y="1535599"/>
            <a:ext cx="1764662" cy="1593806"/>
          </a:xfrm>
          <a:prstGeom prst="bentConnector2">
            <a:avLst/>
          </a:prstGeom>
          <a:ln w="1905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B0049C3-CC89-47DB-8944-83DEEBF8AEB3}"/>
              </a:ext>
            </a:extLst>
          </p:cNvPr>
          <p:cNvSpPr txBox="1"/>
          <p:nvPr/>
        </p:nvSpPr>
        <p:spPr>
          <a:xfrm>
            <a:off x="2658754" y="1416072"/>
            <a:ext cx="881154" cy="246157"/>
          </a:xfrm>
          <a:prstGeom prst="rect">
            <a:avLst/>
          </a:prstGeom>
          <a:noFill/>
        </p:spPr>
        <p:txBody>
          <a:bodyPr wrap="square" rtlCol="0">
            <a:spAutoFit/>
          </a:bodyPr>
          <a:lstStyle/>
          <a:p>
            <a:r>
              <a:rPr lang="en-US" sz="1000" i="1"/>
              <a:t>Reference</a:t>
            </a:r>
          </a:p>
        </p:txBody>
      </p:sp>
      <p:sp>
        <p:nvSpPr>
          <p:cNvPr id="16" name="TextBox 15">
            <a:extLst>
              <a:ext uri="{FF2B5EF4-FFF2-40B4-BE49-F238E27FC236}">
                <a16:creationId xmlns:a16="http://schemas.microsoft.com/office/drawing/2014/main" id="{4A9868B6-873D-400C-9927-E8DDC7FE3198}"/>
              </a:ext>
            </a:extLst>
          </p:cNvPr>
          <p:cNvSpPr txBox="1"/>
          <p:nvPr/>
        </p:nvSpPr>
        <p:spPr>
          <a:xfrm>
            <a:off x="7197471" y="1311650"/>
            <a:ext cx="1731523" cy="276927"/>
          </a:xfrm>
          <a:prstGeom prst="rect">
            <a:avLst/>
          </a:prstGeom>
          <a:solidFill>
            <a:schemeClr val="bg2"/>
          </a:solidFill>
        </p:spPr>
        <p:txBody>
          <a:bodyPr wrap="square" rtlCol="0">
            <a:spAutoFit/>
          </a:bodyPr>
          <a:lstStyle/>
          <a:p>
            <a:r>
              <a:rPr lang="en-US" sz="1200" b="1" dirty="0">
                <a:solidFill>
                  <a:schemeClr val="tx2"/>
                </a:solidFill>
              </a:rPr>
              <a:t>MSP: Your company</a:t>
            </a:r>
            <a:endParaRPr lang="en-US" sz="1000" dirty="0">
              <a:solidFill>
                <a:schemeClr val="tx2"/>
              </a:solidFill>
            </a:endParaRPr>
          </a:p>
        </p:txBody>
      </p:sp>
      <p:cxnSp>
        <p:nvCxnSpPr>
          <p:cNvPr id="18" name="Straight Arrow Connector 17">
            <a:extLst>
              <a:ext uri="{FF2B5EF4-FFF2-40B4-BE49-F238E27FC236}">
                <a16:creationId xmlns:a16="http://schemas.microsoft.com/office/drawing/2014/main" id="{8C121702-4E09-429E-9CAF-2C1DD114D59A}"/>
              </a:ext>
            </a:extLst>
          </p:cNvPr>
          <p:cNvCxnSpPr>
            <a:cxnSpLocks/>
            <a:endCxn id="25" idx="3"/>
          </p:cNvCxnSpPr>
          <p:nvPr/>
        </p:nvCxnSpPr>
        <p:spPr>
          <a:xfrm flipH="1">
            <a:off x="5395162" y="1450113"/>
            <a:ext cx="1746339" cy="5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E6985B12-190C-406C-B687-F8F6706990F4}"/>
              </a:ext>
            </a:extLst>
          </p:cNvPr>
          <p:cNvCxnSpPr>
            <a:cxnSpLocks/>
            <a:stCxn id="16" idx="3"/>
            <a:endCxn id="84" idx="0"/>
          </p:cNvCxnSpPr>
          <p:nvPr/>
        </p:nvCxnSpPr>
        <p:spPr>
          <a:xfrm>
            <a:off x="8928994" y="1450114"/>
            <a:ext cx="1333080" cy="280952"/>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F7049DC-593D-4C56-B3B1-969250C89F91}"/>
              </a:ext>
            </a:extLst>
          </p:cNvPr>
          <p:cNvSpPr txBox="1"/>
          <p:nvPr/>
        </p:nvSpPr>
        <p:spPr>
          <a:xfrm>
            <a:off x="9380919" y="1188571"/>
            <a:ext cx="881154" cy="246157"/>
          </a:xfrm>
          <a:prstGeom prst="rect">
            <a:avLst/>
          </a:prstGeom>
          <a:noFill/>
        </p:spPr>
        <p:txBody>
          <a:bodyPr wrap="square" rtlCol="0">
            <a:spAutoFit/>
          </a:bodyPr>
          <a:lstStyle/>
          <a:p>
            <a:r>
              <a:rPr lang="en-US" sz="1000" i="1"/>
              <a:t>Manages</a:t>
            </a:r>
          </a:p>
        </p:txBody>
      </p:sp>
      <p:sp>
        <p:nvSpPr>
          <p:cNvPr id="28" name="TextBox 27">
            <a:extLst>
              <a:ext uri="{FF2B5EF4-FFF2-40B4-BE49-F238E27FC236}">
                <a16:creationId xmlns:a16="http://schemas.microsoft.com/office/drawing/2014/main" id="{70CF6A1C-DC4D-4C7A-AB85-1F33CECD0EC6}"/>
              </a:ext>
            </a:extLst>
          </p:cNvPr>
          <p:cNvSpPr txBox="1"/>
          <p:nvPr/>
        </p:nvSpPr>
        <p:spPr>
          <a:xfrm>
            <a:off x="6475955" y="1800336"/>
            <a:ext cx="881154" cy="246157"/>
          </a:xfrm>
          <a:prstGeom prst="rect">
            <a:avLst/>
          </a:prstGeom>
          <a:noFill/>
        </p:spPr>
        <p:txBody>
          <a:bodyPr wrap="square" rtlCol="0">
            <a:spAutoFit/>
          </a:bodyPr>
          <a:lstStyle/>
          <a:p>
            <a:r>
              <a:rPr lang="en-US" sz="1000" i="1" dirty="0"/>
              <a:t>Manages</a:t>
            </a:r>
          </a:p>
        </p:txBody>
      </p:sp>
      <p:cxnSp>
        <p:nvCxnSpPr>
          <p:cNvPr id="33" name="Connector: Elbow 32">
            <a:extLst>
              <a:ext uri="{FF2B5EF4-FFF2-40B4-BE49-F238E27FC236}">
                <a16:creationId xmlns:a16="http://schemas.microsoft.com/office/drawing/2014/main" id="{C31A7BF4-729A-4990-9875-29331E88E49C}"/>
              </a:ext>
            </a:extLst>
          </p:cNvPr>
          <p:cNvCxnSpPr>
            <a:cxnSpLocks/>
            <a:stCxn id="170" idx="2"/>
            <a:endCxn id="156" idx="1"/>
          </p:cNvCxnSpPr>
          <p:nvPr/>
        </p:nvCxnSpPr>
        <p:spPr>
          <a:xfrm rot="16200000" flipH="1">
            <a:off x="204592" y="2534280"/>
            <a:ext cx="1387592" cy="504178"/>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Rounded Corners 80">
            <a:extLst>
              <a:ext uri="{FF2B5EF4-FFF2-40B4-BE49-F238E27FC236}">
                <a16:creationId xmlns:a16="http://schemas.microsoft.com/office/drawing/2014/main" id="{FD937D27-53CF-487E-8BC8-725B33EEA8D7}"/>
              </a:ext>
            </a:extLst>
          </p:cNvPr>
          <p:cNvSpPr/>
          <p:nvPr/>
        </p:nvSpPr>
        <p:spPr>
          <a:xfrm>
            <a:off x="3854342" y="633438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50" b="1" dirty="0">
                <a:solidFill>
                  <a:schemeClr val="tx1"/>
                </a:solidFill>
                <a:cs typeface="Arial" panose="020B0604020202020204" pitchFamily="34" charset="0"/>
              </a:rPr>
              <a:t>Assets</a:t>
            </a:r>
            <a:br>
              <a:rPr lang="en-US" sz="1050" dirty="0">
                <a:solidFill>
                  <a:schemeClr val="tx1"/>
                </a:solidFill>
                <a:cs typeface="Arial" panose="020B0604020202020204" pitchFamily="34" charset="0"/>
              </a:rPr>
            </a:br>
            <a:r>
              <a:rPr lang="en-US" sz="1050" dirty="0">
                <a:solidFill>
                  <a:schemeClr val="tx1"/>
                </a:solidFill>
                <a:cs typeface="Arial" panose="020B0604020202020204" pitchFamily="34" charset="0"/>
              </a:rPr>
              <a:t>Server 1</a:t>
            </a:r>
          </a:p>
        </p:txBody>
      </p:sp>
      <p:cxnSp>
        <p:nvCxnSpPr>
          <p:cNvPr id="37" name="Connector: Elbow 36">
            <a:extLst>
              <a:ext uri="{FF2B5EF4-FFF2-40B4-BE49-F238E27FC236}">
                <a16:creationId xmlns:a16="http://schemas.microsoft.com/office/drawing/2014/main" id="{66DC3F65-E487-4E36-BC7D-46EFF3E29530}"/>
              </a:ext>
            </a:extLst>
          </p:cNvPr>
          <p:cNvCxnSpPr>
            <a:cxnSpLocks/>
            <a:stCxn id="156" idx="3"/>
          </p:cNvCxnSpPr>
          <p:nvPr/>
        </p:nvCxnSpPr>
        <p:spPr>
          <a:xfrm>
            <a:off x="3963493" y="3480163"/>
            <a:ext cx="614871" cy="2854221"/>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5F432E1-2D45-4230-BC38-68F1D27CB7EE}"/>
              </a:ext>
            </a:extLst>
          </p:cNvPr>
          <p:cNvCxnSpPr>
            <a:cxnSpLocks/>
          </p:cNvCxnSpPr>
          <p:nvPr/>
        </p:nvCxnSpPr>
        <p:spPr>
          <a:xfrm flipV="1">
            <a:off x="5302385" y="6359916"/>
            <a:ext cx="1660130" cy="15354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B925737E-31CC-4C7F-BC33-742E4F2314F8}"/>
              </a:ext>
            </a:extLst>
          </p:cNvPr>
          <p:cNvCxnSpPr>
            <a:cxnSpLocks/>
          </p:cNvCxnSpPr>
          <p:nvPr/>
        </p:nvCxnSpPr>
        <p:spPr>
          <a:xfrm flipH="1">
            <a:off x="5287707" y="6308853"/>
            <a:ext cx="1548467" cy="5106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BED396F-91D0-4453-B7D3-4CF9C204D881}"/>
              </a:ext>
            </a:extLst>
          </p:cNvPr>
          <p:cNvCxnSpPr>
            <a:cxnSpLocks/>
          </p:cNvCxnSpPr>
          <p:nvPr/>
        </p:nvCxnSpPr>
        <p:spPr>
          <a:xfrm flipV="1">
            <a:off x="3963493" y="2494916"/>
            <a:ext cx="4807252" cy="711205"/>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155" name="Group 154">
            <a:extLst>
              <a:ext uri="{FF2B5EF4-FFF2-40B4-BE49-F238E27FC236}">
                <a16:creationId xmlns:a16="http://schemas.microsoft.com/office/drawing/2014/main" id="{3EE12648-2370-3D46-8B84-79C04BA2A5C5}"/>
              </a:ext>
            </a:extLst>
          </p:cNvPr>
          <p:cNvGrpSpPr/>
          <p:nvPr/>
        </p:nvGrpSpPr>
        <p:grpSpPr>
          <a:xfrm>
            <a:off x="566576" y="2494916"/>
            <a:ext cx="3396917" cy="1659297"/>
            <a:chOff x="342328" y="3060557"/>
            <a:chExt cx="3527610" cy="1396647"/>
          </a:xfrm>
        </p:grpSpPr>
        <p:sp>
          <p:nvSpPr>
            <p:cNvPr id="156" name="Rectangle 155">
              <a:extLst>
                <a:ext uri="{FF2B5EF4-FFF2-40B4-BE49-F238E27FC236}">
                  <a16:creationId xmlns:a16="http://schemas.microsoft.com/office/drawing/2014/main" id="{FEE62C0D-AE4A-EC42-80CB-5BECB599FD6F}"/>
                </a:ext>
              </a:extLst>
            </p:cNvPr>
            <p:cNvSpPr/>
            <p:nvPr/>
          </p:nvSpPr>
          <p:spPr>
            <a:xfrm>
              <a:off x="948694" y="3322497"/>
              <a:ext cx="2921244" cy="1134707"/>
            </a:xfrm>
            <a:prstGeom prst="rect">
              <a:avLst/>
            </a:prstGeom>
            <a:solidFill>
              <a:srgbClr val="CBCBCB"/>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62" name="Rectangle 161">
              <a:extLst>
                <a:ext uri="{FF2B5EF4-FFF2-40B4-BE49-F238E27FC236}">
                  <a16:creationId xmlns:a16="http://schemas.microsoft.com/office/drawing/2014/main" id="{CF631F7F-F184-A146-BEC1-4198A3B53E9A}"/>
                </a:ext>
              </a:extLst>
            </p:cNvPr>
            <p:cNvSpPr/>
            <p:nvPr/>
          </p:nvSpPr>
          <p:spPr>
            <a:xfrm>
              <a:off x="1592808" y="3666518"/>
              <a:ext cx="1507324" cy="531214"/>
            </a:xfrm>
            <a:prstGeom prst="rect">
              <a:avLst/>
            </a:prstGeom>
            <a:solidFill>
              <a:schemeClr val="tx2"/>
            </a:solidFill>
            <a:ln/>
            <a:effectLst/>
          </p:spPr>
          <p:style>
            <a:lnRef idx="0">
              <a:schemeClr val="dk1"/>
            </a:lnRef>
            <a:fillRef idx="3">
              <a:schemeClr val="dk1"/>
            </a:fillRef>
            <a:effectRef idx="3">
              <a:schemeClr val="dk1"/>
            </a:effectRef>
            <a:fontRef idx="minor">
              <a:schemeClr val="lt1"/>
            </a:fontRef>
          </p:style>
          <p:txBody>
            <a:bodyPr rtlCol="0" anchor="ctr"/>
            <a:lstStyle/>
            <a:p>
              <a:pPr algn="ctr"/>
              <a:r>
                <a:rPr lang="en-US" sz="1000" dirty="0"/>
                <a:t>What service/product is offered?</a:t>
              </a:r>
              <a:br>
                <a:rPr lang="en-US" sz="1000" dirty="0"/>
              </a:br>
              <a:r>
                <a:rPr lang="en-US" sz="1000" dirty="0"/>
                <a:t>Server Monitoring </a:t>
              </a:r>
            </a:p>
          </p:txBody>
        </p:sp>
        <p:sp>
          <p:nvSpPr>
            <p:cNvPr id="166" name="TextBox 165">
              <a:extLst>
                <a:ext uri="{FF2B5EF4-FFF2-40B4-BE49-F238E27FC236}">
                  <a16:creationId xmlns:a16="http://schemas.microsoft.com/office/drawing/2014/main" id="{B21D66ED-C929-6E48-B5A1-C2236668E5B4}"/>
                </a:ext>
              </a:extLst>
            </p:cNvPr>
            <p:cNvSpPr txBox="1"/>
            <p:nvPr/>
          </p:nvSpPr>
          <p:spPr>
            <a:xfrm>
              <a:off x="1005082" y="3322497"/>
              <a:ext cx="1705379" cy="336689"/>
            </a:xfrm>
            <a:prstGeom prst="rect">
              <a:avLst/>
            </a:prstGeom>
            <a:noFill/>
          </p:spPr>
          <p:txBody>
            <a:bodyPr wrap="square" rtlCol="0">
              <a:spAutoFit/>
            </a:bodyPr>
            <a:lstStyle/>
            <a:p>
              <a:pPr algn="l"/>
              <a:r>
                <a:rPr lang="en-US" sz="1000" b="1" dirty="0"/>
                <a:t>Sold Products or Service</a:t>
              </a:r>
            </a:p>
          </p:txBody>
        </p:sp>
        <p:sp>
          <p:nvSpPr>
            <p:cNvPr id="169" name="TextBox 168">
              <a:extLst>
                <a:ext uri="{FF2B5EF4-FFF2-40B4-BE49-F238E27FC236}">
                  <a16:creationId xmlns:a16="http://schemas.microsoft.com/office/drawing/2014/main" id="{AAEEC49E-2B5E-6D4D-8945-EF21034BA53A}"/>
                </a:ext>
              </a:extLst>
            </p:cNvPr>
            <p:cNvSpPr txBox="1"/>
            <p:nvPr/>
          </p:nvSpPr>
          <p:spPr>
            <a:xfrm>
              <a:off x="342328" y="3060557"/>
              <a:ext cx="967433" cy="207193"/>
            </a:xfrm>
            <a:prstGeom prst="rect">
              <a:avLst/>
            </a:prstGeom>
            <a:noFill/>
          </p:spPr>
          <p:txBody>
            <a:bodyPr wrap="square" rtlCol="0">
              <a:spAutoFit/>
            </a:bodyPr>
            <a:lstStyle/>
            <a:p>
              <a:pPr algn="l"/>
              <a:r>
                <a:rPr lang="en-US" sz="1000" b="1" i="1" dirty="0"/>
                <a:t>Purchases</a:t>
              </a:r>
            </a:p>
          </p:txBody>
        </p:sp>
      </p:grpSp>
      <p:sp>
        <p:nvSpPr>
          <p:cNvPr id="85" name="TextBox 84">
            <a:extLst>
              <a:ext uri="{FF2B5EF4-FFF2-40B4-BE49-F238E27FC236}">
                <a16:creationId xmlns:a16="http://schemas.microsoft.com/office/drawing/2014/main" id="{8D294401-E69F-4DDB-8CAF-7469D28422E1}"/>
              </a:ext>
            </a:extLst>
          </p:cNvPr>
          <p:cNvSpPr txBox="1"/>
          <p:nvPr/>
        </p:nvSpPr>
        <p:spPr>
          <a:xfrm rot="21090690">
            <a:off x="5729357" y="2525581"/>
            <a:ext cx="2279430" cy="246157"/>
          </a:xfrm>
          <a:prstGeom prst="rect">
            <a:avLst/>
          </a:prstGeom>
          <a:noFill/>
        </p:spPr>
        <p:txBody>
          <a:bodyPr wrap="square" rtlCol="0">
            <a:spAutoFit/>
          </a:bodyPr>
          <a:lstStyle/>
          <a:p>
            <a:r>
              <a:rPr lang="en-US" sz="1000" i="1"/>
              <a:t>Reference w/ purchase  of SPM</a:t>
            </a:r>
          </a:p>
        </p:txBody>
      </p:sp>
      <p:sp>
        <p:nvSpPr>
          <p:cNvPr id="87" name="Rectangle 86">
            <a:extLst>
              <a:ext uri="{FF2B5EF4-FFF2-40B4-BE49-F238E27FC236}">
                <a16:creationId xmlns:a16="http://schemas.microsoft.com/office/drawing/2014/main" id="{7CF7999B-DB45-F447-9631-9A200AAC1DC9}"/>
              </a:ext>
            </a:extLst>
          </p:cNvPr>
          <p:cNvSpPr/>
          <p:nvPr/>
        </p:nvSpPr>
        <p:spPr>
          <a:xfrm>
            <a:off x="8706082" y="2358694"/>
            <a:ext cx="1554320" cy="473360"/>
          </a:xfrm>
          <a:prstGeom prst="rect">
            <a:avLst/>
          </a:prstGeom>
          <a:solidFill>
            <a:schemeClr val="accent2"/>
          </a:solidFill>
          <a:ln w="12700">
            <a:solidFill>
              <a:schemeClr val="bg2">
                <a:lumMod val="50000"/>
              </a:schemeClr>
            </a:solid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bg1"/>
                </a:solidFill>
                <a:cs typeface="Arial" panose="020B0604020202020204" pitchFamily="34" charset="0"/>
              </a:rPr>
              <a:t>Service Offering</a:t>
            </a:r>
          </a:p>
          <a:p>
            <a:pPr algn="ctr" defTabSz="456926">
              <a:lnSpc>
                <a:spcPct val="90000"/>
              </a:lnSpc>
              <a:defRPr/>
            </a:pPr>
            <a:r>
              <a:rPr lang="en-US" sz="1100" dirty="0">
                <a:solidFill>
                  <a:schemeClr val="bg1"/>
                </a:solidFill>
                <a:cs typeface="Arial" panose="020B0604020202020204" pitchFamily="34" charset="0"/>
              </a:rPr>
              <a:t>Server Monitoring</a:t>
            </a:r>
            <a:endParaRPr lang="en-US" sz="900" dirty="0">
              <a:solidFill>
                <a:schemeClr val="bg1"/>
              </a:solidFill>
              <a:cs typeface="Arial" panose="020B0604020202020204" pitchFamily="34" charset="0"/>
            </a:endParaRPr>
          </a:p>
        </p:txBody>
      </p:sp>
      <p:sp>
        <p:nvSpPr>
          <p:cNvPr id="92" name="TextBox 91">
            <a:extLst>
              <a:ext uri="{FF2B5EF4-FFF2-40B4-BE49-F238E27FC236}">
                <a16:creationId xmlns:a16="http://schemas.microsoft.com/office/drawing/2014/main" id="{E086F29B-0E72-41A4-ADF5-DEB4059DA716}"/>
              </a:ext>
            </a:extLst>
          </p:cNvPr>
          <p:cNvSpPr txBox="1"/>
          <p:nvPr/>
        </p:nvSpPr>
        <p:spPr>
          <a:xfrm>
            <a:off x="5395162" y="5752859"/>
            <a:ext cx="1010407" cy="246157"/>
          </a:xfrm>
          <a:prstGeom prst="rect">
            <a:avLst/>
          </a:prstGeom>
          <a:noFill/>
        </p:spPr>
        <p:txBody>
          <a:bodyPr wrap="square" rtlCol="0">
            <a:spAutoFit/>
          </a:bodyPr>
          <a:lstStyle/>
          <a:p>
            <a:pPr algn="l"/>
            <a:r>
              <a:rPr lang="en-US" sz="1000" i="1"/>
              <a:t>References</a:t>
            </a:r>
          </a:p>
        </p:txBody>
      </p:sp>
      <p:sp>
        <p:nvSpPr>
          <p:cNvPr id="93" name="TextBox 92">
            <a:extLst>
              <a:ext uri="{FF2B5EF4-FFF2-40B4-BE49-F238E27FC236}">
                <a16:creationId xmlns:a16="http://schemas.microsoft.com/office/drawing/2014/main" id="{EA4CE869-09BE-4DC1-983C-FCC9C65A69F5}"/>
              </a:ext>
            </a:extLst>
          </p:cNvPr>
          <p:cNvSpPr txBox="1"/>
          <p:nvPr/>
        </p:nvSpPr>
        <p:spPr>
          <a:xfrm>
            <a:off x="6268331" y="4047513"/>
            <a:ext cx="453754" cy="246157"/>
          </a:xfrm>
          <a:prstGeom prst="rect">
            <a:avLst/>
          </a:prstGeom>
          <a:noFill/>
        </p:spPr>
        <p:txBody>
          <a:bodyPr wrap="square" rtlCol="0">
            <a:spAutoFit/>
          </a:bodyPr>
          <a:lstStyle/>
          <a:p>
            <a:pPr algn="l"/>
            <a:r>
              <a:rPr lang="en-US" sz="1000" i="1" dirty="0"/>
              <a:t>Ref</a:t>
            </a:r>
          </a:p>
        </p:txBody>
      </p:sp>
      <p:sp>
        <p:nvSpPr>
          <p:cNvPr id="11" name="TextBox 10">
            <a:extLst>
              <a:ext uri="{FF2B5EF4-FFF2-40B4-BE49-F238E27FC236}">
                <a16:creationId xmlns:a16="http://schemas.microsoft.com/office/drawing/2014/main" id="{F3B33BF9-CD74-CFE9-1F15-536C66E0E64C}"/>
              </a:ext>
            </a:extLst>
          </p:cNvPr>
          <p:cNvSpPr txBox="1"/>
          <p:nvPr/>
        </p:nvSpPr>
        <p:spPr>
          <a:xfrm>
            <a:off x="152036" y="672543"/>
            <a:ext cx="5013435" cy="343256"/>
          </a:xfrm>
          <a:prstGeom prst="rect">
            <a:avLst/>
          </a:prstGeom>
          <a:solidFill>
            <a:schemeClr val="tx2"/>
          </a:solidFill>
        </p:spPr>
        <p:txBody>
          <a:bodyPr wrap="square" rtlCol="0">
            <a:noAutofit/>
          </a:bodyPr>
          <a:lstStyle/>
          <a:p>
            <a:pPr algn="ctr">
              <a:spcBef>
                <a:spcPts val="300"/>
              </a:spcBef>
            </a:pPr>
            <a:r>
              <a:rPr lang="en-US" sz="1600" b="1" dirty="0">
                <a:solidFill>
                  <a:schemeClr val="bg1"/>
                </a:solidFill>
              </a:rPr>
              <a:t>Customer Engagement</a:t>
            </a:r>
          </a:p>
        </p:txBody>
      </p:sp>
      <p:sp>
        <p:nvSpPr>
          <p:cNvPr id="13" name="TextBox 12">
            <a:extLst>
              <a:ext uri="{FF2B5EF4-FFF2-40B4-BE49-F238E27FC236}">
                <a16:creationId xmlns:a16="http://schemas.microsoft.com/office/drawing/2014/main" id="{2E2BA470-0185-978A-1C64-50A4E0F7E413}"/>
              </a:ext>
            </a:extLst>
          </p:cNvPr>
          <p:cNvSpPr txBox="1"/>
          <p:nvPr/>
        </p:nvSpPr>
        <p:spPr>
          <a:xfrm>
            <a:off x="6253209" y="672543"/>
            <a:ext cx="5336871" cy="336956"/>
          </a:xfrm>
          <a:prstGeom prst="rect">
            <a:avLst/>
          </a:prstGeom>
          <a:solidFill>
            <a:schemeClr val="accent1"/>
          </a:solidFill>
        </p:spPr>
        <p:txBody>
          <a:bodyPr wrap="square" rtlCol="0">
            <a:noAutofit/>
          </a:bodyPr>
          <a:lstStyle/>
          <a:p>
            <a:pPr algn="ctr">
              <a:spcBef>
                <a:spcPts val="300"/>
              </a:spcBef>
            </a:pPr>
            <a:r>
              <a:rPr lang="en-US" sz="1600" b="1" dirty="0">
                <a:solidFill>
                  <a:schemeClr val="tx2"/>
                </a:solidFill>
              </a:rPr>
              <a:t>Service Management</a:t>
            </a:r>
          </a:p>
        </p:txBody>
      </p:sp>
    </p:spTree>
    <p:extLst>
      <p:ext uri="{BB962C8B-B14F-4D97-AF65-F5344CB8AC3E}">
        <p14:creationId xmlns:p14="http://schemas.microsoft.com/office/powerpoint/2010/main" val="9949913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44DC7119-ACCF-1B5F-3CF8-B7E1E4357B43}"/>
              </a:ext>
            </a:extLst>
          </p:cNvPr>
          <p:cNvPicPr>
            <a:picLocks noChangeAspect="1"/>
          </p:cNvPicPr>
          <p:nvPr/>
        </p:nvPicPr>
        <p:blipFill>
          <a:blip r:embed="rId3"/>
          <a:stretch>
            <a:fillRect/>
          </a:stretch>
        </p:blipFill>
        <p:spPr>
          <a:xfrm>
            <a:off x="6792935" y="5457744"/>
            <a:ext cx="5181600" cy="819150"/>
          </a:xfrm>
          <a:prstGeom prst="rect">
            <a:avLst/>
          </a:prstGeom>
        </p:spPr>
      </p:pic>
      <p:sp>
        <p:nvSpPr>
          <p:cNvPr id="115" name="Rectangle: Rounded Corners 114">
            <a:extLst>
              <a:ext uri="{FF2B5EF4-FFF2-40B4-BE49-F238E27FC236}">
                <a16:creationId xmlns:a16="http://schemas.microsoft.com/office/drawing/2014/main" id="{D5CFE077-B0B8-BD46-8577-A13D4F3B9293}"/>
              </a:ext>
            </a:extLst>
          </p:cNvPr>
          <p:cNvSpPr/>
          <p:nvPr/>
        </p:nvSpPr>
        <p:spPr>
          <a:xfrm>
            <a:off x="5091271" y="3797698"/>
            <a:ext cx="1238341" cy="497078"/>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dirty="0">
                <a:solidFill>
                  <a:schemeClr val="bg1"/>
                </a:solidFill>
                <a:cs typeface="Arial" panose="020B0604020202020204" pitchFamily="34" charset="0"/>
              </a:rPr>
              <a:t>Application Mgmt Service</a:t>
            </a:r>
          </a:p>
        </p:txBody>
      </p:sp>
      <p:sp>
        <p:nvSpPr>
          <p:cNvPr id="118" name="Rectangle: Rounded Corners 117">
            <a:extLst>
              <a:ext uri="{FF2B5EF4-FFF2-40B4-BE49-F238E27FC236}">
                <a16:creationId xmlns:a16="http://schemas.microsoft.com/office/drawing/2014/main" id="{50517D5F-D202-C54C-A3F4-07F88CE16610}"/>
              </a:ext>
            </a:extLst>
          </p:cNvPr>
          <p:cNvSpPr/>
          <p:nvPr/>
        </p:nvSpPr>
        <p:spPr>
          <a:xfrm>
            <a:off x="8706082" y="3845946"/>
            <a:ext cx="1509177" cy="402790"/>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200" dirty="0">
                <a:solidFill>
                  <a:schemeClr val="bg1"/>
                </a:solidFill>
                <a:cs typeface="Arial" panose="020B0604020202020204" pitchFamily="34" charset="0"/>
              </a:rPr>
              <a:t>Uber App Prod</a:t>
            </a:r>
          </a:p>
        </p:txBody>
      </p:sp>
      <p:sp>
        <p:nvSpPr>
          <p:cNvPr id="137" name="TextBox 136">
            <a:extLst>
              <a:ext uri="{FF2B5EF4-FFF2-40B4-BE49-F238E27FC236}">
                <a16:creationId xmlns:a16="http://schemas.microsoft.com/office/drawing/2014/main" id="{4AC9F0D9-1E9C-284F-966B-9AFF8ABC5C81}"/>
              </a:ext>
            </a:extLst>
          </p:cNvPr>
          <p:cNvSpPr txBox="1"/>
          <p:nvPr/>
        </p:nvSpPr>
        <p:spPr>
          <a:xfrm>
            <a:off x="8108849" y="4049968"/>
            <a:ext cx="661896" cy="215444"/>
          </a:xfrm>
          <a:prstGeom prst="rect">
            <a:avLst/>
          </a:prstGeom>
          <a:noFill/>
        </p:spPr>
        <p:txBody>
          <a:bodyPr wrap="square" rtlCol="0">
            <a:spAutoFit/>
          </a:bodyPr>
          <a:lstStyle/>
          <a:p>
            <a:pPr algn="l"/>
            <a:r>
              <a:rPr lang="en-US" sz="800" dirty="0"/>
              <a:t>Contains</a:t>
            </a:r>
          </a:p>
        </p:txBody>
      </p:sp>
      <p:sp>
        <p:nvSpPr>
          <p:cNvPr id="86" name="TextBox 85">
            <a:extLst>
              <a:ext uri="{FF2B5EF4-FFF2-40B4-BE49-F238E27FC236}">
                <a16:creationId xmlns:a16="http://schemas.microsoft.com/office/drawing/2014/main" id="{2DB783FD-F306-0B47-B18D-5758EABC9152}"/>
              </a:ext>
            </a:extLst>
          </p:cNvPr>
          <p:cNvSpPr txBox="1"/>
          <p:nvPr/>
        </p:nvSpPr>
        <p:spPr>
          <a:xfrm>
            <a:off x="9434041" y="3133428"/>
            <a:ext cx="1232654" cy="215444"/>
          </a:xfrm>
          <a:prstGeom prst="rect">
            <a:avLst/>
          </a:prstGeom>
          <a:noFill/>
        </p:spPr>
        <p:txBody>
          <a:bodyPr wrap="square" rtlCol="0">
            <a:spAutoFit/>
          </a:bodyPr>
          <a:lstStyle/>
          <a:p>
            <a:r>
              <a:rPr lang="en-US" sz="800" dirty="0"/>
              <a:t>Depends</a:t>
            </a:r>
            <a:r>
              <a:rPr lang="en-US" sz="800" dirty="0">
                <a:solidFill>
                  <a:srgbClr val="C00000"/>
                </a:solidFill>
              </a:rPr>
              <a:t> </a:t>
            </a:r>
            <a:r>
              <a:rPr lang="en-US" sz="800" dirty="0"/>
              <a:t>on</a:t>
            </a:r>
          </a:p>
        </p:txBody>
      </p:sp>
      <p:sp>
        <p:nvSpPr>
          <p:cNvPr id="84" name="Rectangle: Rounded Corners 83">
            <a:extLst>
              <a:ext uri="{FF2B5EF4-FFF2-40B4-BE49-F238E27FC236}">
                <a16:creationId xmlns:a16="http://schemas.microsoft.com/office/drawing/2014/main" id="{F3672FD4-CC82-C241-80A9-40D363B58628}"/>
              </a:ext>
            </a:extLst>
          </p:cNvPr>
          <p:cNvSpPr/>
          <p:nvPr/>
        </p:nvSpPr>
        <p:spPr>
          <a:xfrm>
            <a:off x="9565638" y="1484030"/>
            <a:ext cx="1364647" cy="415796"/>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Pickup Services</a:t>
            </a:r>
          </a:p>
        </p:txBody>
      </p:sp>
      <p:sp>
        <p:nvSpPr>
          <p:cNvPr id="87" name="Rectangle: Rounded Corners 86">
            <a:extLst>
              <a:ext uri="{FF2B5EF4-FFF2-40B4-BE49-F238E27FC236}">
                <a16:creationId xmlns:a16="http://schemas.microsoft.com/office/drawing/2014/main" id="{7CF7999B-DB45-F447-9631-9A200AAC1DC9}"/>
              </a:ext>
            </a:extLst>
          </p:cNvPr>
          <p:cNvSpPr/>
          <p:nvPr/>
        </p:nvSpPr>
        <p:spPr>
          <a:xfrm>
            <a:off x="8702382" y="2072335"/>
            <a:ext cx="1554320" cy="473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Large Car </a:t>
            </a:r>
          </a:p>
        </p:txBody>
      </p:sp>
      <p:sp>
        <p:nvSpPr>
          <p:cNvPr id="97" name="Rectangle: Rounded Corners 96">
            <a:extLst>
              <a:ext uri="{FF2B5EF4-FFF2-40B4-BE49-F238E27FC236}">
                <a16:creationId xmlns:a16="http://schemas.microsoft.com/office/drawing/2014/main" id="{6FB2F325-24A3-9C49-8919-2E4EB883D380}"/>
              </a:ext>
            </a:extLst>
          </p:cNvPr>
          <p:cNvSpPr/>
          <p:nvPr/>
        </p:nvSpPr>
        <p:spPr>
          <a:xfrm>
            <a:off x="10375773" y="2101618"/>
            <a:ext cx="1424482" cy="473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Small Car</a:t>
            </a:r>
          </a:p>
        </p:txBody>
      </p:sp>
      <p:cxnSp>
        <p:nvCxnSpPr>
          <p:cNvPr id="98" name="Elbow Connector 97">
            <a:extLst>
              <a:ext uri="{FF2B5EF4-FFF2-40B4-BE49-F238E27FC236}">
                <a16:creationId xmlns:a16="http://schemas.microsoft.com/office/drawing/2014/main" id="{59F5CF3A-5A82-0B4C-B7A1-08F70FB938C7}"/>
              </a:ext>
            </a:extLst>
          </p:cNvPr>
          <p:cNvCxnSpPr>
            <a:cxnSpLocks/>
          </p:cNvCxnSpPr>
          <p:nvPr/>
        </p:nvCxnSpPr>
        <p:spPr>
          <a:xfrm rot="5400000">
            <a:off x="9777498" y="1601870"/>
            <a:ext cx="172509" cy="768420"/>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0" name="Elbow Connector 99">
            <a:extLst>
              <a:ext uri="{FF2B5EF4-FFF2-40B4-BE49-F238E27FC236}">
                <a16:creationId xmlns:a16="http://schemas.microsoft.com/office/drawing/2014/main" id="{7A4BD028-944C-C845-87FB-8680EE75CECE}"/>
              </a:ext>
            </a:extLst>
          </p:cNvPr>
          <p:cNvCxnSpPr>
            <a:cxnSpLocks/>
          </p:cNvCxnSpPr>
          <p:nvPr/>
        </p:nvCxnSpPr>
        <p:spPr>
          <a:xfrm rot="16200000" flipH="1">
            <a:off x="10567092" y="1580696"/>
            <a:ext cx="201791" cy="840053"/>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55" name="Group 154">
            <a:extLst>
              <a:ext uri="{FF2B5EF4-FFF2-40B4-BE49-F238E27FC236}">
                <a16:creationId xmlns:a16="http://schemas.microsoft.com/office/drawing/2014/main" id="{3EE12648-2370-3D46-8B84-79C04BA2A5C5}"/>
              </a:ext>
            </a:extLst>
          </p:cNvPr>
          <p:cNvGrpSpPr/>
          <p:nvPr/>
        </p:nvGrpSpPr>
        <p:grpSpPr>
          <a:xfrm>
            <a:off x="1504360" y="1347567"/>
            <a:ext cx="3224514" cy="1800058"/>
            <a:chOff x="521365" y="2942077"/>
            <a:chExt cx="3348573" cy="1515127"/>
          </a:xfrm>
        </p:grpSpPr>
        <p:sp>
          <p:nvSpPr>
            <p:cNvPr id="156" name="Rectangle 155">
              <a:extLst>
                <a:ext uri="{FF2B5EF4-FFF2-40B4-BE49-F238E27FC236}">
                  <a16:creationId xmlns:a16="http://schemas.microsoft.com/office/drawing/2014/main" id="{FEE62C0D-AE4A-EC42-80CB-5BECB599FD6F}"/>
                </a:ext>
              </a:extLst>
            </p:cNvPr>
            <p:cNvSpPr/>
            <p:nvPr/>
          </p:nvSpPr>
          <p:spPr>
            <a:xfrm>
              <a:off x="948694" y="3322497"/>
              <a:ext cx="2921244" cy="1134707"/>
            </a:xfrm>
            <a:prstGeom prst="rect">
              <a:avLst/>
            </a:prstGeom>
            <a:solidFill>
              <a:srgbClr val="CBCBCB"/>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62" name="Rectangle 161">
              <a:extLst>
                <a:ext uri="{FF2B5EF4-FFF2-40B4-BE49-F238E27FC236}">
                  <a16:creationId xmlns:a16="http://schemas.microsoft.com/office/drawing/2014/main" id="{CF631F7F-F184-A146-BEC1-4198A3B53E9A}"/>
                </a:ext>
              </a:extLst>
            </p:cNvPr>
            <p:cNvSpPr/>
            <p:nvPr/>
          </p:nvSpPr>
          <p:spPr>
            <a:xfrm>
              <a:off x="1606524" y="3883478"/>
              <a:ext cx="1493607" cy="308109"/>
            </a:xfrm>
            <a:prstGeom prst="rect">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US" sz="900" dirty="0"/>
                <a:t>Uber</a:t>
              </a:r>
            </a:p>
          </p:txBody>
        </p:sp>
        <p:sp>
          <p:nvSpPr>
            <p:cNvPr id="166" name="TextBox 165">
              <a:extLst>
                <a:ext uri="{FF2B5EF4-FFF2-40B4-BE49-F238E27FC236}">
                  <a16:creationId xmlns:a16="http://schemas.microsoft.com/office/drawing/2014/main" id="{B21D66ED-C929-6E48-B5A1-C2236668E5B4}"/>
                </a:ext>
              </a:extLst>
            </p:cNvPr>
            <p:cNvSpPr txBox="1"/>
            <p:nvPr/>
          </p:nvSpPr>
          <p:spPr>
            <a:xfrm>
              <a:off x="948694" y="3333884"/>
              <a:ext cx="1705379" cy="207247"/>
            </a:xfrm>
            <a:prstGeom prst="rect">
              <a:avLst/>
            </a:prstGeom>
            <a:noFill/>
          </p:spPr>
          <p:txBody>
            <a:bodyPr wrap="square" rtlCol="0">
              <a:spAutoFit/>
            </a:bodyPr>
            <a:lstStyle/>
            <a:p>
              <a:pPr algn="l"/>
              <a:r>
                <a:rPr lang="en-US" sz="1000" b="1" dirty="0"/>
                <a:t>Sold Products</a:t>
              </a:r>
            </a:p>
          </p:txBody>
        </p:sp>
        <p:sp>
          <p:nvSpPr>
            <p:cNvPr id="169" name="TextBox 168">
              <a:extLst>
                <a:ext uri="{FF2B5EF4-FFF2-40B4-BE49-F238E27FC236}">
                  <a16:creationId xmlns:a16="http://schemas.microsoft.com/office/drawing/2014/main" id="{AAEEC49E-2B5E-6D4D-8945-EF21034BA53A}"/>
                </a:ext>
              </a:extLst>
            </p:cNvPr>
            <p:cNvSpPr txBox="1"/>
            <p:nvPr/>
          </p:nvSpPr>
          <p:spPr>
            <a:xfrm>
              <a:off x="521365" y="2942077"/>
              <a:ext cx="967433" cy="207193"/>
            </a:xfrm>
            <a:prstGeom prst="rect">
              <a:avLst/>
            </a:prstGeom>
            <a:noFill/>
          </p:spPr>
          <p:txBody>
            <a:bodyPr wrap="square" rtlCol="0">
              <a:spAutoFit/>
            </a:bodyPr>
            <a:lstStyle/>
            <a:p>
              <a:pPr algn="l"/>
              <a:r>
                <a:rPr lang="en-US" sz="1000" b="1" i="1">
                  <a:solidFill>
                    <a:schemeClr val="accent6">
                      <a:lumMod val="50000"/>
                    </a:schemeClr>
                  </a:solidFill>
                </a:rPr>
                <a:t>Purchases</a:t>
              </a:r>
            </a:p>
          </p:txBody>
        </p:sp>
      </p:grpSp>
      <p:sp>
        <p:nvSpPr>
          <p:cNvPr id="170" name="Rectangle 169">
            <a:extLst>
              <a:ext uri="{FF2B5EF4-FFF2-40B4-BE49-F238E27FC236}">
                <a16:creationId xmlns:a16="http://schemas.microsoft.com/office/drawing/2014/main" id="{63EBD813-C389-B14F-89FF-26DE93763DC0}"/>
              </a:ext>
            </a:extLst>
          </p:cNvPr>
          <p:cNvSpPr/>
          <p:nvPr/>
        </p:nvSpPr>
        <p:spPr>
          <a:xfrm>
            <a:off x="48170" y="1718296"/>
            <a:ext cx="1152639" cy="3742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Account: Client #1</a:t>
            </a:r>
          </a:p>
        </p:txBody>
      </p:sp>
      <p:sp>
        <p:nvSpPr>
          <p:cNvPr id="178" name="TextBox 177">
            <a:extLst>
              <a:ext uri="{FF2B5EF4-FFF2-40B4-BE49-F238E27FC236}">
                <a16:creationId xmlns:a16="http://schemas.microsoft.com/office/drawing/2014/main" id="{9737B91E-F8B5-1D4E-9BE1-72C917E73F47}"/>
              </a:ext>
            </a:extLst>
          </p:cNvPr>
          <p:cNvSpPr txBox="1"/>
          <p:nvPr/>
        </p:nvSpPr>
        <p:spPr>
          <a:xfrm>
            <a:off x="2035090" y="4703938"/>
            <a:ext cx="1704935" cy="246157"/>
          </a:xfrm>
          <a:prstGeom prst="rect">
            <a:avLst/>
          </a:prstGeom>
          <a:noFill/>
        </p:spPr>
        <p:txBody>
          <a:bodyPr wrap="square" rtlCol="0">
            <a:spAutoFit/>
          </a:bodyPr>
          <a:lstStyle/>
          <a:p>
            <a:pPr algn="l"/>
            <a:endParaRPr lang="en-US" sz="1000" b="1" dirty="0"/>
          </a:p>
        </p:txBody>
      </p:sp>
      <p:cxnSp>
        <p:nvCxnSpPr>
          <p:cNvPr id="6" name="Straight Arrow Connector 5">
            <a:extLst>
              <a:ext uri="{FF2B5EF4-FFF2-40B4-BE49-F238E27FC236}">
                <a16:creationId xmlns:a16="http://schemas.microsoft.com/office/drawing/2014/main" id="{D3597814-FA35-4762-8044-F6D2185869C6}"/>
              </a:ext>
            </a:extLst>
          </p:cNvPr>
          <p:cNvCxnSpPr>
            <a:cxnSpLocks/>
          </p:cNvCxnSpPr>
          <p:nvPr/>
        </p:nvCxnSpPr>
        <p:spPr>
          <a:xfrm flipH="1">
            <a:off x="9460671" y="2545695"/>
            <a:ext cx="18871" cy="130025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3" name="Rectangle: Rounded Corners 172">
            <a:extLst>
              <a:ext uri="{FF2B5EF4-FFF2-40B4-BE49-F238E27FC236}">
                <a16:creationId xmlns:a16="http://schemas.microsoft.com/office/drawing/2014/main" id="{D499616E-F53F-984F-94AE-76E572F8C242}"/>
              </a:ext>
            </a:extLst>
          </p:cNvPr>
          <p:cNvSpPr/>
          <p:nvPr/>
        </p:nvSpPr>
        <p:spPr>
          <a:xfrm>
            <a:off x="6626529" y="3868269"/>
            <a:ext cx="1448044" cy="358144"/>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dirty="0">
                <a:solidFill>
                  <a:schemeClr val="bg1"/>
                </a:solidFill>
                <a:cs typeface="Arial" panose="020B0604020202020204" pitchFamily="34" charset="0"/>
              </a:rPr>
              <a:t>Uber App Administration</a:t>
            </a:r>
          </a:p>
        </p:txBody>
      </p:sp>
      <p:cxnSp>
        <p:nvCxnSpPr>
          <p:cNvPr id="125" name="Elbow Connector 189">
            <a:extLst>
              <a:ext uri="{FF2B5EF4-FFF2-40B4-BE49-F238E27FC236}">
                <a16:creationId xmlns:a16="http://schemas.microsoft.com/office/drawing/2014/main" id="{428BC79C-9045-452F-8703-48073BDE8FBD}"/>
              </a:ext>
            </a:extLst>
          </p:cNvPr>
          <p:cNvCxnSpPr>
            <a:cxnSpLocks/>
            <a:endCxn id="95" idx="0"/>
          </p:cNvCxnSpPr>
          <p:nvPr/>
        </p:nvCxnSpPr>
        <p:spPr>
          <a:xfrm rot="16200000" flipH="1">
            <a:off x="9146525" y="4562881"/>
            <a:ext cx="1031372" cy="403082"/>
          </a:xfrm>
          <a:prstGeom prst="bentConnector3">
            <a:avLst>
              <a:gd name="adj1" fmla="val 50000"/>
            </a:avLst>
          </a:prstGeom>
          <a:ln w="19050" cap="flat" cmpd="sng" algn="ctr">
            <a:solidFill>
              <a:srgbClr val="7030A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Box 57">
            <a:extLst>
              <a:ext uri="{FF2B5EF4-FFF2-40B4-BE49-F238E27FC236}">
                <a16:creationId xmlns:a16="http://schemas.microsoft.com/office/drawing/2014/main" id="{29AE5807-1F7C-43AA-A3E3-BB1E89DE3E76}"/>
              </a:ext>
            </a:extLst>
          </p:cNvPr>
          <p:cNvSpPr txBox="1"/>
          <p:nvPr/>
        </p:nvSpPr>
        <p:spPr>
          <a:xfrm>
            <a:off x="6301802" y="3822337"/>
            <a:ext cx="385844" cy="215444"/>
          </a:xfrm>
          <a:prstGeom prst="rect">
            <a:avLst/>
          </a:prstGeom>
          <a:noFill/>
        </p:spPr>
        <p:txBody>
          <a:bodyPr wrap="square" rtlCol="0">
            <a:spAutoFit/>
          </a:bodyPr>
          <a:lstStyle/>
          <a:p>
            <a:pPr algn="l"/>
            <a:r>
              <a:rPr lang="en-US" sz="800" i="1" dirty="0"/>
              <a:t>Ref</a:t>
            </a:r>
          </a:p>
        </p:txBody>
      </p:sp>
      <p:cxnSp>
        <p:nvCxnSpPr>
          <p:cNvPr id="30" name="Connector: Elbow 29">
            <a:extLst>
              <a:ext uri="{FF2B5EF4-FFF2-40B4-BE49-F238E27FC236}">
                <a16:creationId xmlns:a16="http://schemas.microsoft.com/office/drawing/2014/main" id="{E72144B0-DD03-40E1-A97D-B84799E7ED3B}"/>
              </a:ext>
            </a:extLst>
          </p:cNvPr>
          <p:cNvCxnSpPr>
            <a:stCxn id="170" idx="3"/>
            <a:endCxn id="156" idx="1"/>
          </p:cNvCxnSpPr>
          <p:nvPr/>
        </p:nvCxnSpPr>
        <p:spPr>
          <a:xfrm>
            <a:off x="1200809" y="1905435"/>
            <a:ext cx="715048" cy="568141"/>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BD99C033-50A7-4100-B271-D7BA91D6D191}"/>
              </a:ext>
            </a:extLst>
          </p:cNvPr>
          <p:cNvSpPr/>
          <p:nvPr/>
        </p:nvSpPr>
        <p:spPr>
          <a:xfrm>
            <a:off x="9221544" y="5280108"/>
            <a:ext cx="1284415" cy="335369"/>
          </a:xfrm>
          <a:prstGeom prst="rect">
            <a:avLst/>
          </a:prstGeom>
          <a:solidFill>
            <a:srgbClr val="EF8C15"/>
          </a:solidFill>
          <a:ln w="12700">
            <a:no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dirty="0">
                <a:solidFill>
                  <a:schemeClr val="tx1"/>
                </a:solidFill>
              </a:rPr>
              <a:t>Configuration items</a:t>
            </a:r>
            <a:endParaRPr lang="en-US" sz="1100" b="1" dirty="0">
              <a:solidFill>
                <a:schemeClr val="tx1"/>
              </a:solidFill>
              <a:cs typeface="Arial" panose="020B0604020202020204" pitchFamily="34" charset="0"/>
            </a:endParaRPr>
          </a:p>
        </p:txBody>
      </p:sp>
      <p:cxnSp>
        <p:nvCxnSpPr>
          <p:cNvPr id="42" name="Straight Arrow Connector 41">
            <a:extLst>
              <a:ext uri="{FF2B5EF4-FFF2-40B4-BE49-F238E27FC236}">
                <a16:creationId xmlns:a16="http://schemas.microsoft.com/office/drawing/2014/main" id="{0CBA3380-E0EB-4098-B00F-61FA9E45B4FB}"/>
              </a:ext>
            </a:extLst>
          </p:cNvPr>
          <p:cNvCxnSpPr>
            <a:cxnSpLocks/>
          </p:cNvCxnSpPr>
          <p:nvPr/>
        </p:nvCxnSpPr>
        <p:spPr>
          <a:xfrm flipH="1">
            <a:off x="10215259" y="4047341"/>
            <a:ext cx="7221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Rounded Corners 108">
            <a:extLst>
              <a:ext uri="{FF2B5EF4-FFF2-40B4-BE49-F238E27FC236}">
                <a16:creationId xmlns:a16="http://schemas.microsoft.com/office/drawing/2014/main" id="{235A8F24-2146-4C86-8B21-CE4DEE703FDF}"/>
              </a:ext>
            </a:extLst>
          </p:cNvPr>
          <p:cNvSpPr/>
          <p:nvPr/>
        </p:nvSpPr>
        <p:spPr>
          <a:xfrm>
            <a:off x="10937369" y="3830950"/>
            <a:ext cx="1086482" cy="432781"/>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200" dirty="0">
                <a:solidFill>
                  <a:schemeClr val="bg1"/>
                </a:solidFill>
                <a:cs typeface="Arial" panose="020B0604020202020204" pitchFamily="34" charset="0"/>
              </a:rPr>
              <a:t>Uber App</a:t>
            </a:r>
          </a:p>
        </p:txBody>
      </p:sp>
      <p:sp>
        <p:nvSpPr>
          <p:cNvPr id="112" name="TextBox 111">
            <a:extLst>
              <a:ext uri="{FF2B5EF4-FFF2-40B4-BE49-F238E27FC236}">
                <a16:creationId xmlns:a16="http://schemas.microsoft.com/office/drawing/2014/main" id="{AB61E96D-0E5E-4957-B72F-08B0FD85E6AC}"/>
              </a:ext>
            </a:extLst>
          </p:cNvPr>
          <p:cNvSpPr txBox="1"/>
          <p:nvPr/>
        </p:nvSpPr>
        <p:spPr>
          <a:xfrm>
            <a:off x="10248243" y="3802614"/>
            <a:ext cx="761487" cy="215444"/>
          </a:xfrm>
          <a:prstGeom prst="rect">
            <a:avLst/>
          </a:prstGeom>
          <a:noFill/>
        </p:spPr>
        <p:txBody>
          <a:bodyPr wrap="square" rtlCol="0">
            <a:spAutoFit/>
          </a:bodyPr>
          <a:lstStyle/>
          <a:p>
            <a:pPr algn="l"/>
            <a:r>
              <a:rPr lang="en-US" sz="800" dirty="0"/>
              <a:t>Consumes</a:t>
            </a:r>
          </a:p>
        </p:txBody>
      </p:sp>
      <p:cxnSp>
        <p:nvCxnSpPr>
          <p:cNvPr id="78" name="Straight Arrow Connector 77">
            <a:extLst>
              <a:ext uri="{FF2B5EF4-FFF2-40B4-BE49-F238E27FC236}">
                <a16:creationId xmlns:a16="http://schemas.microsoft.com/office/drawing/2014/main" id="{B444CDBD-3C52-4A65-A2C6-63345952DAA3}"/>
              </a:ext>
            </a:extLst>
          </p:cNvPr>
          <p:cNvCxnSpPr>
            <a:cxnSpLocks/>
          </p:cNvCxnSpPr>
          <p:nvPr/>
        </p:nvCxnSpPr>
        <p:spPr>
          <a:xfrm>
            <a:off x="8088593" y="4046237"/>
            <a:ext cx="6315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5C0E7C2-644A-4E59-9496-33F777EBB7EB}"/>
              </a:ext>
            </a:extLst>
          </p:cNvPr>
          <p:cNvCxnSpPr>
            <a:cxnSpLocks/>
          </p:cNvCxnSpPr>
          <p:nvPr/>
        </p:nvCxnSpPr>
        <p:spPr>
          <a:xfrm>
            <a:off x="6330977" y="4037781"/>
            <a:ext cx="296917" cy="1104"/>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010E895-F84B-4F90-A860-0B33B63E06C9}"/>
              </a:ext>
            </a:extLst>
          </p:cNvPr>
          <p:cNvSpPr txBox="1"/>
          <p:nvPr/>
        </p:nvSpPr>
        <p:spPr>
          <a:xfrm>
            <a:off x="-1" y="-107754"/>
            <a:ext cx="10542542" cy="769241"/>
          </a:xfrm>
          <a:prstGeom prst="rect">
            <a:avLst/>
          </a:prstGeom>
          <a:noFill/>
        </p:spPr>
        <p:txBody>
          <a:bodyPr wrap="square" rtlCol="0">
            <a:spAutoFit/>
          </a:bodyPr>
          <a:lstStyle/>
          <a:p>
            <a:r>
              <a:rPr lang="en-US" sz="4399" dirty="0"/>
              <a:t>CSDM with CSM and ITSM</a:t>
            </a:r>
          </a:p>
        </p:txBody>
      </p:sp>
      <p:sp>
        <p:nvSpPr>
          <p:cNvPr id="10" name="TextBox 9">
            <a:extLst>
              <a:ext uri="{FF2B5EF4-FFF2-40B4-BE49-F238E27FC236}">
                <a16:creationId xmlns:a16="http://schemas.microsoft.com/office/drawing/2014/main" id="{C9506861-8B85-403D-BAA4-7A83BDDF14B8}"/>
              </a:ext>
            </a:extLst>
          </p:cNvPr>
          <p:cNvSpPr txBox="1"/>
          <p:nvPr/>
        </p:nvSpPr>
        <p:spPr>
          <a:xfrm>
            <a:off x="6111797" y="2540183"/>
            <a:ext cx="2337185" cy="646163"/>
          </a:xfrm>
          <a:prstGeom prst="rect">
            <a:avLst/>
          </a:prstGeom>
          <a:noFill/>
        </p:spPr>
        <p:txBody>
          <a:bodyPr wrap="square" rtlCol="0">
            <a:spAutoFit/>
          </a:bodyPr>
          <a:lstStyle/>
          <a:p>
            <a:pPr algn="ctr"/>
            <a:r>
              <a:rPr lang="en-US" sz="1798" b="1" dirty="0">
                <a:solidFill>
                  <a:schemeClr val="tx2"/>
                </a:solidFill>
              </a:rPr>
              <a:t>Data here related to CSDM</a:t>
            </a:r>
          </a:p>
        </p:txBody>
      </p:sp>
      <p:sp>
        <p:nvSpPr>
          <p:cNvPr id="13" name="Rectangle 12">
            <a:extLst>
              <a:ext uri="{FF2B5EF4-FFF2-40B4-BE49-F238E27FC236}">
                <a16:creationId xmlns:a16="http://schemas.microsoft.com/office/drawing/2014/main" id="{4FF5734E-A9B2-472D-B9A6-A0D57C957E7F}"/>
              </a:ext>
            </a:extLst>
          </p:cNvPr>
          <p:cNvSpPr/>
          <p:nvPr/>
        </p:nvSpPr>
        <p:spPr>
          <a:xfrm>
            <a:off x="4996326" y="661487"/>
            <a:ext cx="7115883" cy="6211410"/>
          </a:xfrm>
          <a:prstGeom prst="rect">
            <a:avLst/>
          </a:prstGeom>
          <a:solidFill>
            <a:srgbClr val="AEABAB">
              <a:alpha val="2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p>
        </p:txBody>
      </p:sp>
      <p:cxnSp>
        <p:nvCxnSpPr>
          <p:cNvPr id="5" name="Straight Connector 4">
            <a:extLst>
              <a:ext uri="{FF2B5EF4-FFF2-40B4-BE49-F238E27FC236}">
                <a16:creationId xmlns:a16="http://schemas.microsoft.com/office/drawing/2014/main" id="{802B5F3C-7A9D-45B3-955A-BB70478FA2BC}"/>
              </a:ext>
            </a:extLst>
          </p:cNvPr>
          <p:cNvCxnSpPr/>
          <p:nvPr/>
        </p:nvCxnSpPr>
        <p:spPr>
          <a:xfrm flipV="1">
            <a:off x="3987587" y="2404891"/>
            <a:ext cx="4704383" cy="235180"/>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8233035-D108-4B60-A2D0-858D13913621}"/>
              </a:ext>
            </a:extLst>
          </p:cNvPr>
          <p:cNvSpPr txBox="1"/>
          <p:nvPr/>
        </p:nvSpPr>
        <p:spPr>
          <a:xfrm>
            <a:off x="6712983" y="3474111"/>
            <a:ext cx="1377105" cy="415498"/>
          </a:xfrm>
          <a:prstGeom prst="rect">
            <a:avLst/>
          </a:prstGeom>
          <a:noFill/>
        </p:spPr>
        <p:txBody>
          <a:bodyPr wrap="square" rtlCol="0">
            <a:spAutoFit/>
          </a:bodyPr>
          <a:lstStyle/>
          <a:p>
            <a:pPr algn="ctr"/>
            <a:r>
              <a:rPr lang="en-US" sz="1050" dirty="0"/>
              <a:t>Human generated data</a:t>
            </a:r>
          </a:p>
        </p:txBody>
      </p:sp>
      <p:sp>
        <p:nvSpPr>
          <p:cNvPr id="41" name="TextBox 40">
            <a:extLst>
              <a:ext uri="{FF2B5EF4-FFF2-40B4-BE49-F238E27FC236}">
                <a16:creationId xmlns:a16="http://schemas.microsoft.com/office/drawing/2014/main" id="{1E582BCD-8C33-C118-90A1-F0AE38E95D74}"/>
              </a:ext>
            </a:extLst>
          </p:cNvPr>
          <p:cNvSpPr txBox="1"/>
          <p:nvPr/>
        </p:nvSpPr>
        <p:spPr>
          <a:xfrm>
            <a:off x="199556" y="717271"/>
            <a:ext cx="4796770" cy="343256"/>
          </a:xfrm>
          <a:prstGeom prst="rect">
            <a:avLst/>
          </a:prstGeom>
          <a:solidFill>
            <a:schemeClr val="tx2"/>
          </a:solidFill>
        </p:spPr>
        <p:txBody>
          <a:bodyPr wrap="square" rtlCol="0">
            <a:noAutofit/>
          </a:bodyPr>
          <a:lstStyle/>
          <a:p>
            <a:pPr algn="ctr">
              <a:spcBef>
                <a:spcPts val="300"/>
              </a:spcBef>
            </a:pPr>
            <a:r>
              <a:rPr lang="en-US" sz="1600" b="1" dirty="0">
                <a:solidFill>
                  <a:schemeClr val="bg1"/>
                </a:solidFill>
              </a:rPr>
              <a:t>SN Customer Service Management</a:t>
            </a:r>
          </a:p>
        </p:txBody>
      </p:sp>
      <p:sp>
        <p:nvSpPr>
          <p:cNvPr id="43" name="TextBox 42">
            <a:extLst>
              <a:ext uri="{FF2B5EF4-FFF2-40B4-BE49-F238E27FC236}">
                <a16:creationId xmlns:a16="http://schemas.microsoft.com/office/drawing/2014/main" id="{4ED22281-4FF6-EF6A-481D-8663E7E4CBAE}"/>
              </a:ext>
            </a:extLst>
          </p:cNvPr>
          <p:cNvSpPr txBox="1"/>
          <p:nvPr/>
        </p:nvSpPr>
        <p:spPr>
          <a:xfrm>
            <a:off x="4980317" y="701733"/>
            <a:ext cx="7131892" cy="353911"/>
          </a:xfrm>
          <a:prstGeom prst="rect">
            <a:avLst/>
          </a:prstGeom>
          <a:solidFill>
            <a:schemeClr val="accent1"/>
          </a:solidFill>
        </p:spPr>
        <p:txBody>
          <a:bodyPr wrap="square" rtlCol="0">
            <a:noAutofit/>
          </a:bodyPr>
          <a:lstStyle/>
          <a:p>
            <a:pPr algn="ctr">
              <a:spcBef>
                <a:spcPts val="300"/>
              </a:spcBef>
            </a:pPr>
            <a:r>
              <a:rPr lang="en-US" sz="1600" b="1" dirty="0">
                <a:solidFill>
                  <a:schemeClr val="tx2"/>
                </a:solidFill>
              </a:rPr>
              <a:t>SN IT Service Management</a:t>
            </a:r>
          </a:p>
        </p:txBody>
      </p:sp>
    </p:spTree>
    <p:extLst>
      <p:ext uri="{BB962C8B-B14F-4D97-AF65-F5344CB8AC3E}">
        <p14:creationId xmlns:p14="http://schemas.microsoft.com/office/powerpoint/2010/main" val="41884719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978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Oval 386">
            <a:extLst>
              <a:ext uri="{FF2B5EF4-FFF2-40B4-BE49-F238E27FC236}">
                <a16:creationId xmlns:a16="http://schemas.microsoft.com/office/drawing/2014/main" id="{AE1E92BF-930D-3F27-FACD-E307CEFB486C}"/>
              </a:ext>
            </a:extLst>
          </p:cNvPr>
          <p:cNvSpPr/>
          <p:nvPr/>
        </p:nvSpPr>
        <p:spPr>
          <a:xfrm>
            <a:off x="2252982" y="2718421"/>
            <a:ext cx="683358" cy="629616"/>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17" name="Freeform 5">
            <a:extLst>
              <a:ext uri="{FF2B5EF4-FFF2-40B4-BE49-F238E27FC236}">
                <a16:creationId xmlns:a16="http://schemas.microsoft.com/office/drawing/2014/main" id="{41B2EEA9-F179-CF25-1214-DE4D140E23DA}"/>
              </a:ext>
            </a:extLst>
          </p:cNvPr>
          <p:cNvSpPr>
            <a:spLocks/>
          </p:cNvSpPr>
          <p:nvPr/>
        </p:nvSpPr>
        <p:spPr bwMode="auto">
          <a:xfrm>
            <a:off x="2288274" y="2884628"/>
            <a:ext cx="3727282" cy="2491729"/>
          </a:xfrm>
          <a:custGeom>
            <a:avLst/>
            <a:gdLst>
              <a:gd name="T0" fmla="*/ 879 w 976"/>
              <a:gd name="T1" fmla="*/ 618 h 618"/>
              <a:gd name="T2" fmla="*/ 97 w 976"/>
              <a:gd name="T3" fmla="*/ 618 h 618"/>
              <a:gd name="T4" fmla="*/ 0 w 976"/>
              <a:gd name="T5" fmla="*/ 521 h 618"/>
              <a:gd name="T6" fmla="*/ 0 w 976"/>
              <a:gd name="T7" fmla="*/ 97 h 618"/>
              <a:gd name="T8" fmla="*/ 97 w 976"/>
              <a:gd name="T9" fmla="*/ 0 h 618"/>
              <a:gd name="T10" fmla="*/ 879 w 976"/>
              <a:gd name="T11" fmla="*/ 0 h 618"/>
              <a:gd name="T12" fmla="*/ 976 w 976"/>
              <a:gd name="T13" fmla="*/ 97 h 618"/>
              <a:gd name="T14" fmla="*/ 976 w 976"/>
              <a:gd name="T15" fmla="*/ 521 h 618"/>
              <a:gd name="T16" fmla="*/ 879 w 976"/>
              <a:gd name="T17"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6" h="618">
                <a:moveTo>
                  <a:pt x="879" y="618"/>
                </a:moveTo>
                <a:cubicBezTo>
                  <a:pt x="97" y="618"/>
                  <a:pt x="97" y="618"/>
                  <a:pt x="97" y="618"/>
                </a:cubicBezTo>
                <a:cubicBezTo>
                  <a:pt x="44" y="618"/>
                  <a:pt x="0" y="575"/>
                  <a:pt x="0" y="521"/>
                </a:cubicBezTo>
                <a:cubicBezTo>
                  <a:pt x="0" y="97"/>
                  <a:pt x="0" y="97"/>
                  <a:pt x="0" y="97"/>
                </a:cubicBezTo>
                <a:cubicBezTo>
                  <a:pt x="0" y="44"/>
                  <a:pt x="44" y="0"/>
                  <a:pt x="97" y="0"/>
                </a:cubicBezTo>
                <a:cubicBezTo>
                  <a:pt x="879" y="0"/>
                  <a:pt x="879" y="0"/>
                  <a:pt x="879" y="0"/>
                </a:cubicBezTo>
                <a:cubicBezTo>
                  <a:pt x="933" y="0"/>
                  <a:pt x="976" y="44"/>
                  <a:pt x="976" y="97"/>
                </a:cubicBezTo>
                <a:cubicBezTo>
                  <a:pt x="976" y="521"/>
                  <a:pt x="976" y="521"/>
                  <a:pt x="976" y="521"/>
                </a:cubicBezTo>
                <a:cubicBezTo>
                  <a:pt x="976" y="575"/>
                  <a:pt x="933" y="618"/>
                  <a:pt x="879" y="618"/>
                </a:cubicBezTo>
                <a:close/>
              </a:path>
            </a:pathLst>
          </a:custGeom>
          <a:solidFill>
            <a:srgbClr val="FC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 name="Freeform 6">
            <a:extLst>
              <a:ext uri="{FF2B5EF4-FFF2-40B4-BE49-F238E27FC236}">
                <a16:creationId xmlns:a16="http://schemas.microsoft.com/office/drawing/2014/main" id="{08E50788-E135-0BAE-3499-8DCA0AB0FC36}"/>
              </a:ext>
            </a:extLst>
          </p:cNvPr>
          <p:cNvSpPr>
            <a:spLocks/>
          </p:cNvSpPr>
          <p:nvPr/>
        </p:nvSpPr>
        <p:spPr bwMode="auto">
          <a:xfrm>
            <a:off x="6465677" y="2654208"/>
            <a:ext cx="2658666" cy="1834849"/>
          </a:xfrm>
          <a:custGeom>
            <a:avLst/>
            <a:gdLst>
              <a:gd name="T0" fmla="*/ 621 w 696"/>
              <a:gd name="T1" fmla="*/ 455 h 455"/>
              <a:gd name="T2" fmla="*/ 75 w 696"/>
              <a:gd name="T3" fmla="*/ 455 h 455"/>
              <a:gd name="T4" fmla="*/ 0 w 696"/>
              <a:gd name="T5" fmla="*/ 380 h 455"/>
              <a:gd name="T6" fmla="*/ 0 w 696"/>
              <a:gd name="T7" fmla="*/ 75 h 455"/>
              <a:gd name="T8" fmla="*/ 75 w 696"/>
              <a:gd name="T9" fmla="*/ 0 h 455"/>
              <a:gd name="T10" fmla="*/ 621 w 696"/>
              <a:gd name="T11" fmla="*/ 0 h 455"/>
              <a:gd name="T12" fmla="*/ 696 w 696"/>
              <a:gd name="T13" fmla="*/ 75 h 455"/>
              <a:gd name="T14" fmla="*/ 696 w 696"/>
              <a:gd name="T15" fmla="*/ 380 h 455"/>
              <a:gd name="T16" fmla="*/ 621 w 696"/>
              <a:gd name="T17" fmla="*/ 45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55">
                <a:moveTo>
                  <a:pt x="621" y="455"/>
                </a:moveTo>
                <a:cubicBezTo>
                  <a:pt x="75" y="455"/>
                  <a:pt x="75" y="455"/>
                  <a:pt x="75" y="455"/>
                </a:cubicBezTo>
                <a:cubicBezTo>
                  <a:pt x="34" y="455"/>
                  <a:pt x="0" y="421"/>
                  <a:pt x="0" y="380"/>
                </a:cubicBezTo>
                <a:cubicBezTo>
                  <a:pt x="0" y="75"/>
                  <a:pt x="0" y="75"/>
                  <a:pt x="0" y="75"/>
                </a:cubicBezTo>
                <a:cubicBezTo>
                  <a:pt x="0" y="33"/>
                  <a:pt x="34" y="0"/>
                  <a:pt x="75" y="0"/>
                </a:cubicBezTo>
                <a:cubicBezTo>
                  <a:pt x="621" y="0"/>
                  <a:pt x="621" y="0"/>
                  <a:pt x="621" y="0"/>
                </a:cubicBezTo>
                <a:cubicBezTo>
                  <a:pt x="662" y="0"/>
                  <a:pt x="696" y="33"/>
                  <a:pt x="696" y="75"/>
                </a:cubicBezTo>
                <a:cubicBezTo>
                  <a:pt x="696" y="380"/>
                  <a:pt x="696" y="380"/>
                  <a:pt x="696" y="380"/>
                </a:cubicBezTo>
                <a:cubicBezTo>
                  <a:pt x="696" y="421"/>
                  <a:pt x="662" y="455"/>
                  <a:pt x="621" y="4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 name="Freeform 7">
            <a:extLst>
              <a:ext uri="{FF2B5EF4-FFF2-40B4-BE49-F238E27FC236}">
                <a16:creationId xmlns:a16="http://schemas.microsoft.com/office/drawing/2014/main" id="{1E71D18F-C8BD-8427-30D2-8FB59A167E0F}"/>
              </a:ext>
            </a:extLst>
          </p:cNvPr>
          <p:cNvSpPr>
            <a:spLocks/>
          </p:cNvSpPr>
          <p:nvPr/>
        </p:nvSpPr>
        <p:spPr bwMode="auto">
          <a:xfrm>
            <a:off x="6415787" y="941568"/>
            <a:ext cx="2452668" cy="1349403"/>
          </a:xfrm>
          <a:custGeom>
            <a:avLst/>
            <a:gdLst>
              <a:gd name="T0" fmla="*/ 583 w 642"/>
              <a:gd name="T1" fmla="*/ 335 h 335"/>
              <a:gd name="T2" fmla="*/ 58 w 642"/>
              <a:gd name="T3" fmla="*/ 335 h 335"/>
              <a:gd name="T4" fmla="*/ 0 w 642"/>
              <a:gd name="T5" fmla="*/ 276 h 335"/>
              <a:gd name="T6" fmla="*/ 0 w 642"/>
              <a:gd name="T7" fmla="*/ 58 h 335"/>
              <a:gd name="T8" fmla="*/ 58 w 642"/>
              <a:gd name="T9" fmla="*/ 0 h 335"/>
              <a:gd name="T10" fmla="*/ 583 w 642"/>
              <a:gd name="T11" fmla="*/ 0 h 335"/>
              <a:gd name="T12" fmla="*/ 642 w 642"/>
              <a:gd name="T13" fmla="*/ 58 h 335"/>
              <a:gd name="T14" fmla="*/ 642 w 642"/>
              <a:gd name="T15" fmla="*/ 276 h 335"/>
              <a:gd name="T16" fmla="*/ 583 w 642"/>
              <a:gd name="T1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335">
                <a:moveTo>
                  <a:pt x="583" y="335"/>
                </a:moveTo>
                <a:cubicBezTo>
                  <a:pt x="58" y="335"/>
                  <a:pt x="58" y="335"/>
                  <a:pt x="58" y="335"/>
                </a:cubicBezTo>
                <a:cubicBezTo>
                  <a:pt x="26" y="335"/>
                  <a:pt x="0" y="309"/>
                  <a:pt x="0" y="276"/>
                </a:cubicBezTo>
                <a:cubicBezTo>
                  <a:pt x="0" y="58"/>
                  <a:pt x="0" y="58"/>
                  <a:pt x="0" y="58"/>
                </a:cubicBezTo>
                <a:cubicBezTo>
                  <a:pt x="0" y="26"/>
                  <a:pt x="26" y="0"/>
                  <a:pt x="58" y="0"/>
                </a:cubicBezTo>
                <a:cubicBezTo>
                  <a:pt x="583" y="0"/>
                  <a:pt x="583" y="0"/>
                  <a:pt x="583" y="0"/>
                </a:cubicBezTo>
                <a:cubicBezTo>
                  <a:pt x="616" y="0"/>
                  <a:pt x="642" y="26"/>
                  <a:pt x="642" y="58"/>
                </a:cubicBezTo>
                <a:cubicBezTo>
                  <a:pt x="642" y="276"/>
                  <a:pt x="642" y="276"/>
                  <a:pt x="642" y="276"/>
                </a:cubicBezTo>
                <a:cubicBezTo>
                  <a:pt x="642" y="309"/>
                  <a:pt x="616" y="335"/>
                  <a:pt x="583" y="33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 name="Freeform 8">
            <a:extLst>
              <a:ext uri="{FF2B5EF4-FFF2-40B4-BE49-F238E27FC236}">
                <a16:creationId xmlns:a16="http://schemas.microsoft.com/office/drawing/2014/main" id="{91CD4624-FBF7-E446-4975-753D893E56BB}"/>
              </a:ext>
            </a:extLst>
          </p:cNvPr>
          <p:cNvSpPr>
            <a:spLocks/>
          </p:cNvSpPr>
          <p:nvPr/>
        </p:nvSpPr>
        <p:spPr bwMode="auto">
          <a:xfrm>
            <a:off x="4124055" y="1279343"/>
            <a:ext cx="2085733" cy="1154207"/>
          </a:xfrm>
          <a:custGeom>
            <a:avLst/>
            <a:gdLst>
              <a:gd name="T0" fmla="*/ 501 w 546"/>
              <a:gd name="T1" fmla="*/ 286 h 286"/>
              <a:gd name="T2" fmla="*/ 45 w 546"/>
              <a:gd name="T3" fmla="*/ 286 h 286"/>
              <a:gd name="T4" fmla="*/ 0 w 546"/>
              <a:gd name="T5" fmla="*/ 240 h 286"/>
              <a:gd name="T6" fmla="*/ 0 w 546"/>
              <a:gd name="T7" fmla="*/ 46 h 286"/>
              <a:gd name="T8" fmla="*/ 45 w 546"/>
              <a:gd name="T9" fmla="*/ 0 h 286"/>
              <a:gd name="T10" fmla="*/ 501 w 546"/>
              <a:gd name="T11" fmla="*/ 0 h 286"/>
              <a:gd name="T12" fmla="*/ 546 w 546"/>
              <a:gd name="T13" fmla="*/ 46 h 286"/>
              <a:gd name="T14" fmla="*/ 546 w 546"/>
              <a:gd name="T15" fmla="*/ 240 h 286"/>
              <a:gd name="T16" fmla="*/ 501 w 546"/>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286">
                <a:moveTo>
                  <a:pt x="501" y="286"/>
                </a:moveTo>
                <a:cubicBezTo>
                  <a:pt x="45" y="286"/>
                  <a:pt x="45" y="286"/>
                  <a:pt x="45" y="286"/>
                </a:cubicBezTo>
                <a:cubicBezTo>
                  <a:pt x="20" y="286"/>
                  <a:pt x="0" y="266"/>
                  <a:pt x="0" y="240"/>
                </a:cubicBezTo>
                <a:cubicBezTo>
                  <a:pt x="0" y="46"/>
                  <a:pt x="0" y="46"/>
                  <a:pt x="0" y="46"/>
                </a:cubicBezTo>
                <a:cubicBezTo>
                  <a:pt x="0" y="20"/>
                  <a:pt x="20" y="0"/>
                  <a:pt x="45" y="0"/>
                </a:cubicBezTo>
                <a:cubicBezTo>
                  <a:pt x="501" y="0"/>
                  <a:pt x="501" y="0"/>
                  <a:pt x="501" y="0"/>
                </a:cubicBezTo>
                <a:cubicBezTo>
                  <a:pt x="526" y="0"/>
                  <a:pt x="546" y="20"/>
                  <a:pt x="546" y="46"/>
                </a:cubicBezTo>
                <a:cubicBezTo>
                  <a:pt x="546" y="240"/>
                  <a:pt x="546" y="240"/>
                  <a:pt x="546" y="240"/>
                </a:cubicBezTo>
                <a:cubicBezTo>
                  <a:pt x="546" y="266"/>
                  <a:pt x="526" y="286"/>
                  <a:pt x="501" y="286"/>
                </a:cubicBezTo>
                <a:close/>
              </a:path>
            </a:pathLst>
          </a:custGeom>
          <a:solidFill>
            <a:srgbClr val="F277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 name="Freeform 9">
            <a:extLst>
              <a:ext uri="{FF2B5EF4-FFF2-40B4-BE49-F238E27FC236}">
                <a16:creationId xmlns:a16="http://schemas.microsoft.com/office/drawing/2014/main" id="{B625100C-F916-F480-2F73-BAEC07D755D4}"/>
              </a:ext>
            </a:extLst>
          </p:cNvPr>
          <p:cNvSpPr>
            <a:spLocks noEditPoints="1"/>
          </p:cNvSpPr>
          <p:nvPr/>
        </p:nvSpPr>
        <p:spPr bwMode="auto">
          <a:xfrm>
            <a:off x="9204812" y="1146949"/>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 name="Freeform 13">
            <a:extLst>
              <a:ext uri="{FF2B5EF4-FFF2-40B4-BE49-F238E27FC236}">
                <a16:creationId xmlns:a16="http://schemas.microsoft.com/office/drawing/2014/main" id="{39DF745A-81C7-ED3B-7F6A-87CF4D92501E}"/>
              </a:ext>
            </a:extLst>
          </p:cNvPr>
          <p:cNvSpPr>
            <a:spLocks noEditPoints="1"/>
          </p:cNvSpPr>
          <p:nvPr/>
        </p:nvSpPr>
        <p:spPr bwMode="auto">
          <a:xfrm>
            <a:off x="3768386" y="1768184"/>
            <a:ext cx="291294" cy="305526"/>
          </a:xfrm>
          <a:custGeom>
            <a:avLst/>
            <a:gdLst>
              <a:gd name="T0" fmla="*/ 38 w 76"/>
              <a:gd name="T1" fmla="*/ 76 h 76"/>
              <a:gd name="T2" fmla="*/ 0 w 76"/>
              <a:gd name="T3" fmla="*/ 38 h 76"/>
              <a:gd name="T4" fmla="*/ 38 w 76"/>
              <a:gd name="T5" fmla="*/ 0 h 76"/>
              <a:gd name="T6" fmla="*/ 76 w 76"/>
              <a:gd name="T7" fmla="*/ 38 h 76"/>
              <a:gd name="T8" fmla="*/ 38 w 76"/>
              <a:gd name="T9" fmla="*/ 76 h 76"/>
              <a:gd name="T10" fmla="*/ 38 w 76"/>
              <a:gd name="T11" fmla="*/ 3 h 76"/>
              <a:gd name="T12" fmla="*/ 3 w 76"/>
              <a:gd name="T13" fmla="*/ 38 h 76"/>
              <a:gd name="T14" fmla="*/ 38 w 76"/>
              <a:gd name="T15" fmla="*/ 73 h 76"/>
              <a:gd name="T16" fmla="*/ 73 w 76"/>
              <a:gd name="T17" fmla="*/ 38 h 76"/>
              <a:gd name="T18" fmla="*/ 38 w 76"/>
              <a:gd name="T19"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6">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9"/>
                  <a:pt x="3" y="38"/>
                </a:cubicBezTo>
                <a:cubicBezTo>
                  <a:pt x="3" y="57"/>
                  <a:pt x="19" y="73"/>
                  <a:pt x="38" y="73"/>
                </a:cubicBezTo>
                <a:cubicBezTo>
                  <a:pt x="57" y="73"/>
                  <a:pt x="73" y="57"/>
                  <a:pt x="73" y="38"/>
                </a:cubicBezTo>
                <a:cubicBezTo>
                  <a:pt x="73" y="19"/>
                  <a:pt x="57" y="3"/>
                  <a:pt x="38"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 name="Freeform 17">
            <a:extLst>
              <a:ext uri="{FF2B5EF4-FFF2-40B4-BE49-F238E27FC236}">
                <a16:creationId xmlns:a16="http://schemas.microsoft.com/office/drawing/2014/main" id="{7938F57C-5D7B-A76A-BB9B-3D1C4F9C2775}"/>
              </a:ext>
            </a:extLst>
          </p:cNvPr>
          <p:cNvSpPr>
            <a:spLocks noEditPoints="1"/>
          </p:cNvSpPr>
          <p:nvPr/>
        </p:nvSpPr>
        <p:spPr bwMode="auto">
          <a:xfrm>
            <a:off x="9204812" y="161881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4" name="Freeform 21">
            <a:extLst>
              <a:ext uri="{FF2B5EF4-FFF2-40B4-BE49-F238E27FC236}">
                <a16:creationId xmlns:a16="http://schemas.microsoft.com/office/drawing/2014/main" id="{506C4F4D-D6A5-CD9E-0A92-5C2DA4F9AD82}"/>
              </a:ext>
            </a:extLst>
          </p:cNvPr>
          <p:cNvSpPr>
            <a:spLocks noEditPoints="1"/>
          </p:cNvSpPr>
          <p:nvPr/>
        </p:nvSpPr>
        <p:spPr bwMode="auto">
          <a:xfrm>
            <a:off x="9204812" y="2815457"/>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5" name="Freeform 25">
            <a:extLst>
              <a:ext uri="{FF2B5EF4-FFF2-40B4-BE49-F238E27FC236}">
                <a16:creationId xmlns:a16="http://schemas.microsoft.com/office/drawing/2014/main" id="{5E3126BD-8EDC-572F-258A-2A19CD169C7F}"/>
              </a:ext>
            </a:extLst>
          </p:cNvPr>
          <p:cNvSpPr>
            <a:spLocks noEditPoints="1"/>
          </p:cNvSpPr>
          <p:nvPr/>
        </p:nvSpPr>
        <p:spPr bwMode="auto">
          <a:xfrm>
            <a:off x="2554822" y="2405774"/>
            <a:ext cx="286466" cy="302131"/>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3 h 75"/>
              <a:gd name="T12" fmla="*/ 3 w 75"/>
              <a:gd name="T13" fmla="*/ 37 h 75"/>
              <a:gd name="T14" fmla="*/ 38 w 75"/>
              <a:gd name="T15" fmla="*/ 72 h 75"/>
              <a:gd name="T16" fmla="*/ 72 w 75"/>
              <a:gd name="T17" fmla="*/ 37 h 75"/>
              <a:gd name="T18" fmla="*/ 38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9" y="0"/>
                  <a:pt x="75" y="16"/>
                  <a:pt x="75" y="37"/>
                </a:cubicBezTo>
                <a:cubicBezTo>
                  <a:pt x="75" y="58"/>
                  <a:pt x="59" y="75"/>
                  <a:pt x="38" y="75"/>
                </a:cubicBezTo>
                <a:close/>
                <a:moveTo>
                  <a:pt x="38" y="3"/>
                </a:moveTo>
                <a:cubicBezTo>
                  <a:pt x="19" y="3"/>
                  <a:pt x="3" y="18"/>
                  <a:pt x="3" y="37"/>
                </a:cubicBezTo>
                <a:cubicBezTo>
                  <a:pt x="3" y="56"/>
                  <a:pt x="19" y="72"/>
                  <a:pt x="38" y="72"/>
                </a:cubicBezTo>
                <a:cubicBezTo>
                  <a:pt x="57" y="72"/>
                  <a:pt x="72" y="56"/>
                  <a:pt x="72" y="37"/>
                </a:cubicBezTo>
                <a:cubicBezTo>
                  <a:pt x="72" y="18"/>
                  <a:pt x="57" y="3"/>
                  <a:pt x="38"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6" name="Freeform 29">
            <a:extLst>
              <a:ext uri="{FF2B5EF4-FFF2-40B4-BE49-F238E27FC236}">
                <a16:creationId xmlns:a16="http://schemas.microsoft.com/office/drawing/2014/main" id="{A1F746D3-55F9-A92A-C00B-4F2A3BCC4C64}"/>
              </a:ext>
            </a:extLst>
          </p:cNvPr>
          <p:cNvSpPr>
            <a:spLocks noEditPoints="1"/>
          </p:cNvSpPr>
          <p:nvPr/>
        </p:nvSpPr>
        <p:spPr bwMode="auto">
          <a:xfrm>
            <a:off x="8300350" y="232998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7" name="Freeform 33">
            <a:extLst>
              <a:ext uri="{FF2B5EF4-FFF2-40B4-BE49-F238E27FC236}">
                <a16:creationId xmlns:a16="http://schemas.microsoft.com/office/drawing/2014/main" id="{C577B399-45D0-2EFC-76B4-3D0091CF0E69}"/>
              </a:ext>
            </a:extLst>
          </p:cNvPr>
          <p:cNvSpPr>
            <a:spLocks noEditPoints="1"/>
          </p:cNvSpPr>
          <p:nvPr/>
        </p:nvSpPr>
        <p:spPr bwMode="auto">
          <a:xfrm>
            <a:off x="6802942" y="602001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6" y="72"/>
                  <a:pt x="72" y="57"/>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8" name="Freeform 37">
            <a:extLst>
              <a:ext uri="{FF2B5EF4-FFF2-40B4-BE49-F238E27FC236}">
                <a16:creationId xmlns:a16="http://schemas.microsoft.com/office/drawing/2014/main" id="{7D3208A4-4FB2-E3AA-093C-58E09777CF4E}"/>
              </a:ext>
            </a:extLst>
          </p:cNvPr>
          <p:cNvSpPr>
            <a:spLocks noEditPoints="1"/>
          </p:cNvSpPr>
          <p:nvPr/>
        </p:nvSpPr>
        <p:spPr bwMode="auto">
          <a:xfrm>
            <a:off x="4283685" y="6023848"/>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7" y="75"/>
                  <a:pt x="0" y="58"/>
                  <a:pt x="0" y="37"/>
                </a:cubicBezTo>
                <a:cubicBezTo>
                  <a:pt x="0" y="17"/>
                  <a:pt x="17"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6" y="72"/>
                  <a:pt x="72" y="57"/>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9" name="Freeform 41">
            <a:extLst>
              <a:ext uri="{FF2B5EF4-FFF2-40B4-BE49-F238E27FC236}">
                <a16:creationId xmlns:a16="http://schemas.microsoft.com/office/drawing/2014/main" id="{592E43B8-53B6-73B1-AF92-9676FECFDD2A}"/>
              </a:ext>
            </a:extLst>
          </p:cNvPr>
          <p:cNvSpPr>
            <a:spLocks noEditPoints="1"/>
          </p:cNvSpPr>
          <p:nvPr/>
        </p:nvSpPr>
        <p:spPr bwMode="auto">
          <a:xfrm>
            <a:off x="3297107" y="6017908"/>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7" y="75"/>
                  <a:pt x="0" y="58"/>
                  <a:pt x="0" y="37"/>
                </a:cubicBezTo>
                <a:cubicBezTo>
                  <a:pt x="0" y="17"/>
                  <a:pt x="17"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7" y="72"/>
                  <a:pt x="72" y="57"/>
                  <a:pt x="72" y="37"/>
                </a:cubicBezTo>
                <a:cubicBezTo>
                  <a:pt x="72" y="18"/>
                  <a:pt x="57"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0" name="Freeform 45">
            <a:extLst>
              <a:ext uri="{FF2B5EF4-FFF2-40B4-BE49-F238E27FC236}">
                <a16:creationId xmlns:a16="http://schemas.microsoft.com/office/drawing/2014/main" id="{D8B881C0-9E2D-490C-96A0-B133134B020E}"/>
              </a:ext>
            </a:extLst>
          </p:cNvPr>
          <p:cNvSpPr>
            <a:spLocks noEditPoints="1"/>
          </p:cNvSpPr>
          <p:nvPr/>
        </p:nvSpPr>
        <p:spPr bwMode="auto">
          <a:xfrm>
            <a:off x="2477799" y="6017908"/>
            <a:ext cx="291294" cy="302131"/>
          </a:xfrm>
          <a:custGeom>
            <a:avLst/>
            <a:gdLst>
              <a:gd name="T0" fmla="*/ 38 w 76"/>
              <a:gd name="T1" fmla="*/ 75 h 75"/>
              <a:gd name="T2" fmla="*/ 0 w 76"/>
              <a:gd name="T3" fmla="*/ 37 h 75"/>
              <a:gd name="T4" fmla="*/ 38 w 76"/>
              <a:gd name="T5" fmla="*/ 0 h 75"/>
              <a:gd name="T6" fmla="*/ 76 w 76"/>
              <a:gd name="T7" fmla="*/ 37 h 75"/>
              <a:gd name="T8" fmla="*/ 38 w 76"/>
              <a:gd name="T9" fmla="*/ 75 h 75"/>
              <a:gd name="T10" fmla="*/ 38 w 76"/>
              <a:gd name="T11" fmla="*/ 3 h 75"/>
              <a:gd name="T12" fmla="*/ 3 w 76"/>
              <a:gd name="T13" fmla="*/ 37 h 75"/>
              <a:gd name="T14" fmla="*/ 38 w 76"/>
              <a:gd name="T15" fmla="*/ 72 h 75"/>
              <a:gd name="T16" fmla="*/ 73 w 76"/>
              <a:gd name="T17" fmla="*/ 37 h 75"/>
              <a:gd name="T18" fmla="*/ 38 w 76"/>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75"/>
                </a:moveTo>
                <a:cubicBezTo>
                  <a:pt x="17" y="75"/>
                  <a:pt x="0" y="58"/>
                  <a:pt x="0" y="37"/>
                </a:cubicBezTo>
                <a:cubicBezTo>
                  <a:pt x="0" y="17"/>
                  <a:pt x="17" y="0"/>
                  <a:pt x="38" y="0"/>
                </a:cubicBezTo>
                <a:cubicBezTo>
                  <a:pt x="59" y="0"/>
                  <a:pt x="76" y="17"/>
                  <a:pt x="76" y="37"/>
                </a:cubicBezTo>
                <a:cubicBezTo>
                  <a:pt x="76" y="58"/>
                  <a:pt x="59" y="75"/>
                  <a:pt x="38" y="75"/>
                </a:cubicBezTo>
                <a:close/>
                <a:moveTo>
                  <a:pt x="38" y="3"/>
                </a:moveTo>
                <a:cubicBezTo>
                  <a:pt x="19" y="3"/>
                  <a:pt x="3" y="18"/>
                  <a:pt x="3" y="37"/>
                </a:cubicBezTo>
                <a:cubicBezTo>
                  <a:pt x="3" y="57"/>
                  <a:pt x="19" y="72"/>
                  <a:pt x="38" y="72"/>
                </a:cubicBezTo>
                <a:cubicBezTo>
                  <a:pt x="57" y="72"/>
                  <a:pt x="73" y="57"/>
                  <a:pt x="73" y="37"/>
                </a:cubicBezTo>
                <a:cubicBezTo>
                  <a:pt x="73" y="18"/>
                  <a:pt x="57" y="3"/>
                  <a:pt x="38"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3" name="Freeform 57">
            <a:extLst>
              <a:ext uri="{FF2B5EF4-FFF2-40B4-BE49-F238E27FC236}">
                <a16:creationId xmlns:a16="http://schemas.microsoft.com/office/drawing/2014/main" id="{FB69C4D4-551A-6BB0-2921-DBCCBDDC17CF}"/>
              </a:ext>
            </a:extLst>
          </p:cNvPr>
          <p:cNvSpPr>
            <a:spLocks noEditPoints="1"/>
          </p:cNvSpPr>
          <p:nvPr/>
        </p:nvSpPr>
        <p:spPr bwMode="auto">
          <a:xfrm>
            <a:off x="9204812" y="331957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4" name="Rectangle 61">
            <a:extLst>
              <a:ext uri="{FF2B5EF4-FFF2-40B4-BE49-F238E27FC236}">
                <a16:creationId xmlns:a16="http://schemas.microsoft.com/office/drawing/2014/main" id="{73B2B982-7BE8-437C-6B66-D35F05D385ED}"/>
              </a:ext>
            </a:extLst>
          </p:cNvPr>
          <p:cNvSpPr>
            <a:spLocks noChangeArrowheads="1"/>
          </p:cNvSpPr>
          <p:nvPr/>
        </p:nvSpPr>
        <p:spPr bwMode="auto">
          <a:xfrm>
            <a:off x="5060704" y="3861033"/>
            <a:ext cx="851352" cy="841892"/>
          </a:xfrm>
          <a:prstGeom prst="rect">
            <a:avLst/>
          </a:prstGeom>
          <a:solidFill>
            <a:srgbClr val="F3C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5" name="Freeform 62">
            <a:extLst>
              <a:ext uri="{FF2B5EF4-FFF2-40B4-BE49-F238E27FC236}">
                <a16:creationId xmlns:a16="http://schemas.microsoft.com/office/drawing/2014/main" id="{85763F0F-3CCE-21D2-B0C0-653484D616BC}"/>
              </a:ext>
            </a:extLst>
          </p:cNvPr>
          <p:cNvSpPr>
            <a:spLocks noEditPoints="1"/>
          </p:cNvSpPr>
          <p:nvPr/>
        </p:nvSpPr>
        <p:spPr bwMode="auto">
          <a:xfrm>
            <a:off x="5055876" y="3855941"/>
            <a:ext cx="859399" cy="850379"/>
          </a:xfrm>
          <a:custGeom>
            <a:avLst/>
            <a:gdLst>
              <a:gd name="T0" fmla="*/ 534 w 534"/>
              <a:gd name="T1" fmla="*/ 501 h 501"/>
              <a:gd name="T2" fmla="*/ 0 w 534"/>
              <a:gd name="T3" fmla="*/ 501 h 501"/>
              <a:gd name="T4" fmla="*/ 0 w 534"/>
              <a:gd name="T5" fmla="*/ 0 h 501"/>
              <a:gd name="T6" fmla="*/ 534 w 534"/>
              <a:gd name="T7" fmla="*/ 0 h 501"/>
              <a:gd name="T8" fmla="*/ 534 w 534"/>
              <a:gd name="T9" fmla="*/ 501 h 501"/>
              <a:gd name="T10" fmla="*/ 5 w 534"/>
              <a:gd name="T11" fmla="*/ 497 h 501"/>
              <a:gd name="T12" fmla="*/ 529 w 534"/>
              <a:gd name="T13" fmla="*/ 497 h 501"/>
              <a:gd name="T14" fmla="*/ 529 w 534"/>
              <a:gd name="T15" fmla="*/ 5 h 501"/>
              <a:gd name="T16" fmla="*/ 5 w 534"/>
              <a:gd name="T17" fmla="*/ 5 h 501"/>
              <a:gd name="T18" fmla="*/ 5 w 534"/>
              <a:gd name="T19" fmla="*/ 49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4" h="501">
                <a:moveTo>
                  <a:pt x="534" y="501"/>
                </a:moveTo>
                <a:lnTo>
                  <a:pt x="0" y="501"/>
                </a:lnTo>
                <a:lnTo>
                  <a:pt x="0" y="0"/>
                </a:lnTo>
                <a:lnTo>
                  <a:pt x="534" y="0"/>
                </a:lnTo>
                <a:lnTo>
                  <a:pt x="534" y="501"/>
                </a:lnTo>
                <a:close/>
                <a:moveTo>
                  <a:pt x="5" y="497"/>
                </a:moveTo>
                <a:lnTo>
                  <a:pt x="529" y="497"/>
                </a:lnTo>
                <a:lnTo>
                  <a:pt x="529" y="5"/>
                </a:lnTo>
                <a:lnTo>
                  <a:pt x="5" y="5"/>
                </a:lnTo>
                <a:lnTo>
                  <a:pt x="5" y="4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6" name="Rectangle 63">
            <a:extLst>
              <a:ext uri="{FF2B5EF4-FFF2-40B4-BE49-F238E27FC236}">
                <a16:creationId xmlns:a16="http://schemas.microsoft.com/office/drawing/2014/main" id="{AAED7EA2-9FD1-65C6-F152-D5AAF61F8CFD}"/>
              </a:ext>
            </a:extLst>
          </p:cNvPr>
          <p:cNvSpPr>
            <a:spLocks noChangeArrowheads="1"/>
          </p:cNvSpPr>
          <p:nvPr/>
        </p:nvSpPr>
        <p:spPr bwMode="auto">
          <a:xfrm>
            <a:off x="4761363" y="1505092"/>
            <a:ext cx="1104023" cy="656879"/>
          </a:xfrm>
          <a:prstGeom prst="rect">
            <a:avLst/>
          </a:prstGeom>
          <a:solidFill>
            <a:srgbClr val="F3B5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7" name="Freeform 64">
            <a:extLst>
              <a:ext uri="{FF2B5EF4-FFF2-40B4-BE49-F238E27FC236}">
                <a16:creationId xmlns:a16="http://schemas.microsoft.com/office/drawing/2014/main" id="{C954DA24-DFAA-826B-EE38-B19501062B91}"/>
              </a:ext>
            </a:extLst>
          </p:cNvPr>
          <p:cNvSpPr>
            <a:spLocks noEditPoints="1"/>
          </p:cNvSpPr>
          <p:nvPr/>
        </p:nvSpPr>
        <p:spPr bwMode="auto">
          <a:xfrm>
            <a:off x="4758144" y="1501699"/>
            <a:ext cx="1112069" cy="665366"/>
          </a:xfrm>
          <a:custGeom>
            <a:avLst/>
            <a:gdLst>
              <a:gd name="T0" fmla="*/ 691 w 691"/>
              <a:gd name="T1" fmla="*/ 392 h 392"/>
              <a:gd name="T2" fmla="*/ 0 w 691"/>
              <a:gd name="T3" fmla="*/ 392 h 392"/>
              <a:gd name="T4" fmla="*/ 0 w 691"/>
              <a:gd name="T5" fmla="*/ 0 h 392"/>
              <a:gd name="T6" fmla="*/ 691 w 691"/>
              <a:gd name="T7" fmla="*/ 0 h 392"/>
              <a:gd name="T8" fmla="*/ 691 w 691"/>
              <a:gd name="T9" fmla="*/ 392 h 392"/>
              <a:gd name="T10" fmla="*/ 5 w 691"/>
              <a:gd name="T11" fmla="*/ 387 h 392"/>
              <a:gd name="T12" fmla="*/ 686 w 691"/>
              <a:gd name="T13" fmla="*/ 387 h 392"/>
              <a:gd name="T14" fmla="*/ 686 w 691"/>
              <a:gd name="T15" fmla="*/ 5 h 392"/>
              <a:gd name="T16" fmla="*/ 5 w 691"/>
              <a:gd name="T17" fmla="*/ 5 h 392"/>
              <a:gd name="T18" fmla="*/ 5 w 691"/>
              <a:gd name="T19" fmla="*/ 38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1" h="392">
                <a:moveTo>
                  <a:pt x="691" y="392"/>
                </a:moveTo>
                <a:lnTo>
                  <a:pt x="0" y="392"/>
                </a:lnTo>
                <a:lnTo>
                  <a:pt x="0" y="0"/>
                </a:lnTo>
                <a:lnTo>
                  <a:pt x="691" y="0"/>
                </a:lnTo>
                <a:lnTo>
                  <a:pt x="691" y="392"/>
                </a:lnTo>
                <a:close/>
                <a:moveTo>
                  <a:pt x="5" y="387"/>
                </a:moveTo>
                <a:lnTo>
                  <a:pt x="686" y="387"/>
                </a:lnTo>
                <a:lnTo>
                  <a:pt x="686" y="5"/>
                </a:lnTo>
                <a:lnTo>
                  <a:pt x="5" y="5"/>
                </a:lnTo>
                <a:lnTo>
                  <a:pt x="5" y="3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7" name="Rectangle 74">
            <a:extLst>
              <a:ext uri="{FF2B5EF4-FFF2-40B4-BE49-F238E27FC236}">
                <a16:creationId xmlns:a16="http://schemas.microsoft.com/office/drawing/2014/main" id="{26AD2EE7-8CD0-61FA-05CF-D8B00DC45D38}"/>
              </a:ext>
            </a:extLst>
          </p:cNvPr>
          <p:cNvSpPr>
            <a:spLocks noChangeArrowheads="1"/>
          </p:cNvSpPr>
          <p:nvPr/>
        </p:nvSpPr>
        <p:spPr bwMode="auto">
          <a:xfrm>
            <a:off x="8384036" y="4356663"/>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9" name="Rectangle 76">
            <a:extLst>
              <a:ext uri="{FF2B5EF4-FFF2-40B4-BE49-F238E27FC236}">
                <a16:creationId xmlns:a16="http://schemas.microsoft.com/office/drawing/2014/main" id="{73A5385D-EA2F-AA30-D37B-E21A7250C8F7}"/>
              </a:ext>
            </a:extLst>
          </p:cNvPr>
          <p:cNvSpPr>
            <a:spLocks noChangeArrowheads="1"/>
          </p:cNvSpPr>
          <p:nvPr/>
        </p:nvSpPr>
        <p:spPr bwMode="auto">
          <a:xfrm>
            <a:off x="8384036" y="5151028"/>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0" name="Rectangle 77">
            <a:extLst>
              <a:ext uri="{FF2B5EF4-FFF2-40B4-BE49-F238E27FC236}">
                <a16:creationId xmlns:a16="http://schemas.microsoft.com/office/drawing/2014/main" id="{74C9D3C4-5F57-227A-B3E7-E51C6B7C66FB}"/>
              </a:ext>
            </a:extLst>
          </p:cNvPr>
          <p:cNvSpPr>
            <a:spLocks noChangeArrowheads="1"/>
          </p:cNvSpPr>
          <p:nvPr/>
        </p:nvSpPr>
        <p:spPr bwMode="auto">
          <a:xfrm>
            <a:off x="8384036" y="3433298"/>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1" name="Freeform 78">
            <a:extLst>
              <a:ext uri="{FF2B5EF4-FFF2-40B4-BE49-F238E27FC236}">
                <a16:creationId xmlns:a16="http://schemas.microsoft.com/office/drawing/2014/main" id="{35E6B586-F7FC-0633-75C1-47CDED1AEEFF}"/>
              </a:ext>
            </a:extLst>
          </p:cNvPr>
          <p:cNvSpPr>
            <a:spLocks noEditPoints="1"/>
          </p:cNvSpPr>
          <p:nvPr/>
        </p:nvSpPr>
        <p:spPr bwMode="auto">
          <a:xfrm>
            <a:off x="8384036" y="3457060"/>
            <a:ext cx="6438" cy="398881"/>
          </a:xfrm>
          <a:custGeom>
            <a:avLst/>
            <a:gdLst>
              <a:gd name="T0" fmla="*/ 0 w 4"/>
              <a:gd name="T1" fmla="*/ 235 h 235"/>
              <a:gd name="T2" fmla="*/ 4 w 4"/>
              <a:gd name="T3" fmla="*/ 226 h 235"/>
              <a:gd name="T4" fmla="*/ 4 w 4"/>
              <a:gd name="T5" fmla="*/ 216 h 235"/>
              <a:gd name="T6" fmla="*/ 0 w 4"/>
              <a:gd name="T7" fmla="*/ 207 h 235"/>
              <a:gd name="T8" fmla="*/ 4 w 4"/>
              <a:gd name="T9" fmla="*/ 216 h 235"/>
              <a:gd name="T10" fmla="*/ 0 w 4"/>
              <a:gd name="T11" fmla="*/ 197 h 235"/>
              <a:gd name="T12" fmla="*/ 4 w 4"/>
              <a:gd name="T13" fmla="*/ 188 h 235"/>
              <a:gd name="T14" fmla="*/ 4 w 4"/>
              <a:gd name="T15" fmla="*/ 178 h 235"/>
              <a:gd name="T16" fmla="*/ 0 w 4"/>
              <a:gd name="T17" fmla="*/ 169 h 235"/>
              <a:gd name="T18" fmla="*/ 4 w 4"/>
              <a:gd name="T19" fmla="*/ 178 h 235"/>
              <a:gd name="T20" fmla="*/ 0 w 4"/>
              <a:gd name="T21" fmla="*/ 159 h 235"/>
              <a:gd name="T22" fmla="*/ 4 w 4"/>
              <a:gd name="T23" fmla="*/ 150 h 235"/>
              <a:gd name="T24" fmla="*/ 4 w 4"/>
              <a:gd name="T25" fmla="*/ 143 h 235"/>
              <a:gd name="T26" fmla="*/ 0 w 4"/>
              <a:gd name="T27" fmla="*/ 133 h 235"/>
              <a:gd name="T28" fmla="*/ 4 w 4"/>
              <a:gd name="T29" fmla="*/ 143 h 235"/>
              <a:gd name="T30" fmla="*/ 0 w 4"/>
              <a:gd name="T31" fmla="*/ 124 h 235"/>
              <a:gd name="T32" fmla="*/ 4 w 4"/>
              <a:gd name="T33" fmla="*/ 114 h 235"/>
              <a:gd name="T34" fmla="*/ 4 w 4"/>
              <a:gd name="T35" fmla="*/ 105 h 235"/>
              <a:gd name="T36" fmla="*/ 0 w 4"/>
              <a:gd name="T37" fmla="*/ 95 h 235"/>
              <a:gd name="T38" fmla="*/ 4 w 4"/>
              <a:gd name="T39" fmla="*/ 105 h 235"/>
              <a:gd name="T40" fmla="*/ 0 w 4"/>
              <a:gd name="T41" fmla="*/ 86 h 235"/>
              <a:gd name="T42" fmla="*/ 4 w 4"/>
              <a:gd name="T43" fmla="*/ 76 h 235"/>
              <a:gd name="T44" fmla="*/ 4 w 4"/>
              <a:gd name="T45" fmla="*/ 67 h 235"/>
              <a:gd name="T46" fmla="*/ 0 w 4"/>
              <a:gd name="T47" fmla="*/ 57 h 235"/>
              <a:gd name="T48" fmla="*/ 4 w 4"/>
              <a:gd name="T49" fmla="*/ 67 h 235"/>
              <a:gd name="T50" fmla="*/ 0 w 4"/>
              <a:gd name="T51" fmla="*/ 48 h 235"/>
              <a:gd name="T52" fmla="*/ 4 w 4"/>
              <a:gd name="T53" fmla="*/ 38 h 235"/>
              <a:gd name="T54" fmla="*/ 4 w 4"/>
              <a:gd name="T55" fmla="*/ 29 h 235"/>
              <a:gd name="T56" fmla="*/ 0 w 4"/>
              <a:gd name="T57" fmla="*/ 19 h 235"/>
              <a:gd name="T58" fmla="*/ 4 w 4"/>
              <a:gd name="T59" fmla="*/ 29 h 235"/>
              <a:gd name="T60" fmla="*/ 0 w 4"/>
              <a:gd name="T61" fmla="*/ 10 h 235"/>
              <a:gd name="T62" fmla="*/ 4 w 4"/>
              <a:gd name="T63"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 h="235">
                <a:moveTo>
                  <a:pt x="4" y="235"/>
                </a:moveTo>
                <a:lnTo>
                  <a:pt x="0" y="235"/>
                </a:lnTo>
                <a:lnTo>
                  <a:pt x="0" y="226"/>
                </a:lnTo>
                <a:lnTo>
                  <a:pt x="4" y="226"/>
                </a:lnTo>
                <a:lnTo>
                  <a:pt x="4" y="235"/>
                </a:lnTo>
                <a:close/>
                <a:moveTo>
                  <a:pt x="4" y="216"/>
                </a:moveTo>
                <a:lnTo>
                  <a:pt x="0" y="216"/>
                </a:lnTo>
                <a:lnTo>
                  <a:pt x="0" y="207"/>
                </a:lnTo>
                <a:lnTo>
                  <a:pt x="4" y="207"/>
                </a:lnTo>
                <a:lnTo>
                  <a:pt x="4" y="216"/>
                </a:lnTo>
                <a:close/>
                <a:moveTo>
                  <a:pt x="4" y="197"/>
                </a:moveTo>
                <a:lnTo>
                  <a:pt x="0" y="197"/>
                </a:lnTo>
                <a:lnTo>
                  <a:pt x="0" y="188"/>
                </a:lnTo>
                <a:lnTo>
                  <a:pt x="4" y="188"/>
                </a:lnTo>
                <a:lnTo>
                  <a:pt x="4" y="197"/>
                </a:lnTo>
                <a:close/>
                <a:moveTo>
                  <a:pt x="4" y="178"/>
                </a:moveTo>
                <a:lnTo>
                  <a:pt x="0" y="178"/>
                </a:lnTo>
                <a:lnTo>
                  <a:pt x="0" y="169"/>
                </a:lnTo>
                <a:lnTo>
                  <a:pt x="4" y="169"/>
                </a:lnTo>
                <a:lnTo>
                  <a:pt x="4" y="178"/>
                </a:lnTo>
                <a:close/>
                <a:moveTo>
                  <a:pt x="4" y="159"/>
                </a:moveTo>
                <a:lnTo>
                  <a:pt x="0" y="159"/>
                </a:lnTo>
                <a:lnTo>
                  <a:pt x="0" y="150"/>
                </a:lnTo>
                <a:lnTo>
                  <a:pt x="4" y="150"/>
                </a:lnTo>
                <a:lnTo>
                  <a:pt x="4" y="159"/>
                </a:lnTo>
                <a:close/>
                <a:moveTo>
                  <a:pt x="4" y="143"/>
                </a:moveTo>
                <a:lnTo>
                  <a:pt x="0" y="143"/>
                </a:lnTo>
                <a:lnTo>
                  <a:pt x="0" y="133"/>
                </a:lnTo>
                <a:lnTo>
                  <a:pt x="4" y="133"/>
                </a:lnTo>
                <a:lnTo>
                  <a:pt x="4" y="143"/>
                </a:lnTo>
                <a:close/>
                <a:moveTo>
                  <a:pt x="4" y="124"/>
                </a:moveTo>
                <a:lnTo>
                  <a:pt x="0" y="124"/>
                </a:lnTo>
                <a:lnTo>
                  <a:pt x="0" y="114"/>
                </a:lnTo>
                <a:lnTo>
                  <a:pt x="4" y="114"/>
                </a:lnTo>
                <a:lnTo>
                  <a:pt x="4" y="124"/>
                </a:lnTo>
                <a:close/>
                <a:moveTo>
                  <a:pt x="4" y="105"/>
                </a:moveTo>
                <a:lnTo>
                  <a:pt x="0" y="105"/>
                </a:lnTo>
                <a:lnTo>
                  <a:pt x="0" y="95"/>
                </a:lnTo>
                <a:lnTo>
                  <a:pt x="4" y="95"/>
                </a:lnTo>
                <a:lnTo>
                  <a:pt x="4" y="105"/>
                </a:lnTo>
                <a:close/>
                <a:moveTo>
                  <a:pt x="4" y="86"/>
                </a:moveTo>
                <a:lnTo>
                  <a:pt x="0" y="86"/>
                </a:lnTo>
                <a:lnTo>
                  <a:pt x="0" y="76"/>
                </a:lnTo>
                <a:lnTo>
                  <a:pt x="4" y="76"/>
                </a:lnTo>
                <a:lnTo>
                  <a:pt x="4" y="86"/>
                </a:lnTo>
                <a:close/>
                <a:moveTo>
                  <a:pt x="4" y="67"/>
                </a:moveTo>
                <a:lnTo>
                  <a:pt x="0" y="67"/>
                </a:lnTo>
                <a:lnTo>
                  <a:pt x="0" y="57"/>
                </a:lnTo>
                <a:lnTo>
                  <a:pt x="4" y="57"/>
                </a:lnTo>
                <a:lnTo>
                  <a:pt x="4" y="67"/>
                </a:lnTo>
                <a:close/>
                <a:moveTo>
                  <a:pt x="4" y="48"/>
                </a:moveTo>
                <a:lnTo>
                  <a:pt x="0" y="48"/>
                </a:lnTo>
                <a:lnTo>
                  <a:pt x="0" y="38"/>
                </a:lnTo>
                <a:lnTo>
                  <a:pt x="4" y="38"/>
                </a:lnTo>
                <a:lnTo>
                  <a:pt x="4" y="48"/>
                </a:lnTo>
                <a:close/>
                <a:moveTo>
                  <a:pt x="4" y="29"/>
                </a:moveTo>
                <a:lnTo>
                  <a:pt x="0" y="29"/>
                </a:lnTo>
                <a:lnTo>
                  <a:pt x="0" y="19"/>
                </a:lnTo>
                <a:lnTo>
                  <a:pt x="4" y="19"/>
                </a:lnTo>
                <a:lnTo>
                  <a:pt x="4" y="29"/>
                </a:lnTo>
                <a:close/>
                <a:moveTo>
                  <a:pt x="4" y="10"/>
                </a:moveTo>
                <a:lnTo>
                  <a:pt x="0" y="10"/>
                </a:lnTo>
                <a:lnTo>
                  <a:pt x="0" y="0"/>
                </a:lnTo>
                <a:lnTo>
                  <a:pt x="4" y="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2" name="Rectangle 79">
            <a:extLst>
              <a:ext uri="{FF2B5EF4-FFF2-40B4-BE49-F238E27FC236}">
                <a16:creationId xmlns:a16="http://schemas.microsoft.com/office/drawing/2014/main" id="{3EAED91D-A312-4C27-5D44-57CB99E3D503}"/>
              </a:ext>
            </a:extLst>
          </p:cNvPr>
          <p:cNvSpPr>
            <a:spLocks noChangeArrowheads="1"/>
          </p:cNvSpPr>
          <p:nvPr/>
        </p:nvSpPr>
        <p:spPr bwMode="auto">
          <a:xfrm>
            <a:off x="8384036" y="3872914"/>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3" name="Rectangle 80">
            <a:extLst>
              <a:ext uri="{FF2B5EF4-FFF2-40B4-BE49-F238E27FC236}">
                <a16:creationId xmlns:a16="http://schemas.microsoft.com/office/drawing/2014/main" id="{21FE0FF1-D817-C86D-8619-BCA12AAC19F2}"/>
              </a:ext>
            </a:extLst>
          </p:cNvPr>
          <p:cNvSpPr>
            <a:spLocks noChangeArrowheads="1"/>
          </p:cNvSpPr>
          <p:nvPr/>
        </p:nvSpPr>
        <p:spPr bwMode="auto">
          <a:xfrm>
            <a:off x="7494060" y="3521560"/>
            <a:ext cx="643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4" name="Freeform 81">
            <a:extLst>
              <a:ext uri="{FF2B5EF4-FFF2-40B4-BE49-F238E27FC236}">
                <a16:creationId xmlns:a16="http://schemas.microsoft.com/office/drawing/2014/main" id="{6D7F96B4-C25E-545B-2916-2E6B8AEBDD04}"/>
              </a:ext>
            </a:extLst>
          </p:cNvPr>
          <p:cNvSpPr>
            <a:spLocks noEditPoints="1"/>
          </p:cNvSpPr>
          <p:nvPr/>
        </p:nvSpPr>
        <p:spPr bwMode="auto">
          <a:xfrm>
            <a:off x="7516590" y="3521560"/>
            <a:ext cx="381419" cy="8487"/>
          </a:xfrm>
          <a:custGeom>
            <a:avLst/>
            <a:gdLst>
              <a:gd name="T0" fmla="*/ 228 w 237"/>
              <a:gd name="T1" fmla="*/ 5 h 5"/>
              <a:gd name="T2" fmla="*/ 237 w 237"/>
              <a:gd name="T3" fmla="*/ 0 h 5"/>
              <a:gd name="T4" fmla="*/ 218 w 237"/>
              <a:gd name="T5" fmla="*/ 5 h 5"/>
              <a:gd name="T6" fmla="*/ 209 w 237"/>
              <a:gd name="T7" fmla="*/ 0 h 5"/>
              <a:gd name="T8" fmla="*/ 218 w 237"/>
              <a:gd name="T9" fmla="*/ 5 h 5"/>
              <a:gd name="T10" fmla="*/ 190 w 237"/>
              <a:gd name="T11" fmla="*/ 5 h 5"/>
              <a:gd name="T12" fmla="*/ 199 w 237"/>
              <a:gd name="T13" fmla="*/ 0 h 5"/>
              <a:gd name="T14" fmla="*/ 180 w 237"/>
              <a:gd name="T15" fmla="*/ 5 h 5"/>
              <a:gd name="T16" fmla="*/ 171 w 237"/>
              <a:gd name="T17" fmla="*/ 0 h 5"/>
              <a:gd name="T18" fmla="*/ 180 w 237"/>
              <a:gd name="T19" fmla="*/ 5 h 5"/>
              <a:gd name="T20" fmla="*/ 152 w 237"/>
              <a:gd name="T21" fmla="*/ 5 h 5"/>
              <a:gd name="T22" fmla="*/ 161 w 237"/>
              <a:gd name="T23" fmla="*/ 0 h 5"/>
              <a:gd name="T24" fmla="*/ 142 w 237"/>
              <a:gd name="T25" fmla="*/ 5 h 5"/>
              <a:gd name="T26" fmla="*/ 133 w 237"/>
              <a:gd name="T27" fmla="*/ 0 h 5"/>
              <a:gd name="T28" fmla="*/ 142 w 237"/>
              <a:gd name="T29" fmla="*/ 5 h 5"/>
              <a:gd name="T30" fmla="*/ 114 w 237"/>
              <a:gd name="T31" fmla="*/ 5 h 5"/>
              <a:gd name="T32" fmla="*/ 123 w 237"/>
              <a:gd name="T33" fmla="*/ 0 h 5"/>
              <a:gd name="T34" fmla="*/ 104 w 237"/>
              <a:gd name="T35" fmla="*/ 5 h 5"/>
              <a:gd name="T36" fmla="*/ 95 w 237"/>
              <a:gd name="T37" fmla="*/ 0 h 5"/>
              <a:gd name="T38" fmla="*/ 104 w 237"/>
              <a:gd name="T39" fmla="*/ 5 h 5"/>
              <a:gd name="T40" fmla="*/ 76 w 237"/>
              <a:gd name="T41" fmla="*/ 5 h 5"/>
              <a:gd name="T42" fmla="*/ 85 w 237"/>
              <a:gd name="T43" fmla="*/ 0 h 5"/>
              <a:gd name="T44" fmla="*/ 66 w 237"/>
              <a:gd name="T45" fmla="*/ 5 h 5"/>
              <a:gd name="T46" fmla="*/ 57 w 237"/>
              <a:gd name="T47" fmla="*/ 0 h 5"/>
              <a:gd name="T48" fmla="*/ 66 w 237"/>
              <a:gd name="T49" fmla="*/ 5 h 5"/>
              <a:gd name="T50" fmla="*/ 38 w 237"/>
              <a:gd name="T51" fmla="*/ 5 h 5"/>
              <a:gd name="T52" fmla="*/ 47 w 237"/>
              <a:gd name="T53" fmla="*/ 0 h 5"/>
              <a:gd name="T54" fmla="*/ 28 w 237"/>
              <a:gd name="T55" fmla="*/ 5 h 5"/>
              <a:gd name="T56" fmla="*/ 19 w 237"/>
              <a:gd name="T57" fmla="*/ 0 h 5"/>
              <a:gd name="T58" fmla="*/ 28 w 237"/>
              <a:gd name="T59" fmla="*/ 5 h 5"/>
              <a:gd name="T60" fmla="*/ 0 w 237"/>
              <a:gd name="T61" fmla="*/ 5 h 5"/>
              <a:gd name="T62" fmla="*/ 9 w 237"/>
              <a:gd name="T6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7" h="5">
                <a:moveTo>
                  <a:pt x="237" y="5"/>
                </a:moveTo>
                <a:lnTo>
                  <a:pt x="228" y="5"/>
                </a:lnTo>
                <a:lnTo>
                  <a:pt x="228" y="0"/>
                </a:lnTo>
                <a:lnTo>
                  <a:pt x="237" y="0"/>
                </a:lnTo>
                <a:lnTo>
                  <a:pt x="237" y="5"/>
                </a:lnTo>
                <a:close/>
                <a:moveTo>
                  <a:pt x="218" y="5"/>
                </a:moveTo>
                <a:lnTo>
                  <a:pt x="209" y="5"/>
                </a:lnTo>
                <a:lnTo>
                  <a:pt x="209" y="0"/>
                </a:lnTo>
                <a:lnTo>
                  <a:pt x="218" y="0"/>
                </a:lnTo>
                <a:lnTo>
                  <a:pt x="218" y="5"/>
                </a:lnTo>
                <a:close/>
                <a:moveTo>
                  <a:pt x="199" y="5"/>
                </a:moveTo>
                <a:lnTo>
                  <a:pt x="190" y="5"/>
                </a:lnTo>
                <a:lnTo>
                  <a:pt x="190" y="0"/>
                </a:lnTo>
                <a:lnTo>
                  <a:pt x="199" y="0"/>
                </a:lnTo>
                <a:lnTo>
                  <a:pt x="199" y="5"/>
                </a:lnTo>
                <a:close/>
                <a:moveTo>
                  <a:pt x="180" y="5"/>
                </a:moveTo>
                <a:lnTo>
                  <a:pt x="171" y="5"/>
                </a:lnTo>
                <a:lnTo>
                  <a:pt x="171" y="0"/>
                </a:lnTo>
                <a:lnTo>
                  <a:pt x="180" y="0"/>
                </a:lnTo>
                <a:lnTo>
                  <a:pt x="180" y="5"/>
                </a:lnTo>
                <a:close/>
                <a:moveTo>
                  <a:pt x="161" y="5"/>
                </a:moveTo>
                <a:lnTo>
                  <a:pt x="152" y="5"/>
                </a:lnTo>
                <a:lnTo>
                  <a:pt x="152" y="0"/>
                </a:lnTo>
                <a:lnTo>
                  <a:pt x="161" y="0"/>
                </a:lnTo>
                <a:lnTo>
                  <a:pt x="161" y="5"/>
                </a:lnTo>
                <a:close/>
                <a:moveTo>
                  <a:pt x="142" y="5"/>
                </a:moveTo>
                <a:lnTo>
                  <a:pt x="133" y="5"/>
                </a:lnTo>
                <a:lnTo>
                  <a:pt x="133" y="0"/>
                </a:lnTo>
                <a:lnTo>
                  <a:pt x="142" y="0"/>
                </a:lnTo>
                <a:lnTo>
                  <a:pt x="142" y="5"/>
                </a:lnTo>
                <a:close/>
                <a:moveTo>
                  <a:pt x="123" y="5"/>
                </a:moveTo>
                <a:lnTo>
                  <a:pt x="114" y="5"/>
                </a:lnTo>
                <a:lnTo>
                  <a:pt x="114" y="0"/>
                </a:lnTo>
                <a:lnTo>
                  <a:pt x="123" y="0"/>
                </a:lnTo>
                <a:lnTo>
                  <a:pt x="123" y="5"/>
                </a:lnTo>
                <a:close/>
                <a:moveTo>
                  <a:pt x="104" y="5"/>
                </a:moveTo>
                <a:lnTo>
                  <a:pt x="95" y="5"/>
                </a:lnTo>
                <a:lnTo>
                  <a:pt x="95" y="0"/>
                </a:lnTo>
                <a:lnTo>
                  <a:pt x="104" y="0"/>
                </a:lnTo>
                <a:lnTo>
                  <a:pt x="104" y="5"/>
                </a:lnTo>
                <a:close/>
                <a:moveTo>
                  <a:pt x="85" y="5"/>
                </a:moveTo>
                <a:lnTo>
                  <a:pt x="76" y="5"/>
                </a:lnTo>
                <a:lnTo>
                  <a:pt x="76" y="0"/>
                </a:lnTo>
                <a:lnTo>
                  <a:pt x="85" y="0"/>
                </a:lnTo>
                <a:lnTo>
                  <a:pt x="85" y="5"/>
                </a:lnTo>
                <a:close/>
                <a:moveTo>
                  <a:pt x="66" y="5"/>
                </a:moveTo>
                <a:lnTo>
                  <a:pt x="57" y="5"/>
                </a:lnTo>
                <a:lnTo>
                  <a:pt x="57" y="0"/>
                </a:lnTo>
                <a:lnTo>
                  <a:pt x="66" y="0"/>
                </a:lnTo>
                <a:lnTo>
                  <a:pt x="66" y="5"/>
                </a:lnTo>
                <a:close/>
                <a:moveTo>
                  <a:pt x="47" y="5"/>
                </a:moveTo>
                <a:lnTo>
                  <a:pt x="38" y="5"/>
                </a:lnTo>
                <a:lnTo>
                  <a:pt x="38" y="0"/>
                </a:lnTo>
                <a:lnTo>
                  <a:pt x="47" y="0"/>
                </a:lnTo>
                <a:lnTo>
                  <a:pt x="47" y="5"/>
                </a:lnTo>
                <a:close/>
                <a:moveTo>
                  <a:pt x="28" y="5"/>
                </a:moveTo>
                <a:lnTo>
                  <a:pt x="19" y="5"/>
                </a:lnTo>
                <a:lnTo>
                  <a:pt x="19" y="0"/>
                </a:lnTo>
                <a:lnTo>
                  <a:pt x="28" y="0"/>
                </a:lnTo>
                <a:lnTo>
                  <a:pt x="28" y="5"/>
                </a:lnTo>
                <a:close/>
                <a:moveTo>
                  <a:pt x="9" y="5"/>
                </a:moveTo>
                <a:lnTo>
                  <a:pt x="0" y="5"/>
                </a:lnTo>
                <a:lnTo>
                  <a:pt x="0" y="0"/>
                </a:lnTo>
                <a:lnTo>
                  <a:pt x="9" y="0"/>
                </a:lnTo>
                <a:lnTo>
                  <a:pt x="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5" name="Rectangle 82">
            <a:extLst>
              <a:ext uri="{FF2B5EF4-FFF2-40B4-BE49-F238E27FC236}">
                <a16:creationId xmlns:a16="http://schemas.microsoft.com/office/drawing/2014/main" id="{4AED9D83-744E-9FF7-A1AF-EC9551CBC157}"/>
              </a:ext>
            </a:extLst>
          </p:cNvPr>
          <p:cNvSpPr>
            <a:spLocks noChangeArrowheads="1"/>
          </p:cNvSpPr>
          <p:nvPr/>
        </p:nvSpPr>
        <p:spPr bwMode="auto">
          <a:xfrm>
            <a:off x="7914103" y="3521560"/>
            <a:ext cx="643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6" name="Rectangle 83">
            <a:extLst>
              <a:ext uri="{FF2B5EF4-FFF2-40B4-BE49-F238E27FC236}">
                <a16:creationId xmlns:a16="http://schemas.microsoft.com/office/drawing/2014/main" id="{FDD7A779-1898-80E2-A03B-A8CE97EBF4EE}"/>
              </a:ext>
            </a:extLst>
          </p:cNvPr>
          <p:cNvSpPr>
            <a:spLocks noChangeArrowheads="1"/>
          </p:cNvSpPr>
          <p:nvPr/>
        </p:nvSpPr>
        <p:spPr bwMode="auto">
          <a:xfrm>
            <a:off x="7294498" y="2868076"/>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7" name="Freeform 84">
            <a:extLst>
              <a:ext uri="{FF2B5EF4-FFF2-40B4-BE49-F238E27FC236}">
                <a16:creationId xmlns:a16="http://schemas.microsoft.com/office/drawing/2014/main" id="{5DC508B8-F59D-0C2C-1AE4-9A4CA1AE07C0}"/>
              </a:ext>
            </a:extLst>
          </p:cNvPr>
          <p:cNvSpPr>
            <a:spLocks noEditPoints="1"/>
          </p:cNvSpPr>
          <p:nvPr/>
        </p:nvSpPr>
        <p:spPr bwMode="auto">
          <a:xfrm>
            <a:off x="7294498" y="2891838"/>
            <a:ext cx="8047" cy="403972"/>
          </a:xfrm>
          <a:custGeom>
            <a:avLst/>
            <a:gdLst>
              <a:gd name="T0" fmla="*/ 0 w 5"/>
              <a:gd name="T1" fmla="*/ 238 h 238"/>
              <a:gd name="T2" fmla="*/ 5 w 5"/>
              <a:gd name="T3" fmla="*/ 228 h 238"/>
              <a:gd name="T4" fmla="*/ 5 w 5"/>
              <a:gd name="T5" fmla="*/ 219 h 238"/>
              <a:gd name="T6" fmla="*/ 0 w 5"/>
              <a:gd name="T7" fmla="*/ 209 h 238"/>
              <a:gd name="T8" fmla="*/ 5 w 5"/>
              <a:gd name="T9" fmla="*/ 219 h 238"/>
              <a:gd name="T10" fmla="*/ 0 w 5"/>
              <a:gd name="T11" fmla="*/ 200 h 238"/>
              <a:gd name="T12" fmla="*/ 5 w 5"/>
              <a:gd name="T13" fmla="*/ 190 h 238"/>
              <a:gd name="T14" fmla="*/ 5 w 5"/>
              <a:gd name="T15" fmla="*/ 181 h 238"/>
              <a:gd name="T16" fmla="*/ 0 w 5"/>
              <a:gd name="T17" fmla="*/ 171 h 238"/>
              <a:gd name="T18" fmla="*/ 5 w 5"/>
              <a:gd name="T19" fmla="*/ 181 h 238"/>
              <a:gd name="T20" fmla="*/ 0 w 5"/>
              <a:gd name="T21" fmla="*/ 162 h 238"/>
              <a:gd name="T22" fmla="*/ 5 w 5"/>
              <a:gd name="T23" fmla="*/ 152 h 238"/>
              <a:gd name="T24" fmla="*/ 5 w 5"/>
              <a:gd name="T25" fmla="*/ 143 h 238"/>
              <a:gd name="T26" fmla="*/ 0 w 5"/>
              <a:gd name="T27" fmla="*/ 133 h 238"/>
              <a:gd name="T28" fmla="*/ 5 w 5"/>
              <a:gd name="T29" fmla="*/ 143 h 238"/>
              <a:gd name="T30" fmla="*/ 0 w 5"/>
              <a:gd name="T31" fmla="*/ 124 h 238"/>
              <a:gd name="T32" fmla="*/ 5 w 5"/>
              <a:gd name="T33" fmla="*/ 114 h 238"/>
              <a:gd name="T34" fmla="*/ 5 w 5"/>
              <a:gd name="T35" fmla="*/ 105 h 238"/>
              <a:gd name="T36" fmla="*/ 0 w 5"/>
              <a:gd name="T37" fmla="*/ 95 h 238"/>
              <a:gd name="T38" fmla="*/ 5 w 5"/>
              <a:gd name="T39" fmla="*/ 105 h 238"/>
              <a:gd name="T40" fmla="*/ 0 w 5"/>
              <a:gd name="T41" fmla="*/ 86 h 238"/>
              <a:gd name="T42" fmla="*/ 5 w 5"/>
              <a:gd name="T43" fmla="*/ 76 h 238"/>
              <a:gd name="T44" fmla="*/ 5 w 5"/>
              <a:gd name="T45" fmla="*/ 67 h 238"/>
              <a:gd name="T46" fmla="*/ 0 w 5"/>
              <a:gd name="T47" fmla="*/ 57 h 238"/>
              <a:gd name="T48" fmla="*/ 5 w 5"/>
              <a:gd name="T49" fmla="*/ 67 h 238"/>
              <a:gd name="T50" fmla="*/ 0 w 5"/>
              <a:gd name="T51" fmla="*/ 48 h 238"/>
              <a:gd name="T52" fmla="*/ 5 w 5"/>
              <a:gd name="T53" fmla="*/ 38 h 238"/>
              <a:gd name="T54" fmla="*/ 5 w 5"/>
              <a:gd name="T55" fmla="*/ 29 h 238"/>
              <a:gd name="T56" fmla="*/ 0 w 5"/>
              <a:gd name="T57" fmla="*/ 19 h 238"/>
              <a:gd name="T58" fmla="*/ 5 w 5"/>
              <a:gd name="T59" fmla="*/ 29 h 238"/>
              <a:gd name="T60" fmla="*/ 0 w 5"/>
              <a:gd name="T61" fmla="*/ 10 h 238"/>
              <a:gd name="T62" fmla="*/ 5 w 5"/>
              <a:gd name="T63"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 h="238">
                <a:moveTo>
                  <a:pt x="5" y="238"/>
                </a:moveTo>
                <a:lnTo>
                  <a:pt x="0" y="238"/>
                </a:lnTo>
                <a:lnTo>
                  <a:pt x="0" y="228"/>
                </a:lnTo>
                <a:lnTo>
                  <a:pt x="5" y="228"/>
                </a:lnTo>
                <a:lnTo>
                  <a:pt x="5" y="238"/>
                </a:lnTo>
                <a:close/>
                <a:moveTo>
                  <a:pt x="5" y="219"/>
                </a:moveTo>
                <a:lnTo>
                  <a:pt x="0" y="219"/>
                </a:lnTo>
                <a:lnTo>
                  <a:pt x="0" y="209"/>
                </a:lnTo>
                <a:lnTo>
                  <a:pt x="5" y="209"/>
                </a:lnTo>
                <a:lnTo>
                  <a:pt x="5" y="219"/>
                </a:lnTo>
                <a:close/>
                <a:moveTo>
                  <a:pt x="5" y="200"/>
                </a:moveTo>
                <a:lnTo>
                  <a:pt x="0" y="200"/>
                </a:lnTo>
                <a:lnTo>
                  <a:pt x="0" y="190"/>
                </a:lnTo>
                <a:lnTo>
                  <a:pt x="5" y="190"/>
                </a:lnTo>
                <a:lnTo>
                  <a:pt x="5" y="200"/>
                </a:lnTo>
                <a:close/>
                <a:moveTo>
                  <a:pt x="5" y="181"/>
                </a:moveTo>
                <a:lnTo>
                  <a:pt x="0" y="181"/>
                </a:lnTo>
                <a:lnTo>
                  <a:pt x="0" y="171"/>
                </a:lnTo>
                <a:lnTo>
                  <a:pt x="5" y="171"/>
                </a:lnTo>
                <a:lnTo>
                  <a:pt x="5" y="181"/>
                </a:lnTo>
                <a:close/>
                <a:moveTo>
                  <a:pt x="5" y="162"/>
                </a:moveTo>
                <a:lnTo>
                  <a:pt x="0" y="162"/>
                </a:lnTo>
                <a:lnTo>
                  <a:pt x="0" y="152"/>
                </a:lnTo>
                <a:lnTo>
                  <a:pt x="5" y="152"/>
                </a:lnTo>
                <a:lnTo>
                  <a:pt x="5" y="162"/>
                </a:lnTo>
                <a:close/>
                <a:moveTo>
                  <a:pt x="5" y="143"/>
                </a:moveTo>
                <a:lnTo>
                  <a:pt x="0" y="143"/>
                </a:lnTo>
                <a:lnTo>
                  <a:pt x="0" y="133"/>
                </a:lnTo>
                <a:lnTo>
                  <a:pt x="5" y="133"/>
                </a:lnTo>
                <a:lnTo>
                  <a:pt x="5" y="143"/>
                </a:lnTo>
                <a:close/>
                <a:moveTo>
                  <a:pt x="5" y="124"/>
                </a:moveTo>
                <a:lnTo>
                  <a:pt x="0" y="124"/>
                </a:lnTo>
                <a:lnTo>
                  <a:pt x="0" y="114"/>
                </a:lnTo>
                <a:lnTo>
                  <a:pt x="5" y="114"/>
                </a:lnTo>
                <a:lnTo>
                  <a:pt x="5" y="124"/>
                </a:lnTo>
                <a:close/>
                <a:moveTo>
                  <a:pt x="5" y="105"/>
                </a:moveTo>
                <a:lnTo>
                  <a:pt x="0" y="105"/>
                </a:lnTo>
                <a:lnTo>
                  <a:pt x="0" y="95"/>
                </a:lnTo>
                <a:lnTo>
                  <a:pt x="5" y="95"/>
                </a:lnTo>
                <a:lnTo>
                  <a:pt x="5" y="105"/>
                </a:lnTo>
                <a:close/>
                <a:moveTo>
                  <a:pt x="5" y="86"/>
                </a:moveTo>
                <a:lnTo>
                  <a:pt x="0" y="86"/>
                </a:lnTo>
                <a:lnTo>
                  <a:pt x="0" y="76"/>
                </a:lnTo>
                <a:lnTo>
                  <a:pt x="5" y="76"/>
                </a:lnTo>
                <a:lnTo>
                  <a:pt x="5" y="86"/>
                </a:lnTo>
                <a:close/>
                <a:moveTo>
                  <a:pt x="5" y="67"/>
                </a:moveTo>
                <a:lnTo>
                  <a:pt x="0" y="67"/>
                </a:lnTo>
                <a:lnTo>
                  <a:pt x="0" y="57"/>
                </a:lnTo>
                <a:lnTo>
                  <a:pt x="5" y="57"/>
                </a:lnTo>
                <a:lnTo>
                  <a:pt x="5" y="67"/>
                </a:lnTo>
                <a:close/>
                <a:moveTo>
                  <a:pt x="5" y="48"/>
                </a:moveTo>
                <a:lnTo>
                  <a:pt x="0" y="48"/>
                </a:lnTo>
                <a:lnTo>
                  <a:pt x="0" y="38"/>
                </a:lnTo>
                <a:lnTo>
                  <a:pt x="5" y="38"/>
                </a:lnTo>
                <a:lnTo>
                  <a:pt x="5" y="48"/>
                </a:lnTo>
                <a:close/>
                <a:moveTo>
                  <a:pt x="5" y="29"/>
                </a:moveTo>
                <a:lnTo>
                  <a:pt x="0" y="29"/>
                </a:lnTo>
                <a:lnTo>
                  <a:pt x="0" y="19"/>
                </a:lnTo>
                <a:lnTo>
                  <a:pt x="5" y="19"/>
                </a:lnTo>
                <a:lnTo>
                  <a:pt x="5" y="29"/>
                </a:lnTo>
                <a:close/>
                <a:moveTo>
                  <a:pt x="5" y="10"/>
                </a:moveTo>
                <a:lnTo>
                  <a:pt x="0" y="10"/>
                </a:lnTo>
                <a:lnTo>
                  <a:pt x="0" y="0"/>
                </a:lnTo>
                <a:lnTo>
                  <a:pt x="5" y="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8" name="Rectangle 85">
            <a:extLst>
              <a:ext uri="{FF2B5EF4-FFF2-40B4-BE49-F238E27FC236}">
                <a16:creationId xmlns:a16="http://schemas.microsoft.com/office/drawing/2014/main" id="{60ABB337-AB7F-A2BE-6950-36023F020751}"/>
              </a:ext>
            </a:extLst>
          </p:cNvPr>
          <p:cNvSpPr>
            <a:spLocks noChangeArrowheads="1"/>
          </p:cNvSpPr>
          <p:nvPr/>
        </p:nvSpPr>
        <p:spPr bwMode="auto">
          <a:xfrm>
            <a:off x="7294498" y="3311087"/>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68" name="Rectangle 95">
            <a:extLst>
              <a:ext uri="{FF2B5EF4-FFF2-40B4-BE49-F238E27FC236}">
                <a16:creationId xmlns:a16="http://schemas.microsoft.com/office/drawing/2014/main" id="{80E29A0A-FCDB-DB0E-19C6-40B978201BF5}"/>
              </a:ext>
            </a:extLst>
          </p:cNvPr>
          <p:cNvSpPr>
            <a:spLocks noChangeArrowheads="1"/>
          </p:cNvSpPr>
          <p:nvPr/>
        </p:nvSpPr>
        <p:spPr bwMode="auto">
          <a:xfrm>
            <a:off x="3390186" y="4287071"/>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71" name="Rectangle 98">
            <a:extLst>
              <a:ext uri="{FF2B5EF4-FFF2-40B4-BE49-F238E27FC236}">
                <a16:creationId xmlns:a16="http://schemas.microsoft.com/office/drawing/2014/main" id="{ACDB4604-DB87-204C-8F1C-4EE1BB984AA3}"/>
              </a:ext>
            </a:extLst>
          </p:cNvPr>
          <p:cNvSpPr>
            <a:spLocks noChangeArrowheads="1"/>
          </p:cNvSpPr>
          <p:nvPr/>
        </p:nvSpPr>
        <p:spPr bwMode="auto">
          <a:xfrm>
            <a:off x="3390186" y="4843806"/>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74" name="Rectangle 101">
            <a:extLst>
              <a:ext uri="{FF2B5EF4-FFF2-40B4-BE49-F238E27FC236}">
                <a16:creationId xmlns:a16="http://schemas.microsoft.com/office/drawing/2014/main" id="{20900576-2F61-93F0-BCCE-A76A8B840CEC}"/>
              </a:ext>
            </a:extLst>
          </p:cNvPr>
          <p:cNvSpPr>
            <a:spLocks noChangeArrowheads="1"/>
          </p:cNvSpPr>
          <p:nvPr/>
        </p:nvSpPr>
        <p:spPr bwMode="auto">
          <a:xfrm>
            <a:off x="3887479" y="2941062"/>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2" name="Rectangle 109">
            <a:extLst>
              <a:ext uri="{FF2B5EF4-FFF2-40B4-BE49-F238E27FC236}">
                <a16:creationId xmlns:a16="http://schemas.microsoft.com/office/drawing/2014/main" id="{97831ED3-2BF9-A5B6-C66E-17D883D3B447}"/>
              </a:ext>
            </a:extLst>
          </p:cNvPr>
          <p:cNvSpPr>
            <a:spLocks noChangeArrowheads="1"/>
          </p:cNvSpPr>
          <p:nvPr/>
        </p:nvSpPr>
        <p:spPr bwMode="auto">
          <a:xfrm>
            <a:off x="8379208" y="5151028"/>
            <a:ext cx="8047"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3" name="Rectangle 110">
            <a:extLst>
              <a:ext uri="{FF2B5EF4-FFF2-40B4-BE49-F238E27FC236}">
                <a16:creationId xmlns:a16="http://schemas.microsoft.com/office/drawing/2014/main" id="{6413C74B-2A71-47F3-E2AC-8632BE2D5037}"/>
              </a:ext>
            </a:extLst>
          </p:cNvPr>
          <p:cNvSpPr>
            <a:spLocks noChangeArrowheads="1"/>
          </p:cNvSpPr>
          <p:nvPr/>
        </p:nvSpPr>
        <p:spPr bwMode="auto">
          <a:xfrm>
            <a:off x="5078407" y="3348430"/>
            <a:ext cx="817556"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4" name="Freeform 111">
            <a:extLst>
              <a:ext uri="{FF2B5EF4-FFF2-40B4-BE49-F238E27FC236}">
                <a16:creationId xmlns:a16="http://schemas.microsoft.com/office/drawing/2014/main" id="{46025E81-E5F0-4125-6A0F-CA6EA7A88E2D}"/>
              </a:ext>
            </a:extLst>
          </p:cNvPr>
          <p:cNvSpPr>
            <a:spLocks noEditPoints="1"/>
          </p:cNvSpPr>
          <p:nvPr/>
        </p:nvSpPr>
        <p:spPr bwMode="auto">
          <a:xfrm>
            <a:off x="5075188" y="3343338"/>
            <a:ext cx="825603" cy="371722"/>
          </a:xfrm>
          <a:custGeom>
            <a:avLst/>
            <a:gdLst>
              <a:gd name="T0" fmla="*/ 513 w 513"/>
              <a:gd name="T1" fmla="*/ 219 h 219"/>
              <a:gd name="T2" fmla="*/ 0 w 513"/>
              <a:gd name="T3" fmla="*/ 219 h 219"/>
              <a:gd name="T4" fmla="*/ 0 w 513"/>
              <a:gd name="T5" fmla="*/ 0 h 219"/>
              <a:gd name="T6" fmla="*/ 513 w 513"/>
              <a:gd name="T7" fmla="*/ 0 h 219"/>
              <a:gd name="T8" fmla="*/ 513 w 513"/>
              <a:gd name="T9" fmla="*/ 219 h 219"/>
              <a:gd name="T10" fmla="*/ 5 w 513"/>
              <a:gd name="T11" fmla="*/ 214 h 219"/>
              <a:gd name="T12" fmla="*/ 508 w 513"/>
              <a:gd name="T13" fmla="*/ 214 h 219"/>
              <a:gd name="T14" fmla="*/ 508 w 513"/>
              <a:gd name="T15" fmla="*/ 5 h 219"/>
              <a:gd name="T16" fmla="*/ 5 w 513"/>
              <a:gd name="T17" fmla="*/ 5 h 219"/>
              <a:gd name="T18" fmla="*/ 5 w 51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3" h="219">
                <a:moveTo>
                  <a:pt x="513" y="219"/>
                </a:moveTo>
                <a:lnTo>
                  <a:pt x="0" y="219"/>
                </a:lnTo>
                <a:lnTo>
                  <a:pt x="0" y="0"/>
                </a:lnTo>
                <a:lnTo>
                  <a:pt x="513" y="0"/>
                </a:lnTo>
                <a:lnTo>
                  <a:pt x="513" y="219"/>
                </a:lnTo>
                <a:close/>
                <a:moveTo>
                  <a:pt x="5" y="214"/>
                </a:moveTo>
                <a:lnTo>
                  <a:pt x="508" y="214"/>
                </a:lnTo>
                <a:lnTo>
                  <a:pt x="508"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5" name="Rectangle 112">
            <a:extLst>
              <a:ext uri="{FF2B5EF4-FFF2-40B4-BE49-F238E27FC236}">
                <a16:creationId xmlns:a16="http://schemas.microsoft.com/office/drawing/2014/main" id="{094FB979-382F-71EC-4343-40F0F02A538C}"/>
              </a:ext>
            </a:extLst>
          </p:cNvPr>
          <p:cNvSpPr>
            <a:spLocks noChangeArrowheads="1"/>
          </p:cNvSpPr>
          <p:nvPr/>
        </p:nvSpPr>
        <p:spPr bwMode="auto">
          <a:xfrm>
            <a:off x="3302005" y="3198349"/>
            <a:ext cx="685799" cy="3628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6" name="Freeform 113">
            <a:extLst>
              <a:ext uri="{FF2B5EF4-FFF2-40B4-BE49-F238E27FC236}">
                <a16:creationId xmlns:a16="http://schemas.microsoft.com/office/drawing/2014/main" id="{22256E36-289A-4D07-2B8E-95157001C227}"/>
              </a:ext>
            </a:extLst>
          </p:cNvPr>
          <p:cNvSpPr>
            <a:spLocks noEditPoints="1"/>
          </p:cNvSpPr>
          <p:nvPr/>
        </p:nvSpPr>
        <p:spPr bwMode="auto">
          <a:xfrm>
            <a:off x="3299113" y="3198349"/>
            <a:ext cx="685799" cy="365760"/>
          </a:xfrm>
          <a:custGeom>
            <a:avLst/>
            <a:gdLst>
              <a:gd name="T0" fmla="*/ 555 w 555"/>
              <a:gd name="T1" fmla="*/ 221 h 221"/>
              <a:gd name="T2" fmla="*/ 0 w 555"/>
              <a:gd name="T3" fmla="*/ 221 h 221"/>
              <a:gd name="T4" fmla="*/ 0 w 555"/>
              <a:gd name="T5" fmla="*/ 0 h 221"/>
              <a:gd name="T6" fmla="*/ 555 w 555"/>
              <a:gd name="T7" fmla="*/ 0 h 221"/>
              <a:gd name="T8" fmla="*/ 555 w 555"/>
              <a:gd name="T9" fmla="*/ 221 h 221"/>
              <a:gd name="T10" fmla="*/ 5 w 555"/>
              <a:gd name="T11" fmla="*/ 217 h 221"/>
              <a:gd name="T12" fmla="*/ 550 w 555"/>
              <a:gd name="T13" fmla="*/ 217 h 221"/>
              <a:gd name="T14" fmla="*/ 550 w 555"/>
              <a:gd name="T15" fmla="*/ 5 h 221"/>
              <a:gd name="T16" fmla="*/ 5 w 555"/>
              <a:gd name="T17" fmla="*/ 5 h 221"/>
              <a:gd name="T18" fmla="*/ 5 w 555"/>
              <a:gd name="T19" fmla="*/ 21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221">
                <a:moveTo>
                  <a:pt x="555" y="221"/>
                </a:moveTo>
                <a:lnTo>
                  <a:pt x="0" y="221"/>
                </a:lnTo>
                <a:lnTo>
                  <a:pt x="0" y="0"/>
                </a:lnTo>
                <a:lnTo>
                  <a:pt x="555" y="0"/>
                </a:lnTo>
                <a:lnTo>
                  <a:pt x="555" y="221"/>
                </a:lnTo>
                <a:close/>
                <a:moveTo>
                  <a:pt x="5" y="217"/>
                </a:moveTo>
                <a:lnTo>
                  <a:pt x="550" y="217"/>
                </a:lnTo>
                <a:lnTo>
                  <a:pt x="550" y="5"/>
                </a:lnTo>
                <a:lnTo>
                  <a:pt x="5" y="5"/>
                </a:lnTo>
                <a:lnTo>
                  <a:pt x="5" y="2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7" name="Rectangle 114">
            <a:extLst>
              <a:ext uri="{FF2B5EF4-FFF2-40B4-BE49-F238E27FC236}">
                <a16:creationId xmlns:a16="http://schemas.microsoft.com/office/drawing/2014/main" id="{F0D40006-BAC0-011E-5950-85319D42A76D}"/>
              </a:ext>
            </a:extLst>
          </p:cNvPr>
          <p:cNvSpPr>
            <a:spLocks noChangeArrowheads="1"/>
          </p:cNvSpPr>
          <p:nvPr/>
        </p:nvSpPr>
        <p:spPr bwMode="auto">
          <a:xfrm>
            <a:off x="3282360" y="3691296"/>
            <a:ext cx="886759" cy="368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8" name="Freeform 115">
            <a:extLst>
              <a:ext uri="{FF2B5EF4-FFF2-40B4-BE49-F238E27FC236}">
                <a16:creationId xmlns:a16="http://schemas.microsoft.com/office/drawing/2014/main" id="{23F1D305-DDE4-6084-A885-DF1C3CC34979}"/>
              </a:ext>
            </a:extLst>
          </p:cNvPr>
          <p:cNvSpPr>
            <a:spLocks noEditPoints="1"/>
          </p:cNvSpPr>
          <p:nvPr/>
        </p:nvSpPr>
        <p:spPr bwMode="auto">
          <a:xfrm>
            <a:off x="3278779" y="3688792"/>
            <a:ext cx="893195" cy="375117"/>
          </a:xfrm>
          <a:custGeom>
            <a:avLst/>
            <a:gdLst>
              <a:gd name="T0" fmla="*/ 555 w 555"/>
              <a:gd name="T1" fmla="*/ 221 h 221"/>
              <a:gd name="T2" fmla="*/ 0 w 555"/>
              <a:gd name="T3" fmla="*/ 221 h 221"/>
              <a:gd name="T4" fmla="*/ 0 w 555"/>
              <a:gd name="T5" fmla="*/ 0 h 221"/>
              <a:gd name="T6" fmla="*/ 555 w 555"/>
              <a:gd name="T7" fmla="*/ 0 h 221"/>
              <a:gd name="T8" fmla="*/ 555 w 555"/>
              <a:gd name="T9" fmla="*/ 221 h 221"/>
              <a:gd name="T10" fmla="*/ 5 w 555"/>
              <a:gd name="T11" fmla="*/ 216 h 221"/>
              <a:gd name="T12" fmla="*/ 550 w 555"/>
              <a:gd name="T13" fmla="*/ 216 h 221"/>
              <a:gd name="T14" fmla="*/ 550 w 555"/>
              <a:gd name="T15" fmla="*/ 5 h 221"/>
              <a:gd name="T16" fmla="*/ 5 w 555"/>
              <a:gd name="T17" fmla="*/ 5 h 221"/>
              <a:gd name="T18" fmla="*/ 5 w 555"/>
              <a:gd name="T19" fmla="*/ 216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221">
                <a:moveTo>
                  <a:pt x="555" y="221"/>
                </a:moveTo>
                <a:lnTo>
                  <a:pt x="0" y="221"/>
                </a:lnTo>
                <a:lnTo>
                  <a:pt x="0" y="0"/>
                </a:lnTo>
                <a:lnTo>
                  <a:pt x="555" y="0"/>
                </a:lnTo>
                <a:lnTo>
                  <a:pt x="555" y="221"/>
                </a:lnTo>
                <a:close/>
                <a:moveTo>
                  <a:pt x="5" y="216"/>
                </a:moveTo>
                <a:lnTo>
                  <a:pt x="550" y="216"/>
                </a:lnTo>
                <a:lnTo>
                  <a:pt x="550" y="5"/>
                </a:lnTo>
                <a:lnTo>
                  <a:pt x="5" y="5"/>
                </a:lnTo>
                <a:lnTo>
                  <a:pt x="5" y="2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9" name="Rectangle 118">
            <a:extLst>
              <a:ext uri="{FF2B5EF4-FFF2-40B4-BE49-F238E27FC236}">
                <a16:creationId xmlns:a16="http://schemas.microsoft.com/office/drawing/2014/main" id="{0FC967AC-51F0-7F0B-CA3A-1E2F89A892D7}"/>
              </a:ext>
            </a:extLst>
          </p:cNvPr>
          <p:cNvSpPr>
            <a:spLocks noChangeArrowheads="1"/>
          </p:cNvSpPr>
          <p:nvPr/>
        </p:nvSpPr>
        <p:spPr bwMode="auto">
          <a:xfrm>
            <a:off x="5002767" y="3272048"/>
            <a:ext cx="848133"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0" name="Freeform 119">
            <a:extLst>
              <a:ext uri="{FF2B5EF4-FFF2-40B4-BE49-F238E27FC236}">
                <a16:creationId xmlns:a16="http://schemas.microsoft.com/office/drawing/2014/main" id="{034BEB98-B540-EAF1-235D-F7B2D1644636}"/>
              </a:ext>
            </a:extLst>
          </p:cNvPr>
          <p:cNvSpPr>
            <a:spLocks noEditPoints="1"/>
          </p:cNvSpPr>
          <p:nvPr/>
        </p:nvSpPr>
        <p:spPr bwMode="auto">
          <a:xfrm>
            <a:off x="4999548" y="3266956"/>
            <a:ext cx="854571" cy="371722"/>
          </a:xfrm>
          <a:custGeom>
            <a:avLst/>
            <a:gdLst>
              <a:gd name="T0" fmla="*/ 531 w 531"/>
              <a:gd name="T1" fmla="*/ 219 h 219"/>
              <a:gd name="T2" fmla="*/ 0 w 531"/>
              <a:gd name="T3" fmla="*/ 219 h 219"/>
              <a:gd name="T4" fmla="*/ 0 w 531"/>
              <a:gd name="T5" fmla="*/ 0 h 219"/>
              <a:gd name="T6" fmla="*/ 531 w 531"/>
              <a:gd name="T7" fmla="*/ 0 h 219"/>
              <a:gd name="T8" fmla="*/ 531 w 531"/>
              <a:gd name="T9" fmla="*/ 219 h 219"/>
              <a:gd name="T10" fmla="*/ 4 w 531"/>
              <a:gd name="T11" fmla="*/ 214 h 219"/>
              <a:gd name="T12" fmla="*/ 527 w 531"/>
              <a:gd name="T13" fmla="*/ 214 h 219"/>
              <a:gd name="T14" fmla="*/ 527 w 531"/>
              <a:gd name="T15" fmla="*/ 5 h 219"/>
              <a:gd name="T16" fmla="*/ 4 w 531"/>
              <a:gd name="T17" fmla="*/ 5 h 219"/>
              <a:gd name="T18" fmla="*/ 4 w 531"/>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219">
                <a:moveTo>
                  <a:pt x="531" y="219"/>
                </a:moveTo>
                <a:lnTo>
                  <a:pt x="0" y="219"/>
                </a:lnTo>
                <a:lnTo>
                  <a:pt x="0" y="0"/>
                </a:lnTo>
                <a:lnTo>
                  <a:pt x="531" y="0"/>
                </a:lnTo>
                <a:lnTo>
                  <a:pt x="531" y="219"/>
                </a:lnTo>
                <a:close/>
                <a:moveTo>
                  <a:pt x="4" y="214"/>
                </a:moveTo>
                <a:lnTo>
                  <a:pt x="527" y="214"/>
                </a:lnTo>
                <a:lnTo>
                  <a:pt x="527" y="5"/>
                </a:lnTo>
                <a:lnTo>
                  <a:pt x="4" y="5"/>
                </a:lnTo>
                <a:lnTo>
                  <a:pt x="4"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1" name="Rectangle 120">
            <a:extLst>
              <a:ext uri="{FF2B5EF4-FFF2-40B4-BE49-F238E27FC236}">
                <a16:creationId xmlns:a16="http://schemas.microsoft.com/office/drawing/2014/main" id="{7FDFD7E4-E503-06BB-32AE-D42C9BFD308A}"/>
              </a:ext>
            </a:extLst>
          </p:cNvPr>
          <p:cNvSpPr>
            <a:spLocks noChangeArrowheads="1"/>
          </p:cNvSpPr>
          <p:nvPr/>
        </p:nvSpPr>
        <p:spPr bwMode="auto">
          <a:xfrm>
            <a:off x="2456126" y="3700290"/>
            <a:ext cx="664667" cy="3582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2" name="Freeform 121">
            <a:extLst>
              <a:ext uri="{FF2B5EF4-FFF2-40B4-BE49-F238E27FC236}">
                <a16:creationId xmlns:a16="http://schemas.microsoft.com/office/drawing/2014/main" id="{548074DF-60FD-802D-E068-071724CEDAE0}"/>
              </a:ext>
            </a:extLst>
          </p:cNvPr>
          <p:cNvSpPr>
            <a:spLocks noEditPoints="1"/>
          </p:cNvSpPr>
          <p:nvPr/>
        </p:nvSpPr>
        <p:spPr bwMode="auto">
          <a:xfrm>
            <a:off x="2441320" y="3691918"/>
            <a:ext cx="685799" cy="365760"/>
          </a:xfrm>
          <a:custGeom>
            <a:avLst/>
            <a:gdLst>
              <a:gd name="T0" fmla="*/ 418 w 418"/>
              <a:gd name="T1" fmla="*/ 221 h 221"/>
              <a:gd name="T2" fmla="*/ 0 w 418"/>
              <a:gd name="T3" fmla="*/ 221 h 221"/>
              <a:gd name="T4" fmla="*/ 0 w 418"/>
              <a:gd name="T5" fmla="*/ 0 h 221"/>
              <a:gd name="T6" fmla="*/ 418 w 418"/>
              <a:gd name="T7" fmla="*/ 0 h 221"/>
              <a:gd name="T8" fmla="*/ 418 w 418"/>
              <a:gd name="T9" fmla="*/ 221 h 221"/>
              <a:gd name="T10" fmla="*/ 5 w 418"/>
              <a:gd name="T11" fmla="*/ 216 h 221"/>
              <a:gd name="T12" fmla="*/ 413 w 418"/>
              <a:gd name="T13" fmla="*/ 216 h 221"/>
              <a:gd name="T14" fmla="*/ 413 w 418"/>
              <a:gd name="T15" fmla="*/ 5 h 221"/>
              <a:gd name="T16" fmla="*/ 5 w 418"/>
              <a:gd name="T17" fmla="*/ 5 h 221"/>
              <a:gd name="T18" fmla="*/ 5 w 418"/>
              <a:gd name="T19" fmla="*/ 216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8" h="221">
                <a:moveTo>
                  <a:pt x="418" y="221"/>
                </a:moveTo>
                <a:lnTo>
                  <a:pt x="0" y="221"/>
                </a:lnTo>
                <a:lnTo>
                  <a:pt x="0" y="0"/>
                </a:lnTo>
                <a:lnTo>
                  <a:pt x="418" y="0"/>
                </a:lnTo>
                <a:lnTo>
                  <a:pt x="418" y="221"/>
                </a:lnTo>
                <a:close/>
                <a:moveTo>
                  <a:pt x="5" y="216"/>
                </a:moveTo>
                <a:lnTo>
                  <a:pt x="413" y="216"/>
                </a:lnTo>
                <a:lnTo>
                  <a:pt x="413" y="5"/>
                </a:lnTo>
                <a:lnTo>
                  <a:pt x="5" y="5"/>
                </a:lnTo>
                <a:lnTo>
                  <a:pt x="5" y="2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3" name="Rectangle 122">
            <a:extLst>
              <a:ext uri="{FF2B5EF4-FFF2-40B4-BE49-F238E27FC236}">
                <a16:creationId xmlns:a16="http://schemas.microsoft.com/office/drawing/2014/main" id="{F9652DD3-C68B-DF0E-7936-89F145CD2CA8}"/>
              </a:ext>
            </a:extLst>
          </p:cNvPr>
          <p:cNvSpPr>
            <a:spLocks noChangeArrowheads="1"/>
          </p:cNvSpPr>
          <p:nvPr/>
        </p:nvSpPr>
        <p:spPr bwMode="auto">
          <a:xfrm>
            <a:off x="4888503" y="3195667"/>
            <a:ext cx="881931" cy="361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4" name="Freeform 123">
            <a:extLst>
              <a:ext uri="{FF2B5EF4-FFF2-40B4-BE49-F238E27FC236}">
                <a16:creationId xmlns:a16="http://schemas.microsoft.com/office/drawing/2014/main" id="{48E0AB21-1194-1F19-127E-8252B457D161}"/>
              </a:ext>
            </a:extLst>
          </p:cNvPr>
          <p:cNvSpPr>
            <a:spLocks noEditPoints="1"/>
          </p:cNvSpPr>
          <p:nvPr/>
        </p:nvSpPr>
        <p:spPr bwMode="auto">
          <a:xfrm>
            <a:off x="4883674" y="3190575"/>
            <a:ext cx="889978" cy="371722"/>
          </a:xfrm>
          <a:custGeom>
            <a:avLst/>
            <a:gdLst>
              <a:gd name="T0" fmla="*/ 553 w 553"/>
              <a:gd name="T1" fmla="*/ 219 h 219"/>
              <a:gd name="T2" fmla="*/ 0 w 553"/>
              <a:gd name="T3" fmla="*/ 219 h 219"/>
              <a:gd name="T4" fmla="*/ 0 w 553"/>
              <a:gd name="T5" fmla="*/ 0 h 219"/>
              <a:gd name="T6" fmla="*/ 553 w 553"/>
              <a:gd name="T7" fmla="*/ 0 h 219"/>
              <a:gd name="T8" fmla="*/ 553 w 553"/>
              <a:gd name="T9" fmla="*/ 219 h 219"/>
              <a:gd name="T10" fmla="*/ 5 w 553"/>
              <a:gd name="T11" fmla="*/ 214 h 219"/>
              <a:gd name="T12" fmla="*/ 549 w 553"/>
              <a:gd name="T13" fmla="*/ 214 h 219"/>
              <a:gd name="T14" fmla="*/ 549 w 553"/>
              <a:gd name="T15" fmla="*/ 5 h 219"/>
              <a:gd name="T16" fmla="*/ 5 w 553"/>
              <a:gd name="T17" fmla="*/ 5 h 219"/>
              <a:gd name="T18" fmla="*/ 5 w 55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219">
                <a:moveTo>
                  <a:pt x="553" y="219"/>
                </a:moveTo>
                <a:lnTo>
                  <a:pt x="0" y="219"/>
                </a:lnTo>
                <a:lnTo>
                  <a:pt x="0" y="0"/>
                </a:lnTo>
                <a:lnTo>
                  <a:pt x="553" y="0"/>
                </a:lnTo>
                <a:lnTo>
                  <a:pt x="553" y="219"/>
                </a:lnTo>
                <a:close/>
                <a:moveTo>
                  <a:pt x="5" y="214"/>
                </a:moveTo>
                <a:lnTo>
                  <a:pt x="549" y="214"/>
                </a:lnTo>
                <a:lnTo>
                  <a:pt x="549"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5" name="Rectangle 124">
            <a:extLst>
              <a:ext uri="{FF2B5EF4-FFF2-40B4-BE49-F238E27FC236}">
                <a16:creationId xmlns:a16="http://schemas.microsoft.com/office/drawing/2014/main" id="{744AA18F-086B-4798-AA17-66D200F58535}"/>
              </a:ext>
            </a:extLst>
          </p:cNvPr>
          <p:cNvSpPr>
            <a:spLocks noChangeArrowheads="1"/>
          </p:cNvSpPr>
          <p:nvPr/>
        </p:nvSpPr>
        <p:spPr bwMode="auto">
          <a:xfrm>
            <a:off x="6871236" y="2762839"/>
            <a:ext cx="862618"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6" name="Freeform 125">
            <a:extLst>
              <a:ext uri="{FF2B5EF4-FFF2-40B4-BE49-F238E27FC236}">
                <a16:creationId xmlns:a16="http://schemas.microsoft.com/office/drawing/2014/main" id="{7B56D1F1-C602-EFE2-4FE0-BD033120EDF1}"/>
              </a:ext>
            </a:extLst>
          </p:cNvPr>
          <p:cNvSpPr>
            <a:spLocks noEditPoints="1"/>
          </p:cNvSpPr>
          <p:nvPr/>
        </p:nvSpPr>
        <p:spPr bwMode="auto">
          <a:xfrm>
            <a:off x="6866408" y="2759444"/>
            <a:ext cx="870665" cy="371722"/>
          </a:xfrm>
          <a:custGeom>
            <a:avLst/>
            <a:gdLst>
              <a:gd name="T0" fmla="*/ 541 w 541"/>
              <a:gd name="T1" fmla="*/ 219 h 219"/>
              <a:gd name="T2" fmla="*/ 0 w 541"/>
              <a:gd name="T3" fmla="*/ 219 h 219"/>
              <a:gd name="T4" fmla="*/ 0 w 541"/>
              <a:gd name="T5" fmla="*/ 0 h 219"/>
              <a:gd name="T6" fmla="*/ 541 w 541"/>
              <a:gd name="T7" fmla="*/ 0 h 219"/>
              <a:gd name="T8" fmla="*/ 541 w 541"/>
              <a:gd name="T9" fmla="*/ 219 h 219"/>
              <a:gd name="T10" fmla="*/ 5 w 541"/>
              <a:gd name="T11" fmla="*/ 214 h 219"/>
              <a:gd name="T12" fmla="*/ 537 w 541"/>
              <a:gd name="T13" fmla="*/ 214 h 219"/>
              <a:gd name="T14" fmla="*/ 537 w 541"/>
              <a:gd name="T15" fmla="*/ 5 h 219"/>
              <a:gd name="T16" fmla="*/ 5 w 541"/>
              <a:gd name="T17" fmla="*/ 5 h 219"/>
              <a:gd name="T18" fmla="*/ 5 w 541"/>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1" h="219">
                <a:moveTo>
                  <a:pt x="541" y="219"/>
                </a:moveTo>
                <a:lnTo>
                  <a:pt x="0" y="219"/>
                </a:lnTo>
                <a:lnTo>
                  <a:pt x="0" y="0"/>
                </a:lnTo>
                <a:lnTo>
                  <a:pt x="541" y="0"/>
                </a:lnTo>
                <a:lnTo>
                  <a:pt x="541" y="219"/>
                </a:lnTo>
                <a:close/>
                <a:moveTo>
                  <a:pt x="5" y="214"/>
                </a:moveTo>
                <a:lnTo>
                  <a:pt x="537" y="214"/>
                </a:lnTo>
                <a:lnTo>
                  <a:pt x="537"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7" name="Rectangle 126">
            <a:extLst>
              <a:ext uri="{FF2B5EF4-FFF2-40B4-BE49-F238E27FC236}">
                <a16:creationId xmlns:a16="http://schemas.microsoft.com/office/drawing/2014/main" id="{D18779E9-E05E-2314-A54E-C9CA53CE82EE}"/>
              </a:ext>
            </a:extLst>
          </p:cNvPr>
          <p:cNvSpPr>
            <a:spLocks noChangeArrowheads="1"/>
          </p:cNvSpPr>
          <p:nvPr/>
        </p:nvSpPr>
        <p:spPr bwMode="auto">
          <a:xfrm>
            <a:off x="6629832" y="1106213"/>
            <a:ext cx="878712"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8" name="Freeform 127">
            <a:extLst>
              <a:ext uri="{FF2B5EF4-FFF2-40B4-BE49-F238E27FC236}">
                <a16:creationId xmlns:a16="http://schemas.microsoft.com/office/drawing/2014/main" id="{00F925DC-DCBA-A53A-A95F-0B64BE1DC115}"/>
              </a:ext>
            </a:extLst>
          </p:cNvPr>
          <p:cNvSpPr>
            <a:spLocks noEditPoints="1"/>
          </p:cNvSpPr>
          <p:nvPr/>
        </p:nvSpPr>
        <p:spPr bwMode="auto">
          <a:xfrm>
            <a:off x="6626613" y="1102818"/>
            <a:ext cx="885149" cy="366630"/>
          </a:xfrm>
          <a:custGeom>
            <a:avLst/>
            <a:gdLst>
              <a:gd name="T0" fmla="*/ 550 w 550"/>
              <a:gd name="T1" fmla="*/ 216 h 216"/>
              <a:gd name="T2" fmla="*/ 0 w 550"/>
              <a:gd name="T3" fmla="*/ 216 h 216"/>
              <a:gd name="T4" fmla="*/ 0 w 550"/>
              <a:gd name="T5" fmla="*/ 0 h 216"/>
              <a:gd name="T6" fmla="*/ 550 w 550"/>
              <a:gd name="T7" fmla="*/ 0 h 216"/>
              <a:gd name="T8" fmla="*/ 550 w 550"/>
              <a:gd name="T9" fmla="*/ 216 h 216"/>
              <a:gd name="T10" fmla="*/ 4 w 550"/>
              <a:gd name="T11" fmla="*/ 211 h 216"/>
              <a:gd name="T12" fmla="*/ 546 w 550"/>
              <a:gd name="T13" fmla="*/ 211 h 216"/>
              <a:gd name="T14" fmla="*/ 546 w 550"/>
              <a:gd name="T15" fmla="*/ 4 h 216"/>
              <a:gd name="T16" fmla="*/ 4 w 550"/>
              <a:gd name="T17" fmla="*/ 4 h 216"/>
              <a:gd name="T18" fmla="*/ 4 w 550"/>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0" h="216">
                <a:moveTo>
                  <a:pt x="550" y="216"/>
                </a:moveTo>
                <a:lnTo>
                  <a:pt x="0" y="216"/>
                </a:lnTo>
                <a:lnTo>
                  <a:pt x="0" y="0"/>
                </a:lnTo>
                <a:lnTo>
                  <a:pt x="550" y="0"/>
                </a:lnTo>
                <a:lnTo>
                  <a:pt x="550" y="216"/>
                </a:lnTo>
                <a:close/>
                <a:moveTo>
                  <a:pt x="4" y="211"/>
                </a:moveTo>
                <a:lnTo>
                  <a:pt x="546" y="211"/>
                </a:lnTo>
                <a:lnTo>
                  <a:pt x="546" y="4"/>
                </a:lnTo>
                <a:lnTo>
                  <a:pt x="4" y="4"/>
                </a:lnTo>
                <a:lnTo>
                  <a:pt x="4"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9" name="Rectangle 128">
            <a:extLst>
              <a:ext uri="{FF2B5EF4-FFF2-40B4-BE49-F238E27FC236}">
                <a16:creationId xmlns:a16="http://schemas.microsoft.com/office/drawing/2014/main" id="{45B85734-B180-9FC9-D3B2-CEAE8015EF0B}"/>
              </a:ext>
            </a:extLst>
          </p:cNvPr>
          <p:cNvSpPr>
            <a:spLocks noChangeArrowheads="1"/>
          </p:cNvSpPr>
          <p:nvPr/>
        </p:nvSpPr>
        <p:spPr bwMode="auto">
          <a:xfrm>
            <a:off x="5017251" y="1730843"/>
            <a:ext cx="811118"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0" name="Freeform 129">
            <a:extLst>
              <a:ext uri="{FF2B5EF4-FFF2-40B4-BE49-F238E27FC236}">
                <a16:creationId xmlns:a16="http://schemas.microsoft.com/office/drawing/2014/main" id="{C85295CD-160E-18E4-489B-3DE02ACB0BAF}"/>
              </a:ext>
            </a:extLst>
          </p:cNvPr>
          <p:cNvSpPr>
            <a:spLocks noEditPoints="1"/>
          </p:cNvSpPr>
          <p:nvPr/>
        </p:nvSpPr>
        <p:spPr bwMode="auto">
          <a:xfrm>
            <a:off x="5014033" y="1727448"/>
            <a:ext cx="817556" cy="363235"/>
          </a:xfrm>
          <a:custGeom>
            <a:avLst/>
            <a:gdLst>
              <a:gd name="T0" fmla="*/ 508 w 508"/>
              <a:gd name="T1" fmla="*/ 214 h 214"/>
              <a:gd name="T2" fmla="*/ 0 w 508"/>
              <a:gd name="T3" fmla="*/ 214 h 214"/>
              <a:gd name="T4" fmla="*/ 0 w 508"/>
              <a:gd name="T5" fmla="*/ 0 h 214"/>
              <a:gd name="T6" fmla="*/ 508 w 508"/>
              <a:gd name="T7" fmla="*/ 0 h 214"/>
              <a:gd name="T8" fmla="*/ 508 w 508"/>
              <a:gd name="T9" fmla="*/ 214 h 214"/>
              <a:gd name="T10" fmla="*/ 5 w 508"/>
              <a:gd name="T11" fmla="*/ 209 h 214"/>
              <a:gd name="T12" fmla="*/ 503 w 508"/>
              <a:gd name="T13" fmla="*/ 209 h 214"/>
              <a:gd name="T14" fmla="*/ 503 w 508"/>
              <a:gd name="T15" fmla="*/ 5 h 214"/>
              <a:gd name="T16" fmla="*/ 5 w 508"/>
              <a:gd name="T17" fmla="*/ 5 h 214"/>
              <a:gd name="T18" fmla="*/ 5 w 508"/>
              <a:gd name="T19" fmla="*/ 20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 h="214">
                <a:moveTo>
                  <a:pt x="508" y="214"/>
                </a:moveTo>
                <a:lnTo>
                  <a:pt x="0" y="214"/>
                </a:lnTo>
                <a:lnTo>
                  <a:pt x="0" y="0"/>
                </a:lnTo>
                <a:lnTo>
                  <a:pt x="508" y="0"/>
                </a:lnTo>
                <a:lnTo>
                  <a:pt x="508" y="214"/>
                </a:lnTo>
                <a:close/>
                <a:moveTo>
                  <a:pt x="5" y="209"/>
                </a:moveTo>
                <a:lnTo>
                  <a:pt x="503" y="209"/>
                </a:lnTo>
                <a:lnTo>
                  <a:pt x="503" y="5"/>
                </a:lnTo>
                <a:lnTo>
                  <a:pt x="5" y="5"/>
                </a:lnTo>
                <a:lnTo>
                  <a:pt x="5" y="2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1" name="Rectangle 130">
            <a:extLst>
              <a:ext uri="{FF2B5EF4-FFF2-40B4-BE49-F238E27FC236}">
                <a16:creationId xmlns:a16="http://schemas.microsoft.com/office/drawing/2014/main" id="{15F54DA6-40AB-EB22-58D4-2E9765612B5A}"/>
              </a:ext>
            </a:extLst>
          </p:cNvPr>
          <p:cNvSpPr>
            <a:spLocks noChangeArrowheads="1"/>
          </p:cNvSpPr>
          <p:nvPr/>
        </p:nvSpPr>
        <p:spPr bwMode="auto">
          <a:xfrm>
            <a:off x="6629832" y="1651066"/>
            <a:ext cx="878712"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2" name="Freeform 131">
            <a:extLst>
              <a:ext uri="{FF2B5EF4-FFF2-40B4-BE49-F238E27FC236}">
                <a16:creationId xmlns:a16="http://schemas.microsoft.com/office/drawing/2014/main" id="{DF072AB2-7FAF-195B-1CF8-C65EECC2F057}"/>
              </a:ext>
            </a:extLst>
          </p:cNvPr>
          <p:cNvSpPr>
            <a:spLocks noEditPoints="1"/>
          </p:cNvSpPr>
          <p:nvPr/>
        </p:nvSpPr>
        <p:spPr bwMode="auto">
          <a:xfrm>
            <a:off x="6626613" y="1645975"/>
            <a:ext cx="885149" cy="363235"/>
          </a:xfrm>
          <a:custGeom>
            <a:avLst/>
            <a:gdLst>
              <a:gd name="T0" fmla="*/ 550 w 550"/>
              <a:gd name="T1" fmla="*/ 214 h 214"/>
              <a:gd name="T2" fmla="*/ 0 w 550"/>
              <a:gd name="T3" fmla="*/ 214 h 214"/>
              <a:gd name="T4" fmla="*/ 0 w 550"/>
              <a:gd name="T5" fmla="*/ 0 h 214"/>
              <a:gd name="T6" fmla="*/ 550 w 550"/>
              <a:gd name="T7" fmla="*/ 0 h 214"/>
              <a:gd name="T8" fmla="*/ 550 w 550"/>
              <a:gd name="T9" fmla="*/ 214 h 214"/>
              <a:gd name="T10" fmla="*/ 4 w 550"/>
              <a:gd name="T11" fmla="*/ 209 h 214"/>
              <a:gd name="T12" fmla="*/ 546 w 550"/>
              <a:gd name="T13" fmla="*/ 209 h 214"/>
              <a:gd name="T14" fmla="*/ 546 w 550"/>
              <a:gd name="T15" fmla="*/ 5 h 214"/>
              <a:gd name="T16" fmla="*/ 4 w 550"/>
              <a:gd name="T17" fmla="*/ 5 h 214"/>
              <a:gd name="T18" fmla="*/ 4 w 550"/>
              <a:gd name="T19" fmla="*/ 20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0" h="214">
                <a:moveTo>
                  <a:pt x="550" y="214"/>
                </a:moveTo>
                <a:lnTo>
                  <a:pt x="0" y="214"/>
                </a:lnTo>
                <a:lnTo>
                  <a:pt x="0" y="0"/>
                </a:lnTo>
                <a:lnTo>
                  <a:pt x="550" y="0"/>
                </a:lnTo>
                <a:lnTo>
                  <a:pt x="550" y="214"/>
                </a:lnTo>
                <a:close/>
                <a:moveTo>
                  <a:pt x="4" y="209"/>
                </a:moveTo>
                <a:lnTo>
                  <a:pt x="546" y="209"/>
                </a:lnTo>
                <a:lnTo>
                  <a:pt x="546" y="5"/>
                </a:lnTo>
                <a:lnTo>
                  <a:pt x="4" y="5"/>
                </a:lnTo>
                <a:lnTo>
                  <a:pt x="4" y="2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3" name="Rectangle 132">
            <a:extLst>
              <a:ext uri="{FF2B5EF4-FFF2-40B4-BE49-F238E27FC236}">
                <a16:creationId xmlns:a16="http://schemas.microsoft.com/office/drawing/2014/main" id="{8547DB0D-A4A2-0191-1B94-1521A01AC49F}"/>
              </a:ext>
            </a:extLst>
          </p:cNvPr>
          <p:cNvSpPr>
            <a:spLocks noChangeArrowheads="1"/>
          </p:cNvSpPr>
          <p:nvPr/>
        </p:nvSpPr>
        <p:spPr bwMode="auto">
          <a:xfrm>
            <a:off x="7711323" y="1651066"/>
            <a:ext cx="878712"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4" name="Freeform 133">
            <a:extLst>
              <a:ext uri="{FF2B5EF4-FFF2-40B4-BE49-F238E27FC236}">
                <a16:creationId xmlns:a16="http://schemas.microsoft.com/office/drawing/2014/main" id="{A690298A-6B62-9BF6-DC8F-4693347ACFE5}"/>
              </a:ext>
            </a:extLst>
          </p:cNvPr>
          <p:cNvSpPr>
            <a:spLocks noEditPoints="1"/>
          </p:cNvSpPr>
          <p:nvPr/>
        </p:nvSpPr>
        <p:spPr bwMode="auto">
          <a:xfrm>
            <a:off x="7706495" y="1645975"/>
            <a:ext cx="886759" cy="363235"/>
          </a:xfrm>
          <a:custGeom>
            <a:avLst/>
            <a:gdLst>
              <a:gd name="T0" fmla="*/ 551 w 551"/>
              <a:gd name="T1" fmla="*/ 214 h 214"/>
              <a:gd name="T2" fmla="*/ 0 w 551"/>
              <a:gd name="T3" fmla="*/ 214 h 214"/>
              <a:gd name="T4" fmla="*/ 0 w 551"/>
              <a:gd name="T5" fmla="*/ 0 h 214"/>
              <a:gd name="T6" fmla="*/ 551 w 551"/>
              <a:gd name="T7" fmla="*/ 0 h 214"/>
              <a:gd name="T8" fmla="*/ 551 w 551"/>
              <a:gd name="T9" fmla="*/ 214 h 214"/>
              <a:gd name="T10" fmla="*/ 5 w 551"/>
              <a:gd name="T11" fmla="*/ 209 h 214"/>
              <a:gd name="T12" fmla="*/ 546 w 551"/>
              <a:gd name="T13" fmla="*/ 209 h 214"/>
              <a:gd name="T14" fmla="*/ 546 w 551"/>
              <a:gd name="T15" fmla="*/ 5 h 214"/>
              <a:gd name="T16" fmla="*/ 5 w 551"/>
              <a:gd name="T17" fmla="*/ 5 h 214"/>
              <a:gd name="T18" fmla="*/ 5 w 551"/>
              <a:gd name="T19" fmla="*/ 20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214">
                <a:moveTo>
                  <a:pt x="551" y="214"/>
                </a:moveTo>
                <a:lnTo>
                  <a:pt x="0" y="214"/>
                </a:lnTo>
                <a:lnTo>
                  <a:pt x="0" y="0"/>
                </a:lnTo>
                <a:lnTo>
                  <a:pt x="551" y="0"/>
                </a:lnTo>
                <a:lnTo>
                  <a:pt x="551" y="214"/>
                </a:lnTo>
                <a:close/>
                <a:moveTo>
                  <a:pt x="5" y="209"/>
                </a:moveTo>
                <a:lnTo>
                  <a:pt x="546" y="209"/>
                </a:lnTo>
                <a:lnTo>
                  <a:pt x="546" y="5"/>
                </a:lnTo>
                <a:lnTo>
                  <a:pt x="5" y="5"/>
                </a:lnTo>
                <a:lnTo>
                  <a:pt x="5" y="2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5" name="Rectangle 134">
            <a:extLst>
              <a:ext uri="{FF2B5EF4-FFF2-40B4-BE49-F238E27FC236}">
                <a16:creationId xmlns:a16="http://schemas.microsoft.com/office/drawing/2014/main" id="{66C544F1-3A61-CC0E-9E79-EF43AFEE34AD}"/>
              </a:ext>
            </a:extLst>
          </p:cNvPr>
          <p:cNvSpPr>
            <a:spLocks noChangeArrowheads="1"/>
          </p:cNvSpPr>
          <p:nvPr/>
        </p:nvSpPr>
        <p:spPr bwMode="auto">
          <a:xfrm>
            <a:off x="6859970" y="3343338"/>
            <a:ext cx="885149"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6" name="Freeform 135">
            <a:extLst>
              <a:ext uri="{FF2B5EF4-FFF2-40B4-BE49-F238E27FC236}">
                <a16:creationId xmlns:a16="http://schemas.microsoft.com/office/drawing/2014/main" id="{2A6626D0-E614-7BCC-A274-A7B4467463D4}"/>
              </a:ext>
            </a:extLst>
          </p:cNvPr>
          <p:cNvSpPr>
            <a:spLocks noEditPoints="1"/>
          </p:cNvSpPr>
          <p:nvPr/>
        </p:nvSpPr>
        <p:spPr bwMode="auto">
          <a:xfrm>
            <a:off x="6855142" y="3339943"/>
            <a:ext cx="894805" cy="371722"/>
          </a:xfrm>
          <a:custGeom>
            <a:avLst/>
            <a:gdLst>
              <a:gd name="T0" fmla="*/ 556 w 556"/>
              <a:gd name="T1" fmla="*/ 219 h 219"/>
              <a:gd name="T2" fmla="*/ 0 w 556"/>
              <a:gd name="T3" fmla="*/ 219 h 219"/>
              <a:gd name="T4" fmla="*/ 0 w 556"/>
              <a:gd name="T5" fmla="*/ 0 h 219"/>
              <a:gd name="T6" fmla="*/ 556 w 556"/>
              <a:gd name="T7" fmla="*/ 0 h 219"/>
              <a:gd name="T8" fmla="*/ 556 w 556"/>
              <a:gd name="T9" fmla="*/ 219 h 219"/>
              <a:gd name="T10" fmla="*/ 5 w 556"/>
              <a:gd name="T11" fmla="*/ 214 h 219"/>
              <a:gd name="T12" fmla="*/ 551 w 556"/>
              <a:gd name="T13" fmla="*/ 214 h 219"/>
              <a:gd name="T14" fmla="*/ 551 w 556"/>
              <a:gd name="T15" fmla="*/ 5 h 219"/>
              <a:gd name="T16" fmla="*/ 5 w 556"/>
              <a:gd name="T17" fmla="*/ 5 h 219"/>
              <a:gd name="T18" fmla="*/ 5 w 556"/>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219">
                <a:moveTo>
                  <a:pt x="556" y="219"/>
                </a:moveTo>
                <a:lnTo>
                  <a:pt x="0" y="219"/>
                </a:lnTo>
                <a:lnTo>
                  <a:pt x="0" y="0"/>
                </a:lnTo>
                <a:lnTo>
                  <a:pt x="556" y="0"/>
                </a:lnTo>
                <a:lnTo>
                  <a:pt x="556" y="219"/>
                </a:lnTo>
                <a:close/>
                <a:moveTo>
                  <a:pt x="5" y="214"/>
                </a:moveTo>
                <a:lnTo>
                  <a:pt x="551" y="214"/>
                </a:lnTo>
                <a:lnTo>
                  <a:pt x="551"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7" name="Rectangle 136">
            <a:extLst>
              <a:ext uri="{FF2B5EF4-FFF2-40B4-BE49-F238E27FC236}">
                <a16:creationId xmlns:a16="http://schemas.microsoft.com/office/drawing/2014/main" id="{086E75EB-72CC-7087-1D6E-F1AF67323C97}"/>
              </a:ext>
            </a:extLst>
          </p:cNvPr>
          <p:cNvSpPr>
            <a:spLocks noChangeArrowheads="1"/>
          </p:cNvSpPr>
          <p:nvPr/>
        </p:nvSpPr>
        <p:spPr bwMode="auto">
          <a:xfrm>
            <a:off x="7947899" y="3348430"/>
            <a:ext cx="825603"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8" name="Freeform 137">
            <a:extLst>
              <a:ext uri="{FF2B5EF4-FFF2-40B4-BE49-F238E27FC236}">
                <a16:creationId xmlns:a16="http://schemas.microsoft.com/office/drawing/2014/main" id="{8F836A4D-1A83-FA67-8AA2-9FDAFDBD7738}"/>
              </a:ext>
            </a:extLst>
          </p:cNvPr>
          <p:cNvSpPr>
            <a:spLocks noEditPoints="1"/>
          </p:cNvSpPr>
          <p:nvPr/>
        </p:nvSpPr>
        <p:spPr bwMode="auto">
          <a:xfrm>
            <a:off x="7944680" y="3343338"/>
            <a:ext cx="832040" cy="363235"/>
          </a:xfrm>
          <a:custGeom>
            <a:avLst/>
            <a:gdLst>
              <a:gd name="T0" fmla="*/ 517 w 517"/>
              <a:gd name="T1" fmla="*/ 214 h 214"/>
              <a:gd name="T2" fmla="*/ 0 w 517"/>
              <a:gd name="T3" fmla="*/ 214 h 214"/>
              <a:gd name="T4" fmla="*/ 0 w 517"/>
              <a:gd name="T5" fmla="*/ 0 h 214"/>
              <a:gd name="T6" fmla="*/ 517 w 517"/>
              <a:gd name="T7" fmla="*/ 0 h 214"/>
              <a:gd name="T8" fmla="*/ 517 w 517"/>
              <a:gd name="T9" fmla="*/ 214 h 214"/>
              <a:gd name="T10" fmla="*/ 4 w 517"/>
              <a:gd name="T11" fmla="*/ 210 h 214"/>
              <a:gd name="T12" fmla="*/ 512 w 517"/>
              <a:gd name="T13" fmla="*/ 210 h 214"/>
              <a:gd name="T14" fmla="*/ 512 w 517"/>
              <a:gd name="T15" fmla="*/ 5 h 214"/>
              <a:gd name="T16" fmla="*/ 4 w 517"/>
              <a:gd name="T17" fmla="*/ 5 h 214"/>
              <a:gd name="T18" fmla="*/ 4 w 517"/>
              <a:gd name="T19" fmla="*/ 21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7" h="214">
                <a:moveTo>
                  <a:pt x="517" y="214"/>
                </a:moveTo>
                <a:lnTo>
                  <a:pt x="0" y="214"/>
                </a:lnTo>
                <a:lnTo>
                  <a:pt x="0" y="0"/>
                </a:lnTo>
                <a:lnTo>
                  <a:pt x="517" y="0"/>
                </a:lnTo>
                <a:lnTo>
                  <a:pt x="517" y="214"/>
                </a:lnTo>
                <a:close/>
                <a:moveTo>
                  <a:pt x="4" y="210"/>
                </a:moveTo>
                <a:lnTo>
                  <a:pt x="512" y="210"/>
                </a:lnTo>
                <a:lnTo>
                  <a:pt x="512" y="5"/>
                </a:lnTo>
                <a:lnTo>
                  <a:pt x="4" y="5"/>
                </a:lnTo>
                <a:lnTo>
                  <a:pt x="4" y="2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9" name="Rectangle 138">
            <a:extLst>
              <a:ext uri="{FF2B5EF4-FFF2-40B4-BE49-F238E27FC236}">
                <a16:creationId xmlns:a16="http://schemas.microsoft.com/office/drawing/2014/main" id="{BDEA0B01-D3FD-3738-FC6E-AB491A1C188F}"/>
              </a:ext>
            </a:extLst>
          </p:cNvPr>
          <p:cNvSpPr>
            <a:spLocks noChangeArrowheads="1"/>
          </p:cNvSpPr>
          <p:nvPr/>
        </p:nvSpPr>
        <p:spPr bwMode="auto">
          <a:xfrm>
            <a:off x="7970431" y="3940809"/>
            <a:ext cx="822384" cy="358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0" name="Freeform 139">
            <a:extLst>
              <a:ext uri="{FF2B5EF4-FFF2-40B4-BE49-F238E27FC236}">
                <a16:creationId xmlns:a16="http://schemas.microsoft.com/office/drawing/2014/main" id="{C1B84E9E-9FB4-DBAE-F3C1-95A1BCAF1B98}"/>
              </a:ext>
            </a:extLst>
          </p:cNvPr>
          <p:cNvSpPr>
            <a:spLocks noEditPoints="1"/>
          </p:cNvSpPr>
          <p:nvPr/>
        </p:nvSpPr>
        <p:spPr bwMode="auto">
          <a:xfrm>
            <a:off x="7967212" y="3937414"/>
            <a:ext cx="828821" cy="366630"/>
          </a:xfrm>
          <a:custGeom>
            <a:avLst/>
            <a:gdLst>
              <a:gd name="T0" fmla="*/ 515 w 515"/>
              <a:gd name="T1" fmla="*/ 216 h 216"/>
              <a:gd name="T2" fmla="*/ 0 w 515"/>
              <a:gd name="T3" fmla="*/ 216 h 216"/>
              <a:gd name="T4" fmla="*/ 0 w 515"/>
              <a:gd name="T5" fmla="*/ 0 h 216"/>
              <a:gd name="T6" fmla="*/ 515 w 515"/>
              <a:gd name="T7" fmla="*/ 0 h 216"/>
              <a:gd name="T8" fmla="*/ 515 w 515"/>
              <a:gd name="T9" fmla="*/ 216 h 216"/>
              <a:gd name="T10" fmla="*/ 5 w 515"/>
              <a:gd name="T11" fmla="*/ 211 h 216"/>
              <a:gd name="T12" fmla="*/ 510 w 515"/>
              <a:gd name="T13" fmla="*/ 211 h 216"/>
              <a:gd name="T14" fmla="*/ 510 w 515"/>
              <a:gd name="T15" fmla="*/ 4 h 216"/>
              <a:gd name="T16" fmla="*/ 5 w 515"/>
              <a:gd name="T17" fmla="*/ 4 h 216"/>
              <a:gd name="T18" fmla="*/ 5 w 515"/>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5" h="216">
                <a:moveTo>
                  <a:pt x="515" y="216"/>
                </a:moveTo>
                <a:lnTo>
                  <a:pt x="0" y="216"/>
                </a:lnTo>
                <a:lnTo>
                  <a:pt x="0" y="0"/>
                </a:lnTo>
                <a:lnTo>
                  <a:pt x="515" y="0"/>
                </a:lnTo>
                <a:lnTo>
                  <a:pt x="515" y="216"/>
                </a:lnTo>
                <a:close/>
                <a:moveTo>
                  <a:pt x="5" y="211"/>
                </a:moveTo>
                <a:lnTo>
                  <a:pt x="510" y="211"/>
                </a:lnTo>
                <a:lnTo>
                  <a:pt x="510" y="4"/>
                </a:lnTo>
                <a:lnTo>
                  <a:pt x="5" y="4"/>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1" name="Rectangle 140">
            <a:extLst>
              <a:ext uri="{FF2B5EF4-FFF2-40B4-BE49-F238E27FC236}">
                <a16:creationId xmlns:a16="http://schemas.microsoft.com/office/drawing/2014/main" id="{4748E22F-4A90-03F7-E57E-9580467E7E3B}"/>
              </a:ext>
            </a:extLst>
          </p:cNvPr>
          <p:cNvSpPr>
            <a:spLocks noChangeArrowheads="1"/>
          </p:cNvSpPr>
          <p:nvPr/>
        </p:nvSpPr>
        <p:spPr bwMode="auto">
          <a:xfrm>
            <a:off x="4280164" y="4110545"/>
            <a:ext cx="658229"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2" name="Freeform 141">
            <a:extLst>
              <a:ext uri="{FF2B5EF4-FFF2-40B4-BE49-F238E27FC236}">
                <a16:creationId xmlns:a16="http://schemas.microsoft.com/office/drawing/2014/main" id="{898B4F3D-284A-EC87-60FA-583BFDC81760}"/>
              </a:ext>
            </a:extLst>
          </p:cNvPr>
          <p:cNvSpPr>
            <a:spLocks noEditPoints="1"/>
          </p:cNvSpPr>
          <p:nvPr/>
        </p:nvSpPr>
        <p:spPr bwMode="auto">
          <a:xfrm>
            <a:off x="4276945" y="4105454"/>
            <a:ext cx="664667" cy="371722"/>
          </a:xfrm>
          <a:custGeom>
            <a:avLst/>
            <a:gdLst>
              <a:gd name="T0" fmla="*/ 413 w 413"/>
              <a:gd name="T1" fmla="*/ 219 h 219"/>
              <a:gd name="T2" fmla="*/ 0 w 413"/>
              <a:gd name="T3" fmla="*/ 219 h 219"/>
              <a:gd name="T4" fmla="*/ 0 w 413"/>
              <a:gd name="T5" fmla="*/ 0 h 219"/>
              <a:gd name="T6" fmla="*/ 413 w 413"/>
              <a:gd name="T7" fmla="*/ 0 h 219"/>
              <a:gd name="T8" fmla="*/ 413 w 413"/>
              <a:gd name="T9" fmla="*/ 219 h 219"/>
              <a:gd name="T10" fmla="*/ 5 w 413"/>
              <a:gd name="T11" fmla="*/ 214 h 219"/>
              <a:gd name="T12" fmla="*/ 408 w 413"/>
              <a:gd name="T13" fmla="*/ 214 h 219"/>
              <a:gd name="T14" fmla="*/ 408 w 413"/>
              <a:gd name="T15" fmla="*/ 5 h 219"/>
              <a:gd name="T16" fmla="*/ 5 w 413"/>
              <a:gd name="T17" fmla="*/ 5 h 219"/>
              <a:gd name="T18" fmla="*/ 5 w 41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 h="219">
                <a:moveTo>
                  <a:pt x="413" y="219"/>
                </a:moveTo>
                <a:lnTo>
                  <a:pt x="0" y="219"/>
                </a:lnTo>
                <a:lnTo>
                  <a:pt x="0" y="0"/>
                </a:lnTo>
                <a:lnTo>
                  <a:pt x="413" y="0"/>
                </a:lnTo>
                <a:lnTo>
                  <a:pt x="413" y="219"/>
                </a:lnTo>
                <a:close/>
                <a:moveTo>
                  <a:pt x="5" y="214"/>
                </a:moveTo>
                <a:lnTo>
                  <a:pt x="408" y="214"/>
                </a:lnTo>
                <a:lnTo>
                  <a:pt x="408"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3" name="Rectangle 142">
            <a:extLst>
              <a:ext uri="{FF2B5EF4-FFF2-40B4-BE49-F238E27FC236}">
                <a16:creationId xmlns:a16="http://schemas.microsoft.com/office/drawing/2014/main" id="{A703E82D-7A0D-170C-FD75-441D95C2BB91}"/>
              </a:ext>
            </a:extLst>
          </p:cNvPr>
          <p:cNvSpPr>
            <a:spLocks noChangeArrowheads="1"/>
          </p:cNvSpPr>
          <p:nvPr/>
        </p:nvSpPr>
        <p:spPr bwMode="auto">
          <a:xfrm>
            <a:off x="3283968" y="4110545"/>
            <a:ext cx="889978" cy="358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4" name="Freeform 143">
            <a:extLst>
              <a:ext uri="{FF2B5EF4-FFF2-40B4-BE49-F238E27FC236}">
                <a16:creationId xmlns:a16="http://schemas.microsoft.com/office/drawing/2014/main" id="{74126FF8-EA11-63E0-BC65-8D9A27729E14}"/>
              </a:ext>
            </a:extLst>
          </p:cNvPr>
          <p:cNvSpPr>
            <a:spLocks noEditPoints="1"/>
          </p:cNvSpPr>
          <p:nvPr/>
        </p:nvSpPr>
        <p:spPr bwMode="auto">
          <a:xfrm>
            <a:off x="3279141" y="4105454"/>
            <a:ext cx="898024" cy="368328"/>
          </a:xfrm>
          <a:custGeom>
            <a:avLst/>
            <a:gdLst>
              <a:gd name="T0" fmla="*/ 558 w 558"/>
              <a:gd name="T1" fmla="*/ 217 h 217"/>
              <a:gd name="T2" fmla="*/ 0 w 558"/>
              <a:gd name="T3" fmla="*/ 217 h 217"/>
              <a:gd name="T4" fmla="*/ 0 w 558"/>
              <a:gd name="T5" fmla="*/ 0 h 217"/>
              <a:gd name="T6" fmla="*/ 558 w 558"/>
              <a:gd name="T7" fmla="*/ 0 h 217"/>
              <a:gd name="T8" fmla="*/ 558 w 558"/>
              <a:gd name="T9" fmla="*/ 217 h 217"/>
              <a:gd name="T10" fmla="*/ 5 w 558"/>
              <a:gd name="T11" fmla="*/ 212 h 217"/>
              <a:gd name="T12" fmla="*/ 553 w 558"/>
              <a:gd name="T13" fmla="*/ 212 h 217"/>
              <a:gd name="T14" fmla="*/ 553 w 558"/>
              <a:gd name="T15" fmla="*/ 5 h 217"/>
              <a:gd name="T16" fmla="*/ 5 w 558"/>
              <a:gd name="T17" fmla="*/ 5 h 217"/>
              <a:gd name="T18" fmla="*/ 5 w 558"/>
              <a:gd name="T19" fmla="*/ 2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8" h="217">
                <a:moveTo>
                  <a:pt x="558" y="217"/>
                </a:moveTo>
                <a:lnTo>
                  <a:pt x="0" y="217"/>
                </a:lnTo>
                <a:lnTo>
                  <a:pt x="0" y="0"/>
                </a:lnTo>
                <a:lnTo>
                  <a:pt x="558" y="0"/>
                </a:lnTo>
                <a:lnTo>
                  <a:pt x="558" y="217"/>
                </a:lnTo>
                <a:close/>
                <a:moveTo>
                  <a:pt x="5" y="212"/>
                </a:moveTo>
                <a:lnTo>
                  <a:pt x="553" y="212"/>
                </a:lnTo>
                <a:lnTo>
                  <a:pt x="553" y="5"/>
                </a:lnTo>
                <a:lnTo>
                  <a:pt x="5" y="5"/>
                </a:lnTo>
                <a:lnTo>
                  <a:pt x="5"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9" name="Rectangle 148">
            <a:extLst>
              <a:ext uri="{FF2B5EF4-FFF2-40B4-BE49-F238E27FC236}">
                <a16:creationId xmlns:a16="http://schemas.microsoft.com/office/drawing/2014/main" id="{6692F7B3-5123-FADC-06D3-494AA1B49038}"/>
              </a:ext>
            </a:extLst>
          </p:cNvPr>
          <p:cNvSpPr>
            <a:spLocks noChangeArrowheads="1"/>
          </p:cNvSpPr>
          <p:nvPr/>
        </p:nvSpPr>
        <p:spPr bwMode="auto">
          <a:xfrm>
            <a:off x="2495673" y="5727926"/>
            <a:ext cx="638916"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0" name="Freeform 149">
            <a:extLst>
              <a:ext uri="{FF2B5EF4-FFF2-40B4-BE49-F238E27FC236}">
                <a16:creationId xmlns:a16="http://schemas.microsoft.com/office/drawing/2014/main" id="{40C41835-22B4-6A86-D6AF-22A5DC467688}"/>
              </a:ext>
            </a:extLst>
          </p:cNvPr>
          <p:cNvSpPr>
            <a:spLocks noEditPoints="1"/>
          </p:cNvSpPr>
          <p:nvPr/>
        </p:nvSpPr>
        <p:spPr bwMode="auto">
          <a:xfrm>
            <a:off x="2462810" y="5715389"/>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6 w 401"/>
              <a:gd name="T13" fmla="*/ 156 h 161"/>
              <a:gd name="T14" fmla="*/ 396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6" y="156"/>
                </a:lnTo>
                <a:lnTo>
                  <a:pt x="396"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2" name="Freeform 151">
            <a:extLst>
              <a:ext uri="{FF2B5EF4-FFF2-40B4-BE49-F238E27FC236}">
                <a16:creationId xmlns:a16="http://schemas.microsoft.com/office/drawing/2014/main" id="{A68271CD-2DE0-E423-5E08-696C961176BF}"/>
              </a:ext>
            </a:extLst>
          </p:cNvPr>
          <p:cNvSpPr>
            <a:spLocks noEditPoints="1"/>
          </p:cNvSpPr>
          <p:nvPr/>
        </p:nvSpPr>
        <p:spPr bwMode="auto">
          <a:xfrm>
            <a:off x="3390117" y="5709581"/>
            <a:ext cx="646963" cy="273275"/>
          </a:xfrm>
          <a:custGeom>
            <a:avLst/>
            <a:gdLst>
              <a:gd name="T0" fmla="*/ 402 w 402"/>
              <a:gd name="T1" fmla="*/ 161 h 161"/>
              <a:gd name="T2" fmla="*/ 0 w 402"/>
              <a:gd name="T3" fmla="*/ 161 h 161"/>
              <a:gd name="T4" fmla="*/ 0 w 402"/>
              <a:gd name="T5" fmla="*/ 0 h 161"/>
              <a:gd name="T6" fmla="*/ 402 w 402"/>
              <a:gd name="T7" fmla="*/ 0 h 161"/>
              <a:gd name="T8" fmla="*/ 402 w 402"/>
              <a:gd name="T9" fmla="*/ 161 h 161"/>
              <a:gd name="T10" fmla="*/ 5 w 402"/>
              <a:gd name="T11" fmla="*/ 156 h 161"/>
              <a:gd name="T12" fmla="*/ 397 w 402"/>
              <a:gd name="T13" fmla="*/ 156 h 161"/>
              <a:gd name="T14" fmla="*/ 397 w 402"/>
              <a:gd name="T15" fmla="*/ 4 h 161"/>
              <a:gd name="T16" fmla="*/ 5 w 402"/>
              <a:gd name="T17" fmla="*/ 4 h 161"/>
              <a:gd name="T18" fmla="*/ 5 w 402"/>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161">
                <a:moveTo>
                  <a:pt x="402" y="161"/>
                </a:moveTo>
                <a:lnTo>
                  <a:pt x="0" y="161"/>
                </a:lnTo>
                <a:lnTo>
                  <a:pt x="0" y="0"/>
                </a:lnTo>
                <a:lnTo>
                  <a:pt x="402" y="0"/>
                </a:lnTo>
                <a:lnTo>
                  <a:pt x="402" y="161"/>
                </a:lnTo>
                <a:close/>
                <a:moveTo>
                  <a:pt x="5" y="156"/>
                </a:moveTo>
                <a:lnTo>
                  <a:pt x="397" y="156"/>
                </a:lnTo>
                <a:lnTo>
                  <a:pt x="397"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3" name="Rectangle 152">
            <a:extLst>
              <a:ext uri="{FF2B5EF4-FFF2-40B4-BE49-F238E27FC236}">
                <a16:creationId xmlns:a16="http://schemas.microsoft.com/office/drawing/2014/main" id="{34492C58-5F9E-30F2-F8B0-12DFD760DCFD}"/>
              </a:ext>
            </a:extLst>
          </p:cNvPr>
          <p:cNvSpPr>
            <a:spLocks noChangeArrowheads="1"/>
          </p:cNvSpPr>
          <p:nvPr/>
        </p:nvSpPr>
        <p:spPr bwMode="auto">
          <a:xfrm>
            <a:off x="4325518" y="5727927"/>
            <a:ext cx="638916"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4" name="Freeform 153">
            <a:extLst>
              <a:ext uri="{FF2B5EF4-FFF2-40B4-BE49-F238E27FC236}">
                <a16:creationId xmlns:a16="http://schemas.microsoft.com/office/drawing/2014/main" id="{956B4E1C-D161-A9A4-4045-6CD3AB5EBB5E}"/>
              </a:ext>
            </a:extLst>
          </p:cNvPr>
          <p:cNvSpPr>
            <a:spLocks noEditPoints="1"/>
          </p:cNvSpPr>
          <p:nvPr/>
        </p:nvSpPr>
        <p:spPr bwMode="auto">
          <a:xfrm>
            <a:off x="4313594" y="5706669"/>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6 w 401"/>
              <a:gd name="T13" fmla="*/ 156 h 161"/>
              <a:gd name="T14" fmla="*/ 396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6" y="156"/>
                </a:lnTo>
                <a:lnTo>
                  <a:pt x="396"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6" name="Freeform 155">
            <a:extLst>
              <a:ext uri="{FF2B5EF4-FFF2-40B4-BE49-F238E27FC236}">
                <a16:creationId xmlns:a16="http://schemas.microsoft.com/office/drawing/2014/main" id="{11E7C7FB-880B-D01A-70B7-15D2020BE2CB}"/>
              </a:ext>
            </a:extLst>
          </p:cNvPr>
          <p:cNvSpPr>
            <a:spLocks noEditPoints="1"/>
          </p:cNvSpPr>
          <p:nvPr/>
        </p:nvSpPr>
        <p:spPr bwMode="auto">
          <a:xfrm>
            <a:off x="5197803" y="5706997"/>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7 w 401"/>
              <a:gd name="T13" fmla="*/ 156 h 161"/>
              <a:gd name="T14" fmla="*/ 397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7" y="156"/>
                </a:lnTo>
                <a:lnTo>
                  <a:pt x="397"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9" name="Rectangle 158">
            <a:extLst>
              <a:ext uri="{FF2B5EF4-FFF2-40B4-BE49-F238E27FC236}">
                <a16:creationId xmlns:a16="http://schemas.microsoft.com/office/drawing/2014/main" id="{F872C088-DB68-94EE-6AD1-0E895BDF96B1}"/>
              </a:ext>
            </a:extLst>
          </p:cNvPr>
          <p:cNvSpPr>
            <a:spLocks noChangeArrowheads="1"/>
          </p:cNvSpPr>
          <p:nvPr/>
        </p:nvSpPr>
        <p:spPr bwMode="auto">
          <a:xfrm>
            <a:off x="6847388" y="5727927"/>
            <a:ext cx="539137"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0" name="Freeform 159">
            <a:extLst>
              <a:ext uri="{FF2B5EF4-FFF2-40B4-BE49-F238E27FC236}">
                <a16:creationId xmlns:a16="http://schemas.microsoft.com/office/drawing/2014/main" id="{810673E0-78D7-B7BE-C7ED-635E58BDF6D6}"/>
              </a:ext>
            </a:extLst>
          </p:cNvPr>
          <p:cNvSpPr>
            <a:spLocks noEditPoints="1"/>
          </p:cNvSpPr>
          <p:nvPr/>
        </p:nvSpPr>
        <p:spPr bwMode="auto">
          <a:xfrm>
            <a:off x="6872648" y="5697813"/>
            <a:ext cx="545573" cy="273275"/>
          </a:xfrm>
          <a:custGeom>
            <a:avLst/>
            <a:gdLst>
              <a:gd name="T0" fmla="*/ 339 w 339"/>
              <a:gd name="T1" fmla="*/ 161 h 161"/>
              <a:gd name="T2" fmla="*/ 0 w 339"/>
              <a:gd name="T3" fmla="*/ 161 h 161"/>
              <a:gd name="T4" fmla="*/ 0 w 339"/>
              <a:gd name="T5" fmla="*/ 0 h 161"/>
              <a:gd name="T6" fmla="*/ 339 w 339"/>
              <a:gd name="T7" fmla="*/ 0 h 161"/>
              <a:gd name="T8" fmla="*/ 339 w 339"/>
              <a:gd name="T9" fmla="*/ 161 h 161"/>
              <a:gd name="T10" fmla="*/ 4 w 339"/>
              <a:gd name="T11" fmla="*/ 156 h 161"/>
              <a:gd name="T12" fmla="*/ 334 w 339"/>
              <a:gd name="T13" fmla="*/ 156 h 161"/>
              <a:gd name="T14" fmla="*/ 334 w 339"/>
              <a:gd name="T15" fmla="*/ 4 h 161"/>
              <a:gd name="T16" fmla="*/ 4 w 339"/>
              <a:gd name="T17" fmla="*/ 4 h 161"/>
              <a:gd name="T18" fmla="*/ 4 w 339"/>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161">
                <a:moveTo>
                  <a:pt x="339" y="161"/>
                </a:moveTo>
                <a:lnTo>
                  <a:pt x="0" y="161"/>
                </a:lnTo>
                <a:lnTo>
                  <a:pt x="0" y="0"/>
                </a:lnTo>
                <a:lnTo>
                  <a:pt x="339" y="0"/>
                </a:lnTo>
                <a:lnTo>
                  <a:pt x="339" y="161"/>
                </a:lnTo>
                <a:close/>
                <a:moveTo>
                  <a:pt x="4" y="156"/>
                </a:moveTo>
                <a:lnTo>
                  <a:pt x="334" y="156"/>
                </a:lnTo>
                <a:lnTo>
                  <a:pt x="334" y="4"/>
                </a:lnTo>
                <a:lnTo>
                  <a:pt x="4" y="4"/>
                </a:lnTo>
                <a:lnTo>
                  <a:pt x="4"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2" name="Freeform 161">
            <a:extLst>
              <a:ext uri="{FF2B5EF4-FFF2-40B4-BE49-F238E27FC236}">
                <a16:creationId xmlns:a16="http://schemas.microsoft.com/office/drawing/2014/main" id="{264100E6-D7F1-4E02-0124-DF92F3703505}"/>
              </a:ext>
            </a:extLst>
          </p:cNvPr>
          <p:cNvSpPr>
            <a:spLocks noEditPoints="1"/>
          </p:cNvSpPr>
          <p:nvPr/>
        </p:nvSpPr>
        <p:spPr bwMode="auto">
          <a:xfrm>
            <a:off x="7506184" y="5703841"/>
            <a:ext cx="555230" cy="273275"/>
          </a:xfrm>
          <a:custGeom>
            <a:avLst/>
            <a:gdLst>
              <a:gd name="T0" fmla="*/ 345 w 345"/>
              <a:gd name="T1" fmla="*/ 161 h 161"/>
              <a:gd name="T2" fmla="*/ 0 w 345"/>
              <a:gd name="T3" fmla="*/ 161 h 161"/>
              <a:gd name="T4" fmla="*/ 0 w 345"/>
              <a:gd name="T5" fmla="*/ 0 h 161"/>
              <a:gd name="T6" fmla="*/ 345 w 345"/>
              <a:gd name="T7" fmla="*/ 0 h 161"/>
              <a:gd name="T8" fmla="*/ 345 w 345"/>
              <a:gd name="T9" fmla="*/ 161 h 161"/>
              <a:gd name="T10" fmla="*/ 5 w 345"/>
              <a:gd name="T11" fmla="*/ 156 h 161"/>
              <a:gd name="T12" fmla="*/ 340 w 345"/>
              <a:gd name="T13" fmla="*/ 156 h 161"/>
              <a:gd name="T14" fmla="*/ 340 w 345"/>
              <a:gd name="T15" fmla="*/ 4 h 161"/>
              <a:gd name="T16" fmla="*/ 5 w 345"/>
              <a:gd name="T17" fmla="*/ 4 h 161"/>
              <a:gd name="T18" fmla="*/ 5 w 345"/>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5" h="161">
                <a:moveTo>
                  <a:pt x="345" y="161"/>
                </a:moveTo>
                <a:lnTo>
                  <a:pt x="0" y="161"/>
                </a:lnTo>
                <a:lnTo>
                  <a:pt x="0" y="0"/>
                </a:lnTo>
                <a:lnTo>
                  <a:pt x="345" y="0"/>
                </a:lnTo>
                <a:lnTo>
                  <a:pt x="345" y="161"/>
                </a:lnTo>
                <a:close/>
                <a:moveTo>
                  <a:pt x="5" y="156"/>
                </a:moveTo>
                <a:lnTo>
                  <a:pt x="340" y="156"/>
                </a:lnTo>
                <a:lnTo>
                  <a:pt x="340"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6" name="Freeform 165">
            <a:extLst>
              <a:ext uri="{FF2B5EF4-FFF2-40B4-BE49-F238E27FC236}">
                <a16:creationId xmlns:a16="http://schemas.microsoft.com/office/drawing/2014/main" id="{9055EA71-B8D9-B62C-1B4C-BCC6F52FAC54}"/>
              </a:ext>
            </a:extLst>
          </p:cNvPr>
          <p:cNvSpPr>
            <a:spLocks noEditPoints="1"/>
          </p:cNvSpPr>
          <p:nvPr/>
        </p:nvSpPr>
        <p:spPr bwMode="auto">
          <a:xfrm>
            <a:off x="9253532" y="5699510"/>
            <a:ext cx="545573" cy="269880"/>
          </a:xfrm>
          <a:custGeom>
            <a:avLst/>
            <a:gdLst>
              <a:gd name="T0" fmla="*/ 339 w 339"/>
              <a:gd name="T1" fmla="*/ 159 h 159"/>
              <a:gd name="T2" fmla="*/ 0 w 339"/>
              <a:gd name="T3" fmla="*/ 159 h 159"/>
              <a:gd name="T4" fmla="*/ 0 w 339"/>
              <a:gd name="T5" fmla="*/ 0 h 159"/>
              <a:gd name="T6" fmla="*/ 339 w 339"/>
              <a:gd name="T7" fmla="*/ 0 h 159"/>
              <a:gd name="T8" fmla="*/ 339 w 339"/>
              <a:gd name="T9" fmla="*/ 159 h 159"/>
              <a:gd name="T10" fmla="*/ 5 w 339"/>
              <a:gd name="T11" fmla="*/ 154 h 159"/>
              <a:gd name="T12" fmla="*/ 335 w 339"/>
              <a:gd name="T13" fmla="*/ 154 h 159"/>
              <a:gd name="T14" fmla="*/ 335 w 339"/>
              <a:gd name="T15" fmla="*/ 4 h 159"/>
              <a:gd name="T16" fmla="*/ 5 w 339"/>
              <a:gd name="T17" fmla="*/ 4 h 159"/>
              <a:gd name="T18" fmla="*/ 5 w 339"/>
              <a:gd name="T19" fmla="*/ 15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159">
                <a:moveTo>
                  <a:pt x="339" y="159"/>
                </a:moveTo>
                <a:lnTo>
                  <a:pt x="0" y="159"/>
                </a:lnTo>
                <a:lnTo>
                  <a:pt x="0" y="0"/>
                </a:lnTo>
                <a:lnTo>
                  <a:pt x="339" y="0"/>
                </a:lnTo>
                <a:lnTo>
                  <a:pt x="339" y="159"/>
                </a:lnTo>
                <a:close/>
                <a:moveTo>
                  <a:pt x="5" y="154"/>
                </a:moveTo>
                <a:lnTo>
                  <a:pt x="335" y="154"/>
                </a:lnTo>
                <a:lnTo>
                  <a:pt x="335" y="4"/>
                </a:lnTo>
                <a:lnTo>
                  <a:pt x="5" y="4"/>
                </a:lnTo>
                <a:lnTo>
                  <a:pt x="5" y="1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7" name="Rectangle 166">
            <a:extLst>
              <a:ext uri="{FF2B5EF4-FFF2-40B4-BE49-F238E27FC236}">
                <a16:creationId xmlns:a16="http://schemas.microsoft.com/office/drawing/2014/main" id="{81885BCC-ADE7-F157-EB19-1314C4E5C724}"/>
              </a:ext>
            </a:extLst>
          </p:cNvPr>
          <p:cNvSpPr>
            <a:spLocks noChangeArrowheads="1"/>
          </p:cNvSpPr>
          <p:nvPr/>
        </p:nvSpPr>
        <p:spPr bwMode="auto">
          <a:xfrm>
            <a:off x="3292015" y="4682556"/>
            <a:ext cx="877102"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8" name="Freeform 167">
            <a:extLst>
              <a:ext uri="{FF2B5EF4-FFF2-40B4-BE49-F238E27FC236}">
                <a16:creationId xmlns:a16="http://schemas.microsoft.com/office/drawing/2014/main" id="{F0B5CF09-33DB-BB24-B278-93B906A73EDD}"/>
              </a:ext>
            </a:extLst>
          </p:cNvPr>
          <p:cNvSpPr>
            <a:spLocks noEditPoints="1"/>
          </p:cNvSpPr>
          <p:nvPr/>
        </p:nvSpPr>
        <p:spPr bwMode="auto">
          <a:xfrm>
            <a:off x="3287187" y="4679161"/>
            <a:ext cx="886759" cy="366630"/>
          </a:xfrm>
          <a:custGeom>
            <a:avLst/>
            <a:gdLst>
              <a:gd name="T0" fmla="*/ 551 w 551"/>
              <a:gd name="T1" fmla="*/ 216 h 216"/>
              <a:gd name="T2" fmla="*/ 0 w 551"/>
              <a:gd name="T3" fmla="*/ 216 h 216"/>
              <a:gd name="T4" fmla="*/ 0 w 551"/>
              <a:gd name="T5" fmla="*/ 0 h 216"/>
              <a:gd name="T6" fmla="*/ 551 w 551"/>
              <a:gd name="T7" fmla="*/ 0 h 216"/>
              <a:gd name="T8" fmla="*/ 551 w 551"/>
              <a:gd name="T9" fmla="*/ 216 h 216"/>
              <a:gd name="T10" fmla="*/ 5 w 551"/>
              <a:gd name="T11" fmla="*/ 211 h 216"/>
              <a:gd name="T12" fmla="*/ 546 w 551"/>
              <a:gd name="T13" fmla="*/ 211 h 216"/>
              <a:gd name="T14" fmla="*/ 546 w 551"/>
              <a:gd name="T15" fmla="*/ 5 h 216"/>
              <a:gd name="T16" fmla="*/ 5 w 551"/>
              <a:gd name="T17" fmla="*/ 5 h 216"/>
              <a:gd name="T18" fmla="*/ 5 w 551"/>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216">
                <a:moveTo>
                  <a:pt x="551" y="216"/>
                </a:moveTo>
                <a:lnTo>
                  <a:pt x="0" y="216"/>
                </a:lnTo>
                <a:lnTo>
                  <a:pt x="0" y="0"/>
                </a:lnTo>
                <a:lnTo>
                  <a:pt x="551" y="0"/>
                </a:lnTo>
                <a:lnTo>
                  <a:pt x="551" y="216"/>
                </a:lnTo>
                <a:close/>
                <a:moveTo>
                  <a:pt x="5" y="211"/>
                </a:moveTo>
                <a:lnTo>
                  <a:pt x="546" y="211"/>
                </a:lnTo>
                <a:lnTo>
                  <a:pt x="546" y="5"/>
                </a:lnTo>
                <a:lnTo>
                  <a:pt x="5" y="5"/>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9" name="Rectangle 168">
            <a:extLst>
              <a:ext uri="{FF2B5EF4-FFF2-40B4-BE49-F238E27FC236}">
                <a16:creationId xmlns:a16="http://schemas.microsoft.com/office/drawing/2014/main" id="{9FDAF693-B3F0-5A82-C205-B4A4DD19D7B5}"/>
              </a:ext>
            </a:extLst>
          </p:cNvPr>
          <p:cNvSpPr>
            <a:spLocks noChangeArrowheads="1"/>
          </p:cNvSpPr>
          <p:nvPr/>
        </p:nvSpPr>
        <p:spPr bwMode="auto">
          <a:xfrm>
            <a:off x="5300499" y="3896678"/>
            <a:ext cx="558448" cy="1968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0" name="Freeform 169">
            <a:extLst>
              <a:ext uri="{FF2B5EF4-FFF2-40B4-BE49-F238E27FC236}">
                <a16:creationId xmlns:a16="http://schemas.microsoft.com/office/drawing/2014/main" id="{4FA048D1-0687-D1A1-30E2-34628B9C1E79}"/>
              </a:ext>
            </a:extLst>
          </p:cNvPr>
          <p:cNvSpPr>
            <a:spLocks noEditPoints="1"/>
          </p:cNvSpPr>
          <p:nvPr/>
        </p:nvSpPr>
        <p:spPr bwMode="auto">
          <a:xfrm>
            <a:off x="5297280" y="3893283"/>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4 w 351"/>
              <a:gd name="T11" fmla="*/ 116 h 121"/>
              <a:gd name="T12" fmla="*/ 346 w 351"/>
              <a:gd name="T13" fmla="*/ 116 h 121"/>
              <a:gd name="T14" fmla="*/ 346 w 351"/>
              <a:gd name="T15" fmla="*/ 4 h 121"/>
              <a:gd name="T16" fmla="*/ 4 w 351"/>
              <a:gd name="T17" fmla="*/ 4 h 121"/>
              <a:gd name="T18" fmla="*/ 4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4" y="116"/>
                </a:moveTo>
                <a:lnTo>
                  <a:pt x="346" y="116"/>
                </a:lnTo>
                <a:lnTo>
                  <a:pt x="346" y="4"/>
                </a:lnTo>
                <a:lnTo>
                  <a:pt x="4" y="4"/>
                </a:lnTo>
                <a:lnTo>
                  <a:pt x="4"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1" name="Rectangle 170">
            <a:extLst>
              <a:ext uri="{FF2B5EF4-FFF2-40B4-BE49-F238E27FC236}">
                <a16:creationId xmlns:a16="http://schemas.microsoft.com/office/drawing/2014/main" id="{311F4E19-208E-6144-814B-3627F929B677}"/>
              </a:ext>
            </a:extLst>
          </p:cNvPr>
          <p:cNvSpPr>
            <a:spLocks noChangeArrowheads="1"/>
          </p:cNvSpPr>
          <p:nvPr/>
        </p:nvSpPr>
        <p:spPr bwMode="auto">
          <a:xfrm>
            <a:off x="5242561" y="4049440"/>
            <a:ext cx="558448" cy="19859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2" name="Freeform 171">
            <a:extLst>
              <a:ext uri="{FF2B5EF4-FFF2-40B4-BE49-F238E27FC236}">
                <a16:creationId xmlns:a16="http://schemas.microsoft.com/office/drawing/2014/main" id="{839EDEE4-79FF-84C3-F9CD-819A32A93BE0}"/>
              </a:ext>
            </a:extLst>
          </p:cNvPr>
          <p:cNvSpPr>
            <a:spLocks noEditPoints="1"/>
          </p:cNvSpPr>
          <p:nvPr/>
        </p:nvSpPr>
        <p:spPr bwMode="auto">
          <a:xfrm>
            <a:off x="5239344" y="4046046"/>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5 w 351"/>
              <a:gd name="T11" fmla="*/ 116 h 121"/>
              <a:gd name="T12" fmla="*/ 347 w 351"/>
              <a:gd name="T13" fmla="*/ 116 h 121"/>
              <a:gd name="T14" fmla="*/ 347 w 351"/>
              <a:gd name="T15" fmla="*/ 5 h 121"/>
              <a:gd name="T16" fmla="*/ 5 w 351"/>
              <a:gd name="T17" fmla="*/ 5 h 121"/>
              <a:gd name="T18" fmla="*/ 5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5" y="116"/>
                </a:moveTo>
                <a:lnTo>
                  <a:pt x="347" y="116"/>
                </a:lnTo>
                <a:lnTo>
                  <a:pt x="347" y="5"/>
                </a:lnTo>
                <a:lnTo>
                  <a:pt x="5" y="5"/>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3" name="Rectangle 172">
            <a:extLst>
              <a:ext uri="{FF2B5EF4-FFF2-40B4-BE49-F238E27FC236}">
                <a16:creationId xmlns:a16="http://schemas.microsoft.com/office/drawing/2014/main" id="{99D04B37-2AA6-11BC-1A5C-73D8E101D959}"/>
              </a:ext>
            </a:extLst>
          </p:cNvPr>
          <p:cNvSpPr>
            <a:spLocks noChangeArrowheads="1"/>
          </p:cNvSpPr>
          <p:nvPr/>
        </p:nvSpPr>
        <p:spPr bwMode="auto">
          <a:xfrm>
            <a:off x="5186234" y="4202202"/>
            <a:ext cx="553620" cy="19859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4" name="Freeform 173">
            <a:extLst>
              <a:ext uri="{FF2B5EF4-FFF2-40B4-BE49-F238E27FC236}">
                <a16:creationId xmlns:a16="http://schemas.microsoft.com/office/drawing/2014/main" id="{0B67AFC5-C6A5-B6EA-95FD-97E220C301E5}"/>
              </a:ext>
            </a:extLst>
          </p:cNvPr>
          <p:cNvSpPr>
            <a:spLocks noEditPoints="1"/>
          </p:cNvSpPr>
          <p:nvPr/>
        </p:nvSpPr>
        <p:spPr bwMode="auto">
          <a:xfrm>
            <a:off x="5181406" y="4198809"/>
            <a:ext cx="561667" cy="205381"/>
          </a:xfrm>
          <a:custGeom>
            <a:avLst/>
            <a:gdLst>
              <a:gd name="T0" fmla="*/ 349 w 349"/>
              <a:gd name="T1" fmla="*/ 121 h 121"/>
              <a:gd name="T2" fmla="*/ 0 w 349"/>
              <a:gd name="T3" fmla="*/ 121 h 121"/>
              <a:gd name="T4" fmla="*/ 0 w 349"/>
              <a:gd name="T5" fmla="*/ 0 h 121"/>
              <a:gd name="T6" fmla="*/ 349 w 349"/>
              <a:gd name="T7" fmla="*/ 0 h 121"/>
              <a:gd name="T8" fmla="*/ 349 w 349"/>
              <a:gd name="T9" fmla="*/ 121 h 121"/>
              <a:gd name="T10" fmla="*/ 5 w 349"/>
              <a:gd name="T11" fmla="*/ 116 h 121"/>
              <a:gd name="T12" fmla="*/ 345 w 349"/>
              <a:gd name="T13" fmla="*/ 116 h 121"/>
              <a:gd name="T14" fmla="*/ 345 w 349"/>
              <a:gd name="T15" fmla="*/ 5 h 121"/>
              <a:gd name="T16" fmla="*/ 5 w 349"/>
              <a:gd name="T17" fmla="*/ 5 h 121"/>
              <a:gd name="T18" fmla="*/ 5 w 349"/>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21">
                <a:moveTo>
                  <a:pt x="349" y="121"/>
                </a:moveTo>
                <a:lnTo>
                  <a:pt x="0" y="121"/>
                </a:lnTo>
                <a:lnTo>
                  <a:pt x="0" y="0"/>
                </a:lnTo>
                <a:lnTo>
                  <a:pt x="349" y="0"/>
                </a:lnTo>
                <a:lnTo>
                  <a:pt x="349" y="121"/>
                </a:lnTo>
                <a:close/>
                <a:moveTo>
                  <a:pt x="5" y="116"/>
                </a:moveTo>
                <a:lnTo>
                  <a:pt x="345" y="116"/>
                </a:lnTo>
                <a:lnTo>
                  <a:pt x="345" y="5"/>
                </a:lnTo>
                <a:lnTo>
                  <a:pt x="5" y="5"/>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5" name="Rectangle 174">
            <a:extLst>
              <a:ext uri="{FF2B5EF4-FFF2-40B4-BE49-F238E27FC236}">
                <a16:creationId xmlns:a16="http://schemas.microsoft.com/office/drawing/2014/main" id="{D0C453BE-ED01-7702-D69C-BBE339AD0995}"/>
              </a:ext>
            </a:extLst>
          </p:cNvPr>
          <p:cNvSpPr>
            <a:spLocks noChangeArrowheads="1"/>
          </p:cNvSpPr>
          <p:nvPr/>
        </p:nvSpPr>
        <p:spPr bwMode="auto">
          <a:xfrm>
            <a:off x="4911033" y="1645975"/>
            <a:ext cx="809509"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6" name="Freeform 175">
            <a:extLst>
              <a:ext uri="{FF2B5EF4-FFF2-40B4-BE49-F238E27FC236}">
                <a16:creationId xmlns:a16="http://schemas.microsoft.com/office/drawing/2014/main" id="{40EECC57-9016-F265-3E45-FB39D3148CB4}"/>
              </a:ext>
            </a:extLst>
          </p:cNvPr>
          <p:cNvSpPr>
            <a:spLocks noEditPoints="1"/>
          </p:cNvSpPr>
          <p:nvPr/>
        </p:nvSpPr>
        <p:spPr bwMode="auto">
          <a:xfrm>
            <a:off x="4907814" y="1642580"/>
            <a:ext cx="817556" cy="366630"/>
          </a:xfrm>
          <a:custGeom>
            <a:avLst/>
            <a:gdLst>
              <a:gd name="T0" fmla="*/ 508 w 508"/>
              <a:gd name="T1" fmla="*/ 216 h 216"/>
              <a:gd name="T2" fmla="*/ 0 w 508"/>
              <a:gd name="T3" fmla="*/ 216 h 216"/>
              <a:gd name="T4" fmla="*/ 0 w 508"/>
              <a:gd name="T5" fmla="*/ 0 h 216"/>
              <a:gd name="T6" fmla="*/ 508 w 508"/>
              <a:gd name="T7" fmla="*/ 0 h 216"/>
              <a:gd name="T8" fmla="*/ 508 w 508"/>
              <a:gd name="T9" fmla="*/ 216 h 216"/>
              <a:gd name="T10" fmla="*/ 4 w 508"/>
              <a:gd name="T11" fmla="*/ 211 h 216"/>
              <a:gd name="T12" fmla="*/ 503 w 508"/>
              <a:gd name="T13" fmla="*/ 211 h 216"/>
              <a:gd name="T14" fmla="*/ 503 w 508"/>
              <a:gd name="T15" fmla="*/ 5 h 216"/>
              <a:gd name="T16" fmla="*/ 4 w 508"/>
              <a:gd name="T17" fmla="*/ 5 h 216"/>
              <a:gd name="T18" fmla="*/ 4 w 508"/>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 h="216">
                <a:moveTo>
                  <a:pt x="508" y="216"/>
                </a:moveTo>
                <a:lnTo>
                  <a:pt x="0" y="216"/>
                </a:lnTo>
                <a:lnTo>
                  <a:pt x="0" y="0"/>
                </a:lnTo>
                <a:lnTo>
                  <a:pt x="508" y="0"/>
                </a:lnTo>
                <a:lnTo>
                  <a:pt x="508" y="216"/>
                </a:lnTo>
                <a:close/>
                <a:moveTo>
                  <a:pt x="4" y="211"/>
                </a:moveTo>
                <a:lnTo>
                  <a:pt x="503" y="211"/>
                </a:lnTo>
                <a:lnTo>
                  <a:pt x="503" y="5"/>
                </a:lnTo>
                <a:lnTo>
                  <a:pt x="4" y="5"/>
                </a:lnTo>
                <a:lnTo>
                  <a:pt x="4"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7" name="Rectangle 176">
            <a:extLst>
              <a:ext uri="{FF2B5EF4-FFF2-40B4-BE49-F238E27FC236}">
                <a16:creationId xmlns:a16="http://schemas.microsoft.com/office/drawing/2014/main" id="{CF1DE9EC-5E90-928E-D28A-A06E735E2A17}"/>
              </a:ext>
            </a:extLst>
          </p:cNvPr>
          <p:cNvSpPr>
            <a:spLocks noChangeArrowheads="1"/>
          </p:cNvSpPr>
          <p:nvPr/>
        </p:nvSpPr>
        <p:spPr bwMode="auto">
          <a:xfrm>
            <a:off x="4819299" y="1566198"/>
            <a:ext cx="814337" cy="358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700" dirty="0"/>
          </a:p>
        </p:txBody>
      </p:sp>
      <p:sp>
        <p:nvSpPr>
          <p:cNvPr id="148" name="Freeform 177">
            <a:extLst>
              <a:ext uri="{FF2B5EF4-FFF2-40B4-BE49-F238E27FC236}">
                <a16:creationId xmlns:a16="http://schemas.microsoft.com/office/drawing/2014/main" id="{61CCF6F0-60BC-2C09-3C62-3F6C37F8F8DA}"/>
              </a:ext>
            </a:extLst>
          </p:cNvPr>
          <p:cNvSpPr>
            <a:spLocks noEditPoints="1"/>
          </p:cNvSpPr>
          <p:nvPr/>
        </p:nvSpPr>
        <p:spPr bwMode="auto">
          <a:xfrm>
            <a:off x="4816081" y="1562803"/>
            <a:ext cx="820774" cy="366630"/>
          </a:xfrm>
          <a:custGeom>
            <a:avLst/>
            <a:gdLst>
              <a:gd name="T0" fmla="*/ 510 w 510"/>
              <a:gd name="T1" fmla="*/ 216 h 216"/>
              <a:gd name="T2" fmla="*/ 0 w 510"/>
              <a:gd name="T3" fmla="*/ 216 h 216"/>
              <a:gd name="T4" fmla="*/ 0 w 510"/>
              <a:gd name="T5" fmla="*/ 0 h 216"/>
              <a:gd name="T6" fmla="*/ 510 w 510"/>
              <a:gd name="T7" fmla="*/ 0 h 216"/>
              <a:gd name="T8" fmla="*/ 510 w 510"/>
              <a:gd name="T9" fmla="*/ 216 h 216"/>
              <a:gd name="T10" fmla="*/ 4 w 510"/>
              <a:gd name="T11" fmla="*/ 211 h 216"/>
              <a:gd name="T12" fmla="*/ 505 w 510"/>
              <a:gd name="T13" fmla="*/ 211 h 216"/>
              <a:gd name="T14" fmla="*/ 505 w 510"/>
              <a:gd name="T15" fmla="*/ 4 h 216"/>
              <a:gd name="T16" fmla="*/ 4 w 510"/>
              <a:gd name="T17" fmla="*/ 4 h 216"/>
              <a:gd name="T18" fmla="*/ 4 w 510"/>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0" h="216">
                <a:moveTo>
                  <a:pt x="510" y="216"/>
                </a:moveTo>
                <a:lnTo>
                  <a:pt x="0" y="216"/>
                </a:lnTo>
                <a:lnTo>
                  <a:pt x="0" y="0"/>
                </a:lnTo>
                <a:lnTo>
                  <a:pt x="510" y="0"/>
                </a:lnTo>
                <a:lnTo>
                  <a:pt x="510" y="216"/>
                </a:lnTo>
                <a:close/>
                <a:moveTo>
                  <a:pt x="4" y="211"/>
                </a:moveTo>
                <a:lnTo>
                  <a:pt x="505" y="211"/>
                </a:lnTo>
                <a:lnTo>
                  <a:pt x="505" y="4"/>
                </a:lnTo>
                <a:lnTo>
                  <a:pt x="4" y="4"/>
                </a:lnTo>
                <a:lnTo>
                  <a:pt x="4"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9" name="Freeform 178">
            <a:extLst>
              <a:ext uri="{FF2B5EF4-FFF2-40B4-BE49-F238E27FC236}">
                <a16:creationId xmlns:a16="http://schemas.microsoft.com/office/drawing/2014/main" id="{8EDC74D7-096F-A71A-EBDD-539D8C5495E3}"/>
              </a:ext>
            </a:extLst>
          </p:cNvPr>
          <p:cNvSpPr>
            <a:spLocks/>
          </p:cNvSpPr>
          <p:nvPr/>
        </p:nvSpPr>
        <p:spPr bwMode="auto">
          <a:xfrm>
            <a:off x="5273140" y="1924342"/>
            <a:ext cx="0" cy="25460"/>
          </a:xfrm>
          <a:custGeom>
            <a:avLst/>
            <a:gdLst>
              <a:gd name="T0" fmla="*/ 0 h 15"/>
              <a:gd name="T1" fmla="*/ 15 h 15"/>
              <a:gd name="T2" fmla="*/ 0 h 15"/>
            </a:gdLst>
            <a:ahLst/>
            <a:cxnLst>
              <a:cxn ang="0">
                <a:pos x="0" y="T0"/>
              </a:cxn>
              <a:cxn ang="0">
                <a:pos x="0" y="T1"/>
              </a:cxn>
              <a:cxn ang="0">
                <a:pos x="0" y="T2"/>
              </a:cxn>
            </a:cxnLst>
            <a:rect l="0" t="0" r="r" b="b"/>
            <a:pathLst>
              <a:path h="15">
                <a:moveTo>
                  <a:pt x="0" y="0"/>
                </a:moveTo>
                <a:lnTo>
                  <a:pt x="0" y="1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0" name="Line 179">
            <a:extLst>
              <a:ext uri="{FF2B5EF4-FFF2-40B4-BE49-F238E27FC236}">
                <a16:creationId xmlns:a16="http://schemas.microsoft.com/office/drawing/2014/main" id="{BED37922-2525-23F9-4299-3A23D207E426}"/>
              </a:ext>
            </a:extLst>
          </p:cNvPr>
          <p:cNvSpPr>
            <a:spLocks noChangeShapeType="1"/>
          </p:cNvSpPr>
          <p:nvPr/>
        </p:nvSpPr>
        <p:spPr bwMode="auto">
          <a:xfrm>
            <a:off x="5273140" y="1924342"/>
            <a:ext cx="0" cy="2546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1" name="Rectangle 180">
            <a:extLst>
              <a:ext uri="{FF2B5EF4-FFF2-40B4-BE49-F238E27FC236}">
                <a16:creationId xmlns:a16="http://schemas.microsoft.com/office/drawing/2014/main" id="{E9BC1FDB-4799-24BA-E023-C35CE5CA130E}"/>
              </a:ext>
            </a:extLst>
          </p:cNvPr>
          <p:cNvSpPr>
            <a:spLocks noChangeArrowheads="1"/>
          </p:cNvSpPr>
          <p:nvPr/>
        </p:nvSpPr>
        <p:spPr bwMode="auto">
          <a:xfrm>
            <a:off x="5269921" y="1924342"/>
            <a:ext cx="8047" cy="254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2" name="Freeform 181">
            <a:extLst>
              <a:ext uri="{FF2B5EF4-FFF2-40B4-BE49-F238E27FC236}">
                <a16:creationId xmlns:a16="http://schemas.microsoft.com/office/drawing/2014/main" id="{BEEBA908-4A32-B1F3-09F9-8B89F9E25D9B}"/>
              </a:ext>
            </a:extLst>
          </p:cNvPr>
          <p:cNvSpPr>
            <a:spLocks/>
          </p:cNvSpPr>
          <p:nvPr/>
        </p:nvSpPr>
        <p:spPr bwMode="auto">
          <a:xfrm>
            <a:off x="5377748" y="2005815"/>
            <a:ext cx="0" cy="23764"/>
          </a:xfrm>
          <a:custGeom>
            <a:avLst/>
            <a:gdLst>
              <a:gd name="T0" fmla="*/ 0 h 14"/>
              <a:gd name="T1" fmla="*/ 14 h 14"/>
              <a:gd name="T2" fmla="*/ 0 h 14"/>
            </a:gdLst>
            <a:ahLst/>
            <a:cxnLst>
              <a:cxn ang="0">
                <a:pos x="0" y="T0"/>
              </a:cxn>
              <a:cxn ang="0">
                <a:pos x="0" y="T1"/>
              </a:cxn>
              <a:cxn ang="0">
                <a:pos x="0" y="T2"/>
              </a:cxn>
            </a:cxnLst>
            <a:rect l="0" t="0" r="r" b="b"/>
            <a:pathLst>
              <a:path h="14">
                <a:moveTo>
                  <a:pt x="0" y="0"/>
                </a:moveTo>
                <a:lnTo>
                  <a:pt x="0" y="1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3" name="Line 182">
            <a:extLst>
              <a:ext uri="{FF2B5EF4-FFF2-40B4-BE49-F238E27FC236}">
                <a16:creationId xmlns:a16="http://schemas.microsoft.com/office/drawing/2014/main" id="{AF70EAB2-5528-2936-AB74-A068D5D6D877}"/>
              </a:ext>
            </a:extLst>
          </p:cNvPr>
          <p:cNvSpPr>
            <a:spLocks noChangeShapeType="1"/>
          </p:cNvSpPr>
          <p:nvPr/>
        </p:nvSpPr>
        <p:spPr bwMode="auto">
          <a:xfrm>
            <a:off x="5377748" y="2005815"/>
            <a:ext cx="0" cy="2376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4" name="Rectangle 183">
            <a:extLst>
              <a:ext uri="{FF2B5EF4-FFF2-40B4-BE49-F238E27FC236}">
                <a16:creationId xmlns:a16="http://schemas.microsoft.com/office/drawing/2014/main" id="{6511893F-3800-BDF5-061A-5ECCA36D6058}"/>
              </a:ext>
            </a:extLst>
          </p:cNvPr>
          <p:cNvSpPr>
            <a:spLocks noChangeArrowheads="1"/>
          </p:cNvSpPr>
          <p:nvPr/>
        </p:nvSpPr>
        <p:spPr bwMode="auto">
          <a:xfrm>
            <a:off x="5372921" y="2005815"/>
            <a:ext cx="8047" cy="2376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5" name="Freeform 184">
            <a:extLst>
              <a:ext uri="{FF2B5EF4-FFF2-40B4-BE49-F238E27FC236}">
                <a16:creationId xmlns:a16="http://schemas.microsoft.com/office/drawing/2014/main" id="{D56F394C-9F41-81F4-443F-82C1AE2EEB24}"/>
              </a:ext>
            </a:extLst>
          </p:cNvPr>
          <p:cNvSpPr>
            <a:spLocks/>
          </p:cNvSpPr>
          <p:nvPr/>
        </p:nvSpPr>
        <p:spPr bwMode="auto">
          <a:xfrm>
            <a:off x="5323030" y="2167064"/>
            <a:ext cx="0" cy="970891"/>
          </a:xfrm>
          <a:custGeom>
            <a:avLst/>
            <a:gdLst>
              <a:gd name="T0" fmla="*/ 0 h 572"/>
              <a:gd name="T1" fmla="*/ 572 h 572"/>
              <a:gd name="T2" fmla="*/ 0 h 572"/>
            </a:gdLst>
            <a:ahLst/>
            <a:cxnLst>
              <a:cxn ang="0">
                <a:pos x="0" y="T0"/>
              </a:cxn>
              <a:cxn ang="0">
                <a:pos x="0" y="T1"/>
              </a:cxn>
              <a:cxn ang="0">
                <a:pos x="0" y="T2"/>
              </a:cxn>
            </a:cxnLst>
            <a:rect l="0" t="0" r="r" b="b"/>
            <a:pathLst>
              <a:path h="572">
                <a:moveTo>
                  <a:pt x="0" y="0"/>
                </a:moveTo>
                <a:lnTo>
                  <a:pt x="0" y="57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6" name="Line 185">
            <a:extLst>
              <a:ext uri="{FF2B5EF4-FFF2-40B4-BE49-F238E27FC236}">
                <a16:creationId xmlns:a16="http://schemas.microsoft.com/office/drawing/2014/main" id="{2A341925-6B15-6B68-C43E-FDE5330728A8}"/>
              </a:ext>
            </a:extLst>
          </p:cNvPr>
          <p:cNvSpPr>
            <a:spLocks noChangeShapeType="1"/>
          </p:cNvSpPr>
          <p:nvPr/>
        </p:nvSpPr>
        <p:spPr bwMode="auto">
          <a:xfrm>
            <a:off x="5323030" y="2167064"/>
            <a:ext cx="0" cy="97089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7" name="Rectangle 186">
            <a:extLst>
              <a:ext uri="{FF2B5EF4-FFF2-40B4-BE49-F238E27FC236}">
                <a16:creationId xmlns:a16="http://schemas.microsoft.com/office/drawing/2014/main" id="{5E851905-8696-2F44-24B7-EE52AC08DACC}"/>
              </a:ext>
            </a:extLst>
          </p:cNvPr>
          <p:cNvSpPr>
            <a:spLocks noChangeArrowheads="1"/>
          </p:cNvSpPr>
          <p:nvPr/>
        </p:nvSpPr>
        <p:spPr bwMode="auto">
          <a:xfrm>
            <a:off x="5319811" y="2167064"/>
            <a:ext cx="8047" cy="97089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8" name="Freeform 187">
            <a:extLst>
              <a:ext uri="{FF2B5EF4-FFF2-40B4-BE49-F238E27FC236}">
                <a16:creationId xmlns:a16="http://schemas.microsoft.com/office/drawing/2014/main" id="{A53B9343-C772-E766-AAC2-0103C7DAA8F7}"/>
              </a:ext>
            </a:extLst>
          </p:cNvPr>
          <p:cNvSpPr>
            <a:spLocks/>
          </p:cNvSpPr>
          <p:nvPr/>
        </p:nvSpPr>
        <p:spPr bwMode="auto">
          <a:xfrm>
            <a:off x="3757121" y="2601589"/>
            <a:ext cx="180249" cy="0"/>
          </a:xfrm>
          <a:custGeom>
            <a:avLst/>
            <a:gdLst>
              <a:gd name="T0" fmla="*/ 0 w 112"/>
              <a:gd name="T1" fmla="*/ 112 w 112"/>
              <a:gd name="T2" fmla="*/ 0 w 112"/>
            </a:gdLst>
            <a:ahLst/>
            <a:cxnLst>
              <a:cxn ang="0">
                <a:pos x="T0" y="0"/>
              </a:cxn>
              <a:cxn ang="0">
                <a:pos x="T1" y="0"/>
              </a:cxn>
              <a:cxn ang="0">
                <a:pos x="T2" y="0"/>
              </a:cxn>
            </a:cxnLst>
            <a:rect l="0" t="0" r="r" b="b"/>
            <a:pathLst>
              <a:path w="112">
                <a:moveTo>
                  <a:pt x="0" y="0"/>
                </a:moveTo>
                <a:lnTo>
                  <a:pt x="11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9" name="Line 188">
            <a:extLst>
              <a:ext uri="{FF2B5EF4-FFF2-40B4-BE49-F238E27FC236}">
                <a16:creationId xmlns:a16="http://schemas.microsoft.com/office/drawing/2014/main" id="{8008C5ED-DF2B-8100-50A6-AB3BBC1FF4F2}"/>
              </a:ext>
            </a:extLst>
          </p:cNvPr>
          <p:cNvSpPr>
            <a:spLocks noChangeShapeType="1"/>
          </p:cNvSpPr>
          <p:nvPr/>
        </p:nvSpPr>
        <p:spPr bwMode="auto">
          <a:xfrm>
            <a:off x="3757121" y="2601589"/>
            <a:ext cx="180249"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1" name="Freeform 190">
            <a:extLst>
              <a:ext uri="{FF2B5EF4-FFF2-40B4-BE49-F238E27FC236}">
                <a16:creationId xmlns:a16="http://schemas.microsoft.com/office/drawing/2014/main" id="{1DB96EFB-F0E0-6A29-BCF9-29F42D603569}"/>
              </a:ext>
            </a:extLst>
          </p:cNvPr>
          <p:cNvSpPr>
            <a:spLocks/>
          </p:cNvSpPr>
          <p:nvPr/>
        </p:nvSpPr>
        <p:spPr bwMode="auto">
          <a:xfrm>
            <a:off x="3937369" y="2601589"/>
            <a:ext cx="0" cy="258000"/>
          </a:xfrm>
          <a:custGeom>
            <a:avLst/>
            <a:gdLst>
              <a:gd name="T0" fmla="*/ 0 h 152"/>
              <a:gd name="T1" fmla="*/ 152 h 152"/>
              <a:gd name="T2" fmla="*/ 0 h 152"/>
            </a:gdLst>
            <a:ahLst/>
            <a:cxnLst>
              <a:cxn ang="0">
                <a:pos x="0" y="T0"/>
              </a:cxn>
              <a:cxn ang="0">
                <a:pos x="0" y="T1"/>
              </a:cxn>
              <a:cxn ang="0">
                <a:pos x="0" y="T2"/>
              </a:cxn>
            </a:cxnLst>
            <a:rect l="0" t="0" r="r" b="b"/>
            <a:pathLst>
              <a:path h="152">
                <a:moveTo>
                  <a:pt x="0" y="0"/>
                </a:moveTo>
                <a:lnTo>
                  <a:pt x="0" y="15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4" name="Freeform 193">
            <a:extLst>
              <a:ext uri="{FF2B5EF4-FFF2-40B4-BE49-F238E27FC236}">
                <a16:creationId xmlns:a16="http://schemas.microsoft.com/office/drawing/2014/main" id="{1A04B6D6-704C-AE0F-6D8A-6A551CCB5B13}"/>
              </a:ext>
            </a:extLst>
          </p:cNvPr>
          <p:cNvSpPr>
            <a:spLocks/>
          </p:cNvSpPr>
          <p:nvPr/>
        </p:nvSpPr>
        <p:spPr bwMode="auto">
          <a:xfrm>
            <a:off x="6090696" y="3524955"/>
            <a:ext cx="374981" cy="0"/>
          </a:xfrm>
          <a:custGeom>
            <a:avLst/>
            <a:gdLst>
              <a:gd name="T0" fmla="*/ 0 w 233"/>
              <a:gd name="T1" fmla="*/ 233 w 233"/>
              <a:gd name="T2" fmla="*/ 0 w 233"/>
            </a:gdLst>
            <a:ahLst/>
            <a:cxnLst>
              <a:cxn ang="0">
                <a:pos x="T0" y="0"/>
              </a:cxn>
              <a:cxn ang="0">
                <a:pos x="T1" y="0"/>
              </a:cxn>
              <a:cxn ang="0">
                <a:pos x="T2" y="0"/>
              </a:cxn>
            </a:cxnLst>
            <a:rect l="0" t="0" r="r" b="b"/>
            <a:pathLst>
              <a:path w="233">
                <a:moveTo>
                  <a:pt x="0" y="0"/>
                </a:moveTo>
                <a:lnTo>
                  <a:pt x="23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5" name="Line 194">
            <a:extLst>
              <a:ext uri="{FF2B5EF4-FFF2-40B4-BE49-F238E27FC236}">
                <a16:creationId xmlns:a16="http://schemas.microsoft.com/office/drawing/2014/main" id="{391D138E-9A6F-B700-07C7-9B7DD5372501}"/>
              </a:ext>
            </a:extLst>
          </p:cNvPr>
          <p:cNvSpPr>
            <a:spLocks noChangeShapeType="1"/>
          </p:cNvSpPr>
          <p:nvPr/>
        </p:nvSpPr>
        <p:spPr bwMode="auto">
          <a:xfrm>
            <a:off x="6090696" y="3524955"/>
            <a:ext cx="374981"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6" name="Rectangle 195">
            <a:extLst>
              <a:ext uri="{FF2B5EF4-FFF2-40B4-BE49-F238E27FC236}">
                <a16:creationId xmlns:a16="http://schemas.microsoft.com/office/drawing/2014/main" id="{6A29C3DF-E1C4-027B-6A5C-F3F04C9E8544}"/>
              </a:ext>
            </a:extLst>
          </p:cNvPr>
          <p:cNvSpPr>
            <a:spLocks noChangeArrowheads="1"/>
          </p:cNvSpPr>
          <p:nvPr/>
        </p:nvSpPr>
        <p:spPr bwMode="auto">
          <a:xfrm>
            <a:off x="6090696" y="3521560"/>
            <a:ext cx="374981"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7" name="Freeform 196">
            <a:extLst>
              <a:ext uri="{FF2B5EF4-FFF2-40B4-BE49-F238E27FC236}">
                <a16:creationId xmlns:a16="http://schemas.microsoft.com/office/drawing/2014/main" id="{2E31E3FC-872C-85E3-5635-46A6A0BD8E0D}"/>
              </a:ext>
            </a:extLst>
          </p:cNvPr>
          <p:cNvSpPr>
            <a:spLocks/>
          </p:cNvSpPr>
          <p:nvPr/>
        </p:nvSpPr>
        <p:spPr bwMode="auto">
          <a:xfrm>
            <a:off x="7299326" y="2498050"/>
            <a:ext cx="0" cy="205381"/>
          </a:xfrm>
          <a:custGeom>
            <a:avLst/>
            <a:gdLst>
              <a:gd name="T0" fmla="*/ 0 h 121"/>
              <a:gd name="T1" fmla="*/ 121 h 121"/>
              <a:gd name="T2" fmla="*/ 0 h 121"/>
            </a:gdLst>
            <a:ahLst/>
            <a:cxnLst>
              <a:cxn ang="0">
                <a:pos x="0" y="T0"/>
              </a:cxn>
              <a:cxn ang="0">
                <a:pos x="0" y="T1"/>
              </a:cxn>
              <a:cxn ang="0">
                <a:pos x="0" y="T2"/>
              </a:cxn>
            </a:cxnLst>
            <a:rect l="0" t="0" r="r" b="b"/>
            <a:pathLst>
              <a:path h="121">
                <a:moveTo>
                  <a:pt x="0" y="0"/>
                </a:moveTo>
                <a:lnTo>
                  <a:pt x="0" y="1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8" name="Line 197">
            <a:extLst>
              <a:ext uri="{FF2B5EF4-FFF2-40B4-BE49-F238E27FC236}">
                <a16:creationId xmlns:a16="http://schemas.microsoft.com/office/drawing/2014/main" id="{041A4109-14E8-FCC4-67C0-870906DAB75A}"/>
              </a:ext>
            </a:extLst>
          </p:cNvPr>
          <p:cNvSpPr>
            <a:spLocks noChangeShapeType="1"/>
          </p:cNvSpPr>
          <p:nvPr/>
        </p:nvSpPr>
        <p:spPr bwMode="auto">
          <a:xfrm>
            <a:off x="7299326" y="2498050"/>
            <a:ext cx="0" cy="20538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9" name="Rectangle 198">
            <a:extLst>
              <a:ext uri="{FF2B5EF4-FFF2-40B4-BE49-F238E27FC236}">
                <a16:creationId xmlns:a16="http://schemas.microsoft.com/office/drawing/2014/main" id="{E530CB65-C506-372D-9651-7EBDC731D0F9}"/>
              </a:ext>
            </a:extLst>
          </p:cNvPr>
          <p:cNvSpPr>
            <a:spLocks noChangeArrowheads="1"/>
          </p:cNvSpPr>
          <p:nvPr/>
        </p:nvSpPr>
        <p:spPr bwMode="auto">
          <a:xfrm>
            <a:off x="7294498" y="2498050"/>
            <a:ext cx="8047" cy="20538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0" name="Freeform 199">
            <a:extLst>
              <a:ext uri="{FF2B5EF4-FFF2-40B4-BE49-F238E27FC236}">
                <a16:creationId xmlns:a16="http://schemas.microsoft.com/office/drawing/2014/main" id="{46CD62F4-7A27-0F95-56CD-52EE92A324CE}"/>
              </a:ext>
            </a:extLst>
          </p:cNvPr>
          <p:cNvSpPr>
            <a:spLocks/>
          </p:cNvSpPr>
          <p:nvPr/>
        </p:nvSpPr>
        <p:spPr bwMode="auto">
          <a:xfrm>
            <a:off x="7302545" y="2501445"/>
            <a:ext cx="233358" cy="0"/>
          </a:xfrm>
          <a:custGeom>
            <a:avLst/>
            <a:gdLst>
              <a:gd name="T0" fmla="*/ 0 w 145"/>
              <a:gd name="T1" fmla="*/ 145 w 145"/>
              <a:gd name="T2" fmla="*/ 0 w 145"/>
            </a:gdLst>
            <a:ahLst/>
            <a:cxnLst>
              <a:cxn ang="0">
                <a:pos x="T0" y="0"/>
              </a:cxn>
              <a:cxn ang="0">
                <a:pos x="T1" y="0"/>
              </a:cxn>
              <a:cxn ang="0">
                <a:pos x="T2" y="0"/>
              </a:cxn>
            </a:cxnLst>
            <a:rect l="0" t="0" r="r" b="b"/>
            <a:pathLst>
              <a:path w="145">
                <a:moveTo>
                  <a:pt x="0" y="0"/>
                </a:moveTo>
                <a:lnTo>
                  <a:pt x="14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1" name="Line 200">
            <a:extLst>
              <a:ext uri="{FF2B5EF4-FFF2-40B4-BE49-F238E27FC236}">
                <a16:creationId xmlns:a16="http://schemas.microsoft.com/office/drawing/2014/main" id="{28E86237-0077-E84E-D44D-838E28EB5AC6}"/>
              </a:ext>
            </a:extLst>
          </p:cNvPr>
          <p:cNvSpPr>
            <a:spLocks noChangeShapeType="1"/>
          </p:cNvSpPr>
          <p:nvPr/>
        </p:nvSpPr>
        <p:spPr bwMode="auto">
          <a:xfrm>
            <a:off x="7302545" y="2501445"/>
            <a:ext cx="23335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2" name="Rectangle 201">
            <a:extLst>
              <a:ext uri="{FF2B5EF4-FFF2-40B4-BE49-F238E27FC236}">
                <a16:creationId xmlns:a16="http://schemas.microsoft.com/office/drawing/2014/main" id="{FE6D8EEC-C40D-F214-DF9C-3DD3769E2995}"/>
              </a:ext>
            </a:extLst>
          </p:cNvPr>
          <p:cNvSpPr>
            <a:spLocks noChangeArrowheads="1"/>
          </p:cNvSpPr>
          <p:nvPr/>
        </p:nvSpPr>
        <p:spPr bwMode="auto">
          <a:xfrm>
            <a:off x="7302545" y="2498050"/>
            <a:ext cx="23335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6" name="Rectangle 116">
            <a:extLst>
              <a:ext uri="{FF2B5EF4-FFF2-40B4-BE49-F238E27FC236}">
                <a16:creationId xmlns:a16="http://schemas.microsoft.com/office/drawing/2014/main" id="{BBB84F6C-86F1-511F-DB80-0F642433D33E}"/>
              </a:ext>
            </a:extLst>
          </p:cNvPr>
          <p:cNvSpPr>
            <a:spLocks noChangeArrowheads="1"/>
          </p:cNvSpPr>
          <p:nvPr/>
        </p:nvSpPr>
        <p:spPr bwMode="auto">
          <a:xfrm>
            <a:off x="5128297" y="4360057"/>
            <a:ext cx="558448" cy="1968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7" name="Freeform 117">
            <a:extLst>
              <a:ext uri="{FF2B5EF4-FFF2-40B4-BE49-F238E27FC236}">
                <a16:creationId xmlns:a16="http://schemas.microsoft.com/office/drawing/2014/main" id="{A4F302B1-2C06-F287-F5A2-FE564A9D26BF}"/>
              </a:ext>
            </a:extLst>
          </p:cNvPr>
          <p:cNvSpPr>
            <a:spLocks noEditPoints="1"/>
          </p:cNvSpPr>
          <p:nvPr/>
        </p:nvSpPr>
        <p:spPr bwMode="auto">
          <a:xfrm>
            <a:off x="5125078" y="4356663"/>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5 w 351"/>
              <a:gd name="T11" fmla="*/ 116 h 121"/>
              <a:gd name="T12" fmla="*/ 346 w 351"/>
              <a:gd name="T13" fmla="*/ 116 h 121"/>
              <a:gd name="T14" fmla="*/ 346 w 351"/>
              <a:gd name="T15" fmla="*/ 4 h 121"/>
              <a:gd name="T16" fmla="*/ 5 w 351"/>
              <a:gd name="T17" fmla="*/ 4 h 121"/>
              <a:gd name="T18" fmla="*/ 5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5" y="116"/>
                </a:moveTo>
                <a:lnTo>
                  <a:pt x="346" y="116"/>
                </a:lnTo>
                <a:lnTo>
                  <a:pt x="346" y="4"/>
                </a:lnTo>
                <a:lnTo>
                  <a:pt x="5" y="4"/>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4" name="Oval 212">
            <a:extLst>
              <a:ext uri="{FF2B5EF4-FFF2-40B4-BE49-F238E27FC236}">
                <a16:creationId xmlns:a16="http://schemas.microsoft.com/office/drawing/2014/main" id="{9E2BDEB5-95F6-455D-BA1C-84ABD84ED388}"/>
              </a:ext>
            </a:extLst>
          </p:cNvPr>
          <p:cNvSpPr>
            <a:spLocks noChangeArrowheads="1"/>
          </p:cNvSpPr>
          <p:nvPr/>
        </p:nvSpPr>
        <p:spPr bwMode="auto">
          <a:xfrm>
            <a:off x="3879433" y="1199567"/>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5" name="Oval 213">
            <a:extLst>
              <a:ext uri="{FF2B5EF4-FFF2-40B4-BE49-F238E27FC236}">
                <a16:creationId xmlns:a16="http://schemas.microsoft.com/office/drawing/2014/main" id="{43CC1A62-CE26-E0CD-7BBD-E55C2FEF57CB}"/>
              </a:ext>
            </a:extLst>
          </p:cNvPr>
          <p:cNvSpPr>
            <a:spLocks noChangeArrowheads="1"/>
          </p:cNvSpPr>
          <p:nvPr/>
        </p:nvSpPr>
        <p:spPr bwMode="auto">
          <a:xfrm>
            <a:off x="8417834" y="909318"/>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6" name="Oval 214">
            <a:extLst>
              <a:ext uri="{FF2B5EF4-FFF2-40B4-BE49-F238E27FC236}">
                <a16:creationId xmlns:a16="http://schemas.microsoft.com/office/drawing/2014/main" id="{A8B63506-57DD-7380-CD2A-74876685B889}"/>
              </a:ext>
            </a:extLst>
          </p:cNvPr>
          <p:cNvSpPr>
            <a:spLocks noChangeArrowheads="1"/>
          </p:cNvSpPr>
          <p:nvPr/>
        </p:nvSpPr>
        <p:spPr bwMode="auto">
          <a:xfrm>
            <a:off x="8860407" y="3996822"/>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7" name="Oval 215">
            <a:extLst>
              <a:ext uri="{FF2B5EF4-FFF2-40B4-BE49-F238E27FC236}">
                <a16:creationId xmlns:a16="http://schemas.microsoft.com/office/drawing/2014/main" id="{41995DB6-35FB-1214-DF75-BD93670E1DD9}"/>
              </a:ext>
            </a:extLst>
          </p:cNvPr>
          <p:cNvSpPr>
            <a:spLocks noChangeArrowheads="1"/>
          </p:cNvSpPr>
          <p:nvPr/>
        </p:nvSpPr>
        <p:spPr bwMode="auto">
          <a:xfrm>
            <a:off x="5572481" y="2073709"/>
            <a:ext cx="1218287" cy="12832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8" name="Freeform 216">
            <a:extLst>
              <a:ext uri="{FF2B5EF4-FFF2-40B4-BE49-F238E27FC236}">
                <a16:creationId xmlns:a16="http://schemas.microsoft.com/office/drawing/2014/main" id="{4F04AF1F-896D-25E4-8210-0E50FCE4272A}"/>
              </a:ext>
            </a:extLst>
          </p:cNvPr>
          <p:cNvSpPr>
            <a:spLocks/>
          </p:cNvSpPr>
          <p:nvPr/>
        </p:nvSpPr>
        <p:spPr bwMode="auto">
          <a:xfrm>
            <a:off x="5289233" y="3126074"/>
            <a:ext cx="69202" cy="64500"/>
          </a:xfrm>
          <a:custGeom>
            <a:avLst/>
            <a:gdLst>
              <a:gd name="T0" fmla="*/ 21 w 43"/>
              <a:gd name="T1" fmla="*/ 0 h 38"/>
              <a:gd name="T2" fmla="*/ 43 w 43"/>
              <a:gd name="T3" fmla="*/ 0 h 38"/>
              <a:gd name="T4" fmla="*/ 31 w 43"/>
              <a:gd name="T5" fmla="*/ 19 h 38"/>
              <a:gd name="T6" fmla="*/ 21 w 43"/>
              <a:gd name="T7" fmla="*/ 38 h 38"/>
              <a:gd name="T8" fmla="*/ 9 w 43"/>
              <a:gd name="T9" fmla="*/ 19 h 38"/>
              <a:gd name="T10" fmla="*/ 0 w 43"/>
              <a:gd name="T11" fmla="*/ 0 h 38"/>
              <a:gd name="T12" fmla="*/ 21 w 43"/>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3" h="38">
                <a:moveTo>
                  <a:pt x="21" y="0"/>
                </a:moveTo>
                <a:lnTo>
                  <a:pt x="43" y="0"/>
                </a:lnTo>
                <a:lnTo>
                  <a:pt x="31" y="19"/>
                </a:lnTo>
                <a:lnTo>
                  <a:pt x="21" y="38"/>
                </a:lnTo>
                <a:lnTo>
                  <a:pt x="9"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9" name="Freeform 217">
            <a:extLst>
              <a:ext uri="{FF2B5EF4-FFF2-40B4-BE49-F238E27FC236}">
                <a16:creationId xmlns:a16="http://schemas.microsoft.com/office/drawing/2014/main" id="{EB2CE5DE-0C33-FB48-2D74-AF51928B049B}"/>
              </a:ext>
            </a:extLst>
          </p:cNvPr>
          <p:cNvSpPr>
            <a:spLocks/>
          </p:cNvSpPr>
          <p:nvPr/>
        </p:nvSpPr>
        <p:spPr bwMode="auto">
          <a:xfrm>
            <a:off x="7268749" y="3278837"/>
            <a:ext cx="67593" cy="64500"/>
          </a:xfrm>
          <a:custGeom>
            <a:avLst/>
            <a:gdLst>
              <a:gd name="T0" fmla="*/ 21 w 42"/>
              <a:gd name="T1" fmla="*/ 0 h 38"/>
              <a:gd name="T2" fmla="*/ 42 w 42"/>
              <a:gd name="T3" fmla="*/ 0 h 38"/>
              <a:gd name="T4" fmla="*/ 30 w 42"/>
              <a:gd name="T5" fmla="*/ 19 h 38"/>
              <a:gd name="T6" fmla="*/ 21 w 42"/>
              <a:gd name="T7" fmla="*/ 38 h 38"/>
              <a:gd name="T8" fmla="*/ 11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0" y="19"/>
                </a:lnTo>
                <a:lnTo>
                  <a:pt x="21" y="38"/>
                </a:lnTo>
                <a:lnTo>
                  <a:pt x="11"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0" name="Freeform 218">
            <a:extLst>
              <a:ext uri="{FF2B5EF4-FFF2-40B4-BE49-F238E27FC236}">
                <a16:creationId xmlns:a16="http://schemas.microsoft.com/office/drawing/2014/main" id="{4857C7AA-F127-EB43-34F3-371D4C619E00}"/>
              </a:ext>
            </a:extLst>
          </p:cNvPr>
          <p:cNvSpPr>
            <a:spLocks/>
          </p:cNvSpPr>
          <p:nvPr/>
        </p:nvSpPr>
        <p:spPr bwMode="auto">
          <a:xfrm>
            <a:off x="7889963" y="3489311"/>
            <a:ext cx="57937" cy="72986"/>
          </a:xfrm>
          <a:custGeom>
            <a:avLst/>
            <a:gdLst>
              <a:gd name="T0" fmla="*/ 0 w 36"/>
              <a:gd name="T1" fmla="*/ 21 h 43"/>
              <a:gd name="T2" fmla="*/ 0 w 36"/>
              <a:gd name="T3" fmla="*/ 0 h 43"/>
              <a:gd name="T4" fmla="*/ 19 w 36"/>
              <a:gd name="T5" fmla="*/ 10 h 43"/>
              <a:gd name="T6" fmla="*/ 36 w 36"/>
              <a:gd name="T7" fmla="*/ 21 h 43"/>
              <a:gd name="T8" fmla="*/ 19 w 36"/>
              <a:gd name="T9" fmla="*/ 31 h 43"/>
              <a:gd name="T10" fmla="*/ 0 w 36"/>
              <a:gd name="T11" fmla="*/ 43 h 43"/>
              <a:gd name="T12" fmla="*/ 0 w 36"/>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6" h="43">
                <a:moveTo>
                  <a:pt x="0" y="21"/>
                </a:moveTo>
                <a:lnTo>
                  <a:pt x="0" y="0"/>
                </a:lnTo>
                <a:lnTo>
                  <a:pt x="19" y="10"/>
                </a:lnTo>
                <a:lnTo>
                  <a:pt x="36" y="21"/>
                </a:lnTo>
                <a:lnTo>
                  <a:pt x="19" y="31"/>
                </a:lnTo>
                <a:lnTo>
                  <a:pt x="0" y="43"/>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1" name="Freeform 219">
            <a:extLst>
              <a:ext uri="{FF2B5EF4-FFF2-40B4-BE49-F238E27FC236}">
                <a16:creationId xmlns:a16="http://schemas.microsoft.com/office/drawing/2014/main" id="{FFB4938A-C106-A635-E041-FC884398CF5D}"/>
              </a:ext>
            </a:extLst>
          </p:cNvPr>
          <p:cNvSpPr>
            <a:spLocks/>
          </p:cNvSpPr>
          <p:nvPr/>
        </p:nvSpPr>
        <p:spPr bwMode="auto">
          <a:xfrm>
            <a:off x="8776720" y="3489311"/>
            <a:ext cx="57937" cy="72986"/>
          </a:xfrm>
          <a:custGeom>
            <a:avLst/>
            <a:gdLst>
              <a:gd name="T0" fmla="*/ 36 w 36"/>
              <a:gd name="T1" fmla="*/ 21 h 43"/>
              <a:gd name="T2" fmla="*/ 36 w 36"/>
              <a:gd name="T3" fmla="*/ 43 h 43"/>
              <a:gd name="T4" fmla="*/ 17 w 36"/>
              <a:gd name="T5" fmla="*/ 31 h 43"/>
              <a:gd name="T6" fmla="*/ 0 w 36"/>
              <a:gd name="T7" fmla="*/ 21 h 43"/>
              <a:gd name="T8" fmla="*/ 17 w 36"/>
              <a:gd name="T9" fmla="*/ 10 h 43"/>
              <a:gd name="T10" fmla="*/ 36 w 36"/>
              <a:gd name="T11" fmla="*/ 0 h 43"/>
              <a:gd name="T12" fmla="*/ 36 w 36"/>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6" h="43">
                <a:moveTo>
                  <a:pt x="36" y="21"/>
                </a:moveTo>
                <a:lnTo>
                  <a:pt x="36" y="43"/>
                </a:lnTo>
                <a:lnTo>
                  <a:pt x="17" y="31"/>
                </a:lnTo>
                <a:lnTo>
                  <a:pt x="0" y="21"/>
                </a:lnTo>
                <a:lnTo>
                  <a:pt x="17" y="10"/>
                </a:lnTo>
                <a:lnTo>
                  <a:pt x="36" y="0"/>
                </a:lnTo>
                <a:lnTo>
                  <a:pt x="36"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2" name="Freeform 220">
            <a:extLst>
              <a:ext uri="{FF2B5EF4-FFF2-40B4-BE49-F238E27FC236}">
                <a16:creationId xmlns:a16="http://schemas.microsoft.com/office/drawing/2014/main" id="{30CFBCFB-2C78-C0BA-B12B-B216B63A9256}"/>
              </a:ext>
            </a:extLst>
          </p:cNvPr>
          <p:cNvSpPr>
            <a:spLocks/>
          </p:cNvSpPr>
          <p:nvPr/>
        </p:nvSpPr>
        <p:spPr bwMode="auto">
          <a:xfrm>
            <a:off x="8353459" y="3872914"/>
            <a:ext cx="67593" cy="64500"/>
          </a:xfrm>
          <a:custGeom>
            <a:avLst/>
            <a:gdLst>
              <a:gd name="T0" fmla="*/ 21 w 42"/>
              <a:gd name="T1" fmla="*/ 0 h 38"/>
              <a:gd name="T2" fmla="*/ 42 w 42"/>
              <a:gd name="T3" fmla="*/ 0 h 38"/>
              <a:gd name="T4" fmla="*/ 33 w 42"/>
              <a:gd name="T5" fmla="*/ 19 h 38"/>
              <a:gd name="T6" fmla="*/ 21 w 42"/>
              <a:gd name="T7" fmla="*/ 38 h 38"/>
              <a:gd name="T8" fmla="*/ 12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3" y="19"/>
                </a:lnTo>
                <a:lnTo>
                  <a:pt x="21" y="38"/>
                </a:lnTo>
                <a:lnTo>
                  <a:pt x="12"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4" name="Freeform 222">
            <a:extLst>
              <a:ext uri="{FF2B5EF4-FFF2-40B4-BE49-F238E27FC236}">
                <a16:creationId xmlns:a16="http://schemas.microsoft.com/office/drawing/2014/main" id="{775F8F45-C621-58B7-64C4-A0A80F9DA02A}"/>
              </a:ext>
            </a:extLst>
          </p:cNvPr>
          <p:cNvSpPr>
            <a:spLocks/>
          </p:cNvSpPr>
          <p:nvPr/>
        </p:nvSpPr>
        <p:spPr bwMode="auto">
          <a:xfrm>
            <a:off x="7263921" y="2703431"/>
            <a:ext cx="69202" cy="59408"/>
          </a:xfrm>
          <a:custGeom>
            <a:avLst/>
            <a:gdLst>
              <a:gd name="T0" fmla="*/ 22 w 43"/>
              <a:gd name="T1" fmla="*/ 0 h 35"/>
              <a:gd name="T2" fmla="*/ 43 w 43"/>
              <a:gd name="T3" fmla="*/ 0 h 35"/>
              <a:gd name="T4" fmla="*/ 31 w 43"/>
              <a:gd name="T5" fmla="*/ 16 h 35"/>
              <a:gd name="T6" fmla="*/ 22 w 43"/>
              <a:gd name="T7" fmla="*/ 35 h 35"/>
              <a:gd name="T8" fmla="*/ 12 w 43"/>
              <a:gd name="T9" fmla="*/ 16 h 35"/>
              <a:gd name="T10" fmla="*/ 0 w 43"/>
              <a:gd name="T11" fmla="*/ 0 h 35"/>
              <a:gd name="T12" fmla="*/ 22 w 4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43" h="35">
                <a:moveTo>
                  <a:pt x="22" y="0"/>
                </a:moveTo>
                <a:lnTo>
                  <a:pt x="43" y="0"/>
                </a:lnTo>
                <a:lnTo>
                  <a:pt x="31" y="16"/>
                </a:lnTo>
                <a:lnTo>
                  <a:pt x="22" y="35"/>
                </a:lnTo>
                <a:lnTo>
                  <a:pt x="12" y="16"/>
                </a:lnTo>
                <a:lnTo>
                  <a:pt x="0" y="0"/>
                </a:lnTo>
                <a:lnTo>
                  <a:pt x="2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5" name="Freeform 223">
            <a:extLst>
              <a:ext uri="{FF2B5EF4-FFF2-40B4-BE49-F238E27FC236}">
                <a16:creationId xmlns:a16="http://schemas.microsoft.com/office/drawing/2014/main" id="{BA975ADF-CED4-CA7F-423C-A18701227F38}"/>
              </a:ext>
            </a:extLst>
          </p:cNvPr>
          <p:cNvSpPr>
            <a:spLocks/>
          </p:cNvSpPr>
          <p:nvPr/>
        </p:nvSpPr>
        <p:spPr bwMode="auto">
          <a:xfrm>
            <a:off x="7035391" y="1586566"/>
            <a:ext cx="67593" cy="64500"/>
          </a:xfrm>
          <a:custGeom>
            <a:avLst/>
            <a:gdLst>
              <a:gd name="T0" fmla="*/ 21 w 42"/>
              <a:gd name="T1" fmla="*/ 0 h 38"/>
              <a:gd name="T2" fmla="*/ 42 w 42"/>
              <a:gd name="T3" fmla="*/ 0 h 38"/>
              <a:gd name="T4" fmla="*/ 31 w 42"/>
              <a:gd name="T5" fmla="*/ 19 h 38"/>
              <a:gd name="T6" fmla="*/ 21 w 42"/>
              <a:gd name="T7" fmla="*/ 38 h 38"/>
              <a:gd name="T8" fmla="*/ 9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1" y="19"/>
                </a:lnTo>
                <a:lnTo>
                  <a:pt x="21" y="38"/>
                </a:lnTo>
                <a:lnTo>
                  <a:pt x="9"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6" name="Freeform 224">
            <a:extLst>
              <a:ext uri="{FF2B5EF4-FFF2-40B4-BE49-F238E27FC236}">
                <a16:creationId xmlns:a16="http://schemas.microsoft.com/office/drawing/2014/main" id="{BA07F74E-F90B-1BB7-DF1A-545B36E72C85}"/>
              </a:ext>
            </a:extLst>
          </p:cNvPr>
          <p:cNvSpPr>
            <a:spLocks/>
          </p:cNvSpPr>
          <p:nvPr/>
        </p:nvSpPr>
        <p:spPr bwMode="auto">
          <a:xfrm>
            <a:off x="5873432" y="1791947"/>
            <a:ext cx="57937" cy="67895"/>
          </a:xfrm>
          <a:custGeom>
            <a:avLst/>
            <a:gdLst>
              <a:gd name="T0" fmla="*/ 36 w 36"/>
              <a:gd name="T1" fmla="*/ 19 h 40"/>
              <a:gd name="T2" fmla="*/ 36 w 36"/>
              <a:gd name="T3" fmla="*/ 40 h 40"/>
              <a:gd name="T4" fmla="*/ 17 w 36"/>
              <a:gd name="T5" fmla="*/ 31 h 40"/>
              <a:gd name="T6" fmla="*/ 0 w 36"/>
              <a:gd name="T7" fmla="*/ 19 h 40"/>
              <a:gd name="T8" fmla="*/ 17 w 36"/>
              <a:gd name="T9" fmla="*/ 9 h 40"/>
              <a:gd name="T10" fmla="*/ 36 w 36"/>
              <a:gd name="T11" fmla="*/ 0 h 40"/>
              <a:gd name="T12" fmla="*/ 36 w 36"/>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6" h="40">
                <a:moveTo>
                  <a:pt x="36" y="19"/>
                </a:moveTo>
                <a:lnTo>
                  <a:pt x="36" y="40"/>
                </a:lnTo>
                <a:lnTo>
                  <a:pt x="17" y="31"/>
                </a:lnTo>
                <a:lnTo>
                  <a:pt x="0" y="19"/>
                </a:lnTo>
                <a:lnTo>
                  <a:pt x="17" y="9"/>
                </a:lnTo>
                <a:lnTo>
                  <a:pt x="36" y="0"/>
                </a:lnTo>
                <a:lnTo>
                  <a:pt x="36"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7" name="Freeform 225">
            <a:extLst>
              <a:ext uri="{FF2B5EF4-FFF2-40B4-BE49-F238E27FC236}">
                <a16:creationId xmlns:a16="http://schemas.microsoft.com/office/drawing/2014/main" id="{9954A16A-86A3-094C-D76B-3B92C135064B}"/>
              </a:ext>
            </a:extLst>
          </p:cNvPr>
          <p:cNvSpPr>
            <a:spLocks/>
          </p:cNvSpPr>
          <p:nvPr/>
        </p:nvSpPr>
        <p:spPr bwMode="auto">
          <a:xfrm>
            <a:off x="7650167" y="1791947"/>
            <a:ext cx="56328" cy="72986"/>
          </a:xfrm>
          <a:custGeom>
            <a:avLst/>
            <a:gdLst>
              <a:gd name="T0" fmla="*/ 0 w 35"/>
              <a:gd name="T1" fmla="*/ 21 h 43"/>
              <a:gd name="T2" fmla="*/ 0 w 35"/>
              <a:gd name="T3" fmla="*/ 0 h 43"/>
              <a:gd name="T4" fmla="*/ 16 w 35"/>
              <a:gd name="T5" fmla="*/ 12 h 43"/>
              <a:gd name="T6" fmla="*/ 35 w 35"/>
              <a:gd name="T7" fmla="*/ 21 h 43"/>
              <a:gd name="T8" fmla="*/ 16 w 35"/>
              <a:gd name="T9" fmla="*/ 31 h 43"/>
              <a:gd name="T10" fmla="*/ 0 w 35"/>
              <a:gd name="T11" fmla="*/ 43 h 43"/>
              <a:gd name="T12" fmla="*/ 0 w 35"/>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5" h="43">
                <a:moveTo>
                  <a:pt x="0" y="21"/>
                </a:moveTo>
                <a:lnTo>
                  <a:pt x="0" y="0"/>
                </a:lnTo>
                <a:lnTo>
                  <a:pt x="16" y="12"/>
                </a:lnTo>
                <a:lnTo>
                  <a:pt x="35" y="21"/>
                </a:lnTo>
                <a:lnTo>
                  <a:pt x="16" y="31"/>
                </a:lnTo>
                <a:lnTo>
                  <a:pt x="0" y="43"/>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5" name="Freeform 233">
            <a:extLst>
              <a:ext uri="{FF2B5EF4-FFF2-40B4-BE49-F238E27FC236}">
                <a16:creationId xmlns:a16="http://schemas.microsoft.com/office/drawing/2014/main" id="{B07F67F7-4475-9DAA-36B0-1B02184F1457}"/>
              </a:ext>
            </a:extLst>
          </p:cNvPr>
          <p:cNvSpPr>
            <a:spLocks/>
          </p:cNvSpPr>
          <p:nvPr/>
        </p:nvSpPr>
        <p:spPr bwMode="auto">
          <a:xfrm>
            <a:off x="5483966" y="3715060"/>
            <a:ext cx="0" cy="88263"/>
          </a:xfrm>
          <a:custGeom>
            <a:avLst/>
            <a:gdLst>
              <a:gd name="T0" fmla="*/ 0 h 52"/>
              <a:gd name="T1" fmla="*/ 52 h 52"/>
              <a:gd name="T2" fmla="*/ 0 h 52"/>
            </a:gdLst>
            <a:ahLst/>
            <a:cxnLst>
              <a:cxn ang="0">
                <a:pos x="0" y="T0"/>
              </a:cxn>
              <a:cxn ang="0">
                <a:pos x="0" y="T1"/>
              </a:cxn>
              <a:cxn ang="0">
                <a:pos x="0" y="T2"/>
              </a:cxn>
            </a:cxnLst>
            <a:rect l="0" t="0" r="r" b="b"/>
            <a:pathLst>
              <a:path h="52">
                <a:moveTo>
                  <a:pt x="0" y="0"/>
                </a:moveTo>
                <a:lnTo>
                  <a:pt x="0" y="5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6" name="Line 234">
            <a:extLst>
              <a:ext uri="{FF2B5EF4-FFF2-40B4-BE49-F238E27FC236}">
                <a16:creationId xmlns:a16="http://schemas.microsoft.com/office/drawing/2014/main" id="{FF297E43-0CCC-CF37-E750-38F2F01F1613}"/>
              </a:ext>
            </a:extLst>
          </p:cNvPr>
          <p:cNvSpPr>
            <a:spLocks noChangeShapeType="1"/>
          </p:cNvSpPr>
          <p:nvPr/>
        </p:nvSpPr>
        <p:spPr bwMode="auto">
          <a:xfrm>
            <a:off x="5483966" y="3715060"/>
            <a:ext cx="0" cy="882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7" name="Rectangle 235">
            <a:extLst>
              <a:ext uri="{FF2B5EF4-FFF2-40B4-BE49-F238E27FC236}">
                <a16:creationId xmlns:a16="http://schemas.microsoft.com/office/drawing/2014/main" id="{A024C17F-5AD3-2716-A53E-6379564F442D}"/>
              </a:ext>
            </a:extLst>
          </p:cNvPr>
          <p:cNvSpPr>
            <a:spLocks noChangeArrowheads="1"/>
          </p:cNvSpPr>
          <p:nvPr/>
        </p:nvSpPr>
        <p:spPr bwMode="auto">
          <a:xfrm>
            <a:off x="5480747" y="3715060"/>
            <a:ext cx="6438" cy="8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8" name="Freeform 236">
            <a:extLst>
              <a:ext uri="{FF2B5EF4-FFF2-40B4-BE49-F238E27FC236}">
                <a16:creationId xmlns:a16="http://schemas.microsoft.com/office/drawing/2014/main" id="{6BDED768-3F3B-2039-4423-D59851747ED8}"/>
              </a:ext>
            </a:extLst>
          </p:cNvPr>
          <p:cNvSpPr>
            <a:spLocks/>
          </p:cNvSpPr>
          <p:nvPr/>
        </p:nvSpPr>
        <p:spPr bwMode="auto">
          <a:xfrm>
            <a:off x="5453389" y="3791441"/>
            <a:ext cx="64375" cy="64500"/>
          </a:xfrm>
          <a:custGeom>
            <a:avLst/>
            <a:gdLst>
              <a:gd name="T0" fmla="*/ 19 w 40"/>
              <a:gd name="T1" fmla="*/ 0 h 38"/>
              <a:gd name="T2" fmla="*/ 40 w 40"/>
              <a:gd name="T3" fmla="*/ 0 h 38"/>
              <a:gd name="T4" fmla="*/ 31 w 40"/>
              <a:gd name="T5" fmla="*/ 19 h 38"/>
              <a:gd name="T6" fmla="*/ 19 w 40"/>
              <a:gd name="T7" fmla="*/ 38 h 38"/>
              <a:gd name="T8" fmla="*/ 10 w 40"/>
              <a:gd name="T9" fmla="*/ 19 h 38"/>
              <a:gd name="T10" fmla="*/ 0 w 40"/>
              <a:gd name="T11" fmla="*/ 0 h 38"/>
              <a:gd name="T12" fmla="*/ 19 w 4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0" h="38">
                <a:moveTo>
                  <a:pt x="19" y="0"/>
                </a:moveTo>
                <a:lnTo>
                  <a:pt x="40" y="0"/>
                </a:lnTo>
                <a:lnTo>
                  <a:pt x="31" y="19"/>
                </a:lnTo>
                <a:lnTo>
                  <a:pt x="19" y="38"/>
                </a:lnTo>
                <a:lnTo>
                  <a:pt x="10" y="19"/>
                </a:lnTo>
                <a:lnTo>
                  <a:pt x="0" y="0"/>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9" name="Freeform 237">
            <a:extLst>
              <a:ext uri="{FF2B5EF4-FFF2-40B4-BE49-F238E27FC236}">
                <a16:creationId xmlns:a16="http://schemas.microsoft.com/office/drawing/2014/main" id="{75A52ACB-A5CA-6A14-3233-23FF5FFCAA2B}"/>
              </a:ext>
            </a:extLst>
          </p:cNvPr>
          <p:cNvSpPr>
            <a:spLocks/>
          </p:cNvSpPr>
          <p:nvPr/>
        </p:nvSpPr>
        <p:spPr bwMode="auto">
          <a:xfrm>
            <a:off x="4941611" y="4283676"/>
            <a:ext cx="64375" cy="0"/>
          </a:xfrm>
          <a:custGeom>
            <a:avLst/>
            <a:gdLst>
              <a:gd name="T0" fmla="*/ 0 w 40"/>
              <a:gd name="T1" fmla="*/ 40 w 40"/>
              <a:gd name="T2" fmla="*/ 0 w 40"/>
            </a:gdLst>
            <a:ahLst/>
            <a:cxnLst>
              <a:cxn ang="0">
                <a:pos x="T0" y="0"/>
              </a:cxn>
              <a:cxn ang="0">
                <a:pos x="T1" y="0"/>
              </a:cxn>
              <a:cxn ang="0">
                <a:pos x="T2" y="0"/>
              </a:cxn>
            </a:cxnLst>
            <a:rect l="0" t="0" r="r" b="b"/>
            <a:pathLst>
              <a:path w="40">
                <a:moveTo>
                  <a:pt x="0" y="0"/>
                </a:moveTo>
                <a:lnTo>
                  <a:pt x="4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0" name="Line 238">
            <a:extLst>
              <a:ext uri="{FF2B5EF4-FFF2-40B4-BE49-F238E27FC236}">
                <a16:creationId xmlns:a16="http://schemas.microsoft.com/office/drawing/2014/main" id="{C557BD1D-01AE-FA6F-C135-EDAB28704179}"/>
              </a:ext>
            </a:extLst>
          </p:cNvPr>
          <p:cNvSpPr>
            <a:spLocks noChangeShapeType="1"/>
          </p:cNvSpPr>
          <p:nvPr/>
        </p:nvSpPr>
        <p:spPr bwMode="auto">
          <a:xfrm>
            <a:off x="4941611" y="4283676"/>
            <a:ext cx="643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1" name="Rectangle 239">
            <a:extLst>
              <a:ext uri="{FF2B5EF4-FFF2-40B4-BE49-F238E27FC236}">
                <a16:creationId xmlns:a16="http://schemas.microsoft.com/office/drawing/2014/main" id="{65CECBE0-8A29-684F-2359-9C7F3A98446D}"/>
              </a:ext>
            </a:extLst>
          </p:cNvPr>
          <p:cNvSpPr>
            <a:spLocks noChangeArrowheads="1"/>
          </p:cNvSpPr>
          <p:nvPr/>
        </p:nvSpPr>
        <p:spPr bwMode="auto">
          <a:xfrm>
            <a:off x="4941611" y="4280282"/>
            <a:ext cx="64375"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2" name="Freeform 240">
            <a:extLst>
              <a:ext uri="{FF2B5EF4-FFF2-40B4-BE49-F238E27FC236}">
                <a16:creationId xmlns:a16="http://schemas.microsoft.com/office/drawing/2014/main" id="{A06FAF7E-5101-2F43-D5E7-640630A45A29}"/>
              </a:ext>
            </a:extLst>
          </p:cNvPr>
          <p:cNvSpPr>
            <a:spLocks/>
          </p:cNvSpPr>
          <p:nvPr/>
        </p:nvSpPr>
        <p:spPr bwMode="auto">
          <a:xfrm>
            <a:off x="4999548" y="4248031"/>
            <a:ext cx="56328" cy="71290"/>
          </a:xfrm>
          <a:custGeom>
            <a:avLst/>
            <a:gdLst>
              <a:gd name="T0" fmla="*/ 0 w 35"/>
              <a:gd name="T1" fmla="*/ 21 h 42"/>
              <a:gd name="T2" fmla="*/ 0 w 35"/>
              <a:gd name="T3" fmla="*/ 0 h 42"/>
              <a:gd name="T4" fmla="*/ 16 w 35"/>
              <a:gd name="T5" fmla="*/ 11 h 42"/>
              <a:gd name="T6" fmla="*/ 35 w 35"/>
              <a:gd name="T7" fmla="*/ 21 h 42"/>
              <a:gd name="T8" fmla="*/ 16 w 35"/>
              <a:gd name="T9" fmla="*/ 30 h 42"/>
              <a:gd name="T10" fmla="*/ 0 w 35"/>
              <a:gd name="T11" fmla="*/ 42 h 42"/>
              <a:gd name="T12" fmla="*/ 0 w 35"/>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35" h="42">
                <a:moveTo>
                  <a:pt x="0" y="21"/>
                </a:moveTo>
                <a:lnTo>
                  <a:pt x="0" y="0"/>
                </a:lnTo>
                <a:lnTo>
                  <a:pt x="16" y="11"/>
                </a:lnTo>
                <a:lnTo>
                  <a:pt x="35" y="21"/>
                </a:lnTo>
                <a:lnTo>
                  <a:pt x="16" y="30"/>
                </a:lnTo>
                <a:lnTo>
                  <a:pt x="0" y="42"/>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3" name="Freeform 241">
            <a:extLst>
              <a:ext uri="{FF2B5EF4-FFF2-40B4-BE49-F238E27FC236}">
                <a16:creationId xmlns:a16="http://schemas.microsoft.com/office/drawing/2014/main" id="{07226E86-C02E-10E3-BDD8-2CC5618BF899}"/>
              </a:ext>
            </a:extLst>
          </p:cNvPr>
          <p:cNvSpPr>
            <a:spLocks/>
          </p:cNvSpPr>
          <p:nvPr/>
        </p:nvSpPr>
        <p:spPr bwMode="auto">
          <a:xfrm>
            <a:off x="4173946" y="4283676"/>
            <a:ext cx="56328" cy="0"/>
          </a:xfrm>
          <a:custGeom>
            <a:avLst/>
            <a:gdLst>
              <a:gd name="T0" fmla="*/ 0 w 35"/>
              <a:gd name="T1" fmla="*/ 35 w 35"/>
              <a:gd name="T2" fmla="*/ 0 w 35"/>
            </a:gdLst>
            <a:ahLst/>
            <a:cxnLst>
              <a:cxn ang="0">
                <a:pos x="T0" y="0"/>
              </a:cxn>
              <a:cxn ang="0">
                <a:pos x="T1" y="0"/>
              </a:cxn>
              <a:cxn ang="0">
                <a:pos x="T2" y="0"/>
              </a:cxn>
            </a:cxnLst>
            <a:rect l="0" t="0" r="r" b="b"/>
            <a:pathLst>
              <a:path w="35">
                <a:moveTo>
                  <a:pt x="0" y="0"/>
                </a:moveTo>
                <a:lnTo>
                  <a:pt x="3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4" name="Line 242">
            <a:extLst>
              <a:ext uri="{FF2B5EF4-FFF2-40B4-BE49-F238E27FC236}">
                <a16:creationId xmlns:a16="http://schemas.microsoft.com/office/drawing/2014/main" id="{CB44AB10-3C7D-2AAC-18F1-042F5D3F1725}"/>
              </a:ext>
            </a:extLst>
          </p:cNvPr>
          <p:cNvSpPr>
            <a:spLocks noChangeShapeType="1"/>
          </p:cNvSpPr>
          <p:nvPr/>
        </p:nvSpPr>
        <p:spPr bwMode="auto">
          <a:xfrm>
            <a:off x="4173946" y="4283676"/>
            <a:ext cx="5632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5" name="Rectangle 243">
            <a:extLst>
              <a:ext uri="{FF2B5EF4-FFF2-40B4-BE49-F238E27FC236}">
                <a16:creationId xmlns:a16="http://schemas.microsoft.com/office/drawing/2014/main" id="{C80CD40F-2425-15F7-CEAF-BCD5C5622ABB}"/>
              </a:ext>
            </a:extLst>
          </p:cNvPr>
          <p:cNvSpPr>
            <a:spLocks noChangeArrowheads="1"/>
          </p:cNvSpPr>
          <p:nvPr/>
        </p:nvSpPr>
        <p:spPr bwMode="auto">
          <a:xfrm>
            <a:off x="4173946" y="4280282"/>
            <a:ext cx="5632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6" name="Freeform 244">
            <a:extLst>
              <a:ext uri="{FF2B5EF4-FFF2-40B4-BE49-F238E27FC236}">
                <a16:creationId xmlns:a16="http://schemas.microsoft.com/office/drawing/2014/main" id="{FF83FD45-5245-2FE2-3E4D-65BECFB69453}"/>
              </a:ext>
            </a:extLst>
          </p:cNvPr>
          <p:cNvSpPr>
            <a:spLocks/>
          </p:cNvSpPr>
          <p:nvPr/>
        </p:nvSpPr>
        <p:spPr bwMode="auto">
          <a:xfrm>
            <a:off x="4219008" y="4248031"/>
            <a:ext cx="57937" cy="71290"/>
          </a:xfrm>
          <a:custGeom>
            <a:avLst/>
            <a:gdLst>
              <a:gd name="T0" fmla="*/ 0 w 36"/>
              <a:gd name="T1" fmla="*/ 21 h 42"/>
              <a:gd name="T2" fmla="*/ 0 w 36"/>
              <a:gd name="T3" fmla="*/ 0 h 42"/>
              <a:gd name="T4" fmla="*/ 17 w 36"/>
              <a:gd name="T5" fmla="*/ 11 h 42"/>
              <a:gd name="T6" fmla="*/ 36 w 36"/>
              <a:gd name="T7" fmla="*/ 21 h 42"/>
              <a:gd name="T8" fmla="*/ 17 w 36"/>
              <a:gd name="T9" fmla="*/ 30 h 42"/>
              <a:gd name="T10" fmla="*/ 0 w 36"/>
              <a:gd name="T11" fmla="*/ 42 h 42"/>
              <a:gd name="T12" fmla="*/ 0 w 36"/>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36" h="42">
                <a:moveTo>
                  <a:pt x="0" y="21"/>
                </a:moveTo>
                <a:lnTo>
                  <a:pt x="0" y="0"/>
                </a:lnTo>
                <a:lnTo>
                  <a:pt x="17" y="11"/>
                </a:lnTo>
                <a:lnTo>
                  <a:pt x="36" y="21"/>
                </a:lnTo>
                <a:lnTo>
                  <a:pt x="17" y="30"/>
                </a:lnTo>
                <a:lnTo>
                  <a:pt x="0" y="42"/>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7" name="Freeform 245">
            <a:extLst>
              <a:ext uri="{FF2B5EF4-FFF2-40B4-BE49-F238E27FC236}">
                <a16:creationId xmlns:a16="http://schemas.microsoft.com/office/drawing/2014/main" id="{46AF3565-7F22-3336-1730-A1870397A127}"/>
              </a:ext>
            </a:extLst>
          </p:cNvPr>
          <p:cNvSpPr>
            <a:spLocks/>
          </p:cNvSpPr>
          <p:nvPr/>
        </p:nvSpPr>
        <p:spPr bwMode="auto">
          <a:xfrm>
            <a:off x="5945853" y="3524955"/>
            <a:ext cx="914118" cy="0"/>
          </a:xfrm>
          <a:custGeom>
            <a:avLst/>
            <a:gdLst>
              <a:gd name="T0" fmla="*/ 568 w 568"/>
              <a:gd name="T1" fmla="*/ 0 w 568"/>
              <a:gd name="T2" fmla="*/ 568 w 568"/>
            </a:gdLst>
            <a:ahLst/>
            <a:cxnLst>
              <a:cxn ang="0">
                <a:pos x="T0" y="0"/>
              </a:cxn>
              <a:cxn ang="0">
                <a:pos x="T1" y="0"/>
              </a:cxn>
              <a:cxn ang="0">
                <a:pos x="T2" y="0"/>
              </a:cxn>
            </a:cxnLst>
            <a:rect l="0" t="0" r="r" b="b"/>
            <a:pathLst>
              <a:path w="568">
                <a:moveTo>
                  <a:pt x="568" y="0"/>
                </a:moveTo>
                <a:lnTo>
                  <a:pt x="0" y="0"/>
                </a:lnTo>
                <a:lnTo>
                  <a:pt x="5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8" name="Line 246">
            <a:extLst>
              <a:ext uri="{FF2B5EF4-FFF2-40B4-BE49-F238E27FC236}">
                <a16:creationId xmlns:a16="http://schemas.microsoft.com/office/drawing/2014/main" id="{607CB0FE-AB99-C3C7-D86A-1C0D187A48CE}"/>
              </a:ext>
            </a:extLst>
          </p:cNvPr>
          <p:cNvSpPr>
            <a:spLocks noChangeShapeType="1"/>
          </p:cNvSpPr>
          <p:nvPr/>
        </p:nvSpPr>
        <p:spPr bwMode="auto">
          <a:xfrm flipH="1">
            <a:off x="5945853" y="3524955"/>
            <a:ext cx="91411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9" name="Rectangle 247">
            <a:extLst>
              <a:ext uri="{FF2B5EF4-FFF2-40B4-BE49-F238E27FC236}">
                <a16:creationId xmlns:a16="http://schemas.microsoft.com/office/drawing/2014/main" id="{D419BDAC-1899-686C-A3C1-55663BDE8989}"/>
              </a:ext>
            </a:extLst>
          </p:cNvPr>
          <p:cNvSpPr>
            <a:spLocks noChangeArrowheads="1"/>
          </p:cNvSpPr>
          <p:nvPr/>
        </p:nvSpPr>
        <p:spPr bwMode="auto">
          <a:xfrm>
            <a:off x="5945853" y="3521560"/>
            <a:ext cx="91411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0" name="Freeform 248">
            <a:extLst>
              <a:ext uri="{FF2B5EF4-FFF2-40B4-BE49-F238E27FC236}">
                <a16:creationId xmlns:a16="http://schemas.microsoft.com/office/drawing/2014/main" id="{55C67217-23ED-2A39-B41A-CA3A2108D2B7}"/>
              </a:ext>
            </a:extLst>
          </p:cNvPr>
          <p:cNvSpPr>
            <a:spLocks/>
          </p:cNvSpPr>
          <p:nvPr/>
        </p:nvSpPr>
        <p:spPr bwMode="auto">
          <a:xfrm>
            <a:off x="5900791" y="3489311"/>
            <a:ext cx="56328" cy="72986"/>
          </a:xfrm>
          <a:custGeom>
            <a:avLst/>
            <a:gdLst>
              <a:gd name="T0" fmla="*/ 35 w 35"/>
              <a:gd name="T1" fmla="*/ 21 h 43"/>
              <a:gd name="T2" fmla="*/ 35 w 35"/>
              <a:gd name="T3" fmla="*/ 43 h 43"/>
              <a:gd name="T4" fmla="*/ 19 w 35"/>
              <a:gd name="T5" fmla="*/ 31 h 43"/>
              <a:gd name="T6" fmla="*/ 0 w 35"/>
              <a:gd name="T7" fmla="*/ 21 h 43"/>
              <a:gd name="T8" fmla="*/ 19 w 35"/>
              <a:gd name="T9" fmla="*/ 10 h 43"/>
              <a:gd name="T10" fmla="*/ 35 w 35"/>
              <a:gd name="T11" fmla="*/ 0 h 43"/>
              <a:gd name="T12" fmla="*/ 35 w 35"/>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5" h="43">
                <a:moveTo>
                  <a:pt x="35" y="21"/>
                </a:moveTo>
                <a:lnTo>
                  <a:pt x="35" y="43"/>
                </a:lnTo>
                <a:lnTo>
                  <a:pt x="19" y="31"/>
                </a:lnTo>
                <a:lnTo>
                  <a:pt x="0" y="21"/>
                </a:lnTo>
                <a:lnTo>
                  <a:pt x="19" y="10"/>
                </a:lnTo>
                <a:lnTo>
                  <a:pt x="35" y="0"/>
                </a:lnTo>
                <a:lnTo>
                  <a:pt x="35"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1" name="Freeform 249">
            <a:extLst>
              <a:ext uri="{FF2B5EF4-FFF2-40B4-BE49-F238E27FC236}">
                <a16:creationId xmlns:a16="http://schemas.microsoft.com/office/drawing/2014/main" id="{C569B12E-5AB1-7775-EC84-20503C57020B}"/>
              </a:ext>
            </a:extLst>
          </p:cNvPr>
          <p:cNvSpPr>
            <a:spLocks/>
          </p:cNvSpPr>
          <p:nvPr/>
        </p:nvSpPr>
        <p:spPr bwMode="auto">
          <a:xfrm>
            <a:off x="7065969" y="1009463"/>
            <a:ext cx="1886173" cy="2520585"/>
          </a:xfrm>
          <a:custGeom>
            <a:avLst/>
            <a:gdLst>
              <a:gd name="T0" fmla="*/ 1172 w 1172"/>
              <a:gd name="T1" fmla="*/ 1485 h 1485"/>
              <a:gd name="T2" fmla="*/ 1099 w 1172"/>
              <a:gd name="T3" fmla="*/ 1485 h 1485"/>
              <a:gd name="T4" fmla="*/ 1099 w 1172"/>
              <a:gd name="T5" fmla="*/ 1480 h 1485"/>
              <a:gd name="T6" fmla="*/ 1168 w 1172"/>
              <a:gd name="T7" fmla="*/ 1480 h 1485"/>
              <a:gd name="T8" fmla="*/ 1168 w 1172"/>
              <a:gd name="T9" fmla="*/ 5 h 1485"/>
              <a:gd name="T10" fmla="*/ 4 w 1172"/>
              <a:gd name="T11" fmla="*/ 5 h 1485"/>
              <a:gd name="T12" fmla="*/ 4 w 1172"/>
              <a:gd name="T13" fmla="*/ 57 h 1485"/>
              <a:gd name="T14" fmla="*/ 0 w 1172"/>
              <a:gd name="T15" fmla="*/ 57 h 1485"/>
              <a:gd name="T16" fmla="*/ 0 w 1172"/>
              <a:gd name="T17" fmla="*/ 0 h 1485"/>
              <a:gd name="T18" fmla="*/ 1172 w 1172"/>
              <a:gd name="T19" fmla="*/ 0 h 1485"/>
              <a:gd name="T20" fmla="*/ 1172 w 1172"/>
              <a:gd name="T21" fmla="*/ 1485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2" h="1485">
                <a:moveTo>
                  <a:pt x="1172" y="1485"/>
                </a:moveTo>
                <a:lnTo>
                  <a:pt x="1099" y="1485"/>
                </a:lnTo>
                <a:lnTo>
                  <a:pt x="1099" y="1480"/>
                </a:lnTo>
                <a:lnTo>
                  <a:pt x="1168" y="1480"/>
                </a:lnTo>
                <a:lnTo>
                  <a:pt x="1168" y="5"/>
                </a:lnTo>
                <a:lnTo>
                  <a:pt x="4" y="5"/>
                </a:lnTo>
                <a:lnTo>
                  <a:pt x="4" y="57"/>
                </a:lnTo>
                <a:lnTo>
                  <a:pt x="0" y="57"/>
                </a:lnTo>
                <a:lnTo>
                  <a:pt x="0" y="0"/>
                </a:lnTo>
                <a:lnTo>
                  <a:pt x="1172" y="0"/>
                </a:lnTo>
                <a:lnTo>
                  <a:pt x="1172" y="14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2" name="Freeform 250">
            <a:extLst>
              <a:ext uri="{FF2B5EF4-FFF2-40B4-BE49-F238E27FC236}">
                <a16:creationId xmlns:a16="http://schemas.microsoft.com/office/drawing/2014/main" id="{69DF6E02-01AA-D69A-C72B-85237A6DECD2}"/>
              </a:ext>
            </a:extLst>
          </p:cNvPr>
          <p:cNvSpPr>
            <a:spLocks/>
          </p:cNvSpPr>
          <p:nvPr/>
        </p:nvSpPr>
        <p:spPr bwMode="auto">
          <a:xfrm>
            <a:off x="7069188" y="1466053"/>
            <a:ext cx="0" cy="123907"/>
          </a:xfrm>
          <a:custGeom>
            <a:avLst/>
            <a:gdLst>
              <a:gd name="T0" fmla="*/ 0 h 73"/>
              <a:gd name="T1" fmla="*/ 73 h 73"/>
              <a:gd name="T2" fmla="*/ 0 h 73"/>
            </a:gdLst>
            <a:ahLst/>
            <a:cxnLst>
              <a:cxn ang="0">
                <a:pos x="0" y="T0"/>
              </a:cxn>
              <a:cxn ang="0">
                <a:pos x="0" y="T1"/>
              </a:cxn>
              <a:cxn ang="0">
                <a:pos x="0" y="T2"/>
              </a:cxn>
            </a:cxnLst>
            <a:rect l="0" t="0" r="r" b="b"/>
            <a:pathLst>
              <a:path h="73">
                <a:moveTo>
                  <a:pt x="0" y="0"/>
                </a:moveTo>
                <a:lnTo>
                  <a:pt x="0" y="7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3" name="Line 251">
            <a:extLst>
              <a:ext uri="{FF2B5EF4-FFF2-40B4-BE49-F238E27FC236}">
                <a16:creationId xmlns:a16="http://schemas.microsoft.com/office/drawing/2014/main" id="{33C681CC-A500-1A2A-0725-1025937368D6}"/>
              </a:ext>
            </a:extLst>
          </p:cNvPr>
          <p:cNvSpPr>
            <a:spLocks noChangeShapeType="1"/>
          </p:cNvSpPr>
          <p:nvPr/>
        </p:nvSpPr>
        <p:spPr bwMode="auto">
          <a:xfrm>
            <a:off x="7069188" y="1466053"/>
            <a:ext cx="0" cy="12390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4" name="Rectangle 252">
            <a:extLst>
              <a:ext uri="{FF2B5EF4-FFF2-40B4-BE49-F238E27FC236}">
                <a16:creationId xmlns:a16="http://schemas.microsoft.com/office/drawing/2014/main" id="{4E5F861C-B999-AE3B-8608-1D4A155BC1B5}"/>
              </a:ext>
            </a:extLst>
          </p:cNvPr>
          <p:cNvSpPr>
            <a:spLocks noChangeArrowheads="1"/>
          </p:cNvSpPr>
          <p:nvPr/>
        </p:nvSpPr>
        <p:spPr bwMode="auto">
          <a:xfrm>
            <a:off x="7065969" y="1466053"/>
            <a:ext cx="6438" cy="12390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5" name="Freeform 253">
            <a:extLst>
              <a:ext uri="{FF2B5EF4-FFF2-40B4-BE49-F238E27FC236}">
                <a16:creationId xmlns:a16="http://schemas.microsoft.com/office/drawing/2014/main" id="{0DF13C57-9F73-8DB8-5F50-44ED0C981280}"/>
              </a:ext>
            </a:extLst>
          </p:cNvPr>
          <p:cNvSpPr>
            <a:spLocks/>
          </p:cNvSpPr>
          <p:nvPr/>
        </p:nvSpPr>
        <p:spPr bwMode="auto">
          <a:xfrm>
            <a:off x="7508543" y="1827592"/>
            <a:ext cx="141624" cy="0"/>
          </a:xfrm>
          <a:custGeom>
            <a:avLst/>
            <a:gdLst>
              <a:gd name="T0" fmla="*/ 0 w 88"/>
              <a:gd name="T1" fmla="*/ 88 w 88"/>
              <a:gd name="T2" fmla="*/ 0 w 88"/>
            </a:gdLst>
            <a:ahLst/>
            <a:cxnLst>
              <a:cxn ang="0">
                <a:pos x="T0" y="0"/>
              </a:cxn>
              <a:cxn ang="0">
                <a:pos x="T1" y="0"/>
              </a:cxn>
              <a:cxn ang="0">
                <a:pos x="T2" y="0"/>
              </a:cxn>
            </a:cxnLst>
            <a:rect l="0" t="0" r="r" b="b"/>
            <a:pathLst>
              <a:path w="88">
                <a:moveTo>
                  <a:pt x="0" y="0"/>
                </a:moveTo>
                <a:lnTo>
                  <a:pt x="8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6" name="Line 254">
            <a:extLst>
              <a:ext uri="{FF2B5EF4-FFF2-40B4-BE49-F238E27FC236}">
                <a16:creationId xmlns:a16="http://schemas.microsoft.com/office/drawing/2014/main" id="{91022997-78A7-4AD2-DB50-1476E58AF63F}"/>
              </a:ext>
            </a:extLst>
          </p:cNvPr>
          <p:cNvSpPr>
            <a:spLocks noChangeShapeType="1"/>
          </p:cNvSpPr>
          <p:nvPr/>
        </p:nvSpPr>
        <p:spPr bwMode="auto">
          <a:xfrm>
            <a:off x="7508543" y="1827592"/>
            <a:ext cx="14162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7" name="Rectangle 255">
            <a:extLst>
              <a:ext uri="{FF2B5EF4-FFF2-40B4-BE49-F238E27FC236}">
                <a16:creationId xmlns:a16="http://schemas.microsoft.com/office/drawing/2014/main" id="{7A5BD9D7-6AF7-C73F-82B1-6F1199BCA2D0}"/>
              </a:ext>
            </a:extLst>
          </p:cNvPr>
          <p:cNvSpPr>
            <a:spLocks noChangeArrowheads="1"/>
          </p:cNvSpPr>
          <p:nvPr/>
        </p:nvSpPr>
        <p:spPr bwMode="auto">
          <a:xfrm>
            <a:off x="7508543" y="1824197"/>
            <a:ext cx="141624"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9" name="Freeform 257">
            <a:extLst>
              <a:ext uri="{FF2B5EF4-FFF2-40B4-BE49-F238E27FC236}">
                <a16:creationId xmlns:a16="http://schemas.microsoft.com/office/drawing/2014/main" id="{69062704-22B7-9108-E44B-25221A9D54F8}"/>
              </a:ext>
            </a:extLst>
          </p:cNvPr>
          <p:cNvSpPr>
            <a:spLocks/>
          </p:cNvSpPr>
          <p:nvPr/>
        </p:nvSpPr>
        <p:spPr bwMode="auto">
          <a:xfrm>
            <a:off x="5931369" y="1824197"/>
            <a:ext cx="698463" cy="0"/>
          </a:xfrm>
          <a:custGeom>
            <a:avLst/>
            <a:gdLst>
              <a:gd name="T0" fmla="*/ 0 w 434"/>
              <a:gd name="T1" fmla="*/ 434 w 434"/>
              <a:gd name="T2" fmla="*/ 0 w 434"/>
            </a:gdLst>
            <a:ahLst/>
            <a:cxnLst>
              <a:cxn ang="0">
                <a:pos x="T0" y="0"/>
              </a:cxn>
              <a:cxn ang="0">
                <a:pos x="T1" y="0"/>
              </a:cxn>
              <a:cxn ang="0">
                <a:pos x="T2" y="0"/>
              </a:cxn>
            </a:cxnLst>
            <a:rect l="0" t="0" r="r" b="b"/>
            <a:pathLst>
              <a:path w="434">
                <a:moveTo>
                  <a:pt x="0" y="0"/>
                </a:moveTo>
                <a:lnTo>
                  <a:pt x="434" y="0"/>
                </a:lnTo>
                <a:lnTo>
                  <a:pt x="0" y="0"/>
                </a:lnTo>
                <a:close/>
              </a:path>
            </a:pathLst>
          </a:custGeom>
          <a:solidFill>
            <a:srgbClr val="F3C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0" name="Line 258">
            <a:extLst>
              <a:ext uri="{FF2B5EF4-FFF2-40B4-BE49-F238E27FC236}">
                <a16:creationId xmlns:a16="http://schemas.microsoft.com/office/drawing/2014/main" id="{41719823-8F90-E6F1-D9C6-29C8D88BBCF8}"/>
              </a:ext>
            </a:extLst>
          </p:cNvPr>
          <p:cNvSpPr>
            <a:spLocks noChangeShapeType="1"/>
          </p:cNvSpPr>
          <p:nvPr/>
        </p:nvSpPr>
        <p:spPr bwMode="auto">
          <a:xfrm>
            <a:off x="5931369" y="1824197"/>
            <a:ext cx="69846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1" name="Rectangle 259">
            <a:extLst>
              <a:ext uri="{FF2B5EF4-FFF2-40B4-BE49-F238E27FC236}">
                <a16:creationId xmlns:a16="http://schemas.microsoft.com/office/drawing/2014/main" id="{575D8356-88FD-0587-F473-A7DB0B0CDE66}"/>
              </a:ext>
            </a:extLst>
          </p:cNvPr>
          <p:cNvSpPr>
            <a:spLocks noChangeArrowheads="1"/>
          </p:cNvSpPr>
          <p:nvPr/>
        </p:nvSpPr>
        <p:spPr bwMode="auto">
          <a:xfrm>
            <a:off x="5931369" y="1820802"/>
            <a:ext cx="698463"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2" name="Rectangle 260">
            <a:extLst>
              <a:ext uri="{FF2B5EF4-FFF2-40B4-BE49-F238E27FC236}">
                <a16:creationId xmlns:a16="http://schemas.microsoft.com/office/drawing/2014/main" id="{D371F902-795A-0FFC-4AC6-4FEED0153027}"/>
              </a:ext>
            </a:extLst>
          </p:cNvPr>
          <p:cNvSpPr>
            <a:spLocks noChangeArrowheads="1"/>
          </p:cNvSpPr>
          <p:nvPr/>
        </p:nvSpPr>
        <p:spPr bwMode="auto">
          <a:xfrm>
            <a:off x="1401015" y="1267461"/>
            <a:ext cx="1279443" cy="8945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3" name="Freeform 261">
            <a:extLst>
              <a:ext uri="{FF2B5EF4-FFF2-40B4-BE49-F238E27FC236}">
                <a16:creationId xmlns:a16="http://schemas.microsoft.com/office/drawing/2014/main" id="{B18734E6-4E87-F10A-7EB3-A8DCEE90F353}"/>
              </a:ext>
            </a:extLst>
          </p:cNvPr>
          <p:cNvSpPr>
            <a:spLocks noEditPoints="1"/>
          </p:cNvSpPr>
          <p:nvPr/>
        </p:nvSpPr>
        <p:spPr bwMode="auto">
          <a:xfrm>
            <a:off x="1396187" y="1264066"/>
            <a:ext cx="1874907" cy="902997"/>
          </a:xfrm>
          <a:custGeom>
            <a:avLst/>
            <a:gdLst>
              <a:gd name="T0" fmla="*/ 800 w 800"/>
              <a:gd name="T1" fmla="*/ 532 h 532"/>
              <a:gd name="T2" fmla="*/ 0 w 800"/>
              <a:gd name="T3" fmla="*/ 532 h 532"/>
              <a:gd name="T4" fmla="*/ 0 w 800"/>
              <a:gd name="T5" fmla="*/ 0 h 532"/>
              <a:gd name="T6" fmla="*/ 800 w 800"/>
              <a:gd name="T7" fmla="*/ 0 h 532"/>
              <a:gd name="T8" fmla="*/ 800 w 800"/>
              <a:gd name="T9" fmla="*/ 532 h 532"/>
              <a:gd name="T10" fmla="*/ 5 w 800"/>
              <a:gd name="T11" fmla="*/ 527 h 532"/>
              <a:gd name="T12" fmla="*/ 795 w 800"/>
              <a:gd name="T13" fmla="*/ 527 h 532"/>
              <a:gd name="T14" fmla="*/ 795 w 800"/>
              <a:gd name="T15" fmla="*/ 5 h 532"/>
              <a:gd name="T16" fmla="*/ 5 w 800"/>
              <a:gd name="T17" fmla="*/ 5 h 532"/>
              <a:gd name="T18" fmla="*/ 5 w 800"/>
              <a:gd name="T19" fmla="*/ 52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0" h="532">
                <a:moveTo>
                  <a:pt x="800" y="532"/>
                </a:moveTo>
                <a:lnTo>
                  <a:pt x="0" y="532"/>
                </a:lnTo>
                <a:lnTo>
                  <a:pt x="0" y="0"/>
                </a:lnTo>
                <a:lnTo>
                  <a:pt x="800" y="0"/>
                </a:lnTo>
                <a:lnTo>
                  <a:pt x="800" y="532"/>
                </a:lnTo>
                <a:close/>
                <a:moveTo>
                  <a:pt x="5" y="527"/>
                </a:moveTo>
                <a:lnTo>
                  <a:pt x="795" y="527"/>
                </a:lnTo>
                <a:lnTo>
                  <a:pt x="795" y="5"/>
                </a:lnTo>
                <a:lnTo>
                  <a:pt x="5" y="5"/>
                </a:lnTo>
                <a:lnTo>
                  <a:pt x="5" y="5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4" name="Rectangle 262">
            <a:extLst>
              <a:ext uri="{FF2B5EF4-FFF2-40B4-BE49-F238E27FC236}">
                <a16:creationId xmlns:a16="http://schemas.microsoft.com/office/drawing/2014/main" id="{6137D848-BA45-9305-5458-5B33663A7BA1}"/>
              </a:ext>
            </a:extLst>
          </p:cNvPr>
          <p:cNvSpPr>
            <a:spLocks noChangeArrowheads="1"/>
          </p:cNvSpPr>
          <p:nvPr/>
        </p:nvSpPr>
        <p:spPr bwMode="auto">
          <a:xfrm>
            <a:off x="1492749" y="1460961"/>
            <a:ext cx="194733" cy="93355"/>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IN" sz="1600" dirty="0"/>
          </a:p>
        </p:txBody>
      </p:sp>
      <p:sp>
        <p:nvSpPr>
          <p:cNvPr id="235" name="Rectangle 263">
            <a:extLst>
              <a:ext uri="{FF2B5EF4-FFF2-40B4-BE49-F238E27FC236}">
                <a16:creationId xmlns:a16="http://schemas.microsoft.com/office/drawing/2014/main" id="{80C51E52-8160-7DCF-148F-4AA763CD476A}"/>
              </a:ext>
            </a:extLst>
          </p:cNvPr>
          <p:cNvSpPr>
            <a:spLocks noChangeArrowheads="1"/>
          </p:cNvSpPr>
          <p:nvPr/>
        </p:nvSpPr>
        <p:spPr bwMode="auto">
          <a:xfrm>
            <a:off x="1492749" y="1595052"/>
            <a:ext cx="194733" cy="9165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6" name="Rectangle 264">
            <a:extLst>
              <a:ext uri="{FF2B5EF4-FFF2-40B4-BE49-F238E27FC236}">
                <a16:creationId xmlns:a16="http://schemas.microsoft.com/office/drawing/2014/main" id="{410452A7-FC2A-84EA-78E7-227BF18B5A6C}"/>
              </a:ext>
            </a:extLst>
          </p:cNvPr>
          <p:cNvSpPr>
            <a:spLocks noChangeArrowheads="1"/>
          </p:cNvSpPr>
          <p:nvPr/>
        </p:nvSpPr>
        <p:spPr bwMode="auto">
          <a:xfrm>
            <a:off x="1492749" y="1718960"/>
            <a:ext cx="194733" cy="93355"/>
          </a:xfrm>
          <a:prstGeom prst="rect">
            <a:avLst/>
          </a:prstGeom>
          <a:solidFill>
            <a:srgbClr val="F277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7" name="Rectangle 265">
            <a:extLst>
              <a:ext uri="{FF2B5EF4-FFF2-40B4-BE49-F238E27FC236}">
                <a16:creationId xmlns:a16="http://schemas.microsoft.com/office/drawing/2014/main" id="{483C4698-A1B5-3064-E109-DB92987F6E5E}"/>
              </a:ext>
            </a:extLst>
          </p:cNvPr>
          <p:cNvSpPr>
            <a:spLocks noChangeArrowheads="1"/>
          </p:cNvSpPr>
          <p:nvPr/>
        </p:nvSpPr>
        <p:spPr bwMode="auto">
          <a:xfrm>
            <a:off x="1492749" y="1853052"/>
            <a:ext cx="194733" cy="91658"/>
          </a:xfrm>
          <a:prstGeom prst="rect">
            <a:avLst/>
          </a:prstGeom>
          <a:solidFill>
            <a:srgbClr val="FAA8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8" name="Rectangle 266">
            <a:extLst>
              <a:ext uri="{FF2B5EF4-FFF2-40B4-BE49-F238E27FC236}">
                <a16:creationId xmlns:a16="http://schemas.microsoft.com/office/drawing/2014/main" id="{2650BD27-DDD1-078B-3FEF-806E121EEB95}"/>
              </a:ext>
            </a:extLst>
          </p:cNvPr>
          <p:cNvSpPr>
            <a:spLocks noChangeArrowheads="1"/>
          </p:cNvSpPr>
          <p:nvPr/>
        </p:nvSpPr>
        <p:spPr bwMode="auto">
          <a:xfrm>
            <a:off x="1492749" y="1993933"/>
            <a:ext cx="194733" cy="9165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9" name="TextBox 238">
            <a:extLst>
              <a:ext uri="{FF2B5EF4-FFF2-40B4-BE49-F238E27FC236}">
                <a16:creationId xmlns:a16="http://schemas.microsoft.com/office/drawing/2014/main" id="{5E8D24D4-2BBE-0876-388B-0A016DAF529A}"/>
              </a:ext>
            </a:extLst>
          </p:cNvPr>
          <p:cNvSpPr txBox="1"/>
          <p:nvPr/>
        </p:nvSpPr>
        <p:spPr>
          <a:xfrm>
            <a:off x="1735173" y="1219135"/>
            <a:ext cx="682776" cy="267809"/>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Domain</a:t>
            </a:r>
          </a:p>
        </p:txBody>
      </p:sp>
      <p:sp>
        <p:nvSpPr>
          <p:cNvPr id="240" name="TextBox 239">
            <a:extLst>
              <a:ext uri="{FF2B5EF4-FFF2-40B4-BE49-F238E27FC236}">
                <a16:creationId xmlns:a16="http://schemas.microsoft.com/office/drawing/2014/main" id="{B8EFB338-63B5-4655-0788-AB46A5B416AD}"/>
              </a:ext>
            </a:extLst>
          </p:cNvPr>
          <p:cNvSpPr txBox="1"/>
          <p:nvPr/>
        </p:nvSpPr>
        <p:spPr>
          <a:xfrm>
            <a:off x="1621051" y="1409145"/>
            <a:ext cx="753732"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Foundation</a:t>
            </a:r>
          </a:p>
        </p:txBody>
      </p:sp>
      <p:sp>
        <p:nvSpPr>
          <p:cNvPr id="241" name="TextBox 240">
            <a:extLst>
              <a:ext uri="{FF2B5EF4-FFF2-40B4-BE49-F238E27FC236}">
                <a16:creationId xmlns:a16="http://schemas.microsoft.com/office/drawing/2014/main" id="{024DFE8F-A7B6-F6AB-C1B8-A23638B9B4DD}"/>
              </a:ext>
            </a:extLst>
          </p:cNvPr>
          <p:cNvSpPr txBox="1"/>
          <p:nvPr/>
        </p:nvSpPr>
        <p:spPr>
          <a:xfrm>
            <a:off x="1621051" y="1535191"/>
            <a:ext cx="521297"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Design</a:t>
            </a:r>
            <a:endParaRPr kumimoji="0" lang="en-US" sz="700" i="0" u="none" strike="noStrike" kern="1200" cap="none" spc="0" normalizeH="0" baseline="0" noProof="0" dirty="0">
              <a:ln>
                <a:noFill/>
              </a:ln>
              <a:effectLst/>
              <a:uLnTx/>
              <a:uFillTx/>
              <a:ea typeface="+mn-ea"/>
              <a:cs typeface="+mn-cs"/>
            </a:endParaRPr>
          </a:p>
        </p:txBody>
      </p:sp>
      <p:sp>
        <p:nvSpPr>
          <p:cNvPr id="242" name="TextBox 241">
            <a:extLst>
              <a:ext uri="{FF2B5EF4-FFF2-40B4-BE49-F238E27FC236}">
                <a16:creationId xmlns:a16="http://schemas.microsoft.com/office/drawing/2014/main" id="{AAE31809-A2A8-9F23-BA02-092CCAEE5925}"/>
              </a:ext>
            </a:extLst>
          </p:cNvPr>
          <p:cNvSpPr txBox="1"/>
          <p:nvPr/>
        </p:nvSpPr>
        <p:spPr>
          <a:xfrm>
            <a:off x="1621051" y="1664002"/>
            <a:ext cx="418704"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Build</a:t>
            </a:r>
          </a:p>
        </p:txBody>
      </p:sp>
      <p:sp>
        <p:nvSpPr>
          <p:cNvPr id="243" name="TextBox 242">
            <a:extLst>
              <a:ext uri="{FF2B5EF4-FFF2-40B4-BE49-F238E27FC236}">
                <a16:creationId xmlns:a16="http://schemas.microsoft.com/office/drawing/2014/main" id="{E58B362E-00CC-4F48-CB9C-2254C8081A07}"/>
              </a:ext>
            </a:extLst>
          </p:cNvPr>
          <p:cNvSpPr txBox="1"/>
          <p:nvPr/>
        </p:nvSpPr>
        <p:spPr>
          <a:xfrm>
            <a:off x="1621051" y="1793472"/>
            <a:ext cx="1555234"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Manage Technical Services</a:t>
            </a:r>
          </a:p>
        </p:txBody>
      </p:sp>
      <p:sp>
        <p:nvSpPr>
          <p:cNvPr id="244" name="TextBox 243">
            <a:extLst>
              <a:ext uri="{FF2B5EF4-FFF2-40B4-BE49-F238E27FC236}">
                <a16:creationId xmlns:a16="http://schemas.microsoft.com/office/drawing/2014/main" id="{7009EC9B-EDB9-B9D5-4DF6-DDF3765990E0}"/>
              </a:ext>
            </a:extLst>
          </p:cNvPr>
          <p:cNvSpPr txBox="1"/>
          <p:nvPr/>
        </p:nvSpPr>
        <p:spPr>
          <a:xfrm>
            <a:off x="1621051" y="1933252"/>
            <a:ext cx="926857"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Sell / Consume</a:t>
            </a:r>
          </a:p>
        </p:txBody>
      </p:sp>
      <p:sp>
        <p:nvSpPr>
          <p:cNvPr id="245" name="TextBox 244">
            <a:extLst>
              <a:ext uri="{FF2B5EF4-FFF2-40B4-BE49-F238E27FC236}">
                <a16:creationId xmlns:a16="http://schemas.microsoft.com/office/drawing/2014/main" id="{1AD86425-4C69-E031-F837-7F89B2A9FF62}"/>
              </a:ext>
            </a:extLst>
          </p:cNvPr>
          <p:cNvSpPr txBox="1"/>
          <p:nvPr/>
        </p:nvSpPr>
        <p:spPr>
          <a:xfrm>
            <a:off x="4776548" y="1574451"/>
            <a:ext cx="903699" cy="190925"/>
          </a:xfrm>
          <a:prstGeom prst="rect">
            <a:avLst/>
          </a:prstGeom>
          <a:noFill/>
        </p:spPr>
        <p:txBody>
          <a:bodyPr wrap="square" rtlCol="0">
            <a:noAutofit/>
          </a:bodyPr>
          <a:lstStyle/>
          <a:p>
            <a:pPr algn="ctr"/>
            <a:r>
              <a:rPr lang="en-GB" sz="800" dirty="0"/>
              <a:t>SDLC</a:t>
            </a:r>
          </a:p>
          <a:p>
            <a:pPr algn="ctr"/>
            <a:r>
              <a:rPr lang="en-GB" sz="800" dirty="0"/>
              <a:t>Component</a:t>
            </a:r>
            <a:endParaRPr lang="en-IN" sz="800" dirty="0"/>
          </a:p>
        </p:txBody>
      </p:sp>
      <p:sp>
        <p:nvSpPr>
          <p:cNvPr id="246" name="TextBox 245">
            <a:extLst>
              <a:ext uri="{FF2B5EF4-FFF2-40B4-BE49-F238E27FC236}">
                <a16:creationId xmlns:a16="http://schemas.microsoft.com/office/drawing/2014/main" id="{9843FF0E-CE9B-7A5F-5D8C-378DB3D407A7}"/>
              </a:ext>
            </a:extLst>
          </p:cNvPr>
          <p:cNvSpPr txBox="1"/>
          <p:nvPr/>
        </p:nvSpPr>
        <p:spPr>
          <a:xfrm>
            <a:off x="2436492" y="3702803"/>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sp>
        <p:nvSpPr>
          <p:cNvPr id="249" name="TextBox 248">
            <a:extLst>
              <a:ext uri="{FF2B5EF4-FFF2-40B4-BE49-F238E27FC236}">
                <a16:creationId xmlns:a16="http://schemas.microsoft.com/office/drawing/2014/main" id="{A28864F9-9B5B-8D98-1603-DE6561C949B7}"/>
              </a:ext>
            </a:extLst>
          </p:cNvPr>
          <p:cNvSpPr txBox="1"/>
          <p:nvPr/>
        </p:nvSpPr>
        <p:spPr>
          <a:xfrm>
            <a:off x="3153555" y="3147673"/>
            <a:ext cx="1064394" cy="178349"/>
          </a:xfrm>
          <a:prstGeom prst="rect">
            <a:avLst/>
          </a:prstGeom>
          <a:noFill/>
        </p:spPr>
        <p:txBody>
          <a:bodyPr wrap="square" rtlCol="0">
            <a:noAutofit/>
          </a:bodyPr>
          <a:lstStyle/>
          <a:p>
            <a:pPr algn="ctr"/>
            <a:r>
              <a:rPr lang="en-GB" sz="800" dirty="0"/>
              <a:t>Request</a:t>
            </a:r>
          </a:p>
          <a:p>
            <a:pPr algn="ctr"/>
            <a:r>
              <a:rPr lang="en-GB" sz="800" dirty="0"/>
              <a:t>Catalogue</a:t>
            </a:r>
          </a:p>
          <a:p>
            <a:pPr algn="ctr"/>
            <a:r>
              <a:rPr lang="en-GB" sz="800" dirty="0"/>
              <a:t>Item</a:t>
            </a:r>
            <a:endParaRPr lang="en-IN" sz="600" dirty="0"/>
          </a:p>
        </p:txBody>
      </p:sp>
      <p:sp>
        <p:nvSpPr>
          <p:cNvPr id="250" name="TextBox 249">
            <a:extLst>
              <a:ext uri="{FF2B5EF4-FFF2-40B4-BE49-F238E27FC236}">
                <a16:creationId xmlns:a16="http://schemas.microsoft.com/office/drawing/2014/main" id="{E33312AB-7843-CF71-827E-B7851658A07E}"/>
              </a:ext>
            </a:extLst>
          </p:cNvPr>
          <p:cNvSpPr txBox="1"/>
          <p:nvPr/>
        </p:nvSpPr>
        <p:spPr>
          <a:xfrm>
            <a:off x="3211517" y="3670071"/>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1" name="TextBox 250">
            <a:extLst>
              <a:ext uri="{FF2B5EF4-FFF2-40B4-BE49-F238E27FC236}">
                <a16:creationId xmlns:a16="http://schemas.microsoft.com/office/drawing/2014/main" id="{9F9D5533-3C0D-9640-738C-601D10C8912A}"/>
              </a:ext>
            </a:extLst>
          </p:cNvPr>
          <p:cNvSpPr txBox="1"/>
          <p:nvPr/>
        </p:nvSpPr>
        <p:spPr>
          <a:xfrm>
            <a:off x="3221587" y="4144184"/>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2" name="TextBox 251">
            <a:extLst>
              <a:ext uri="{FF2B5EF4-FFF2-40B4-BE49-F238E27FC236}">
                <a16:creationId xmlns:a16="http://schemas.microsoft.com/office/drawing/2014/main" id="{04B03631-D9EF-F659-3083-BA94B022260E}"/>
              </a:ext>
            </a:extLst>
          </p:cNvPr>
          <p:cNvSpPr txBox="1"/>
          <p:nvPr/>
        </p:nvSpPr>
        <p:spPr>
          <a:xfrm>
            <a:off x="3227663" y="4715897"/>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3" name="TextBox 252">
            <a:extLst>
              <a:ext uri="{FF2B5EF4-FFF2-40B4-BE49-F238E27FC236}">
                <a16:creationId xmlns:a16="http://schemas.microsoft.com/office/drawing/2014/main" id="{C47551D0-7342-A5C1-BF81-3F1CDEBEDE9F}"/>
              </a:ext>
            </a:extLst>
          </p:cNvPr>
          <p:cNvSpPr txBox="1"/>
          <p:nvPr/>
        </p:nvSpPr>
        <p:spPr>
          <a:xfrm>
            <a:off x="4114922" y="4059167"/>
            <a:ext cx="1012899" cy="190925"/>
          </a:xfrm>
          <a:prstGeom prst="rect">
            <a:avLst/>
          </a:prstGeom>
          <a:noFill/>
        </p:spPr>
        <p:txBody>
          <a:bodyPr wrap="square" rtlCol="0">
            <a:noAutofit/>
          </a:bodyPr>
          <a:lstStyle/>
          <a:p>
            <a:pPr algn="ctr"/>
            <a:r>
              <a:rPr lang="en-GB" sz="800" dirty="0"/>
              <a:t>Dynamic</a:t>
            </a:r>
          </a:p>
          <a:p>
            <a:pPr algn="ctr"/>
            <a:r>
              <a:rPr lang="en-GB" sz="800" dirty="0"/>
              <a:t>CI</a:t>
            </a:r>
            <a:r>
              <a:rPr lang="en-IN" sz="800" dirty="0"/>
              <a:t> </a:t>
            </a:r>
          </a:p>
          <a:p>
            <a:pPr algn="ctr"/>
            <a:r>
              <a:rPr lang="en-IN" sz="800" dirty="0"/>
              <a:t>Group</a:t>
            </a:r>
            <a:endParaRPr lang="en-GB" sz="800" dirty="0"/>
          </a:p>
        </p:txBody>
      </p:sp>
      <p:sp>
        <p:nvSpPr>
          <p:cNvPr id="254" name="TextBox 253">
            <a:extLst>
              <a:ext uri="{FF2B5EF4-FFF2-40B4-BE49-F238E27FC236}">
                <a16:creationId xmlns:a16="http://schemas.microsoft.com/office/drawing/2014/main" id="{F8F5D6EB-63F8-DBB2-BA5F-E09622A55390}"/>
              </a:ext>
            </a:extLst>
          </p:cNvPr>
          <p:cNvSpPr txBox="1"/>
          <p:nvPr/>
        </p:nvSpPr>
        <p:spPr>
          <a:xfrm>
            <a:off x="4818688" y="3233914"/>
            <a:ext cx="1012899" cy="190925"/>
          </a:xfrm>
          <a:prstGeom prst="rect">
            <a:avLst/>
          </a:prstGeom>
          <a:noFill/>
        </p:spPr>
        <p:txBody>
          <a:bodyPr wrap="square" rtlCol="0">
            <a:noAutofit/>
          </a:bodyPr>
          <a:lstStyle/>
          <a:p>
            <a:pPr algn="ctr"/>
            <a:r>
              <a:rPr lang="en-GB" sz="800" dirty="0"/>
              <a:t>Application</a:t>
            </a:r>
          </a:p>
          <a:p>
            <a:pPr algn="ctr"/>
            <a:r>
              <a:rPr lang="en-GB" sz="800" dirty="0"/>
              <a:t>Service</a:t>
            </a:r>
            <a:endParaRPr lang="en-IN" sz="800" dirty="0"/>
          </a:p>
        </p:txBody>
      </p:sp>
      <p:sp>
        <p:nvSpPr>
          <p:cNvPr id="255" name="TextBox 254">
            <a:extLst>
              <a:ext uri="{FF2B5EF4-FFF2-40B4-BE49-F238E27FC236}">
                <a16:creationId xmlns:a16="http://schemas.microsoft.com/office/drawing/2014/main" id="{A1C72EA0-6DB1-F85F-2B47-B399A172AF79}"/>
              </a:ext>
            </a:extLst>
          </p:cNvPr>
          <p:cNvSpPr txBox="1"/>
          <p:nvPr/>
        </p:nvSpPr>
        <p:spPr>
          <a:xfrm>
            <a:off x="5075188" y="3881693"/>
            <a:ext cx="1012899" cy="190925"/>
          </a:xfrm>
          <a:prstGeom prst="rect">
            <a:avLst/>
          </a:prstGeom>
          <a:noFill/>
        </p:spPr>
        <p:txBody>
          <a:bodyPr wrap="square" rtlCol="0">
            <a:noAutofit/>
          </a:bodyPr>
          <a:lstStyle/>
          <a:p>
            <a:pPr algn="ctr"/>
            <a:r>
              <a:rPr lang="en-GB" sz="600" dirty="0"/>
              <a:t>Application</a:t>
            </a:r>
          </a:p>
        </p:txBody>
      </p:sp>
      <p:sp>
        <p:nvSpPr>
          <p:cNvPr id="256" name="TextBox 255">
            <a:extLst>
              <a:ext uri="{FF2B5EF4-FFF2-40B4-BE49-F238E27FC236}">
                <a16:creationId xmlns:a16="http://schemas.microsoft.com/office/drawing/2014/main" id="{AF6644BC-1AED-303B-901D-C84441781D0C}"/>
              </a:ext>
            </a:extLst>
          </p:cNvPr>
          <p:cNvSpPr txBox="1"/>
          <p:nvPr/>
        </p:nvSpPr>
        <p:spPr>
          <a:xfrm>
            <a:off x="5010940" y="4031060"/>
            <a:ext cx="1012899" cy="190925"/>
          </a:xfrm>
          <a:prstGeom prst="rect">
            <a:avLst/>
          </a:prstGeom>
          <a:noFill/>
        </p:spPr>
        <p:txBody>
          <a:bodyPr wrap="square" rtlCol="0">
            <a:noAutofit/>
          </a:bodyPr>
          <a:lstStyle/>
          <a:p>
            <a:pPr algn="ctr"/>
            <a:r>
              <a:rPr lang="en-GB" sz="600" dirty="0"/>
              <a:t>Server</a:t>
            </a:r>
          </a:p>
        </p:txBody>
      </p:sp>
      <p:sp>
        <p:nvSpPr>
          <p:cNvPr id="257" name="TextBox 256">
            <a:extLst>
              <a:ext uri="{FF2B5EF4-FFF2-40B4-BE49-F238E27FC236}">
                <a16:creationId xmlns:a16="http://schemas.microsoft.com/office/drawing/2014/main" id="{12F0D03E-D5FD-5615-4E23-D7901B61CA85}"/>
              </a:ext>
            </a:extLst>
          </p:cNvPr>
          <p:cNvSpPr txBox="1"/>
          <p:nvPr/>
        </p:nvSpPr>
        <p:spPr>
          <a:xfrm>
            <a:off x="4951493" y="4188110"/>
            <a:ext cx="1012899" cy="190925"/>
          </a:xfrm>
          <a:prstGeom prst="rect">
            <a:avLst/>
          </a:prstGeom>
          <a:noFill/>
        </p:spPr>
        <p:txBody>
          <a:bodyPr wrap="square" rtlCol="0">
            <a:noAutofit/>
          </a:bodyPr>
          <a:lstStyle/>
          <a:p>
            <a:pPr algn="ctr"/>
            <a:r>
              <a:rPr lang="en-GB" sz="600" dirty="0"/>
              <a:t>IoT</a:t>
            </a:r>
          </a:p>
        </p:txBody>
      </p:sp>
      <p:sp>
        <p:nvSpPr>
          <p:cNvPr id="258" name="TextBox 257">
            <a:extLst>
              <a:ext uri="{FF2B5EF4-FFF2-40B4-BE49-F238E27FC236}">
                <a16:creationId xmlns:a16="http://schemas.microsoft.com/office/drawing/2014/main" id="{207C4EB9-E8BC-71B3-45BF-8D70DA46035B}"/>
              </a:ext>
            </a:extLst>
          </p:cNvPr>
          <p:cNvSpPr txBox="1"/>
          <p:nvPr/>
        </p:nvSpPr>
        <p:spPr>
          <a:xfrm>
            <a:off x="4893667" y="4332226"/>
            <a:ext cx="1012899" cy="190925"/>
          </a:xfrm>
          <a:prstGeom prst="rect">
            <a:avLst/>
          </a:prstGeom>
          <a:noFill/>
        </p:spPr>
        <p:txBody>
          <a:bodyPr wrap="square" rtlCol="0">
            <a:noAutofit/>
          </a:bodyPr>
          <a:lstStyle/>
          <a:p>
            <a:pPr algn="ctr"/>
            <a:r>
              <a:rPr lang="en-GB" sz="600" dirty="0"/>
              <a:t>Network</a:t>
            </a:r>
          </a:p>
          <a:p>
            <a:pPr algn="ctr"/>
            <a:r>
              <a:rPr lang="en-GB" sz="600" dirty="0"/>
              <a:t>Gear</a:t>
            </a:r>
          </a:p>
        </p:txBody>
      </p:sp>
      <p:sp>
        <p:nvSpPr>
          <p:cNvPr id="259" name="TextBox 258">
            <a:extLst>
              <a:ext uri="{FF2B5EF4-FFF2-40B4-BE49-F238E27FC236}">
                <a16:creationId xmlns:a16="http://schemas.microsoft.com/office/drawing/2014/main" id="{32E2C01D-543E-80A7-D4DA-B638499DE31F}"/>
              </a:ext>
            </a:extLst>
          </p:cNvPr>
          <p:cNvSpPr txBox="1"/>
          <p:nvPr/>
        </p:nvSpPr>
        <p:spPr>
          <a:xfrm>
            <a:off x="4020698" y="1441581"/>
            <a:ext cx="489236" cy="2308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BUILD</a:t>
            </a:r>
          </a:p>
        </p:txBody>
      </p:sp>
      <p:sp>
        <p:nvSpPr>
          <p:cNvPr id="261" name="Freeform 29">
            <a:extLst>
              <a:ext uri="{FF2B5EF4-FFF2-40B4-BE49-F238E27FC236}">
                <a16:creationId xmlns:a16="http://schemas.microsoft.com/office/drawing/2014/main" id="{ABA5C8A3-8E92-2549-5444-ADCEDD94E9B5}"/>
              </a:ext>
            </a:extLst>
          </p:cNvPr>
          <p:cNvSpPr>
            <a:spLocks noEditPoints="1"/>
          </p:cNvSpPr>
          <p:nvPr/>
        </p:nvSpPr>
        <p:spPr bwMode="auto">
          <a:xfrm>
            <a:off x="5922551" y="2464064"/>
            <a:ext cx="526394" cy="555178"/>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032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262" name="Graphic 261">
            <a:extLst>
              <a:ext uri="{FF2B5EF4-FFF2-40B4-BE49-F238E27FC236}">
                <a16:creationId xmlns:a16="http://schemas.microsoft.com/office/drawing/2014/main" id="{DABE3051-36AB-1FC5-AD5B-5409601F0C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13706" y="2560201"/>
            <a:ext cx="348493" cy="367549"/>
          </a:xfrm>
          <a:prstGeom prst="rect">
            <a:avLst/>
          </a:prstGeom>
        </p:spPr>
      </p:pic>
      <p:pic>
        <p:nvPicPr>
          <p:cNvPr id="263" name="Graphic 262">
            <a:extLst>
              <a:ext uri="{FF2B5EF4-FFF2-40B4-BE49-F238E27FC236}">
                <a16:creationId xmlns:a16="http://schemas.microsoft.com/office/drawing/2014/main" id="{F32407DE-46CE-49DC-6398-23C38D2445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4809" y="1186116"/>
            <a:ext cx="204390" cy="215567"/>
          </a:xfrm>
          <a:prstGeom prst="rect">
            <a:avLst/>
          </a:prstGeom>
        </p:spPr>
      </p:pic>
      <p:pic>
        <p:nvPicPr>
          <p:cNvPr id="264" name="Graphic 263">
            <a:extLst>
              <a:ext uri="{FF2B5EF4-FFF2-40B4-BE49-F238E27FC236}">
                <a16:creationId xmlns:a16="http://schemas.microsoft.com/office/drawing/2014/main" id="{3AE71AA1-4B52-181F-E47D-3A0CB7644F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5337" y="1657883"/>
            <a:ext cx="204390" cy="215567"/>
          </a:xfrm>
          <a:prstGeom prst="rect">
            <a:avLst/>
          </a:prstGeom>
        </p:spPr>
      </p:pic>
      <p:pic>
        <p:nvPicPr>
          <p:cNvPr id="265" name="Graphic 264">
            <a:extLst>
              <a:ext uri="{FF2B5EF4-FFF2-40B4-BE49-F238E27FC236}">
                <a16:creationId xmlns:a16="http://schemas.microsoft.com/office/drawing/2014/main" id="{634ADF1A-C656-71FF-1C99-214ECA6FDB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41388" y="2387673"/>
            <a:ext cx="204390" cy="215567"/>
          </a:xfrm>
          <a:prstGeom prst="rect">
            <a:avLst/>
          </a:prstGeom>
        </p:spPr>
      </p:pic>
      <p:pic>
        <p:nvPicPr>
          <p:cNvPr id="266" name="Graphic 265">
            <a:extLst>
              <a:ext uri="{FF2B5EF4-FFF2-40B4-BE49-F238E27FC236}">
                <a16:creationId xmlns:a16="http://schemas.microsoft.com/office/drawing/2014/main" id="{01554A82-3E92-11CC-180C-6B9708BF14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5187" y="2857082"/>
            <a:ext cx="204390" cy="215567"/>
          </a:xfrm>
          <a:prstGeom prst="rect">
            <a:avLst/>
          </a:prstGeom>
        </p:spPr>
      </p:pic>
      <p:pic>
        <p:nvPicPr>
          <p:cNvPr id="267" name="Graphic 266">
            <a:extLst>
              <a:ext uri="{FF2B5EF4-FFF2-40B4-BE49-F238E27FC236}">
                <a16:creationId xmlns:a16="http://schemas.microsoft.com/office/drawing/2014/main" id="{476E2A7B-FAEB-F744-56A4-8CB02222CD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4809" y="3359537"/>
            <a:ext cx="204390" cy="215567"/>
          </a:xfrm>
          <a:prstGeom prst="rect">
            <a:avLst/>
          </a:prstGeom>
        </p:spPr>
      </p:pic>
      <p:pic>
        <p:nvPicPr>
          <p:cNvPr id="268" name="Graphic 267">
            <a:extLst>
              <a:ext uri="{FF2B5EF4-FFF2-40B4-BE49-F238E27FC236}">
                <a16:creationId xmlns:a16="http://schemas.microsoft.com/office/drawing/2014/main" id="{AEE0A80F-2A24-4DD3-DE87-5324BCD55B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0046" y="6062450"/>
            <a:ext cx="204390" cy="215567"/>
          </a:xfrm>
          <a:prstGeom prst="rect">
            <a:avLst/>
          </a:prstGeom>
        </p:spPr>
      </p:pic>
      <p:pic>
        <p:nvPicPr>
          <p:cNvPr id="269" name="Graphic 268">
            <a:extLst>
              <a:ext uri="{FF2B5EF4-FFF2-40B4-BE49-F238E27FC236}">
                <a16:creationId xmlns:a16="http://schemas.microsoft.com/office/drawing/2014/main" id="{2A00A85E-01EC-FBED-1B92-AE65860A01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25518" y="6066558"/>
            <a:ext cx="204390" cy="215567"/>
          </a:xfrm>
          <a:prstGeom prst="rect">
            <a:avLst/>
          </a:prstGeom>
        </p:spPr>
      </p:pic>
      <p:pic>
        <p:nvPicPr>
          <p:cNvPr id="270" name="Graphic 269">
            <a:extLst>
              <a:ext uri="{FF2B5EF4-FFF2-40B4-BE49-F238E27FC236}">
                <a16:creationId xmlns:a16="http://schemas.microsoft.com/office/drawing/2014/main" id="{08F7C2FE-08DA-F22A-5E51-FDAC0FDB65C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17981" y="6050628"/>
            <a:ext cx="204390" cy="215567"/>
          </a:xfrm>
          <a:prstGeom prst="rect">
            <a:avLst/>
          </a:prstGeom>
        </p:spPr>
      </p:pic>
      <p:pic>
        <p:nvPicPr>
          <p:cNvPr id="271" name="Graphic 270">
            <a:extLst>
              <a:ext uri="{FF2B5EF4-FFF2-40B4-BE49-F238E27FC236}">
                <a16:creationId xmlns:a16="http://schemas.microsoft.com/office/drawing/2014/main" id="{DAA17ADA-AB15-076F-673A-CC77197F50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9521" y="6066558"/>
            <a:ext cx="204390" cy="215567"/>
          </a:xfrm>
          <a:prstGeom prst="rect">
            <a:avLst/>
          </a:prstGeom>
        </p:spPr>
      </p:pic>
      <p:pic>
        <p:nvPicPr>
          <p:cNvPr id="274" name="Graphic 273">
            <a:extLst>
              <a:ext uri="{FF2B5EF4-FFF2-40B4-BE49-F238E27FC236}">
                <a16:creationId xmlns:a16="http://schemas.microsoft.com/office/drawing/2014/main" id="{FDBD6521-66FE-B2FA-AF69-9001AFAB67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5860" y="2438764"/>
            <a:ext cx="204390" cy="215567"/>
          </a:xfrm>
          <a:prstGeom prst="rect">
            <a:avLst/>
          </a:prstGeom>
        </p:spPr>
      </p:pic>
      <p:pic>
        <p:nvPicPr>
          <p:cNvPr id="275" name="Graphic 274">
            <a:extLst>
              <a:ext uri="{FF2B5EF4-FFF2-40B4-BE49-F238E27FC236}">
                <a16:creationId xmlns:a16="http://schemas.microsoft.com/office/drawing/2014/main" id="{38C483C7-C6A1-7269-6BC8-5CEDFEDF7F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1490" y="1813017"/>
            <a:ext cx="204390" cy="215567"/>
          </a:xfrm>
          <a:prstGeom prst="rect">
            <a:avLst/>
          </a:prstGeom>
        </p:spPr>
      </p:pic>
      <p:sp>
        <p:nvSpPr>
          <p:cNvPr id="276" name="TextBox 275">
            <a:extLst>
              <a:ext uri="{FF2B5EF4-FFF2-40B4-BE49-F238E27FC236}">
                <a16:creationId xmlns:a16="http://schemas.microsoft.com/office/drawing/2014/main" id="{C30AD3E0-31F9-BFA8-3E61-C1B04DA59F9F}"/>
              </a:ext>
            </a:extLst>
          </p:cNvPr>
          <p:cNvSpPr txBox="1"/>
          <p:nvPr/>
        </p:nvSpPr>
        <p:spPr>
          <a:xfrm>
            <a:off x="5782967" y="2084485"/>
            <a:ext cx="792204" cy="369333"/>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GB" sz="900" b="1" dirty="0"/>
              <a:t>MANAGE</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effectLst/>
                <a:uLnTx/>
                <a:uFillTx/>
              </a:rPr>
              <a:t>PORTFOLIO</a:t>
            </a:r>
            <a:endParaRPr kumimoji="0" lang="en-US" sz="900" b="1" i="0" u="none" strike="noStrike" kern="1200" cap="none" spc="0" normalizeH="0" baseline="0" noProof="0" dirty="0">
              <a:ln>
                <a:noFill/>
              </a:ln>
              <a:effectLst/>
              <a:uLnTx/>
              <a:uFillTx/>
            </a:endParaRPr>
          </a:p>
        </p:txBody>
      </p:sp>
      <p:sp>
        <p:nvSpPr>
          <p:cNvPr id="277" name="TextBox 276">
            <a:extLst>
              <a:ext uri="{FF2B5EF4-FFF2-40B4-BE49-F238E27FC236}">
                <a16:creationId xmlns:a16="http://schemas.microsoft.com/office/drawing/2014/main" id="{20561BCF-C359-B418-F3E4-079CA1BAFA8B}"/>
              </a:ext>
            </a:extLst>
          </p:cNvPr>
          <p:cNvSpPr txBox="1"/>
          <p:nvPr/>
        </p:nvSpPr>
        <p:spPr>
          <a:xfrm>
            <a:off x="5687991" y="2986072"/>
            <a:ext cx="994183" cy="230832"/>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GB" sz="900" b="1" dirty="0"/>
              <a:t>Service Owner</a:t>
            </a:r>
            <a:endParaRPr kumimoji="0" lang="en-US" sz="900" b="1" i="0" u="none" strike="noStrike" kern="1200" cap="none" spc="0" normalizeH="0" baseline="0" noProof="0" dirty="0">
              <a:ln>
                <a:noFill/>
              </a:ln>
              <a:effectLst/>
              <a:uLnTx/>
              <a:uFillTx/>
            </a:endParaRPr>
          </a:p>
        </p:txBody>
      </p:sp>
      <p:sp>
        <p:nvSpPr>
          <p:cNvPr id="278" name="TextBox 277">
            <a:extLst>
              <a:ext uri="{FF2B5EF4-FFF2-40B4-BE49-F238E27FC236}">
                <a16:creationId xmlns:a16="http://schemas.microsoft.com/office/drawing/2014/main" id="{32C33715-50F4-9FF4-FFDA-06EB6A89F524}"/>
              </a:ext>
            </a:extLst>
          </p:cNvPr>
          <p:cNvSpPr txBox="1"/>
          <p:nvPr/>
        </p:nvSpPr>
        <p:spPr>
          <a:xfrm>
            <a:off x="8388499" y="1155039"/>
            <a:ext cx="596638" cy="2308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DESIGN</a:t>
            </a:r>
          </a:p>
        </p:txBody>
      </p:sp>
      <p:sp>
        <p:nvSpPr>
          <p:cNvPr id="279" name="TextBox 278">
            <a:extLst>
              <a:ext uri="{FF2B5EF4-FFF2-40B4-BE49-F238E27FC236}">
                <a16:creationId xmlns:a16="http://schemas.microsoft.com/office/drawing/2014/main" id="{D28CB040-E383-D268-FA05-8CDA95540982}"/>
              </a:ext>
            </a:extLst>
          </p:cNvPr>
          <p:cNvSpPr txBox="1"/>
          <p:nvPr/>
        </p:nvSpPr>
        <p:spPr>
          <a:xfrm>
            <a:off x="6621400" y="1111828"/>
            <a:ext cx="903699" cy="190925"/>
          </a:xfrm>
          <a:prstGeom prst="rect">
            <a:avLst/>
          </a:prstGeom>
          <a:noFill/>
        </p:spPr>
        <p:txBody>
          <a:bodyPr wrap="square" rtlCol="0">
            <a:noAutofit/>
          </a:bodyPr>
          <a:lstStyle/>
          <a:p>
            <a:pPr algn="ctr"/>
            <a:r>
              <a:rPr lang="en-GB" sz="800" dirty="0"/>
              <a:t>Business</a:t>
            </a:r>
          </a:p>
          <a:p>
            <a:pPr algn="ctr"/>
            <a:r>
              <a:rPr lang="en-GB" sz="800" dirty="0"/>
              <a:t>Capability</a:t>
            </a:r>
            <a:endParaRPr lang="en-IN" sz="800" dirty="0"/>
          </a:p>
        </p:txBody>
      </p:sp>
      <p:sp>
        <p:nvSpPr>
          <p:cNvPr id="280" name="TextBox 279">
            <a:extLst>
              <a:ext uri="{FF2B5EF4-FFF2-40B4-BE49-F238E27FC236}">
                <a16:creationId xmlns:a16="http://schemas.microsoft.com/office/drawing/2014/main" id="{6BA7FCA2-F1CC-634E-3C2C-8087597A0CE3}"/>
              </a:ext>
            </a:extLst>
          </p:cNvPr>
          <p:cNvSpPr txBox="1"/>
          <p:nvPr/>
        </p:nvSpPr>
        <p:spPr>
          <a:xfrm>
            <a:off x="6612514" y="1657518"/>
            <a:ext cx="903699" cy="190925"/>
          </a:xfrm>
          <a:prstGeom prst="rect">
            <a:avLst/>
          </a:prstGeom>
          <a:noFill/>
        </p:spPr>
        <p:txBody>
          <a:bodyPr wrap="square" rtlCol="0">
            <a:noAutofit/>
          </a:bodyPr>
          <a:lstStyle/>
          <a:p>
            <a:pPr algn="ctr"/>
            <a:r>
              <a:rPr lang="en-GB" sz="800" dirty="0"/>
              <a:t>Business</a:t>
            </a:r>
          </a:p>
          <a:p>
            <a:pPr algn="ctr"/>
            <a:r>
              <a:rPr lang="en-GB" sz="800" dirty="0"/>
              <a:t>Application</a:t>
            </a:r>
            <a:endParaRPr lang="en-IN" sz="800" dirty="0"/>
          </a:p>
        </p:txBody>
      </p:sp>
      <p:sp>
        <p:nvSpPr>
          <p:cNvPr id="281" name="TextBox 280">
            <a:extLst>
              <a:ext uri="{FF2B5EF4-FFF2-40B4-BE49-F238E27FC236}">
                <a16:creationId xmlns:a16="http://schemas.microsoft.com/office/drawing/2014/main" id="{F14C33A7-541A-E8CA-527D-E6772863B5F6}"/>
              </a:ext>
            </a:extLst>
          </p:cNvPr>
          <p:cNvSpPr txBox="1"/>
          <p:nvPr/>
        </p:nvSpPr>
        <p:spPr>
          <a:xfrm>
            <a:off x="7697362" y="1657518"/>
            <a:ext cx="903699" cy="190925"/>
          </a:xfrm>
          <a:prstGeom prst="rect">
            <a:avLst/>
          </a:prstGeom>
          <a:noFill/>
        </p:spPr>
        <p:txBody>
          <a:bodyPr wrap="square" rtlCol="0">
            <a:noAutofit/>
          </a:bodyPr>
          <a:lstStyle/>
          <a:p>
            <a:pPr algn="ctr"/>
            <a:r>
              <a:rPr lang="en-GB" sz="800" dirty="0"/>
              <a:t>Information</a:t>
            </a:r>
          </a:p>
          <a:p>
            <a:pPr algn="ctr"/>
            <a:r>
              <a:rPr lang="en-GB" sz="800" dirty="0"/>
              <a:t>Object</a:t>
            </a:r>
            <a:endParaRPr lang="en-IN" sz="800" dirty="0"/>
          </a:p>
        </p:txBody>
      </p:sp>
      <p:sp>
        <p:nvSpPr>
          <p:cNvPr id="282" name="TextBox 281">
            <a:extLst>
              <a:ext uri="{FF2B5EF4-FFF2-40B4-BE49-F238E27FC236}">
                <a16:creationId xmlns:a16="http://schemas.microsoft.com/office/drawing/2014/main" id="{871486DA-6655-4282-E9B1-CA2F087804CD}"/>
              </a:ext>
            </a:extLst>
          </p:cNvPr>
          <p:cNvSpPr txBox="1"/>
          <p:nvPr/>
        </p:nvSpPr>
        <p:spPr>
          <a:xfrm>
            <a:off x="6802126" y="2706531"/>
            <a:ext cx="969857" cy="190925"/>
          </a:xfrm>
          <a:prstGeom prst="rect">
            <a:avLst/>
          </a:prstGeom>
          <a:noFill/>
        </p:spPr>
        <p:txBody>
          <a:bodyPr wrap="square" rtlCol="0">
            <a:noAutofit/>
          </a:bodyPr>
          <a:lstStyle/>
          <a:p>
            <a:pPr algn="ctr"/>
            <a:r>
              <a:rPr lang="en-GB" sz="800" dirty="0"/>
              <a:t>Request</a:t>
            </a:r>
          </a:p>
          <a:p>
            <a:pPr algn="ctr"/>
            <a:r>
              <a:rPr lang="en-GB" sz="800" dirty="0"/>
              <a:t>Catalogue Item</a:t>
            </a:r>
            <a:endParaRPr lang="en-IN" sz="600" dirty="0"/>
          </a:p>
        </p:txBody>
      </p:sp>
      <p:sp>
        <p:nvSpPr>
          <p:cNvPr id="283" name="TextBox 282">
            <a:extLst>
              <a:ext uri="{FF2B5EF4-FFF2-40B4-BE49-F238E27FC236}">
                <a16:creationId xmlns:a16="http://schemas.microsoft.com/office/drawing/2014/main" id="{D0652065-F82E-CAD1-4797-2F8D6CF646B0}"/>
              </a:ext>
            </a:extLst>
          </p:cNvPr>
          <p:cNvSpPr txBox="1"/>
          <p:nvPr/>
        </p:nvSpPr>
        <p:spPr>
          <a:xfrm>
            <a:off x="6794941" y="3373217"/>
            <a:ext cx="1012899" cy="190925"/>
          </a:xfrm>
          <a:prstGeom prst="rect">
            <a:avLst/>
          </a:prstGeom>
          <a:noFill/>
        </p:spPr>
        <p:txBody>
          <a:bodyPr wrap="square" rtlCol="0">
            <a:noAutofit/>
          </a:bodyPr>
          <a:lstStyle/>
          <a:p>
            <a:pPr algn="ctr"/>
            <a:r>
              <a:rPr lang="en-GB" sz="800" dirty="0"/>
              <a:t>Business</a:t>
            </a:r>
          </a:p>
          <a:p>
            <a:pPr algn="ctr"/>
            <a:r>
              <a:rPr lang="en-GB" sz="800" dirty="0"/>
              <a:t>Service Offering</a:t>
            </a:r>
            <a:endParaRPr lang="en-IN" sz="600" dirty="0"/>
          </a:p>
        </p:txBody>
      </p:sp>
      <p:sp>
        <p:nvSpPr>
          <p:cNvPr id="284" name="TextBox 283">
            <a:extLst>
              <a:ext uri="{FF2B5EF4-FFF2-40B4-BE49-F238E27FC236}">
                <a16:creationId xmlns:a16="http://schemas.microsoft.com/office/drawing/2014/main" id="{827C98AF-77C1-BAB5-13D1-1360A33708C3}"/>
              </a:ext>
            </a:extLst>
          </p:cNvPr>
          <p:cNvSpPr txBox="1"/>
          <p:nvPr/>
        </p:nvSpPr>
        <p:spPr>
          <a:xfrm>
            <a:off x="7864165" y="3380427"/>
            <a:ext cx="1012899" cy="190925"/>
          </a:xfrm>
          <a:prstGeom prst="rect">
            <a:avLst/>
          </a:prstGeom>
          <a:noFill/>
        </p:spPr>
        <p:txBody>
          <a:bodyPr wrap="square" rtlCol="0">
            <a:noAutofit/>
          </a:bodyPr>
          <a:lstStyle/>
          <a:p>
            <a:pPr algn="ctr"/>
            <a:r>
              <a:rPr lang="en-GB" sz="800" dirty="0"/>
              <a:t>Business</a:t>
            </a:r>
          </a:p>
          <a:p>
            <a:pPr algn="ctr"/>
            <a:r>
              <a:rPr lang="en-GB" sz="800" dirty="0"/>
              <a:t>Service</a:t>
            </a:r>
            <a:endParaRPr lang="en-IN" sz="800" dirty="0"/>
          </a:p>
        </p:txBody>
      </p:sp>
      <p:sp>
        <p:nvSpPr>
          <p:cNvPr id="285" name="TextBox 284">
            <a:extLst>
              <a:ext uri="{FF2B5EF4-FFF2-40B4-BE49-F238E27FC236}">
                <a16:creationId xmlns:a16="http://schemas.microsoft.com/office/drawing/2014/main" id="{12DCFDE7-9442-F3B8-4F04-627E85363CFC}"/>
              </a:ext>
            </a:extLst>
          </p:cNvPr>
          <p:cNvSpPr txBox="1"/>
          <p:nvPr/>
        </p:nvSpPr>
        <p:spPr>
          <a:xfrm>
            <a:off x="7880805" y="3970952"/>
            <a:ext cx="1012899" cy="190925"/>
          </a:xfrm>
          <a:prstGeom prst="rect">
            <a:avLst/>
          </a:prstGeom>
          <a:noFill/>
        </p:spPr>
        <p:txBody>
          <a:bodyPr wrap="square" rtlCol="0">
            <a:noAutofit/>
          </a:bodyPr>
          <a:lstStyle/>
          <a:p>
            <a:pPr algn="ctr"/>
            <a:r>
              <a:rPr lang="en-GB" sz="800" dirty="0"/>
              <a:t>Service</a:t>
            </a:r>
          </a:p>
          <a:p>
            <a:pPr algn="ctr"/>
            <a:r>
              <a:rPr lang="en-GB" sz="800" dirty="0"/>
              <a:t>Portfolio</a:t>
            </a:r>
            <a:endParaRPr lang="en-IN" sz="800" dirty="0"/>
          </a:p>
        </p:txBody>
      </p:sp>
      <p:sp>
        <p:nvSpPr>
          <p:cNvPr id="286" name="TextBox 285">
            <a:extLst>
              <a:ext uri="{FF2B5EF4-FFF2-40B4-BE49-F238E27FC236}">
                <a16:creationId xmlns:a16="http://schemas.microsoft.com/office/drawing/2014/main" id="{95DB3F03-DE4E-6D04-BD9C-19B27C41B670}"/>
              </a:ext>
            </a:extLst>
          </p:cNvPr>
          <p:cNvSpPr txBox="1"/>
          <p:nvPr/>
        </p:nvSpPr>
        <p:spPr>
          <a:xfrm>
            <a:off x="8851774" y="4133415"/>
            <a:ext cx="1090363" cy="2308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b="1" dirty="0"/>
              <a:t>SELL / CONSUME</a:t>
            </a:r>
            <a:endParaRPr kumimoji="0" lang="en-US" sz="900" b="1" i="0" u="none" strike="noStrike" kern="1200" cap="none" spc="0" normalizeH="0" baseline="0" noProof="0" dirty="0">
              <a:ln>
                <a:noFill/>
              </a:ln>
              <a:effectLst/>
              <a:uLnTx/>
              <a:uFillTx/>
            </a:endParaRPr>
          </a:p>
        </p:txBody>
      </p:sp>
      <p:sp>
        <p:nvSpPr>
          <p:cNvPr id="287" name="TextBox 286">
            <a:extLst>
              <a:ext uri="{FF2B5EF4-FFF2-40B4-BE49-F238E27FC236}">
                <a16:creationId xmlns:a16="http://schemas.microsoft.com/office/drawing/2014/main" id="{789DBFC3-4F9E-B3A5-3B41-43CB2F2C14A9}"/>
              </a:ext>
            </a:extLst>
          </p:cNvPr>
          <p:cNvSpPr txBox="1"/>
          <p:nvPr/>
        </p:nvSpPr>
        <p:spPr>
          <a:xfrm>
            <a:off x="3313147" y="1811096"/>
            <a:ext cx="502061" cy="215444"/>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Teams</a:t>
            </a:r>
          </a:p>
        </p:txBody>
      </p:sp>
      <p:sp>
        <p:nvSpPr>
          <p:cNvPr id="288" name="TextBox 287">
            <a:extLst>
              <a:ext uri="{FF2B5EF4-FFF2-40B4-BE49-F238E27FC236}">
                <a16:creationId xmlns:a16="http://schemas.microsoft.com/office/drawing/2014/main" id="{5CFA12FA-C9A2-5D7B-E926-11412D5EB1AD}"/>
              </a:ext>
            </a:extLst>
          </p:cNvPr>
          <p:cNvSpPr txBox="1"/>
          <p:nvPr/>
        </p:nvSpPr>
        <p:spPr>
          <a:xfrm>
            <a:off x="2787733" y="2396321"/>
            <a:ext cx="776264" cy="338554"/>
          </a:xfrm>
          <a:prstGeom prst="rect">
            <a:avLst/>
          </a:prstGeom>
          <a:noFill/>
        </p:spPr>
        <p:txBody>
          <a:bodyPr wrap="squar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800" dirty="0"/>
              <a:t>Technical</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rPr>
              <a:t>Consumer</a:t>
            </a:r>
          </a:p>
        </p:txBody>
      </p:sp>
      <p:sp>
        <p:nvSpPr>
          <p:cNvPr id="289" name="TextBox 288">
            <a:extLst>
              <a:ext uri="{FF2B5EF4-FFF2-40B4-BE49-F238E27FC236}">
                <a16:creationId xmlns:a16="http://schemas.microsoft.com/office/drawing/2014/main" id="{3DA87EF8-8846-A307-F61B-D1570078B9B2}"/>
              </a:ext>
            </a:extLst>
          </p:cNvPr>
          <p:cNvSpPr txBox="1"/>
          <p:nvPr/>
        </p:nvSpPr>
        <p:spPr>
          <a:xfrm>
            <a:off x="824803" y="4060207"/>
            <a:ext cx="1002198" cy="507831"/>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Technology</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Service</a:t>
            </a:r>
            <a:r>
              <a:rPr lang="en-US" sz="900" dirty="0"/>
              <a:t>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(Infrastructure)</a:t>
            </a:r>
          </a:p>
        </p:txBody>
      </p:sp>
      <p:sp>
        <p:nvSpPr>
          <p:cNvPr id="290" name="TextBox 289">
            <a:extLst>
              <a:ext uri="{FF2B5EF4-FFF2-40B4-BE49-F238E27FC236}">
                <a16:creationId xmlns:a16="http://schemas.microsoft.com/office/drawing/2014/main" id="{AB0EDCD7-789D-D311-6675-F76B8A262598}"/>
              </a:ext>
            </a:extLst>
          </p:cNvPr>
          <p:cNvSpPr txBox="1"/>
          <p:nvPr/>
        </p:nvSpPr>
        <p:spPr>
          <a:xfrm>
            <a:off x="797616" y="4594263"/>
            <a:ext cx="1000595" cy="507831"/>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Technology</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Service</a:t>
            </a:r>
            <a:r>
              <a:rPr lang="en-US" sz="900" dirty="0"/>
              <a:t>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(Delivery)</a:t>
            </a:r>
          </a:p>
        </p:txBody>
      </p:sp>
      <p:sp>
        <p:nvSpPr>
          <p:cNvPr id="291" name="TextBox 290">
            <a:extLst>
              <a:ext uri="{FF2B5EF4-FFF2-40B4-BE49-F238E27FC236}">
                <a16:creationId xmlns:a16="http://schemas.microsoft.com/office/drawing/2014/main" id="{29B75B94-0C85-A5C0-4963-A4670B204CB6}"/>
              </a:ext>
            </a:extLst>
          </p:cNvPr>
          <p:cNvSpPr txBox="1"/>
          <p:nvPr/>
        </p:nvSpPr>
        <p:spPr>
          <a:xfrm>
            <a:off x="7587008" y="2335155"/>
            <a:ext cx="694421" cy="338554"/>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800" dirty="0"/>
              <a:t>Business</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rPr>
              <a:t>Consumer</a:t>
            </a:r>
          </a:p>
        </p:txBody>
      </p:sp>
      <p:sp>
        <p:nvSpPr>
          <p:cNvPr id="292" name="TextBox 291">
            <a:extLst>
              <a:ext uri="{FF2B5EF4-FFF2-40B4-BE49-F238E27FC236}">
                <a16:creationId xmlns:a16="http://schemas.microsoft.com/office/drawing/2014/main" id="{B35A2E7B-6D0A-B819-79AE-8F4DC0ADD28E}"/>
              </a:ext>
            </a:extLst>
          </p:cNvPr>
          <p:cNvSpPr txBox="1"/>
          <p:nvPr/>
        </p:nvSpPr>
        <p:spPr>
          <a:xfrm>
            <a:off x="9446724" y="1131907"/>
            <a:ext cx="723275" cy="3693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Enterprise</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Architect</a:t>
            </a:r>
          </a:p>
        </p:txBody>
      </p:sp>
      <p:sp>
        <p:nvSpPr>
          <p:cNvPr id="293" name="TextBox 292">
            <a:extLst>
              <a:ext uri="{FF2B5EF4-FFF2-40B4-BE49-F238E27FC236}">
                <a16:creationId xmlns:a16="http://schemas.microsoft.com/office/drawing/2014/main" id="{012B90E9-9462-36D6-E3B8-2721720621DB}"/>
              </a:ext>
            </a:extLst>
          </p:cNvPr>
          <p:cNvSpPr txBox="1"/>
          <p:nvPr/>
        </p:nvSpPr>
        <p:spPr>
          <a:xfrm>
            <a:off x="9446724" y="1605452"/>
            <a:ext cx="832279" cy="3693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Application</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Owner</a:t>
            </a:r>
          </a:p>
        </p:txBody>
      </p:sp>
      <p:sp>
        <p:nvSpPr>
          <p:cNvPr id="294" name="TextBox 293">
            <a:extLst>
              <a:ext uri="{FF2B5EF4-FFF2-40B4-BE49-F238E27FC236}">
                <a16:creationId xmlns:a16="http://schemas.microsoft.com/office/drawing/2014/main" id="{7FE76D07-3531-DE2A-98EF-58DC51ED4971}"/>
              </a:ext>
            </a:extLst>
          </p:cNvPr>
          <p:cNvSpPr txBox="1"/>
          <p:nvPr/>
        </p:nvSpPr>
        <p:spPr>
          <a:xfrm>
            <a:off x="9443453" y="2724353"/>
            <a:ext cx="854721" cy="507831"/>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Business</a:t>
            </a:r>
          </a:p>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Relationship</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Manager</a:t>
            </a:r>
          </a:p>
        </p:txBody>
      </p:sp>
      <p:sp>
        <p:nvSpPr>
          <p:cNvPr id="295" name="TextBox 294">
            <a:extLst>
              <a:ext uri="{FF2B5EF4-FFF2-40B4-BE49-F238E27FC236}">
                <a16:creationId xmlns:a16="http://schemas.microsoft.com/office/drawing/2014/main" id="{957CA8EF-1D98-8F5E-6AD9-730050C08967}"/>
              </a:ext>
            </a:extLst>
          </p:cNvPr>
          <p:cNvSpPr txBox="1"/>
          <p:nvPr/>
        </p:nvSpPr>
        <p:spPr>
          <a:xfrm>
            <a:off x="9443455" y="3256670"/>
            <a:ext cx="728084" cy="507831"/>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Customer</a:t>
            </a:r>
          </a:p>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Service</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Manager</a:t>
            </a:r>
          </a:p>
        </p:txBody>
      </p:sp>
      <p:sp>
        <p:nvSpPr>
          <p:cNvPr id="296" name="TextBox 295">
            <a:extLst>
              <a:ext uri="{FF2B5EF4-FFF2-40B4-BE49-F238E27FC236}">
                <a16:creationId xmlns:a16="http://schemas.microsoft.com/office/drawing/2014/main" id="{B65273F1-6144-BE3B-079E-6E3F36F68339}"/>
              </a:ext>
            </a:extLst>
          </p:cNvPr>
          <p:cNvSpPr txBox="1"/>
          <p:nvPr/>
        </p:nvSpPr>
        <p:spPr>
          <a:xfrm>
            <a:off x="4946439" y="4525151"/>
            <a:ext cx="1088234" cy="202253"/>
          </a:xfrm>
          <a:prstGeom prst="rect">
            <a:avLst/>
          </a:prstGeom>
          <a:noFill/>
        </p:spPr>
        <p:txBody>
          <a:bodyPr wrap="square" rtlCol="0">
            <a:noAutofit/>
          </a:bodyPr>
          <a:lstStyle/>
          <a:p>
            <a:pPr algn="ctr"/>
            <a:r>
              <a:rPr lang="en-GB" sz="700" dirty="0"/>
              <a:t>Configuration Items</a:t>
            </a:r>
          </a:p>
        </p:txBody>
      </p:sp>
      <p:sp>
        <p:nvSpPr>
          <p:cNvPr id="297" name="TextBox 296">
            <a:extLst>
              <a:ext uri="{FF2B5EF4-FFF2-40B4-BE49-F238E27FC236}">
                <a16:creationId xmlns:a16="http://schemas.microsoft.com/office/drawing/2014/main" id="{BF00E2C2-3671-6AC3-1AB0-8AB04A2F26F9}"/>
              </a:ext>
            </a:extLst>
          </p:cNvPr>
          <p:cNvSpPr txBox="1"/>
          <p:nvPr/>
        </p:nvSpPr>
        <p:spPr>
          <a:xfrm>
            <a:off x="2333640" y="5680677"/>
            <a:ext cx="903699" cy="190925"/>
          </a:xfrm>
          <a:prstGeom prst="rect">
            <a:avLst/>
          </a:prstGeom>
          <a:noFill/>
        </p:spPr>
        <p:txBody>
          <a:bodyPr wrap="square" rtlCol="0">
            <a:noAutofit/>
          </a:bodyPr>
          <a:lstStyle/>
          <a:p>
            <a:pPr algn="ctr"/>
            <a:r>
              <a:rPr lang="en-GB" sz="800" dirty="0"/>
              <a:t>Business</a:t>
            </a:r>
          </a:p>
          <a:p>
            <a:pPr algn="ctr"/>
            <a:r>
              <a:rPr lang="en-GB" sz="800" dirty="0"/>
              <a:t>Process</a:t>
            </a:r>
            <a:endParaRPr lang="en-IN" sz="800" dirty="0"/>
          </a:p>
        </p:txBody>
      </p:sp>
      <p:sp>
        <p:nvSpPr>
          <p:cNvPr id="298" name="TextBox 297">
            <a:extLst>
              <a:ext uri="{FF2B5EF4-FFF2-40B4-BE49-F238E27FC236}">
                <a16:creationId xmlns:a16="http://schemas.microsoft.com/office/drawing/2014/main" id="{94167CB5-6B27-9073-5BDF-67BCFD8AB568}"/>
              </a:ext>
            </a:extLst>
          </p:cNvPr>
          <p:cNvSpPr txBox="1"/>
          <p:nvPr/>
        </p:nvSpPr>
        <p:spPr>
          <a:xfrm>
            <a:off x="3277867" y="5731649"/>
            <a:ext cx="903699" cy="190925"/>
          </a:xfrm>
          <a:prstGeom prst="rect">
            <a:avLst/>
          </a:prstGeom>
          <a:noFill/>
        </p:spPr>
        <p:txBody>
          <a:bodyPr wrap="square" rtlCol="0">
            <a:noAutofit/>
          </a:bodyPr>
          <a:lstStyle/>
          <a:p>
            <a:pPr algn="ctr"/>
            <a:r>
              <a:rPr lang="en-GB" sz="800" dirty="0"/>
              <a:t>Contracts</a:t>
            </a:r>
            <a:endParaRPr lang="en-IN" sz="800" dirty="0"/>
          </a:p>
        </p:txBody>
      </p:sp>
      <p:sp>
        <p:nvSpPr>
          <p:cNvPr id="299" name="TextBox 298">
            <a:extLst>
              <a:ext uri="{FF2B5EF4-FFF2-40B4-BE49-F238E27FC236}">
                <a16:creationId xmlns:a16="http://schemas.microsoft.com/office/drawing/2014/main" id="{53B01658-A109-A06B-9514-246546BE09EC}"/>
              </a:ext>
            </a:extLst>
          </p:cNvPr>
          <p:cNvSpPr txBox="1"/>
          <p:nvPr/>
        </p:nvSpPr>
        <p:spPr>
          <a:xfrm>
            <a:off x="4187013" y="5673104"/>
            <a:ext cx="903699" cy="190925"/>
          </a:xfrm>
          <a:prstGeom prst="rect">
            <a:avLst/>
          </a:prstGeom>
          <a:noFill/>
        </p:spPr>
        <p:txBody>
          <a:bodyPr wrap="square" rtlCol="0">
            <a:noAutofit/>
          </a:bodyPr>
          <a:lstStyle/>
          <a:p>
            <a:pPr algn="ctr"/>
            <a:r>
              <a:rPr lang="en-GB" sz="800" dirty="0"/>
              <a:t>Products</a:t>
            </a:r>
          </a:p>
          <a:p>
            <a:pPr algn="ctr"/>
            <a:r>
              <a:rPr lang="en-GB" sz="800" dirty="0"/>
              <a:t>(Models)</a:t>
            </a:r>
            <a:endParaRPr lang="en-IN" sz="800" dirty="0"/>
          </a:p>
        </p:txBody>
      </p:sp>
      <p:sp>
        <p:nvSpPr>
          <p:cNvPr id="300" name="TextBox 299">
            <a:extLst>
              <a:ext uri="{FF2B5EF4-FFF2-40B4-BE49-F238E27FC236}">
                <a16:creationId xmlns:a16="http://schemas.microsoft.com/office/drawing/2014/main" id="{1BF82E4D-9D40-A9E3-4526-0E39A1587C05}"/>
              </a:ext>
            </a:extLst>
          </p:cNvPr>
          <p:cNvSpPr txBox="1"/>
          <p:nvPr/>
        </p:nvSpPr>
        <p:spPr>
          <a:xfrm>
            <a:off x="5062257" y="5691698"/>
            <a:ext cx="903699" cy="190925"/>
          </a:xfrm>
          <a:prstGeom prst="rect">
            <a:avLst/>
          </a:prstGeom>
          <a:noFill/>
        </p:spPr>
        <p:txBody>
          <a:bodyPr wrap="square" rtlCol="0">
            <a:noAutofit/>
          </a:bodyPr>
          <a:lstStyle/>
          <a:p>
            <a:pPr algn="ctr"/>
            <a:r>
              <a:rPr lang="en-GB" sz="800" dirty="0"/>
              <a:t>CMDB</a:t>
            </a:r>
          </a:p>
          <a:p>
            <a:pPr algn="ctr"/>
            <a:r>
              <a:rPr lang="en-GB" sz="800" dirty="0"/>
              <a:t>Group</a:t>
            </a:r>
            <a:endParaRPr lang="en-IN" sz="800" dirty="0"/>
          </a:p>
        </p:txBody>
      </p:sp>
      <p:sp>
        <p:nvSpPr>
          <p:cNvPr id="301" name="TextBox 300">
            <a:extLst>
              <a:ext uri="{FF2B5EF4-FFF2-40B4-BE49-F238E27FC236}">
                <a16:creationId xmlns:a16="http://schemas.microsoft.com/office/drawing/2014/main" id="{3E868B60-B5C6-93C9-2FBA-F0FDB111B4AC}"/>
              </a:ext>
            </a:extLst>
          </p:cNvPr>
          <p:cNvSpPr txBox="1"/>
          <p:nvPr/>
        </p:nvSpPr>
        <p:spPr>
          <a:xfrm>
            <a:off x="6671246" y="5504911"/>
            <a:ext cx="903699" cy="190925"/>
          </a:xfrm>
          <a:prstGeom prst="rect">
            <a:avLst/>
          </a:prstGeom>
          <a:noFill/>
        </p:spPr>
        <p:txBody>
          <a:bodyPr wrap="square" rtlCol="0">
            <a:noAutofit/>
          </a:bodyPr>
          <a:lstStyle/>
          <a:p>
            <a:pPr algn="ctr"/>
            <a:endParaRPr lang="en-IN" sz="600" dirty="0"/>
          </a:p>
        </p:txBody>
      </p:sp>
      <p:sp>
        <p:nvSpPr>
          <p:cNvPr id="302" name="TextBox 301">
            <a:extLst>
              <a:ext uri="{FF2B5EF4-FFF2-40B4-BE49-F238E27FC236}">
                <a16:creationId xmlns:a16="http://schemas.microsoft.com/office/drawing/2014/main" id="{50549F5A-760F-8A7B-D434-6C5FD9520A09}"/>
              </a:ext>
            </a:extLst>
          </p:cNvPr>
          <p:cNvSpPr txBox="1"/>
          <p:nvPr/>
        </p:nvSpPr>
        <p:spPr>
          <a:xfrm>
            <a:off x="6659387" y="5767627"/>
            <a:ext cx="903699" cy="190925"/>
          </a:xfrm>
          <a:prstGeom prst="rect">
            <a:avLst/>
          </a:prstGeom>
          <a:noFill/>
        </p:spPr>
        <p:txBody>
          <a:bodyPr wrap="square" rtlCol="0">
            <a:noAutofit/>
          </a:bodyPr>
          <a:lstStyle/>
          <a:p>
            <a:pPr algn="ctr"/>
            <a:r>
              <a:rPr lang="en-GB" sz="800" dirty="0"/>
              <a:t>Groups</a:t>
            </a:r>
            <a:endParaRPr lang="en-IN" sz="800" dirty="0"/>
          </a:p>
        </p:txBody>
      </p:sp>
      <p:sp>
        <p:nvSpPr>
          <p:cNvPr id="303" name="TextBox 302">
            <a:extLst>
              <a:ext uri="{FF2B5EF4-FFF2-40B4-BE49-F238E27FC236}">
                <a16:creationId xmlns:a16="http://schemas.microsoft.com/office/drawing/2014/main" id="{C0B0D65E-A93C-02A6-3A68-E9884A1D9CEA}"/>
              </a:ext>
            </a:extLst>
          </p:cNvPr>
          <p:cNvSpPr txBox="1"/>
          <p:nvPr/>
        </p:nvSpPr>
        <p:spPr>
          <a:xfrm>
            <a:off x="7340317" y="5767627"/>
            <a:ext cx="903699" cy="190925"/>
          </a:xfrm>
          <a:prstGeom prst="rect">
            <a:avLst/>
          </a:prstGeom>
          <a:noFill/>
        </p:spPr>
        <p:txBody>
          <a:bodyPr wrap="square" rtlCol="0">
            <a:noAutofit/>
          </a:bodyPr>
          <a:lstStyle/>
          <a:p>
            <a:pPr algn="ctr"/>
            <a:r>
              <a:rPr lang="en-GB" sz="800" dirty="0"/>
              <a:t>Users</a:t>
            </a:r>
            <a:endParaRPr lang="en-IN" sz="800" dirty="0"/>
          </a:p>
        </p:txBody>
      </p:sp>
      <p:sp>
        <p:nvSpPr>
          <p:cNvPr id="307" name="TextBox 306">
            <a:extLst>
              <a:ext uri="{FF2B5EF4-FFF2-40B4-BE49-F238E27FC236}">
                <a16:creationId xmlns:a16="http://schemas.microsoft.com/office/drawing/2014/main" id="{D5835741-2053-3247-B1FC-1104394A61A7}"/>
              </a:ext>
            </a:extLst>
          </p:cNvPr>
          <p:cNvSpPr txBox="1"/>
          <p:nvPr/>
        </p:nvSpPr>
        <p:spPr>
          <a:xfrm>
            <a:off x="9053832" y="5676466"/>
            <a:ext cx="903699" cy="190925"/>
          </a:xfrm>
          <a:prstGeom prst="rect">
            <a:avLst/>
          </a:prstGeom>
          <a:noFill/>
        </p:spPr>
        <p:txBody>
          <a:bodyPr wrap="square" rtlCol="0">
            <a:noAutofit/>
          </a:bodyPr>
          <a:lstStyle/>
          <a:p>
            <a:pPr algn="ctr"/>
            <a:r>
              <a:rPr lang="en-GB" sz="800" dirty="0"/>
              <a:t>Life</a:t>
            </a:r>
          </a:p>
          <a:p>
            <a:pPr algn="ctr"/>
            <a:r>
              <a:rPr lang="en-GB" sz="800" dirty="0"/>
              <a:t>Cycle</a:t>
            </a:r>
            <a:endParaRPr lang="en-IN" sz="800" dirty="0"/>
          </a:p>
        </p:txBody>
      </p:sp>
      <p:sp>
        <p:nvSpPr>
          <p:cNvPr id="308" name="TextBox 307">
            <a:extLst>
              <a:ext uri="{FF2B5EF4-FFF2-40B4-BE49-F238E27FC236}">
                <a16:creationId xmlns:a16="http://schemas.microsoft.com/office/drawing/2014/main" id="{25E5EACC-9BEB-26B4-4C10-079D8406B09F}"/>
              </a:ext>
            </a:extLst>
          </p:cNvPr>
          <p:cNvSpPr txBox="1"/>
          <p:nvPr/>
        </p:nvSpPr>
        <p:spPr>
          <a:xfrm>
            <a:off x="2270237" y="5396949"/>
            <a:ext cx="922047" cy="2308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b="1" dirty="0"/>
              <a:t>FOUNDATION</a:t>
            </a:r>
            <a:endParaRPr kumimoji="0" lang="en-US" sz="900" b="1" i="0" u="none" strike="noStrike" kern="1200" cap="none" spc="0" normalizeH="0" baseline="0" noProof="0" dirty="0">
              <a:ln>
                <a:noFill/>
              </a:ln>
              <a:effectLst/>
              <a:uLnTx/>
              <a:uFillTx/>
            </a:endParaRPr>
          </a:p>
        </p:txBody>
      </p:sp>
      <p:sp>
        <p:nvSpPr>
          <p:cNvPr id="309" name="TextBox 308">
            <a:extLst>
              <a:ext uri="{FF2B5EF4-FFF2-40B4-BE49-F238E27FC236}">
                <a16:creationId xmlns:a16="http://schemas.microsoft.com/office/drawing/2014/main" id="{E51A6A7F-6FB9-C012-7C08-DC00EC27712E}"/>
              </a:ext>
            </a:extLst>
          </p:cNvPr>
          <p:cNvSpPr txBox="1"/>
          <p:nvPr/>
        </p:nvSpPr>
        <p:spPr>
          <a:xfrm>
            <a:off x="2731261" y="6000681"/>
            <a:ext cx="561104"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Process</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Owner</a:t>
            </a:r>
          </a:p>
        </p:txBody>
      </p:sp>
      <p:sp>
        <p:nvSpPr>
          <p:cNvPr id="310" name="TextBox 309">
            <a:extLst>
              <a:ext uri="{FF2B5EF4-FFF2-40B4-BE49-F238E27FC236}">
                <a16:creationId xmlns:a16="http://schemas.microsoft.com/office/drawing/2014/main" id="{D374B57C-81E7-7473-66C0-4A69BB43313C}"/>
              </a:ext>
            </a:extLst>
          </p:cNvPr>
          <p:cNvSpPr txBox="1"/>
          <p:nvPr/>
        </p:nvSpPr>
        <p:spPr>
          <a:xfrm>
            <a:off x="3511458" y="5991146"/>
            <a:ext cx="647509"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Contract</a:t>
            </a:r>
          </a:p>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Manager</a:t>
            </a:r>
            <a:endParaRPr kumimoji="0" lang="en-US" sz="700" i="0" u="none" strike="noStrike" kern="1200" cap="none" spc="0" normalizeH="0" baseline="0" noProof="0" dirty="0">
              <a:ln>
                <a:noFill/>
              </a:ln>
              <a:effectLst/>
              <a:uLnTx/>
              <a:uFillTx/>
            </a:endParaRPr>
          </a:p>
        </p:txBody>
      </p:sp>
      <p:sp>
        <p:nvSpPr>
          <p:cNvPr id="311" name="TextBox 310">
            <a:extLst>
              <a:ext uri="{FF2B5EF4-FFF2-40B4-BE49-F238E27FC236}">
                <a16:creationId xmlns:a16="http://schemas.microsoft.com/office/drawing/2014/main" id="{C6337D44-C6EA-6624-50D9-C96C150E51C2}"/>
              </a:ext>
            </a:extLst>
          </p:cNvPr>
          <p:cNvSpPr txBox="1"/>
          <p:nvPr/>
        </p:nvSpPr>
        <p:spPr>
          <a:xfrm>
            <a:off x="4582596" y="6035468"/>
            <a:ext cx="580501"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Product</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Owner</a:t>
            </a:r>
          </a:p>
        </p:txBody>
      </p:sp>
      <p:sp>
        <p:nvSpPr>
          <p:cNvPr id="312" name="TextBox 311">
            <a:extLst>
              <a:ext uri="{FF2B5EF4-FFF2-40B4-BE49-F238E27FC236}">
                <a16:creationId xmlns:a16="http://schemas.microsoft.com/office/drawing/2014/main" id="{A62A3B5F-39F3-2094-6CB7-71E4A2459C81}"/>
              </a:ext>
            </a:extLst>
          </p:cNvPr>
          <p:cNvSpPr txBox="1"/>
          <p:nvPr/>
        </p:nvSpPr>
        <p:spPr>
          <a:xfrm>
            <a:off x="7046447" y="6000681"/>
            <a:ext cx="596372"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Data</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Steward</a:t>
            </a:r>
          </a:p>
        </p:txBody>
      </p:sp>
      <p:sp>
        <p:nvSpPr>
          <p:cNvPr id="134" name="Freeform 163">
            <a:extLst>
              <a:ext uri="{FF2B5EF4-FFF2-40B4-BE49-F238E27FC236}">
                <a16:creationId xmlns:a16="http://schemas.microsoft.com/office/drawing/2014/main" id="{360DAF5D-FA3D-5927-E0C4-DF9D9BCD6CD5}"/>
              </a:ext>
            </a:extLst>
          </p:cNvPr>
          <p:cNvSpPr>
            <a:spLocks noEditPoints="1"/>
          </p:cNvSpPr>
          <p:nvPr/>
        </p:nvSpPr>
        <p:spPr bwMode="auto">
          <a:xfrm>
            <a:off x="8259311" y="5867108"/>
            <a:ext cx="667886" cy="254605"/>
          </a:xfrm>
          <a:custGeom>
            <a:avLst/>
            <a:gdLst>
              <a:gd name="T0" fmla="*/ 415 w 415"/>
              <a:gd name="T1" fmla="*/ 150 h 150"/>
              <a:gd name="T2" fmla="*/ 0 w 415"/>
              <a:gd name="T3" fmla="*/ 150 h 150"/>
              <a:gd name="T4" fmla="*/ 0 w 415"/>
              <a:gd name="T5" fmla="*/ 0 h 150"/>
              <a:gd name="T6" fmla="*/ 415 w 415"/>
              <a:gd name="T7" fmla="*/ 0 h 150"/>
              <a:gd name="T8" fmla="*/ 415 w 415"/>
              <a:gd name="T9" fmla="*/ 150 h 150"/>
              <a:gd name="T10" fmla="*/ 5 w 415"/>
              <a:gd name="T11" fmla="*/ 145 h 150"/>
              <a:gd name="T12" fmla="*/ 411 w 415"/>
              <a:gd name="T13" fmla="*/ 145 h 150"/>
              <a:gd name="T14" fmla="*/ 411 w 415"/>
              <a:gd name="T15" fmla="*/ 5 h 150"/>
              <a:gd name="T16" fmla="*/ 5 w 415"/>
              <a:gd name="T17" fmla="*/ 5 h 150"/>
              <a:gd name="T18" fmla="*/ 5 w 415"/>
              <a:gd name="T19" fmla="*/ 14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5" h="150">
                <a:moveTo>
                  <a:pt x="415" y="150"/>
                </a:moveTo>
                <a:lnTo>
                  <a:pt x="0" y="150"/>
                </a:lnTo>
                <a:lnTo>
                  <a:pt x="0" y="0"/>
                </a:lnTo>
                <a:lnTo>
                  <a:pt x="415" y="0"/>
                </a:lnTo>
                <a:lnTo>
                  <a:pt x="415" y="150"/>
                </a:lnTo>
                <a:close/>
                <a:moveTo>
                  <a:pt x="5" y="145"/>
                </a:moveTo>
                <a:lnTo>
                  <a:pt x="411" y="145"/>
                </a:lnTo>
                <a:lnTo>
                  <a:pt x="411" y="5"/>
                </a:lnTo>
                <a:lnTo>
                  <a:pt x="5" y="5"/>
                </a:lnTo>
                <a:lnTo>
                  <a:pt x="5" y="1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8" name="Freeform 147">
            <a:extLst>
              <a:ext uri="{FF2B5EF4-FFF2-40B4-BE49-F238E27FC236}">
                <a16:creationId xmlns:a16="http://schemas.microsoft.com/office/drawing/2014/main" id="{23772E55-93D2-913B-7643-45F812286CD7}"/>
              </a:ext>
            </a:extLst>
          </p:cNvPr>
          <p:cNvSpPr>
            <a:spLocks noEditPoints="1"/>
          </p:cNvSpPr>
          <p:nvPr/>
        </p:nvSpPr>
        <p:spPr bwMode="auto">
          <a:xfrm>
            <a:off x="2439977" y="4152627"/>
            <a:ext cx="685799" cy="366630"/>
          </a:xfrm>
          <a:custGeom>
            <a:avLst/>
            <a:gdLst>
              <a:gd name="T0" fmla="*/ 418 w 418"/>
              <a:gd name="T1" fmla="*/ 216 h 216"/>
              <a:gd name="T2" fmla="*/ 0 w 418"/>
              <a:gd name="T3" fmla="*/ 216 h 216"/>
              <a:gd name="T4" fmla="*/ 0 w 418"/>
              <a:gd name="T5" fmla="*/ 0 h 216"/>
              <a:gd name="T6" fmla="*/ 418 w 418"/>
              <a:gd name="T7" fmla="*/ 0 h 216"/>
              <a:gd name="T8" fmla="*/ 418 w 418"/>
              <a:gd name="T9" fmla="*/ 216 h 216"/>
              <a:gd name="T10" fmla="*/ 5 w 418"/>
              <a:gd name="T11" fmla="*/ 211 h 216"/>
              <a:gd name="T12" fmla="*/ 413 w 418"/>
              <a:gd name="T13" fmla="*/ 211 h 216"/>
              <a:gd name="T14" fmla="*/ 413 w 418"/>
              <a:gd name="T15" fmla="*/ 5 h 216"/>
              <a:gd name="T16" fmla="*/ 5 w 418"/>
              <a:gd name="T17" fmla="*/ 5 h 216"/>
              <a:gd name="T18" fmla="*/ 5 w 418"/>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8" h="216">
                <a:moveTo>
                  <a:pt x="418" y="216"/>
                </a:moveTo>
                <a:lnTo>
                  <a:pt x="0" y="216"/>
                </a:lnTo>
                <a:lnTo>
                  <a:pt x="0" y="0"/>
                </a:lnTo>
                <a:lnTo>
                  <a:pt x="418" y="0"/>
                </a:lnTo>
                <a:lnTo>
                  <a:pt x="418" y="216"/>
                </a:lnTo>
                <a:close/>
                <a:moveTo>
                  <a:pt x="5" y="211"/>
                </a:moveTo>
                <a:lnTo>
                  <a:pt x="413" y="211"/>
                </a:lnTo>
                <a:lnTo>
                  <a:pt x="413" y="5"/>
                </a:lnTo>
                <a:lnTo>
                  <a:pt x="5" y="5"/>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6" name="Freeform 145">
            <a:extLst>
              <a:ext uri="{FF2B5EF4-FFF2-40B4-BE49-F238E27FC236}">
                <a16:creationId xmlns:a16="http://schemas.microsoft.com/office/drawing/2014/main" id="{A2A82864-A82E-C67E-26ED-61FCBC2927A7}"/>
              </a:ext>
            </a:extLst>
          </p:cNvPr>
          <p:cNvSpPr>
            <a:spLocks noEditPoints="1"/>
          </p:cNvSpPr>
          <p:nvPr/>
        </p:nvSpPr>
        <p:spPr bwMode="auto">
          <a:xfrm>
            <a:off x="2439337" y="4707375"/>
            <a:ext cx="685799" cy="365760"/>
          </a:xfrm>
          <a:custGeom>
            <a:avLst/>
            <a:gdLst>
              <a:gd name="T0" fmla="*/ 415 w 415"/>
              <a:gd name="T1" fmla="*/ 217 h 217"/>
              <a:gd name="T2" fmla="*/ 0 w 415"/>
              <a:gd name="T3" fmla="*/ 217 h 217"/>
              <a:gd name="T4" fmla="*/ 0 w 415"/>
              <a:gd name="T5" fmla="*/ 0 h 217"/>
              <a:gd name="T6" fmla="*/ 415 w 415"/>
              <a:gd name="T7" fmla="*/ 0 h 217"/>
              <a:gd name="T8" fmla="*/ 415 w 415"/>
              <a:gd name="T9" fmla="*/ 217 h 217"/>
              <a:gd name="T10" fmla="*/ 4 w 415"/>
              <a:gd name="T11" fmla="*/ 212 h 217"/>
              <a:gd name="T12" fmla="*/ 410 w 415"/>
              <a:gd name="T13" fmla="*/ 212 h 217"/>
              <a:gd name="T14" fmla="*/ 410 w 415"/>
              <a:gd name="T15" fmla="*/ 5 h 217"/>
              <a:gd name="T16" fmla="*/ 4 w 415"/>
              <a:gd name="T17" fmla="*/ 5 h 217"/>
              <a:gd name="T18" fmla="*/ 4 w 415"/>
              <a:gd name="T19" fmla="*/ 2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5" h="217">
                <a:moveTo>
                  <a:pt x="415" y="217"/>
                </a:moveTo>
                <a:lnTo>
                  <a:pt x="0" y="217"/>
                </a:lnTo>
                <a:lnTo>
                  <a:pt x="0" y="0"/>
                </a:lnTo>
                <a:lnTo>
                  <a:pt x="415" y="0"/>
                </a:lnTo>
                <a:lnTo>
                  <a:pt x="415" y="217"/>
                </a:lnTo>
                <a:close/>
                <a:moveTo>
                  <a:pt x="4" y="212"/>
                </a:moveTo>
                <a:lnTo>
                  <a:pt x="410" y="212"/>
                </a:lnTo>
                <a:lnTo>
                  <a:pt x="410" y="5"/>
                </a:lnTo>
                <a:lnTo>
                  <a:pt x="4" y="5"/>
                </a:lnTo>
                <a:lnTo>
                  <a:pt x="4"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7" name="Rectangle 146">
            <a:extLst>
              <a:ext uri="{FF2B5EF4-FFF2-40B4-BE49-F238E27FC236}">
                <a16:creationId xmlns:a16="http://schemas.microsoft.com/office/drawing/2014/main" id="{0A3FD56C-951F-5868-B935-C6B5082F84AC}"/>
              </a:ext>
            </a:extLst>
          </p:cNvPr>
          <p:cNvSpPr>
            <a:spLocks noChangeArrowheads="1"/>
          </p:cNvSpPr>
          <p:nvPr/>
        </p:nvSpPr>
        <p:spPr bwMode="auto">
          <a:xfrm>
            <a:off x="335140" y="3591251"/>
            <a:ext cx="664667"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 name="Title 3">
            <a:extLst>
              <a:ext uri="{FF2B5EF4-FFF2-40B4-BE49-F238E27FC236}">
                <a16:creationId xmlns:a16="http://schemas.microsoft.com/office/drawing/2014/main" id="{1FDF650F-0B91-463A-BA1A-1FD2C7B15110}"/>
              </a:ext>
            </a:extLst>
          </p:cNvPr>
          <p:cNvSpPr>
            <a:spLocks noGrp="1"/>
          </p:cNvSpPr>
          <p:nvPr>
            <p:ph type="title"/>
          </p:nvPr>
        </p:nvSpPr>
        <p:spPr/>
        <p:txBody>
          <a:bodyPr/>
          <a:lstStyle/>
          <a:p>
            <a:r>
              <a:rPr lang="it-IT" dirty="0"/>
              <a:t>The Common Service Data Model</a:t>
            </a:r>
          </a:p>
        </p:txBody>
      </p:sp>
      <p:sp>
        <p:nvSpPr>
          <p:cNvPr id="2" name="Rectangle 1">
            <a:extLst>
              <a:ext uri="{FF2B5EF4-FFF2-40B4-BE49-F238E27FC236}">
                <a16:creationId xmlns:a16="http://schemas.microsoft.com/office/drawing/2014/main" id="{BB458791-4B05-7BF0-E704-99F423FA3570}"/>
              </a:ext>
            </a:extLst>
          </p:cNvPr>
          <p:cNvSpPr/>
          <p:nvPr/>
        </p:nvSpPr>
        <p:spPr>
          <a:xfrm>
            <a:off x="2242484" y="5587617"/>
            <a:ext cx="7600202" cy="797418"/>
          </a:xfrm>
          <a:prstGeom prst="rect">
            <a:avLst/>
          </a:prstGeom>
          <a:solidFill>
            <a:schemeClr val="bg1">
              <a:lumMod val="75000"/>
              <a:alpha val="2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313" name="Rectangle 312">
            <a:extLst>
              <a:ext uri="{FF2B5EF4-FFF2-40B4-BE49-F238E27FC236}">
                <a16:creationId xmlns:a16="http://schemas.microsoft.com/office/drawing/2014/main" id="{80E45E2D-9E8A-657C-50C2-0F664D568A7F}"/>
              </a:ext>
            </a:extLst>
          </p:cNvPr>
          <p:cNvSpPr/>
          <p:nvPr/>
        </p:nvSpPr>
        <p:spPr>
          <a:xfrm>
            <a:off x="6117811" y="5747085"/>
            <a:ext cx="649224"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dirty="0">
                <a:solidFill>
                  <a:srgbClr val="2D4B57"/>
                </a:solidFill>
                <a:latin typeface="Humnst777 Cn BT" panose="020B0506030504020204" pitchFamily="34" charset="0"/>
              </a:rPr>
              <a:t>Locations</a:t>
            </a:r>
          </a:p>
        </p:txBody>
      </p:sp>
      <p:sp>
        <p:nvSpPr>
          <p:cNvPr id="314" name="Rectangle 313">
            <a:extLst>
              <a:ext uri="{FF2B5EF4-FFF2-40B4-BE49-F238E27FC236}">
                <a16:creationId xmlns:a16="http://schemas.microsoft.com/office/drawing/2014/main" id="{6D270AF4-D602-090C-6D61-A290D337FAEA}"/>
              </a:ext>
            </a:extLst>
          </p:cNvPr>
          <p:cNvSpPr/>
          <p:nvPr/>
        </p:nvSpPr>
        <p:spPr>
          <a:xfrm>
            <a:off x="6042585" y="5666795"/>
            <a:ext cx="649224"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dirty="0">
                <a:solidFill>
                  <a:srgbClr val="2D4B57"/>
                </a:solidFill>
                <a:latin typeface="Humnst777 Cn BT" panose="020B0506030504020204" pitchFamily="34" charset="0"/>
              </a:rPr>
              <a:t>Locations</a:t>
            </a:r>
          </a:p>
        </p:txBody>
      </p:sp>
      <p:sp>
        <p:nvSpPr>
          <p:cNvPr id="315" name="Rectangle 314">
            <a:extLst>
              <a:ext uri="{FF2B5EF4-FFF2-40B4-BE49-F238E27FC236}">
                <a16:creationId xmlns:a16="http://schemas.microsoft.com/office/drawing/2014/main" id="{AA1EDCA2-8858-9860-D01B-7C1FAE7D13BB}"/>
              </a:ext>
            </a:extLst>
          </p:cNvPr>
          <p:cNvSpPr/>
          <p:nvPr/>
        </p:nvSpPr>
        <p:spPr>
          <a:xfrm>
            <a:off x="5944762" y="5580588"/>
            <a:ext cx="661132"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Locations</a:t>
            </a:r>
          </a:p>
        </p:txBody>
      </p:sp>
      <p:cxnSp>
        <p:nvCxnSpPr>
          <p:cNvPr id="6" name="Connector: Elbow 5">
            <a:extLst>
              <a:ext uri="{FF2B5EF4-FFF2-40B4-BE49-F238E27FC236}">
                <a16:creationId xmlns:a16="http://schemas.microsoft.com/office/drawing/2014/main" id="{B5EA539A-C5CD-0748-3108-D9E5092C0338}"/>
              </a:ext>
            </a:extLst>
          </p:cNvPr>
          <p:cNvCxnSpPr>
            <a:cxnSpLocks/>
            <a:stCxn id="288" idx="3"/>
            <a:endCxn id="249" idx="0"/>
          </p:cNvCxnSpPr>
          <p:nvPr/>
        </p:nvCxnSpPr>
        <p:spPr>
          <a:xfrm>
            <a:off x="3563997" y="2565598"/>
            <a:ext cx="121755" cy="582075"/>
          </a:xfrm>
          <a:prstGeom prst="bentConnector2">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19" name="Rectangle 318">
            <a:extLst>
              <a:ext uri="{FF2B5EF4-FFF2-40B4-BE49-F238E27FC236}">
                <a16:creationId xmlns:a16="http://schemas.microsoft.com/office/drawing/2014/main" id="{3B0058BF-E773-037A-B913-3D36DDB86840}"/>
              </a:ext>
            </a:extLst>
          </p:cNvPr>
          <p:cNvSpPr/>
          <p:nvPr/>
        </p:nvSpPr>
        <p:spPr>
          <a:xfrm>
            <a:off x="8115307" y="5554538"/>
            <a:ext cx="687953"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Company</a:t>
            </a:r>
          </a:p>
        </p:txBody>
      </p:sp>
      <p:sp>
        <p:nvSpPr>
          <p:cNvPr id="320" name="Rectangle 319">
            <a:extLst>
              <a:ext uri="{FF2B5EF4-FFF2-40B4-BE49-F238E27FC236}">
                <a16:creationId xmlns:a16="http://schemas.microsoft.com/office/drawing/2014/main" id="{15D4B552-99CA-E819-FD58-DBBE85067111}"/>
              </a:ext>
            </a:extLst>
          </p:cNvPr>
          <p:cNvSpPr/>
          <p:nvPr/>
        </p:nvSpPr>
        <p:spPr>
          <a:xfrm>
            <a:off x="8189639" y="5776689"/>
            <a:ext cx="789861"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Business Unit</a:t>
            </a:r>
          </a:p>
        </p:txBody>
      </p:sp>
      <p:sp>
        <p:nvSpPr>
          <p:cNvPr id="321" name="Rectangle 320">
            <a:extLst>
              <a:ext uri="{FF2B5EF4-FFF2-40B4-BE49-F238E27FC236}">
                <a16:creationId xmlns:a16="http://schemas.microsoft.com/office/drawing/2014/main" id="{BA97A5D1-3922-4D14-0FB7-A0DD6AD55C07}"/>
              </a:ext>
            </a:extLst>
          </p:cNvPr>
          <p:cNvSpPr/>
          <p:nvPr/>
        </p:nvSpPr>
        <p:spPr>
          <a:xfrm>
            <a:off x="8277531" y="5983810"/>
            <a:ext cx="821103"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Department</a:t>
            </a:r>
          </a:p>
        </p:txBody>
      </p:sp>
      <p:cxnSp>
        <p:nvCxnSpPr>
          <p:cNvPr id="323" name="Straight Arrow Connector 322">
            <a:extLst>
              <a:ext uri="{FF2B5EF4-FFF2-40B4-BE49-F238E27FC236}">
                <a16:creationId xmlns:a16="http://schemas.microsoft.com/office/drawing/2014/main" id="{A46B25FE-5EC8-850F-7435-B1B7E8771C0E}"/>
              </a:ext>
            </a:extLst>
          </p:cNvPr>
          <p:cNvCxnSpPr>
            <a:cxnSpLocks/>
            <a:stCxn id="87" idx="1"/>
          </p:cNvCxnSpPr>
          <p:nvPr/>
        </p:nvCxnSpPr>
        <p:spPr>
          <a:xfrm flipH="1" flipV="1">
            <a:off x="3122871" y="3872914"/>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34" name="Straight Arrow Connector 333">
            <a:extLst>
              <a:ext uri="{FF2B5EF4-FFF2-40B4-BE49-F238E27FC236}">
                <a16:creationId xmlns:a16="http://schemas.microsoft.com/office/drawing/2014/main" id="{58800E83-B2C3-9228-E5EA-CC4081CDD36A}"/>
              </a:ext>
            </a:extLst>
          </p:cNvPr>
          <p:cNvCxnSpPr>
            <a:cxnSpLocks/>
          </p:cNvCxnSpPr>
          <p:nvPr/>
        </p:nvCxnSpPr>
        <p:spPr>
          <a:xfrm flipH="1" flipV="1">
            <a:off x="3122066" y="4307958"/>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35" name="Straight Arrow Connector 334">
            <a:extLst>
              <a:ext uri="{FF2B5EF4-FFF2-40B4-BE49-F238E27FC236}">
                <a16:creationId xmlns:a16="http://schemas.microsoft.com/office/drawing/2014/main" id="{6B4899D5-4BB1-29E2-748D-1B0D6D1A8707}"/>
              </a:ext>
            </a:extLst>
          </p:cNvPr>
          <p:cNvCxnSpPr>
            <a:cxnSpLocks/>
          </p:cNvCxnSpPr>
          <p:nvPr/>
        </p:nvCxnSpPr>
        <p:spPr>
          <a:xfrm flipH="1" flipV="1">
            <a:off x="3139625" y="4851623"/>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6E8634AF-FF94-C97B-AFB9-E683F001BA2C}"/>
              </a:ext>
            </a:extLst>
          </p:cNvPr>
          <p:cNvCxnSpPr>
            <a:cxnSpLocks/>
          </p:cNvCxnSpPr>
          <p:nvPr/>
        </p:nvCxnSpPr>
        <p:spPr>
          <a:xfrm>
            <a:off x="2731261" y="5073968"/>
            <a:ext cx="0" cy="83850"/>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384" name="TextBox 383">
            <a:extLst>
              <a:ext uri="{FF2B5EF4-FFF2-40B4-BE49-F238E27FC236}">
                <a16:creationId xmlns:a16="http://schemas.microsoft.com/office/drawing/2014/main" id="{CE3F2CF2-AAE2-A24E-F770-6F00C421D5B1}"/>
              </a:ext>
            </a:extLst>
          </p:cNvPr>
          <p:cNvSpPr txBox="1"/>
          <p:nvPr/>
        </p:nvSpPr>
        <p:spPr>
          <a:xfrm>
            <a:off x="808018" y="3559080"/>
            <a:ext cx="1009018" cy="507831"/>
          </a:xfrm>
          <a:prstGeom prst="rect">
            <a:avLst/>
          </a:prstGeom>
          <a:noFill/>
        </p:spPr>
        <p:txBody>
          <a:bodyPr wrap="squar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Application Service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(Delivery)</a:t>
            </a:r>
          </a:p>
        </p:txBody>
      </p:sp>
      <p:grpSp>
        <p:nvGrpSpPr>
          <p:cNvPr id="399" name="Group 398">
            <a:extLst>
              <a:ext uri="{FF2B5EF4-FFF2-40B4-BE49-F238E27FC236}">
                <a16:creationId xmlns:a16="http://schemas.microsoft.com/office/drawing/2014/main" id="{95587968-9F90-B26D-B2AA-228B14ED496C}"/>
              </a:ext>
            </a:extLst>
          </p:cNvPr>
          <p:cNvGrpSpPr/>
          <p:nvPr/>
        </p:nvGrpSpPr>
        <p:grpSpPr>
          <a:xfrm>
            <a:off x="1866539" y="3679614"/>
            <a:ext cx="286466" cy="302131"/>
            <a:chOff x="1866539" y="3679614"/>
            <a:chExt cx="286466" cy="302131"/>
          </a:xfrm>
        </p:grpSpPr>
        <p:sp>
          <p:nvSpPr>
            <p:cNvPr id="385" name="Freeform 49">
              <a:extLst>
                <a:ext uri="{FF2B5EF4-FFF2-40B4-BE49-F238E27FC236}">
                  <a16:creationId xmlns:a16="http://schemas.microsoft.com/office/drawing/2014/main" id="{91F83676-F284-6854-8F08-5D886821A209}"/>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386" name="Graphic 385">
              <a:extLst>
                <a:ext uri="{FF2B5EF4-FFF2-40B4-BE49-F238E27FC236}">
                  <a16:creationId xmlns:a16="http://schemas.microsoft.com/office/drawing/2014/main" id="{96C0E8B8-C68A-03F3-923A-CE5DD9D7A3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sp>
        <p:nvSpPr>
          <p:cNvPr id="390" name="Oval 389">
            <a:extLst>
              <a:ext uri="{FF2B5EF4-FFF2-40B4-BE49-F238E27FC236}">
                <a16:creationId xmlns:a16="http://schemas.microsoft.com/office/drawing/2014/main" id="{257E7C18-E9E8-6645-920F-CC4A0212F26E}"/>
              </a:ext>
            </a:extLst>
          </p:cNvPr>
          <p:cNvSpPr/>
          <p:nvPr/>
        </p:nvSpPr>
        <p:spPr>
          <a:xfrm>
            <a:off x="2092579" y="2649599"/>
            <a:ext cx="660299" cy="69722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391" name="TextBox 390">
            <a:extLst>
              <a:ext uri="{FF2B5EF4-FFF2-40B4-BE49-F238E27FC236}">
                <a16:creationId xmlns:a16="http://schemas.microsoft.com/office/drawing/2014/main" id="{13ACC918-4E5B-1455-A38E-506A0BAC5B9C}"/>
              </a:ext>
            </a:extLst>
          </p:cNvPr>
          <p:cNvSpPr txBox="1"/>
          <p:nvPr/>
        </p:nvSpPr>
        <p:spPr>
          <a:xfrm>
            <a:off x="1382787" y="2751268"/>
            <a:ext cx="998206" cy="373126"/>
          </a:xfrm>
          <a:prstGeom prst="rect">
            <a:avLst/>
          </a:prstGeom>
          <a:noFill/>
        </p:spPr>
        <p:txBody>
          <a:bodyPr wrap="square" rtlCol="0">
            <a:noAutofit/>
          </a:bodyPr>
          <a:lstStyle/>
          <a:p>
            <a:pPr algn="l">
              <a:spcBef>
                <a:spcPts val="300"/>
              </a:spcBef>
            </a:pPr>
            <a:endParaRPr lang="en-US" sz="1600" dirty="0"/>
          </a:p>
        </p:txBody>
      </p:sp>
      <p:sp>
        <p:nvSpPr>
          <p:cNvPr id="392" name="TextBox 391">
            <a:extLst>
              <a:ext uri="{FF2B5EF4-FFF2-40B4-BE49-F238E27FC236}">
                <a16:creationId xmlns:a16="http://schemas.microsoft.com/office/drawing/2014/main" id="{A804BCB2-9EAE-F09B-EBA1-1C0C45BF0294}"/>
              </a:ext>
            </a:extLst>
          </p:cNvPr>
          <p:cNvSpPr txBox="1"/>
          <p:nvPr/>
        </p:nvSpPr>
        <p:spPr>
          <a:xfrm>
            <a:off x="1302800" y="2886524"/>
            <a:ext cx="1342035" cy="3693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rPr>
              <a:t>MANAGE </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rPr>
              <a:t>TECHNICAL </a:t>
            </a:r>
            <a:r>
              <a:rPr lang="en-US" sz="900" b="1" dirty="0"/>
              <a:t>SERVICES</a:t>
            </a:r>
            <a:endParaRPr kumimoji="0" lang="en-US" sz="900" b="1" i="0" u="none" strike="noStrike" kern="1200" cap="none" spc="0" normalizeH="0" baseline="0" noProof="0" dirty="0">
              <a:ln>
                <a:noFill/>
              </a:ln>
              <a:effectLst/>
              <a:uLnTx/>
              <a:uFillTx/>
            </a:endParaRPr>
          </a:p>
        </p:txBody>
      </p:sp>
      <p:grpSp>
        <p:nvGrpSpPr>
          <p:cNvPr id="400" name="Group 399">
            <a:extLst>
              <a:ext uri="{FF2B5EF4-FFF2-40B4-BE49-F238E27FC236}">
                <a16:creationId xmlns:a16="http://schemas.microsoft.com/office/drawing/2014/main" id="{2EE86DBA-A8CE-AF90-E045-C443CCC063A1}"/>
              </a:ext>
            </a:extLst>
          </p:cNvPr>
          <p:cNvGrpSpPr/>
          <p:nvPr/>
        </p:nvGrpSpPr>
        <p:grpSpPr>
          <a:xfrm>
            <a:off x="1866539" y="4175045"/>
            <a:ext cx="286466" cy="302131"/>
            <a:chOff x="1866539" y="3679614"/>
            <a:chExt cx="286466" cy="302131"/>
          </a:xfrm>
        </p:grpSpPr>
        <p:sp>
          <p:nvSpPr>
            <p:cNvPr id="401" name="Freeform 49">
              <a:extLst>
                <a:ext uri="{FF2B5EF4-FFF2-40B4-BE49-F238E27FC236}">
                  <a16:creationId xmlns:a16="http://schemas.microsoft.com/office/drawing/2014/main" id="{625D6E96-E244-984C-DAEB-A13CDB571101}"/>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402" name="Graphic 401">
              <a:extLst>
                <a:ext uri="{FF2B5EF4-FFF2-40B4-BE49-F238E27FC236}">
                  <a16:creationId xmlns:a16="http://schemas.microsoft.com/office/drawing/2014/main" id="{3E1E7F49-AC06-0BE4-6197-E44AF2F79F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grpSp>
        <p:nvGrpSpPr>
          <p:cNvPr id="403" name="Group 402">
            <a:extLst>
              <a:ext uri="{FF2B5EF4-FFF2-40B4-BE49-F238E27FC236}">
                <a16:creationId xmlns:a16="http://schemas.microsoft.com/office/drawing/2014/main" id="{C70F4040-1FBA-725F-6EAC-5E67CF2C9C02}"/>
              </a:ext>
            </a:extLst>
          </p:cNvPr>
          <p:cNvGrpSpPr/>
          <p:nvPr/>
        </p:nvGrpSpPr>
        <p:grpSpPr>
          <a:xfrm>
            <a:off x="1866313" y="4674029"/>
            <a:ext cx="286466" cy="302131"/>
            <a:chOff x="1866539" y="3679614"/>
            <a:chExt cx="286466" cy="302131"/>
          </a:xfrm>
        </p:grpSpPr>
        <p:sp>
          <p:nvSpPr>
            <p:cNvPr id="404" name="Freeform 49">
              <a:extLst>
                <a:ext uri="{FF2B5EF4-FFF2-40B4-BE49-F238E27FC236}">
                  <a16:creationId xmlns:a16="http://schemas.microsoft.com/office/drawing/2014/main" id="{6EE8A2B5-FDBE-659C-51D2-9EC9A1532CD7}"/>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405" name="Graphic 404">
              <a:extLst>
                <a:ext uri="{FF2B5EF4-FFF2-40B4-BE49-F238E27FC236}">
                  <a16:creationId xmlns:a16="http://schemas.microsoft.com/office/drawing/2014/main" id="{A96AD962-0546-AF7F-10C2-37BC08F59F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cxnSp>
        <p:nvCxnSpPr>
          <p:cNvPr id="345" name="Straight Connector 344">
            <a:extLst>
              <a:ext uri="{FF2B5EF4-FFF2-40B4-BE49-F238E27FC236}">
                <a16:creationId xmlns:a16="http://schemas.microsoft.com/office/drawing/2014/main" id="{A5648B05-AD8C-F157-AD52-2C190A797997}"/>
              </a:ext>
            </a:extLst>
          </p:cNvPr>
          <p:cNvCxnSpPr>
            <a:cxnSpLocks/>
          </p:cNvCxnSpPr>
          <p:nvPr/>
        </p:nvCxnSpPr>
        <p:spPr>
          <a:xfrm>
            <a:off x="2838062" y="4519257"/>
            <a:ext cx="1435" cy="639389"/>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2F866AAB-122D-753D-3237-44AAD83ED1B5}"/>
              </a:ext>
            </a:extLst>
          </p:cNvPr>
          <p:cNvCxnSpPr>
            <a:cxnSpLocks/>
          </p:cNvCxnSpPr>
          <p:nvPr/>
        </p:nvCxnSpPr>
        <p:spPr>
          <a:xfrm>
            <a:off x="3009534" y="4057678"/>
            <a:ext cx="14127" cy="1100968"/>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382" name="Rectangle 120">
            <a:extLst>
              <a:ext uri="{FF2B5EF4-FFF2-40B4-BE49-F238E27FC236}">
                <a16:creationId xmlns:a16="http://schemas.microsoft.com/office/drawing/2014/main" id="{A06600E3-426F-C61A-FCCF-AE93A2CBBD91}"/>
              </a:ext>
            </a:extLst>
          </p:cNvPr>
          <p:cNvSpPr>
            <a:spLocks noChangeArrowheads="1"/>
          </p:cNvSpPr>
          <p:nvPr/>
        </p:nvSpPr>
        <p:spPr bwMode="auto">
          <a:xfrm>
            <a:off x="2457474" y="4718310"/>
            <a:ext cx="649523" cy="3438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58" name="Rectangle 120">
            <a:extLst>
              <a:ext uri="{FF2B5EF4-FFF2-40B4-BE49-F238E27FC236}">
                <a16:creationId xmlns:a16="http://schemas.microsoft.com/office/drawing/2014/main" id="{E3B7DAF8-705F-CF28-B3A1-9271F4854C13}"/>
              </a:ext>
            </a:extLst>
          </p:cNvPr>
          <p:cNvSpPr>
            <a:spLocks noChangeArrowheads="1"/>
          </p:cNvSpPr>
          <p:nvPr/>
        </p:nvSpPr>
        <p:spPr bwMode="auto">
          <a:xfrm>
            <a:off x="2457921" y="4158375"/>
            <a:ext cx="649523" cy="3438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61" name="TextBox 360">
            <a:extLst>
              <a:ext uri="{FF2B5EF4-FFF2-40B4-BE49-F238E27FC236}">
                <a16:creationId xmlns:a16="http://schemas.microsoft.com/office/drawing/2014/main" id="{1FFD366C-E951-8A13-A28B-9D95CCDB13CC}"/>
              </a:ext>
            </a:extLst>
          </p:cNvPr>
          <p:cNvSpPr txBox="1"/>
          <p:nvPr/>
        </p:nvSpPr>
        <p:spPr>
          <a:xfrm>
            <a:off x="2449305" y="4188923"/>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sp>
        <p:nvSpPr>
          <p:cNvPr id="383" name="TextBox 382">
            <a:extLst>
              <a:ext uri="{FF2B5EF4-FFF2-40B4-BE49-F238E27FC236}">
                <a16:creationId xmlns:a16="http://schemas.microsoft.com/office/drawing/2014/main" id="{FBAF873D-13F1-AB0E-06E6-92F1E909C2CD}"/>
              </a:ext>
            </a:extLst>
          </p:cNvPr>
          <p:cNvSpPr txBox="1"/>
          <p:nvPr/>
        </p:nvSpPr>
        <p:spPr>
          <a:xfrm>
            <a:off x="2462810" y="4755144"/>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cxnSp>
        <p:nvCxnSpPr>
          <p:cNvPr id="410" name="Connector: Elbow 409">
            <a:extLst>
              <a:ext uri="{FF2B5EF4-FFF2-40B4-BE49-F238E27FC236}">
                <a16:creationId xmlns:a16="http://schemas.microsoft.com/office/drawing/2014/main" id="{6E121B71-8D8E-8FC7-AC0B-F76AD6CE165A}"/>
              </a:ext>
            </a:extLst>
          </p:cNvPr>
          <p:cNvCxnSpPr>
            <a:cxnSpLocks/>
          </p:cNvCxnSpPr>
          <p:nvPr/>
        </p:nvCxnSpPr>
        <p:spPr>
          <a:xfrm flipV="1">
            <a:off x="2723911" y="4377357"/>
            <a:ext cx="5650362" cy="775016"/>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46259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E6F1F-22D6-FF45-A752-70BEBD7D551D}"/>
              </a:ext>
            </a:extLst>
          </p:cNvPr>
          <p:cNvSpPr>
            <a:spLocks noGrp="1"/>
          </p:cNvSpPr>
          <p:nvPr>
            <p:ph type="title"/>
          </p:nvPr>
        </p:nvSpPr>
        <p:spPr/>
        <p:txBody>
          <a:bodyPr/>
          <a:lstStyle/>
          <a:p>
            <a:r>
              <a:rPr lang="en-US" dirty="0"/>
              <a:t>Blank Lexicons</a:t>
            </a:r>
          </a:p>
        </p:txBody>
      </p:sp>
      <p:sp>
        <p:nvSpPr>
          <p:cNvPr id="3" name="Text Placeholder 2">
            <a:extLst>
              <a:ext uri="{FF2B5EF4-FFF2-40B4-BE49-F238E27FC236}">
                <a16:creationId xmlns:a16="http://schemas.microsoft.com/office/drawing/2014/main" id="{AEF46E38-FC55-95D9-63CB-CA29D3834996}"/>
              </a:ext>
            </a:extLst>
          </p:cNvPr>
          <p:cNvSpPr>
            <a:spLocks noGrp="1"/>
          </p:cNvSpPr>
          <p:nvPr>
            <p:ph type="body" sz="quarter" idx="10"/>
          </p:nvPr>
        </p:nvSpPr>
        <p:spPr/>
        <p:txBody>
          <a:bodyPr/>
          <a:lstStyle/>
          <a:p>
            <a:r>
              <a:rPr lang="en-US" dirty="0"/>
              <a:t>Use to model your data</a:t>
            </a:r>
          </a:p>
        </p:txBody>
      </p:sp>
    </p:spTree>
    <p:extLst>
      <p:ext uri="{BB962C8B-B14F-4D97-AF65-F5344CB8AC3E}">
        <p14:creationId xmlns:p14="http://schemas.microsoft.com/office/powerpoint/2010/main" val="7452476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82540337"/>
              </p:ext>
            </p:extLst>
          </p:nvPr>
        </p:nvGraphicFramePr>
        <p:xfrm>
          <a:off x="603848" y="729574"/>
          <a:ext cx="11181753" cy="5279672"/>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endParaRPr lang="en-US" sz="1100" dirty="0"/>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8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endParaRPr lang="en-US" sz="1100" dirty="0"/>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algn="l" fontAlgn="ctr"/>
                      <a:endParaRPr lang="en-US" sz="1100" kern="1200" dirty="0">
                        <a:solidFill>
                          <a:schemeClr val="tx1"/>
                        </a:solidFill>
                        <a:latin typeface="+mn-lt"/>
                        <a:ea typeface="+mn-ea"/>
                        <a:cs typeface="+mn-cs"/>
                      </a:endParaRP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[Name of App] (Run)</a:t>
            </a:r>
          </a:p>
        </p:txBody>
      </p:sp>
    </p:spTree>
    <p:extLst>
      <p:ext uri="{BB962C8B-B14F-4D97-AF65-F5344CB8AC3E}">
        <p14:creationId xmlns:p14="http://schemas.microsoft.com/office/powerpoint/2010/main" val="1814901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950839709"/>
              </p:ext>
            </p:extLst>
          </p:nvPr>
        </p:nvGraphicFramePr>
        <p:xfrm>
          <a:off x="304721" y="729575"/>
          <a:ext cx="11643534" cy="5565374"/>
        </p:xfrm>
        <a:graphic>
          <a:graphicData uri="http://schemas.openxmlformats.org/drawingml/2006/table">
            <a:tbl>
              <a:tblPr firstRow="1" bandRow="1">
                <a:tableStyleId>{073A0DAA-6AF3-43AB-8588-CEC1D06C72B9}</a:tableStyleId>
              </a:tblPr>
              <a:tblGrid>
                <a:gridCol w="3505181">
                  <a:extLst>
                    <a:ext uri="{9D8B030D-6E8A-4147-A177-3AD203B41FA5}">
                      <a16:colId xmlns:a16="http://schemas.microsoft.com/office/drawing/2014/main" val="2990193300"/>
                    </a:ext>
                  </a:extLst>
                </a:gridCol>
                <a:gridCol w="5642849">
                  <a:extLst>
                    <a:ext uri="{9D8B030D-6E8A-4147-A177-3AD203B41FA5}">
                      <a16:colId xmlns:a16="http://schemas.microsoft.com/office/drawing/2014/main" val="1552042565"/>
                    </a:ext>
                  </a:extLst>
                </a:gridCol>
                <a:gridCol w="2495504">
                  <a:extLst>
                    <a:ext uri="{9D8B030D-6E8A-4147-A177-3AD203B41FA5}">
                      <a16:colId xmlns:a16="http://schemas.microsoft.com/office/drawing/2014/main" val="3579785864"/>
                    </a:ext>
                  </a:extLst>
                </a:gridCol>
              </a:tblGrid>
              <a:tr h="29427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97282">
                <a:tc>
                  <a:txBody>
                    <a:bodyPr/>
                    <a:lstStyle/>
                    <a:p>
                      <a:r>
                        <a:rPr lang="en-US" sz="1050" dirty="0"/>
                        <a:t>Business Capability</a:t>
                      </a:r>
                    </a:p>
                  </a:txBody>
                  <a:tcPr marL="91416" marR="91416" marT="45708" marB="45708"/>
                </a:tc>
                <a:tc>
                  <a:txBody>
                    <a:bodyPr/>
                    <a:lstStyle/>
                    <a:p>
                      <a:endParaRPr lang="en-US" sz="1050" dirty="0"/>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860806">
                <a:tc>
                  <a:txBody>
                    <a:bodyPr/>
                    <a:lstStyle/>
                    <a:p>
                      <a:r>
                        <a:rPr lang="en-US" sz="1050" dirty="0"/>
                        <a:t>Business Application</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60806">
                <a:tc>
                  <a:txBody>
                    <a:bodyPr/>
                    <a:lstStyle/>
                    <a:p>
                      <a:r>
                        <a:rPr lang="en-US" sz="1050" dirty="0"/>
                        <a:t>Application </a:t>
                      </a:r>
                      <a:br>
                        <a:rPr lang="en-US" sz="1050" dirty="0"/>
                      </a:br>
                      <a:r>
                        <a:rPr lang="en-US" sz="1050" dirty="0"/>
                        <a:t>Deployed instance</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790">
                <a:tc>
                  <a:txBody>
                    <a:bodyPr/>
                    <a:lstStyle/>
                    <a:p>
                      <a:r>
                        <a:rPr lang="en-US" sz="1050" dirty="0"/>
                        <a:t>Technical Service offering that Administrates/Develops/Supports the Application  (may have more than 1)</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7282">
                <a:tc>
                  <a:txBody>
                    <a:bodyPr/>
                    <a:lstStyle/>
                    <a:p>
                      <a:r>
                        <a:rPr lang="en-US" sz="1050" dirty="0"/>
                        <a:t>The high-level Technology Service provided by IT  (Parent Service)</a:t>
                      </a:r>
                    </a:p>
                  </a:txBody>
                  <a:tcPr marL="91416" marR="91416" marT="45708" marB="45708"/>
                </a:tc>
                <a:tc>
                  <a:txBody>
                    <a:bodyPr/>
                    <a:lstStyle/>
                    <a:p>
                      <a:endParaRPr lang="en-US" sz="1000" dirty="0"/>
                    </a:p>
                  </a:txBody>
                  <a:tcPr marL="91416" marR="91416" marT="45708" marB="45708"/>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7859">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6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1626">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buFontTx/>
                        <a:buNone/>
                      </a:pPr>
                      <a:endParaRPr lang="en-US" sz="1000" dirty="0"/>
                    </a:p>
                  </a:txBody>
                  <a:tcPr marL="91416" marR="91416" marT="45708" marB="45708"/>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[Name of App]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240569" y="422210"/>
            <a:ext cx="3334327" cy="368916"/>
          </a:xfrm>
          <a:prstGeom prst="rect">
            <a:avLst/>
          </a:prstGeom>
          <a:noFill/>
        </p:spPr>
        <p:txBody>
          <a:bodyPr wrap="square" rtlCol="0">
            <a:noAutofit/>
          </a:bodyPr>
          <a:lstStyle/>
          <a:p>
            <a:pPr>
              <a:spcBef>
                <a:spcPts val="300"/>
              </a:spcBef>
            </a:pPr>
            <a:r>
              <a:rPr lang="en-US" sz="1600" dirty="0"/>
              <a:t>SaaS with On Premise Systems</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650227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08CEB-A651-220D-B6BB-1BA7DCDEB385}"/>
              </a:ext>
            </a:extLst>
          </p:cNvPr>
          <p:cNvSpPr>
            <a:spLocks noGrp="1"/>
          </p:cNvSpPr>
          <p:nvPr>
            <p:ph type="title"/>
          </p:nvPr>
        </p:nvSpPr>
        <p:spPr/>
        <p:txBody>
          <a:bodyPr/>
          <a:lstStyle/>
          <a:p>
            <a:r>
              <a:rPr lang="en-US" dirty="0"/>
              <a:t>Platform Host and App Example</a:t>
            </a:r>
          </a:p>
        </p:txBody>
      </p:sp>
      <p:sp>
        <p:nvSpPr>
          <p:cNvPr id="4" name="Text Placeholder 2">
            <a:extLst>
              <a:ext uri="{FF2B5EF4-FFF2-40B4-BE49-F238E27FC236}">
                <a16:creationId xmlns:a16="http://schemas.microsoft.com/office/drawing/2014/main" id="{C88129C6-5D47-2F95-7920-8C7373872308}"/>
              </a:ext>
            </a:extLst>
          </p:cNvPr>
          <p:cNvSpPr>
            <a:spLocks noGrp="1"/>
          </p:cNvSpPr>
          <p:nvPr>
            <p:ph type="body" sz="quarter" idx="10"/>
          </p:nvPr>
        </p:nvSpPr>
        <p:spPr>
          <a:xfrm>
            <a:off x="519711" y="5174353"/>
            <a:ext cx="6152728" cy="789637"/>
          </a:xfrm>
        </p:spPr>
        <p:txBody>
          <a:bodyPr/>
          <a:lstStyle/>
          <a:p>
            <a:r>
              <a:rPr lang="en-US" dirty="0"/>
              <a:t>ServiceNow with on premise MID Server</a:t>
            </a:r>
          </a:p>
        </p:txBody>
      </p:sp>
    </p:spTree>
    <p:extLst>
      <p:ext uri="{BB962C8B-B14F-4D97-AF65-F5344CB8AC3E}">
        <p14:creationId xmlns:p14="http://schemas.microsoft.com/office/powerpoint/2010/main" val="4206767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032D4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2.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9d3b543-bc17-4db8-8bcb-c9b0ded3d9eb">
      <UserInfo>
        <DisplayName>Mary Vanatta</DisplayName>
        <AccountId>593</AccountId>
        <AccountType/>
      </UserInfo>
      <UserInfo>
        <DisplayName>Daniel Holdsworth</DisplayName>
        <AccountId>166</AccountId>
        <AccountType/>
      </UserInfo>
    </SharedWithUsers>
    <MediaLengthInSeconds xmlns="ed6e31b5-b0fd-4192-977a-9529b7c81cbc" xsi:nil="true"/>
    <TaxCatchAll xmlns="b9d3b543-bc17-4db8-8bcb-c9b0ded3d9eb" xsi:nil="true"/>
    <lcf76f155ced4ddcb4097134ff3c332f xmlns="ed6e31b5-b0fd-4192-977a-9529b7c81cb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80DFE481FBFF441B115BDD70E0EBABF" ma:contentTypeVersion="15" ma:contentTypeDescription="Create a new document." ma:contentTypeScope="" ma:versionID="8e8c1bd8f1ccca843f0643e2aa146870">
  <xsd:schema xmlns:xsd="http://www.w3.org/2001/XMLSchema" xmlns:xs="http://www.w3.org/2001/XMLSchema" xmlns:p="http://schemas.microsoft.com/office/2006/metadata/properties" xmlns:ns2="ed6e31b5-b0fd-4192-977a-9529b7c81cbc" xmlns:ns3="b9d3b543-bc17-4db8-8bcb-c9b0ded3d9eb" targetNamespace="http://schemas.microsoft.com/office/2006/metadata/properties" ma:root="true" ma:fieldsID="e8c2b53635f4784acde22484b7a8f8ed" ns2:_="" ns3:_="">
    <xsd:import namespace="ed6e31b5-b0fd-4192-977a-9529b7c81cbc"/>
    <xsd:import namespace="b9d3b543-bc17-4db8-8bcb-c9b0ded3d9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d6e31b5-b0fd-4192-977a-9529b7c81c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396e9a7-f412-4ff8-89ff-8e3dcd6cfbf3"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d3b543-bc17-4db8-8bcb-c9b0ded3d9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9dc226ea-ac7e-4df0-95ca-8301a7615e50}" ma:internalName="TaxCatchAll" ma:showField="CatchAllData" ma:web="b9d3b543-bc17-4db8-8bcb-c9b0ded3d9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53ACB5-2551-4D68-BA73-04169730940B}">
  <ds:schemaRefs>
    <ds:schemaRef ds:uri="8dc5beb6-1586-42e8-9c2a-a47f406edb97"/>
    <ds:schemaRef ds:uri="2b256f54-678a-4df7-b439-4e04085119e2"/>
    <ds:schemaRef ds:uri="http://schemas.microsoft.com/office/infopath/2007/PartnerControls"/>
    <ds:schemaRef ds:uri="http://schemas.microsoft.com/office/2006/documentManagement/types"/>
    <ds:schemaRef ds:uri="http://purl.org/dc/terms/"/>
    <ds:schemaRef ds:uri="http://schemas.microsoft.com/office/2006/metadata/properties"/>
    <ds:schemaRef ds:uri="http://purl.org/dc/elements/1.1/"/>
    <ds:schemaRef ds:uri="http://schemas.openxmlformats.org/package/2006/metadata/core-properties"/>
    <ds:schemaRef ds:uri="http://www.w3.org/XML/1998/namespace"/>
    <ds:schemaRef ds:uri="http://purl.org/dc/dcmitype/"/>
    <ds:schemaRef ds:uri="5765d20c-cc6d-4e41-8381-2397870b1c1d"/>
    <ds:schemaRef ds:uri="8cf1a7ba-b6ee-4e80-9050-b6fe5aa8ae94"/>
    <ds:schemaRef ds:uri="b9d3b543-bc17-4db8-8bcb-c9b0ded3d9eb"/>
    <ds:schemaRef ds:uri="ed6e31b5-b0fd-4192-977a-9529b7c81cbc"/>
  </ds:schemaRefs>
</ds:datastoreItem>
</file>

<file path=customXml/itemProps2.xml><?xml version="1.0" encoding="utf-8"?>
<ds:datastoreItem xmlns:ds="http://schemas.openxmlformats.org/officeDocument/2006/customXml" ds:itemID="{DC2D0BEA-C0D7-41DE-9878-38BAC232789C}">
  <ds:schemaRefs>
    <ds:schemaRef ds:uri="http://schemas.microsoft.com/sharepoint/v3/contenttype/forms"/>
  </ds:schemaRefs>
</ds:datastoreItem>
</file>

<file path=customXml/itemProps3.xml><?xml version="1.0" encoding="utf-8"?>
<ds:datastoreItem xmlns:ds="http://schemas.openxmlformats.org/officeDocument/2006/customXml" ds:itemID="{4918D20E-04B3-4353-9DB9-8F1B01C4DD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d6e31b5-b0fd-4192-977a-9529b7c81cbc"/>
    <ds:schemaRef ds:uri="b9d3b543-bc17-4db8-8bcb-c9b0ded3d9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19143</TotalTime>
  <Words>8026</Words>
  <Application>Microsoft Office PowerPoint</Application>
  <PresentationFormat>Custom</PresentationFormat>
  <Paragraphs>1885</Paragraphs>
  <Slides>49</Slides>
  <Notes>18</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1_Custom Design</vt:lpstr>
      <vt:lpstr>CSDM Data Models</vt:lpstr>
      <vt:lpstr>How to use this deck</vt:lpstr>
      <vt:lpstr>PowerPoint Presentation</vt:lpstr>
      <vt:lpstr>PowerPoint Presentation</vt:lpstr>
      <vt:lpstr>The Common Service Data Model</vt:lpstr>
      <vt:lpstr>Blank Lexicons</vt:lpstr>
      <vt:lpstr>PowerPoint Presentation</vt:lpstr>
      <vt:lpstr>PowerPoint Presentation</vt:lpstr>
      <vt:lpstr>Platform Host and App Example</vt:lpstr>
      <vt:lpstr>PowerPoint Presentation</vt:lpstr>
      <vt:lpstr>ServiceNow Platform (Run)</vt:lpstr>
      <vt:lpstr>PowerPoint Presentation</vt:lpstr>
      <vt:lpstr>ServiceNow Platform (Fly)</vt:lpstr>
      <vt:lpstr>Platform Host and App Example</vt:lpstr>
      <vt:lpstr>PowerPoint Presentation</vt:lpstr>
      <vt:lpstr>SAP Platform (Run)</vt:lpstr>
      <vt:lpstr>PowerPoint Presentation</vt:lpstr>
      <vt:lpstr>PowerPoint Presentation</vt:lpstr>
      <vt:lpstr>PowerPoint Presentation</vt:lpstr>
      <vt:lpstr>SAP Platform (Fly)</vt:lpstr>
      <vt:lpstr>PowerPoint Presentation</vt:lpstr>
      <vt:lpstr>EPIC Healthcare SaaS Platform (Run)</vt:lpstr>
      <vt:lpstr>PowerPoint Presentation</vt:lpstr>
      <vt:lpstr>EPIC Healthcare SaaS Platform (Fly)</vt:lpstr>
      <vt:lpstr>PowerPoint Presentation</vt:lpstr>
      <vt:lpstr>O365 Platform (Run)</vt:lpstr>
      <vt:lpstr>PowerPoint Presentation</vt:lpstr>
      <vt:lpstr>Microsoft Dynamics </vt:lpstr>
      <vt:lpstr>Client Server Example</vt:lpstr>
      <vt:lpstr>PowerPoint Presentation</vt:lpstr>
      <vt:lpstr>PowerPoint Presentation</vt:lpstr>
      <vt:lpstr>Environment/Location Based Service</vt:lpstr>
      <vt:lpstr>PowerPoint Presentation</vt:lpstr>
      <vt:lpstr>Technical Services</vt:lpstr>
      <vt:lpstr>PowerPoint Presentation</vt:lpstr>
      <vt:lpstr>LogicMonitor and ServiceNow (Fly)</vt:lpstr>
      <vt:lpstr>PowerPoint Presentation</vt:lpstr>
      <vt:lpstr>PowerPoint Presentation</vt:lpstr>
      <vt:lpstr>PowerPoint Presentation</vt:lpstr>
      <vt:lpstr>Microservices: stand – alone API (shared)</vt:lpstr>
      <vt:lpstr>Microservices: Element of a larger Application (Fly)</vt:lpstr>
      <vt:lpstr>Business Services</vt:lpstr>
      <vt:lpstr>PowerPoint Presentation</vt:lpstr>
      <vt:lpstr>PowerPoint Presentation</vt:lpstr>
      <vt:lpstr>PowerPoint Presentation</vt:lpstr>
      <vt:lpstr>Client Compute Hardware (Run)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Mick Jennings</dc:creator>
  <cp:lastModifiedBy>Mary Vanatta</cp:lastModifiedBy>
  <cp:revision>17</cp:revision>
  <cp:lastPrinted>2019-06-03T22:01:18Z</cp:lastPrinted>
  <dcterms:created xsi:type="dcterms:W3CDTF">2022-04-04T11:46:49Z</dcterms:created>
  <dcterms:modified xsi:type="dcterms:W3CDTF">2023-01-24T18:17:31Z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ta">
    <vt:lpwstr/>
  </property>
  <property fmtid="{D5CDD505-2E9C-101B-9397-08002B2CF9AE}" pid="3" name="ContentTypeId">
    <vt:lpwstr>0x010100180DFE481FBFF441B115BDD70E0EBABF</vt:lpwstr>
  </property>
  <property fmtid="{D5CDD505-2E9C-101B-9397-08002B2CF9AE}" pid="4" name="Order">
    <vt:lpwstr>213235100.000000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odifiedthisRelease">
    <vt:lpwstr>false</vt:lpwstr>
  </property>
  <property fmtid="{D5CDD505-2E9C-101B-9397-08002B2CF9AE}" pid="9" name="_ExtendedDescription">
    <vt:lpwstr/>
  </property>
  <property fmtid="{D5CDD505-2E9C-101B-9397-08002B2CF9AE}" pid="10" name="AssetStatus">
    <vt:lpwstr>Loaded in Now Create</vt:lpwstr>
  </property>
  <property fmtid="{D5CDD505-2E9C-101B-9397-08002B2CF9AE}" pid="11" name="TriggerFlowInfo">
    <vt:lpwstr/>
  </property>
  <property fmtid="{D5CDD505-2E9C-101B-9397-08002B2CF9AE}" pid="12" name="PercentComplete">
    <vt:lpwstr>100%</vt:lpwstr>
  </property>
  <property fmtid="{D5CDD505-2E9C-101B-9397-08002B2CF9AE}" pid="13" name="IsitcorrectinNowCreate?">
    <vt:lpwstr>Yes</vt:lpwstr>
  </property>
  <property fmtid="{D5CDD505-2E9C-101B-9397-08002B2CF9AE}" pid="14" name="NotesandComments">
    <vt:lpwstr>Updated to align with seymourpowell and latest corp template. Also reviewed by Mick J</vt:lpwstr>
  </property>
  <property fmtid="{D5CDD505-2E9C-101B-9397-08002B2CF9AE}" pid="15" name="xd_Signature">
    <vt:lpwstr/>
  </property>
  <property fmtid="{D5CDD505-2E9C-101B-9397-08002B2CF9AE}" pid="16" name="Contributor">
    <vt:lpwstr>2514;#Mary Vanatta</vt:lpwstr>
  </property>
  <property fmtid="{D5CDD505-2E9C-101B-9397-08002B2CF9AE}" pid="17" name="Reviewer">
    <vt:lpwstr>1707;#Mike Roper</vt:lpwstr>
  </property>
  <property fmtid="{D5CDD505-2E9C-101B-9397-08002B2CF9AE}" pid="18" name="Status">
    <vt:lpwstr>Loaded in NowCreate</vt:lpwstr>
  </property>
  <property fmtid="{D5CDD505-2E9C-101B-9397-08002B2CF9AE}" pid="19" name="Priority">
    <vt:lpwstr>High, Release Updates Required</vt:lpwstr>
  </property>
  <property fmtid="{D5CDD505-2E9C-101B-9397-08002B2CF9AE}" pid="20" name="MediaServiceImageTags">
    <vt:lpwstr/>
  </property>
</Properties>
</file>