
<file path=[Content_Types].xml><?xml version="1.0" encoding="utf-8"?>
<Types xmlns="http://schemas.openxmlformats.org/package/2006/content-types">
  <Default Extension="xml" ContentType="application/vnd.openxmlformats-package.core-properties+xml"/>
  <Default Extension="jpeg" ContentType="image/jpeg"/>
  <Default Extension="png" ContentType="image/png"/>
  <Default Extension="svg" ContentType="image/svg+xml"/>
  <Default Extension="emf" ContentType="image/x-emf"/>
  <Default Extension="tiff" ContentType="image/tiff"/>
  <Default Extension="rels" ContentType="application/vnd.openxmlformats-package.relationships+xml"/>
  <Override PartName="/ppt/presentation.xml" ContentType="application/vnd.openxmlformats-officedocument.presentationml.presentation.main+xml"/>
  <Override PartName="/ppt/slides/slide111.xml" ContentType="application/vnd.openxmlformats-officedocument.presentationml.slide+xml"/>
  <Override PartName="/ppt/notesSlides/notesSlide84.xml" ContentType="application/vnd.openxmlformats-officedocument.presentationml.notesSlide+xml"/>
  <Override PartName="/ppt/notesMasters/notesMaster1.xml" ContentType="application/vnd.openxmlformats-officedocument.presentationml.notesMaster+xml"/>
  <Override PartName="/ppt/theme/theme4.xml" ContentType="application/vnd.openxmlformats-officedocument.theme+xml"/>
  <Override PartName="/ppt/slideLayouts/slideLayout49.xml" ContentType="application/vnd.openxmlformats-officedocument.presentationml.slideLayout+xml"/>
  <Override PartName="/ppt/slideMasters/slideMaster1.xml" ContentType="application/vnd.openxmlformats-officedocument.presentationml.slideMaster+xml"/>
  <Override PartName="/ppt/slideLayouts/slideLayout42.xml" ContentType="application/vnd.openxmlformats-officedocument.presentationml.slideLayout+xml"/>
  <Override PartName="/ppt/slideLayouts/slideLayout50.xml" ContentType="application/vnd.openxmlformats-officedocument.presentationml.slideLayout+xml"/>
  <Override PartName="/ppt/slideLayouts/slideLayout2.xml" ContentType="application/vnd.openxmlformats-officedocument.presentationml.slideLayout+xml"/>
  <Override PartName="/ppt/slideLayouts/slideLayout40.xml" ContentType="application/vnd.openxmlformats-officedocument.presentationml.slideLayout+xml"/>
  <Override PartName="/ppt/slideLayouts/slideLayout45.xml" ContentType="application/vnd.openxmlformats-officedocument.presentationml.slideLayout+xml"/>
  <Override PartName="/ppt/slideLayouts/slideLayout19.xml" ContentType="application/vnd.openxmlformats-officedocument.presentationml.slideLayout+xml"/>
  <Override PartName="/ppt/slideLayouts/slideLayout44.xml" ContentType="application/vnd.openxmlformats-officedocument.presentationml.slideLayout+xml"/>
  <Override PartName="/ppt/theme/theme1.xml" ContentType="application/vnd.openxmlformats-officedocument.theme+xml"/>
  <Override PartName="/ppt/slideLayouts/slideLayout35.xml" ContentType="application/vnd.openxmlformats-officedocument.presentationml.slideLayout+xml"/>
  <Override PartName="/ppt/slideLayouts/slideLayout43.xml" ContentType="application/vnd.openxmlformats-officedocument.presentationml.slideLayout+xml"/>
  <Override PartName="/ppt/slideLayouts/slideLayout48.xml" ContentType="application/vnd.openxmlformats-officedocument.presentationml.slideLayout+xml"/>
  <Override PartName="/ppt/slideLayouts/slideLayout51.xml" ContentType="application/vnd.openxmlformats-officedocument.presentationml.slideLayout+xml"/>
  <Override PartName="/ppt/slideLayouts/slideLayout38.xml" ContentType="application/vnd.openxmlformats-officedocument.presentationml.slideLayout+xml"/>
  <Override PartName="/ppt/slideLayouts/slideLayout46.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slideLayouts/slideLayout36.xml" ContentType="application/vnd.openxmlformats-officedocument.presentationml.slideLayout+xml"/>
  <Override PartName="/ppt/slides/slide15.xml" ContentType="application/vnd.openxmlformats-officedocument.presentationml.slide+xml"/>
  <Override PartName="/ppt/notesSlides/notesSlide7.xml" ContentType="application/vnd.openxmlformats-officedocument.presentationml.notesSlide+xml"/>
  <Override PartName="/ppt/theme/themeOverride2.xml" ContentType="application/vnd.openxmlformats-officedocument.themeOverride+xml"/>
  <Override PartName="/ppt/slides/slide36.xml" ContentType="application/vnd.openxmlformats-officedocument.presentationml.slide+xml"/>
  <Override PartName="/ppt/notesSlides/notesSlide25.xml" ContentType="application/vnd.openxmlformats-officedocument.presentationml.notesSlide+xml"/>
  <Override PartName="/ppt/slides/slide57.xml" ContentType="application/vnd.openxmlformats-officedocument.presentationml.slide+xml"/>
  <Override PartName="/ppt/notesSlides/notesSlide41.xml" ContentType="application/vnd.openxmlformats-officedocument.presentationml.notesSlide+xml"/>
  <Override PartName="/ppt/slides/slide78.xml" ContentType="application/vnd.openxmlformats-officedocument.presentationml.slide+xml"/>
  <Override PartName="/ppt/notesSlides/notesSlide59.xml" ContentType="application/vnd.openxmlformats-officedocument.presentationml.notesSlide+xml"/>
  <Override PartName="/ppt/slides/slide132.xml" ContentType="application/vnd.openxmlformats-officedocument.presentationml.slide+xml"/>
  <Override PartName="/ppt/notesSlides/notesSlide102.xml" ContentType="application/vnd.openxmlformats-officedocument.presentationml.notesSlide+xml"/>
  <Override PartName="/ppt/slides/slide153.xml" ContentType="application/vnd.openxmlformats-officedocument.presentationml.slide+xml"/>
  <Override PartName="/ppt/diagrams/data7.xml" ContentType="application/vnd.openxmlformats-officedocument.drawingml.diagramData+xml"/>
  <Override PartName="/ppt/diagrams/drawing7.xml" ContentType="application/vnd.ms-office.drawingml.diagramDrawing+xml"/>
  <Override PartName="/ppt/notesSlides/notesSlide122.xml" ContentType="application/vnd.openxmlformats-officedocument.presentationml.notesSlide+xml"/>
  <Override PartName="/ppt/diagrams/colors7.xml" ContentType="application/vnd.openxmlformats-officedocument.drawingml.diagramColors+xml"/>
  <Override PartName="/ppt/diagrams/quickStyle7.xml" ContentType="application/vnd.openxmlformats-officedocument.drawingml.diagramStyle+xml"/>
  <Override PartName="/ppt/diagrams/layout7.xml" ContentType="application/vnd.openxmlformats-officedocument.drawingml.diagramLayout+xml"/>
  <Override PartName="/ppt/slides/slide164.xml" ContentType="application/vnd.openxmlformats-officedocument.presentationml.slide+xml"/>
  <Override PartName="/ppt/diagrams/data9.xml" ContentType="application/vnd.openxmlformats-officedocument.drawingml.diagramData+xml"/>
  <Override PartName="/ppt/diagrams/drawing9.xml" ContentType="application/vnd.ms-office.drawingml.diagramDrawing+xml"/>
  <Override PartName="/ppt/notesSlides/notesSlide130.xml" ContentType="application/vnd.openxmlformats-officedocument.presentationml.notesSlide+xml"/>
  <Override PartName="/ppt/diagrams/colors9.xml" ContentType="application/vnd.openxmlformats-officedocument.drawingml.diagramColors+xml"/>
  <Override PartName="/ppt/diagrams/quickStyle9.xml" ContentType="application/vnd.openxmlformats-officedocument.drawingml.diagramStyle+xml"/>
  <Override PartName="/ppt/diagrams/layout9.xml" ContentType="application/vnd.openxmlformats-officedocument.drawingml.diagramLayout+xml"/>
  <Override PartName="/ppt/slides/slide101.xml" ContentType="application/vnd.openxmlformats-officedocument.presentationml.slide+xml"/>
  <Override PartName="/ppt/slides/slide5.xml" ContentType="application/vnd.openxmlformats-officedocument.presentationml.slide+xml"/>
  <Override PartName="/ppt/slides/slide26.xml" ContentType="application/vnd.openxmlformats-officedocument.presentationml.slide+xml"/>
  <Override PartName="/ppt/notesSlides/notesSlide18.xml" ContentType="application/vnd.openxmlformats-officedocument.presentationml.notesSlide+xml"/>
  <Override PartName="/ppt/slides/slide47.xml" ContentType="application/vnd.openxmlformats-officedocument.presentationml.slide+xml"/>
  <Override PartName="/ppt/notesSlides/notesSlide34.xml" ContentType="application/vnd.openxmlformats-officedocument.presentationml.notesSlide+xml"/>
  <Override PartName="/ppt/slides/slide68.xml" ContentType="application/vnd.openxmlformats-officedocument.presentationml.slide+xml"/>
  <Override PartName="/ppt/notesSlides/notesSlide50.xml" ContentType="application/vnd.openxmlformats-officedocument.presentationml.notesSlide+xml"/>
  <Override PartName="/ppt/slides/slide122.xml" ContentType="application/vnd.openxmlformats-officedocument.presentationml.slide+xml"/>
  <Override PartName="/ppt/notesSlides/notesSlide95.xml" ContentType="application/vnd.openxmlformats-officedocument.presentationml.notesSlide+xml"/>
  <Override PartName="/ppt/slideLayouts/slideLayout141.xml" ContentType="application/vnd.openxmlformats-officedocument.presentationml.slideLayout+xml"/>
  <Override PartName="/ppt/slideMasters/slideMaster3.xml" ContentType="application/vnd.openxmlformats-officedocument.presentationml.slideMaster+xml"/>
  <Override PartName="/ppt/slideLayouts/slideLayout131.xml" ContentType="application/vnd.openxmlformats-officedocument.presentationml.slideLayout+xml"/>
  <Override PartName="/ppt/slideLayouts/slideLayout135.xml" ContentType="application/vnd.openxmlformats-officedocument.presentationml.slideLayout+xml"/>
  <Override PartName="/ppt/slideLayouts/slideLayout140.xml" ContentType="application/vnd.openxmlformats-officedocument.presentationml.slideLayout+xml"/>
  <Override PartName="/ppt/theme/theme3.xml" ContentType="application/vnd.openxmlformats-officedocument.theme+xml"/>
  <Override PartName="/ppt/slideLayouts/slideLayout130.xml" ContentType="application/vnd.openxmlformats-officedocument.presentationml.slideLayout+xml"/>
  <Override PartName="/ppt/slideLayouts/slideLayout144.xml" ContentType="application/vnd.openxmlformats-officedocument.presentationml.slideLayout+xml"/>
  <Override PartName="/ppt/slideLayouts/slideLayout129.xml" ContentType="application/vnd.openxmlformats-officedocument.presentationml.slideLayout+xml"/>
  <Override PartName="/ppt/slideLayouts/slideLayout139.xml" ContentType="application/vnd.openxmlformats-officedocument.presentationml.slideLayout+xml"/>
  <Override PartName="/ppt/slideLayouts/slideLayout133.xml" ContentType="application/vnd.openxmlformats-officedocument.presentationml.slideLayout+xml"/>
  <Override PartName="/ppt/slideLayouts/slideLayout143.xml" ContentType="application/vnd.openxmlformats-officedocument.presentationml.slideLayout+xml"/>
  <Override PartName="/ppt/slideLayouts/slideLayout138.xml" ContentType="application/vnd.openxmlformats-officedocument.presentationml.slideLayout+xml"/>
  <Override PartName="/ppt/slideLayouts/slideLayout132.xml" ContentType="application/vnd.openxmlformats-officedocument.presentationml.slideLayout+xml"/>
  <Override PartName="/ppt/slideLayouts/slideLayout137.xml" ContentType="application/vnd.openxmlformats-officedocument.presentationml.slideLayout+xml"/>
  <Override PartName="/ppt/slideLayouts/slideLayout142.xml" ContentType="application/vnd.openxmlformats-officedocument.presentationml.slideLayout+xml"/>
  <Override PartName="/ppt/slides/slide143.xml" ContentType="application/vnd.openxmlformats-officedocument.presentationml.slide+xml"/>
  <Override PartName="/ppt/notesSlides/notesSlide112.xml" ContentType="application/vnd.openxmlformats-officedocument.presentationml.notesSlide+xml"/>
  <Override PartName="/ppt/theme/themeOverride10.xml" ContentType="application/vnd.openxmlformats-officedocument.themeOverride+xml"/>
  <Override PartName="/ppt/slideMasters/slideMaster2.xml" ContentType="application/vnd.openxmlformats-officedocument.presentationml.slideMaster+xml"/>
  <Override PartName="/ppt/slideLayouts/slideLayout83.xml" ContentType="application/vnd.openxmlformats-officedocument.presentationml.slideLayout+xml"/>
  <Override PartName="/ppt/theme/theme2.xml" ContentType="application/vnd.openxmlformats-officedocument.theme+xml"/>
  <Override PartName="/ppt/slides/slide89.xml" ContentType="application/vnd.openxmlformats-officedocument.presentationml.slide+xml"/>
  <Override PartName="/ppt/slides/slide154.xml" ContentType="application/vnd.openxmlformats-officedocument.presentationml.slide+xml"/>
  <Override PartName="/ppt/diagrams/data8.xml" ContentType="application/vnd.openxmlformats-officedocument.drawingml.diagramData+xml"/>
  <Override PartName="/ppt/diagrams/drawing8.xml" ContentType="application/vnd.ms-office.drawingml.diagramDrawing+xml"/>
  <Override PartName="/ppt/notesSlides/notesSlide123.xml" ContentType="application/vnd.openxmlformats-officedocument.presentationml.notesSlide+xml"/>
  <Override PartName="/ppt/diagrams/colors8.xml" ContentType="application/vnd.openxmlformats-officedocument.drawingml.diagramColors+xml"/>
  <Override PartName="/ppt/diagrams/quickStyle8.xml" ContentType="application/vnd.openxmlformats-officedocument.drawingml.diagramStyle+xml"/>
  <Override PartName="/ppt/diagrams/layout8.xml" ContentType="application/vnd.openxmlformats-officedocument.drawingml.diagramLayout+xml"/>
  <Override PartName="/ppt/slides/slide175.xml" ContentType="application/vnd.openxmlformats-officedocument.presentationml.slide+xml"/>
  <Override PartName="/ppt/notesSlides/notesSlide136.xml" ContentType="application/vnd.openxmlformats-officedocument.presentationml.notesSlide+xml"/>
  <Override PartName="/ppt/slides/slide16.xml" ContentType="application/vnd.openxmlformats-officedocument.presentationml.slide+xml"/>
  <Override PartName="/ppt/notesSlides/notesSlide8.xml" ContentType="application/vnd.openxmlformats-officedocument.presentationml.notesSlide+xml"/>
  <Override PartName="/ppt/slides/slide37.xml" ContentType="application/vnd.openxmlformats-officedocument.presentationml.slide+xml"/>
  <Override PartName="/ppt/notesSlides/notesSlide26.xml" ContentType="application/vnd.openxmlformats-officedocument.presentationml.notesSlide+xml"/>
  <Override PartName="/ppt/slides/slide58.xml" ContentType="application/vnd.openxmlformats-officedocument.presentationml.slide+xml"/>
  <Override PartName="/ppt/notesSlides/notesSlide42.xml" ContentType="application/vnd.openxmlformats-officedocument.presentationml.notesSlide+xml"/>
  <Override PartName="/ppt/slides/slide112.xml" ContentType="application/vnd.openxmlformats-officedocument.presentationml.slide+xml"/>
  <Override PartName="/ppt/notesSlides/notesSlide85.xml" ContentType="application/vnd.openxmlformats-officedocument.presentationml.notesSlide+xml"/>
  <Override PartName="/ppt/slides/slide133.xml" ContentType="application/vnd.openxmlformats-officedocument.presentationml.slide+xml"/>
  <Override PartName="/ppt/notesSlides/notesSlide103.xml" ContentType="application/vnd.openxmlformats-officedocument.presentationml.notesSlide+xml"/>
  <Override PartName="/ppt/slides/slide79.xml" ContentType="application/vnd.openxmlformats-officedocument.presentationml.slide+xml"/>
  <Override PartName="/ppt/notesSlides/notesSlide60.xml" ContentType="application/vnd.openxmlformats-officedocument.presentationml.notesSlide+xml"/>
  <Override PartName="/ppt/slides/slide144.xml" ContentType="application/vnd.openxmlformats-officedocument.presentationml.slide+xml"/>
  <Override PartName="/ppt/notesSlides/notesSlide113.xml" ContentType="application/vnd.openxmlformats-officedocument.presentationml.notesSlide+xml"/>
  <Override PartName="/ppt/theme/themeOverride11.xml" ContentType="application/vnd.openxmlformats-officedocument.themeOverride+xml"/>
  <Override PartName="/ppt/slides/slide165.xml" ContentType="application/vnd.openxmlformats-officedocument.presentationml.slide+xml"/>
  <Override PartName="/ppt/slides/slide6.xml" ContentType="application/vnd.openxmlformats-officedocument.presentationml.slide+xml"/>
  <Override PartName="/ppt/slides/slide27.xml" ContentType="application/vnd.openxmlformats-officedocument.presentationml.slide+xml"/>
  <Override PartName="/ppt/notesSlides/notesSlide19.xml" ContentType="application/vnd.openxmlformats-officedocument.presentationml.notesSlide+xml"/>
  <Override PartName="/ppt/slides/slide102.xml" ContentType="application/vnd.openxmlformats-officedocument.presentationml.slide+xml"/>
  <Override PartName="/ppt/slides/slide123.xml" ContentType="application/vnd.openxmlformats-officedocument.presentationml.slide+xml"/>
  <Override PartName="/ppt/slides/slide48.xml" ContentType="application/vnd.openxmlformats-officedocument.presentationml.slide+xml"/>
  <Override PartName="/ppt/notesSlides/notesSlide35.xml" ContentType="application/vnd.openxmlformats-officedocument.presentationml.notesSlide+xml"/>
  <Override PartName="/ppt/slides/slide69.xml" ContentType="application/vnd.openxmlformats-officedocument.presentationml.slide+xml"/>
  <Override PartName="/ppt/notesSlides/notesSlide51.xml" ContentType="application/vnd.openxmlformats-officedocument.presentationml.notesSlide+xml"/>
  <Override PartName="/ppt/slides/slide90.xml" ContentType="application/vnd.openxmlformats-officedocument.presentationml.slide+xml"/>
  <Override PartName="/ppt/notesSlides/notesSlide69.xml" ContentType="application/vnd.openxmlformats-officedocument.presentationml.notesSlide+xml"/>
  <Override PartName="/ppt/theme/themeOverride5.xml" ContentType="application/vnd.openxmlformats-officedocument.themeOverride+xml"/>
  <Override PartName="/ppt/slides/slide134.xml" ContentType="application/vnd.openxmlformats-officedocument.presentationml.slide+xml"/>
  <Override PartName="/ppt/notesSlides/notesSlide104.xml" ContentType="application/vnd.openxmlformats-officedocument.presentationml.notesSlide+xml"/>
  <Override PartName="/ppt/slides/slide155.xml" ContentType="application/vnd.openxmlformats-officedocument.presentationml.slide+xml"/>
  <Override PartName="/ppt/notesSlides/notesSlide124.xml" ContentType="application/vnd.openxmlformats-officedocument.presentationml.notesSlide+xml"/>
  <Override PartName="/ppt/slides/slide176.xml" ContentType="application/vnd.openxmlformats-officedocument.presentationml.slide+xml"/>
  <Override PartName="/ppt/notesSlides/notesSlide137.xml" ContentType="application/vnd.openxmlformats-officedocument.presentationml.notesSlide+xml"/>
  <Override PartName="/ppt/slides/slide17.xml" ContentType="application/vnd.openxmlformats-officedocument.presentationml.slide+xml"/>
  <Override PartName="/ppt/notesSlides/notesSlide9.xml" ContentType="application/vnd.openxmlformats-officedocument.presentationml.notesSlide+xml"/>
  <Override PartName="/ppt/slides/slide113.xml" ContentType="application/vnd.openxmlformats-officedocument.presentationml.slide+xml"/>
  <Override PartName="/ppt/notesSlides/notesSlide86.xml" ContentType="application/vnd.openxmlformats-officedocument.presentationml.notesSlide+xml"/>
  <Override PartName="/ppt/slides/slide38.xml" ContentType="application/vnd.openxmlformats-officedocument.presentationml.slide+xml"/>
  <Override PartName="/ppt/slides/slide59.xml" ContentType="application/vnd.openxmlformats-officedocument.presentationml.slide+xml"/>
  <Override PartName="/ppt/notesSlides/notesSlide43.xml" ContentType="application/vnd.openxmlformats-officedocument.presentationml.notesSlide+xml"/>
  <Override PartName="/ppt/slides/slide80.xml" ContentType="application/vnd.openxmlformats-officedocument.presentationml.slide+xml"/>
  <Override PartName="/ppt/notesSlides/notesSlide61.xml" ContentType="application/vnd.openxmlformats-officedocument.presentationml.notesSlide+xml"/>
  <Override PartName="/ppt/slides/slide124.xml" ContentType="application/vnd.openxmlformats-officedocument.presentationml.slide+xml"/>
  <Override PartName="/ppt/notesSlides/notesSlide96.xml" ContentType="application/vnd.openxmlformats-officedocument.presentationml.notesSlide+xml"/>
  <Override PartName="/ppt/slides/slide145.xml" ContentType="application/vnd.openxmlformats-officedocument.presentationml.slide+xml"/>
  <Override PartName="/ppt/notesSlides/notesSlide114.xml" ContentType="application/vnd.openxmlformats-officedocument.presentationml.notesSlide+xml"/>
  <Override PartName="/ppt/theme/themeOverride12.xml" ContentType="application/vnd.openxmlformats-officedocument.themeOverride+xml"/>
  <Override PartName="/ppt/slides/slide166.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33.xml" ContentType="application/vnd.openxmlformats-officedocument.presentationml.slide+xml"/>
  <Override PartName="/ppt/slides/slide103.xml" ContentType="application/vnd.openxmlformats-officedocument.presentationml.slide+xml"/>
  <Override PartName="/ppt/notesSlides/notesSlide77.xml" ContentType="application/vnd.openxmlformats-officedocument.presentationml.notesSlide+xml"/>
  <Override PartName="/ppt/slides/slide28.xml" ContentType="application/vnd.openxmlformats-officedocument.presentationml.slide+xml"/>
  <Override PartName="/ppt/slides/slide44.xml" ContentType="application/vnd.openxmlformats-officedocument.presentationml.slide+xml"/>
  <Override PartName="/ppt/slides/slide49.xml" ContentType="application/vnd.openxmlformats-officedocument.presentationml.slide+xml"/>
  <Override PartName="/ppt/notesSlides/notesSlide36.xml" ContentType="application/vnd.openxmlformats-officedocument.presentationml.notesSlide+xml"/>
  <Override PartName="/ppt/slides/slide70.xml" ContentType="application/vnd.openxmlformats-officedocument.presentationml.slide+xml"/>
  <Override PartName="/ppt/notesSlides/notesSlide52.xml" ContentType="application/vnd.openxmlformats-officedocument.presentationml.notesSlide+xml"/>
  <Override PartName="/ppt/slides/slide91.xml" ContentType="application/vnd.openxmlformats-officedocument.presentationml.slide+xml"/>
  <Override PartName="/ppt/notesSlides/notesSlide70.xml" ContentType="application/vnd.openxmlformats-officedocument.presentationml.notesSlide+xml"/>
  <Override PartName="/ppt/slides/slide98.xml" ContentType="application/vnd.openxmlformats-officedocument.presentationml.slide+xml"/>
  <Override PartName="/ppt/notesSlides/notesSlide75.xml" ContentType="application/vnd.openxmlformats-officedocument.presentationml.notesSlide+xml"/>
  <Override PartName="/ppt/slides/slide114.xml" ContentType="application/vnd.openxmlformats-officedocument.presentationml.slide+xml"/>
  <Override PartName="/ppt/notesSlides/notesSlide87.xml" ContentType="application/vnd.openxmlformats-officedocument.presentationml.notesSlide+xml"/>
  <Override PartName="/ppt/slides/slide119.xml" ContentType="application/vnd.openxmlformats-officedocument.presentationml.slide+xml"/>
  <Override PartName="/ppt/notesSlides/notesSlide92.xml" ContentType="application/vnd.openxmlformats-officedocument.presentationml.notesSlide+xml"/>
  <Override PartName="/ppt/slides/slide135.xml" ContentType="application/vnd.openxmlformats-officedocument.presentationml.slide+xml"/>
  <Override PartName="/ppt/notesSlides/notesSlide105.xml" ContentType="application/vnd.openxmlformats-officedocument.presentationml.notesSlide+xml"/>
  <Override PartName="/ppt/slides/slide140.xml" ContentType="application/vnd.openxmlformats-officedocument.presentationml.slide+xml"/>
  <Override PartName="/ppt/notesSlides/notesSlide110.xml" ContentType="application/vnd.openxmlformats-officedocument.presentationml.notesSlide+xml"/>
  <Override PartName="/ppt/slides/slide161.xml" ContentType="application/vnd.openxmlformats-officedocument.presentationml.slide+xml"/>
  <Override PartName="/ppt/slides/slide1.xml" ContentType="application/vnd.openxmlformats-officedocument.presentationml.slide+xml"/>
  <Override PartName="/ppt/notesSlides/notesSlide1.xml" ContentType="application/vnd.openxmlformats-officedocument.presentationml.notesSlide+xml"/>
  <Override PartName="/ppt/slides/slide65.xml" ContentType="application/vnd.openxmlformats-officedocument.presentationml.slide+xml"/>
  <Override PartName="/ppt/notesSlides/notesSlide47.xml" ContentType="application/vnd.openxmlformats-officedocument.presentationml.notesSlide+xml"/>
  <Override PartName="/ppt/slides/slide86.xml" ContentType="application/vnd.openxmlformats-officedocument.presentationml.slide+xml"/>
  <Override PartName="/ppt/notesSlides/notesSlide66.xml" ContentType="application/vnd.openxmlformats-officedocument.presentationml.notesSlide+xml"/>
  <Override PartName="/ppt/slides/slide156.xml" ContentType="application/vnd.openxmlformats-officedocument.presentationml.slide+xml"/>
  <Override PartName="/ppt/notesSlides/notesSlide125.xml" ContentType="application/vnd.openxmlformats-officedocument.presentationml.notesSlide+xml"/>
  <Override PartName="/customXml/item2.xml" ContentType="application/xml"/>
  <Override PartName="/customXml/itemProps2.xml" ContentType="application/vnd.openxmlformats-officedocument.customXmlProperties+xml"/>
  <Override PartName="/ppt/slides/slide23.xml" ContentType="application/vnd.openxmlformats-officedocument.presentationml.slide+xml"/>
  <Override PartName="/ppt/notesSlides/notesSlide15.xml" ContentType="application/vnd.openxmlformats-officedocument.presentationml.notesSlide+xml"/>
  <Override PartName="/ppt/slides/slide18.xml" ContentType="application/vnd.openxmlformats-officedocument.presentationml.slide+xml"/>
  <Override PartName="/ppt/notesSlides/notesSlide10.xml" ContentType="application/vnd.openxmlformats-officedocument.presentationml.notesSlide+xml"/>
  <Override PartName="/ppt/slides/slide34.xml" ContentType="application/vnd.openxmlformats-officedocument.presentationml.slide+xml"/>
  <Override PartName="/ppt/notesSlides/notesSlide23.xml" ContentType="application/vnd.openxmlformats-officedocument.presentationml.notesSlide+xml"/>
  <Override PartName="/ppt/slides/slide39.xml" ContentType="application/vnd.openxmlformats-officedocument.presentationml.slide+xml"/>
  <Override PartName="/ppt/notesSlides/notesSlide27.xml" ContentType="application/vnd.openxmlformats-officedocument.presentationml.notesSlide+xml"/>
  <Override PartName="/ppt/slides/slide60.xml" ContentType="application/vnd.openxmlformats-officedocument.presentationml.slide+xml"/>
  <Override PartName="/ppt/notesSlides/notesSlide44.xml" ContentType="application/vnd.openxmlformats-officedocument.presentationml.notesSlide+xml"/>
  <Override PartName="/ppt/slides/slide81.xml" ContentType="application/vnd.openxmlformats-officedocument.presentationml.slide+xml"/>
  <Override PartName="/ppt/notesSlides/notesSlide62.xml" ContentType="application/vnd.openxmlformats-officedocument.presentationml.notesSlide+xml"/>
  <Override PartName="/ppt/slides/slide104.xml" ContentType="application/vnd.openxmlformats-officedocument.presentationml.slide+xml"/>
  <Override PartName="/ppt/notesSlides/notesSlide78.xml" ContentType="application/vnd.openxmlformats-officedocument.presentationml.notesSlide+xml"/>
  <Override PartName="/ppt/slides/slide109.xml" ContentType="application/vnd.openxmlformats-officedocument.presentationml.slide+xml"/>
  <Override PartName="/ppt/notesSlides/notesSlide82.xml" ContentType="application/vnd.openxmlformats-officedocument.presentationml.notesSlide+xml"/>
  <Override PartName="/ppt/slides/slide125.xml" ContentType="application/vnd.openxmlformats-officedocument.presentationml.slide+xml"/>
  <Override PartName="/ppt/notesSlides/notesSlide97.xml" ContentType="application/vnd.openxmlformats-officedocument.presentationml.notesSlide+xml"/>
  <Override PartName="/ppt/slides/slide130.xml" ContentType="application/vnd.openxmlformats-officedocument.presentationml.slide+xml"/>
  <Override PartName="/ppt/notesSlides/notesSlide100.xml" ContentType="application/vnd.openxmlformats-officedocument.presentationml.notesSlide+xml"/>
  <Override PartName="/ppt/slides/slide151.xml" ContentType="application/vnd.openxmlformats-officedocument.presentationml.slide+xml"/>
  <Override PartName="/ppt/notesSlides/notesSlide120.xml" ContentType="application/vnd.openxmlformats-officedocument.presentationml.notesSlide+xml"/>
  <Override PartName="/ppt/slides/slide172.xml" ContentType="application/vnd.openxmlformats-officedocument.presentationml.slide+xml"/>
  <Override PartName="/ppt/notesSlides/notesSlide133.xml" ContentType="application/vnd.openxmlformats-officedocument.presentationml.notesSlide+xml"/>
  <Override PartName="/ppt/slides/slide55.xml" ContentType="application/vnd.openxmlformats-officedocument.presentationml.slide+xml"/>
  <Override PartName="/ppt/slides/slide76.xml" ContentType="application/vnd.openxmlformats-officedocument.presentationml.slide+xml"/>
  <Override PartName="/ppt/notesSlides/notesSlide57.xml" ContentType="application/vnd.openxmlformats-officedocument.presentationml.notesSlide+xml"/>
  <Override PartName="/ppt/slides/slide146.xml" ContentType="application/vnd.openxmlformats-officedocument.presentationml.slide+xml"/>
  <Override PartName="/ppt/notesSlides/notesSlide115.xml" ContentType="application/vnd.openxmlformats-officedocument.presentationml.notesSlide+xml"/>
  <Override PartName="/ppt/theme/themeOverride13.xml" ContentType="application/vnd.openxmlformats-officedocument.themeOverride+xml"/>
  <Override PartName="/ppt/slides/slide167.xml" ContentType="application/vnd.openxmlformats-officedocument.presentationml.slide+xml"/>
  <Override PartName="/ppt/notesSlides/notesSlide131.xml" ContentType="application/vnd.openxmlformats-officedocument.presentationml.notesSlide+xml"/>
  <Override PartName="/ppt/slides/slide1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3.xml" ContentType="application/vnd.openxmlformats-officedocument.presentationml.notesSlide+xml"/>
  <Override PartName="/ppt/slides/slide24.xml" ContentType="application/vnd.openxmlformats-officedocument.presentationml.slide+xml"/>
  <Override PartName="/ppt/notesSlides/notesSlide16.xml" ContentType="application/vnd.openxmlformats-officedocument.presentationml.notesSlide+xml"/>
  <Override PartName="/ppt/slides/slide29.xml" ContentType="application/vnd.openxmlformats-officedocument.presentationml.slide+xml"/>
  <Override PartName="/ppt/notesSlides/notesSlide20.xml" ContentType="application/vnd.openxmlformats-officedocument.presentationml.notesSlide+xml"/>
  <Override PartName="/ppt/slides/slide50.xml" ContentType="application/vnd.openxmlformats-officedocument.presentationml.slide+xml"/>
  <Override PartName="/ppt/notesSlides/notesSlide37.xml" ContentType="application/vnd.openxmlformats-officedocument.presentationml.notesSlide+xml"/>
  <Override PartName="/ppt/slides/slide71.xml" ContentType="application/vnd.openxmlformats-officedocument.presentationml.slide+xml"/>
  <Override PartName="/ppt/notesSlides/notesSlide53.xml" ContentType="application/vnd.openxmlformats-officedocument.presentationml.notesSlide+xml"/>
  <Override PartName="/ppt/slides/slide94.xml" ContentType="application/vnd.openxmlformats-officedocument.presentationml.slide+xml"/>
  <Override PartName="/ppt/slides/slide99.xml" ContentType="application/vnd.openxmlformats-officedocument.presentationml.slide+xml"/>
  <Override PartName="/ppt/diagrams/data5.xml" ContentType="application/vnd.openxmlformats-officedocument.drawingml.diagramData+xml"/>
  <Override PartName="/ppt/diagrams/drawing5.xml" ContentType="application/vnd.ms-office.drawingml.diagramDrawing+xml"/>
  <Override PartName="/ppt/notesSlides/notesSlide76.xml" ContentType="application/vnd.openxmlformats-officedocument.presentationml.notesSlide+xml"/>
  <Override PartName="/ppt/diagrams/colors5.xml" ContentType="application/vnd.openxmlformats-officedocument.drawingml.diagramColors+xml"/>
  <Override PartName="/ppt/diagrams/quickStyle5.xml" ContentType="application/vnd.openxmlformats-officedocument.drawingml.diagramStyle+xml"/>
  <Override PartName="/ppt/diagrams/layout5.xml" ContentType="application/vnd.openxmlformats-officedocument.drawingml.diagramLayout+xml"/>
  <Override PartName="/ppt/slides/slide120.xml" ContentType="application/vnd.openxmlformats-officedocument.presentationml.slide+xml"/>
  <Override PartName="/ppt/notesSlides/notesSlide93.xml" ContentType="application/vnd.openxmlformats-officedocument.presentationml.notesSlide+xml"/>
  <Override PartName="/ppt/slides/slide141.xml" ContentType="application/vnd.openxmlformats-officedocument.presentationml.slide+xml"/>
  <Override PartName="/ppt/theme/themeOverride9.xml" ContentType="application/vnd.openxmlformats-officedocument.themeOverride+xml"/>
  <Override PartName="/ppt/slides/slide162.xml" ContentType="application/vnd.openxmlformats-officedocument.presentationml.slide+xml"/>
  <Override PartName="/ppt/slides/slide2.xml" ContentType="application/vnd.openxmlformats-officedocument.presentationml.slide+xml"/>
  <Override PartName="/ppt/slides/slide45.xml" ContentType="application/vnd.openxmlformats-officedocument.presentationml.slide+xml"/>
  <Override PartName="/ppt/notesSlides/notesSlide32.xml" ContentType="application/vnd.openxmlformats-officedocument.presentationml.notesSlide+xml"/>
  <Override PartName="/ppt/slides/slide66.xml" ContentType="application/vnd.openxmlformats-officedocument.presentationml.slide+xml"/>
  <Override PartName="/ppt/notesSlides/notesSlide48.xml" ContentType="application/vnd.openxmlformats-officedocument.presentationml.notesSlide+xml"/>
  <Override PartName="/ppt/slides/slide87.xml" ContentType="application/vnd.openxmlformats-officedocument.presentationml.slide+xml"/>
  <Override PartName="/ppt/notesSlides/notesSlide67.xml" ContentType="application/vnd.openxmlformats-officedocument.presentationml.notesSlide+xml"/>
  <Override PartName="/ppt/slides/slide92.xml" ContentType="application/vnd.openxmlformats-officedocument.presentationml.slide+xml"/>
  <Override PartName="/ppt/notesSlides/notesSlide71.xml" ContentType="application/vnd.openxmlformats-officedocument.presentationml.notesSlide+xml"/>
  <Override PartName="/ppt/slides/slide115.xml" ContentType="application/vnd.openxmlformats-officedocument.presentationml.slide+xml"/>
  <Override PartName="/ppt/notesSlides/notesSlide88.xml" ContentType="application/vnd.openxmlformats-officedocument.presentationml.notesSlide+xml"/>
  <Override PartName="/ppt/slides/slide136.xml" ContentType="application/vnd.openxmlformats-officedocument.presentationml.slide+xml"/>
  <Override PartName="/ppt/notesSlides/notesSlide106.xml" ContentType="application/vnd.openxmlformats-officedocument.presentationml.notesSlide+xml"/>
  <Override PartName="/ppt/slides/slide157.xml" ContentType="application/vnd.openxmlformats-officedocument.presentationml.slide+xml"/>
  <Override PartName="/ppt/handoutMasters/handoutMaster1.xml" ContentType="application/vnd.openxmlformats-officedocument.presentationml.handoutMaster+xml"/>
  <Override PartName="/ppt/theme/theme5.xml" ContentType="application/vnd.openxmlformats-officedocument.theme+xml"/>
  <Override PartName="/ppt/tableStyles.xml" ContentType="application/vnd.openxmlformats-officedocument.presentationml.tableStyles+xml"/>
  <Override PartName="/customXml/item3.xml" ContentType="application/xml"/>
  <Override PartName="/customXml/itemProps3.xml" ContentType="application/vnd.openxmlformats-officedocument.customXmlProperties+xml"/>
  <Override PartName="/ppt/slides/slide19.xml" ContentType="application/vnd.openxmlformats-officedocument.presentationml.slide+xml"/>
  <Override PartName="/ppt/notesSlides/notesSlide11.xml" ContentType="application/vnd.openxmlformats-officedocument.presentationml.notesSlide+xml"/>
  <Override PartName="/ppt/slides/slide40.xml" ContentType="application/vnd.openxmlformats-officedocument.presentationml.slide+xml"/>
  <Override PartName="/ppt/notesSlides/notesSlide28.xml" ContentType="application/vnd.openxmlformats-officedocument.presentationml.notesSlide+xml"/>
  <Override PartName="/ppt/slides/slide61.xml" ContentType="application/vnd.openxmlformats-officedocument.presentationml.slide+xml"/>
  <Override PartName="/ppt/notesSlides/notesSlide45.xml" ContentType="application/vnd.openxmlformats-officedocument.presentationml.notesSlide+xml"/>
  <Override PartName="/ppt/slides/slide110.xml" ContentType="application/vnd.openxmlformats-officedocument.presentationml.slide+xml"/>
  <Override PartName="/ppt/notesSlides/notesSlide83.xml" ContentType="application/vnd.openxmlformats-officedocument.presentationml.notesSlide+xml"/>
  <Override PartName="/ppt/slides/slide131.xml" ContentType="application/vnd.openxmlformats-officedocument.presentationml.slide+xml"/>
  <Override PartName="/ppt/notesSlides/notesSlide101.xml" ContentType="application/vnd.openxmlformats-officedocument.presentationml.notesSlide+xml"/>
  <Override PartName="/ppt/slides/slide152.xml" ContentType="application/vnd.openxmlformats-officedocument.presentationml.slide+xml"/>
  <Override PartName="/ppt/notesSlides/notesSlide121.xml" ContentType="application/vnd.openxmlformats-officedocument.presentationml.notesSlide+xml"/>
  <Override PartName="/ppt/slides/slide14.xml" ContentType="application/vnd.openxmlformats-officedocument.presentationml.slide+xml"/>
  <Override PartName="/ppt/slides/slide35.xml" ContentType="application/vnd.openxmlformats-officedocument.presentationml.slide+xml"/>
  <Override PartName="/ppt/notesSlides/notesSlide24.xml" ContentType="application/vnd.openxmlformats-officedocument.presentationml.notesSlide+xml"/>
  <Override PartName="/ppt/slides/slide56.xml" ContentType="application/vnd.openxmlformats-officedocument.presentationml.slide+xml"/>
  <Override PartName="/ppt/notesSlides/notesSlide40.xml" ContentType="application/vnd.openxmlformats-officedocument.presentationml.notesSlide+xml"/>
  <Override PartName="/ppt/slides/slide77.xml" ContentType="application/vnd.openxmlformats-officedocument.presentationml.slide+xml"/>
  <Override PartName="/ppt/notesSlides/notesSlide58.xml" ContentType="application/vnd.openxmlformats-officedocument.presentationml.notesSlide+xml"/>
  <Override PartName="/ppt/slides/slide82.xml" ContentType="application/vnd.openxmlformats-officedocument.presentationml.slide+xml"/>
  <Override PartName="/ppt/notesSlides/notesSlide63.xml" ContentType="application/vnd.openxmlformats-officedocument.presentationml.notesSlide+xml"/>
  <Override PartName="/ppt/slides/slide105.xml" ContentType="application/vnd.openxmlformats-officedocument.presentationml.slide+xml"/>
  <Override PartName="/ppt/notesSlides/notesSlide79.xml" ContentType="application/vnd.openxmlformats-officedocument.presentationml.notesSlide+xml"/>
  <Override PartName="/ppt/slides/slide126.xml" ContentType="application/vnd.openxmlformats-officedocument.presentationml.slide+xml"/>
  <Override PartName="/ppt/slides/slide147.xml" ContentType="application/vnd.openxmlformats-officedocument.presentationml.slide+xml"/>
  <Override PartName="/ppt/notesSlides/notesSlide116.xml" ContentType="application/vnd.openxmlformats-officedocument.presentationml.notesSlide+xml"/>
  <Override PartName="/ppt/slides/slide168.xml" ContentType="application/vnd.openxmlformats-officedocument.presentationml.slide+xml"/>
  <Override PartName="/ppt/slides/slide173.xml" ContentType="application/vnd.openxmlformats-officedocument.presentationml.slide+xml"/>
  <Override PartName="/ppt/notesSlides/notesSlide134.xml" ContentType="application/vnd.openxmlformats-officedocument.presentationml.notesSlide+xml"/>
  <Override PartName="/ppt/authors.xml" ContentType="application/vnd.ms-powerpoint.authors+xml"/>
  <Override PartName="/ppt/slides/slide9.xml" ContentType="application/vnd.openxmlformats-officedocument.presentationml.slide+xml"/>
  <Override PartName="/ppt/notesSlides/notesSlide4.xml" ContentType="application/vnd.openxmlformats-officedocument.presentationml.notesSlide+xml"/>
  <Override PartName="/ppt/slides/slide30.xml" ContentType="application/vnd.openxmlformats-officedocument.presentationml.slide+xml"/>
  <Override PartName="/ppt/notesSlides/notesSlide21.xml" ContentType="application/vnd.openxmlformats-officedocument.presentationml.notesSlide+xml"/>
  <Override PartName="/ppt/slides/slide51.xml" ContentType="application/vnd.openxmlformats-officedocument.presentationml.slide+xml"/>
  <Override PartName="/ppt/notesSlides/notesSlide38.xml" ContentType="application/vnd.openxmlformats-officedocument.presentationml.notesSlide+xml"/>
  <Override PartName="/ppt/slides/slide100.xml" ContentType="application/vnd.openxmlformats-officedocument.presentationml.slide+xml"/>
  <Override PartName="/ppt/slides/slide121.xml" ContentType="application/vnd.openxmlformats-officedocument.presentationml.slide+xml"/>
  <Override PartName="/ppt/notesSlides/notesSlide94.xml" ContentType="application/vnd.openxmlformats-officedocument.presentationml.notesSlide+xml"/>
  <Override PartName="/ppt/slides/slide4.xml" ContentType="application/vnd.openxmlformats-officedocument.presentationml.slide+xml"/>
  <Override PartName="/ppt/slides/slide25.xml" ContentType="application/vnd.openxmlformats-officedocument.presentationml.slide+xml"/>
  <Override PartName="/ppt/notesSlides/notesSlide17.xml" ContentType="application/vnd.openxmlformats-officedocument.presentationml.notesSlide+xml"/>
  <Override PartName="/ppt/slides/slide46.xml" ContentType="application/vnd.openxmlformats-officedocument.presentationml.slide+xml"/>
  <Override PartName="/ppt/notesSlides/notesSlide33.xml" ContentType="application/vnd.openxmlformats-officedocument.presentationml.notesSlide+xml"/>
  <Override PartName="/ppt/slides/slide67.xml" ContentType="application/vnd.openxmlformats-officedocument.presentationml.slide+xml"/>
  <Override PartName="/ppt/notesSlides/notesSlide49.xml" ContentType="application/vnd.openxmlformats-officedocument.presentationml.notesSlide+xml"/>
  <Override PartName="/ppt/slides/slide72.xml" ContentType="application/vnd.openxmlformats-officedocument.presentationml.slide+xml"/>
  <Override PartName="/ppt/diagrams/data2.xml" ContentType="application/vnd.openxmlformats-officedocument.drawingml.diagramData+xml"/>
  <Override PartName="/ppt/diagrams/drawing2.xml" ContentType="application/vnd.ms-office.drawingml.diagramDrawing+xml"/>
  <Override PartName="/ppt/notesSlides/notesSlide54.xml" ContentType="application/vnd.openxmlformats-officedocument.presentationml.notesSlide+xml"/>
  <Override PartName="/ppt/diagrams/colors2.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slides/slide88.xml" ContentType="application/vnd.openxmlformats-officedocument.presentationml.slide+xml"/>
  <Override PartName="/ppt/notesSlides/notesSlide68.xml" ContentType="application/vnd.openxmlformats-officedocument.presentationml.notesSlide+xml"/>
  <Override PartName="/ppt/slides/slide93.xml" ContentType="application/vnd.openxmlformats-officedocument.presentationml.slide+xml"/>
  <Override PartName="/ppt/diagrams/data4.xml" ContentType="application/vnd.openxmlformats-officedocument.drawingml.diagramData+xml"/>
  <Override PartName="/ppt/diagrams/drawing4.xml" ContentType="application/vnd.ms-office.drawingml.diagramDrawing+xml"/>
  <Override PartName="/ppt/notesSlides/notesSlide72.xml" ContentType="application/vnd.openxmlformats-officedocument.presentationml.notesSlide+xml"/>
  <Override PartName="/ppt/diagrams/colors4.xml" ContentType="application/vnd.openxmlformats-officedocument.drawingml.diagramColors+xml"/>
  <Override PartName="/ppt/diagrams/quickStyle4.xml" ContentType="application/vnd.openxmlformats-officedocument.drawingml.diagramStyle+xml"/>
  <Override PartName="/ppt/diagrams/layout4.xml" ContentType="application/vnd.openxmlformats-officedocument.drawingml.diagramLayout+xml"/>
  <Override PartName="/ppt/slides/slide95.xml" ContentType="application/vnd.openxmlformats-officedocument.presentationml.slide+xml"/>
  <Override PartName="/ppt/notesSlides/notesSlide73.xml" ContentType="application/vnd.openxmlformats-officedocument.presentationml.notesSlide+xml"/>
  <Override PartName="/ppt/theme/themeOverride6.xml" ContentType="application/vnd.openxmlformats-officedocument.themeOverride+xml"/>
  <Override PartName="/ppt/slides/slide116.xml" ContentType="application/vnd.openxmlformats-officedocument.presentationml.slide+xml"/>
  <Override PartName="/ppt/notesSlides/notesSlide89.xml" ContentType="application/vnd.openxmlformats-officedocument.presentationml.notesSlide+xml"/>
  <Override PartName="/ppt/slides/slide137.xml" ContentType="application/vnd.openxmlformats-officedocument.presentationml.slide+xml"/>
  <Override PartName="/ppt/notesSlides/notesSlide107.xml" ContentType="application/vnd.openxmlformats-officedocument.presentationml.notesSlide+xml"/>
  <Override PartName="/ppt/slides/slide142.xml" ContentType="application/vnd.openxmlformats-officedocument.presentationml.slide+xml"/>
  <Override PartName="/ppt/notesSlides/notesSlide111.xml" ContentType="application/vnd.openxmlformats-officedocument.presentationml.notesSlide+xml"/>
  <Override PartName="/ppt/slides/slide158.xml" ContentType="application/vnd.openxmlformats-officedocument.presentationml.slide+xml"/>
  <Override PartName="/ppt/notesSlides/notesSlide126.xml" ContentType="application/vnd.openxmlformats-officedocument.presentationml.notesSlide+xml"/>
  <Override PartName="/ppt/slides/slide163.xml" ContentType="application/vnd.openxmlformats-officedocument.presentationml.slide+xml"/>
  <Override PartName="/ppt/notesSlides/notesSlide129.xml" ContentType="application/vnd.openxmlformats-officedocument.presentationml.notesSlide+xml"/>
  <Override PartName="/ppt/commentAuthors.xml" ContentType="application/vnd.openxmlformats-officedocument.presentationml.commentAuthors+xml"/>
  <Override PartName="/ppt/slides/slide3.xml" ContentType="application/vnd.openxmlformats-officedocument.presentationml.slide+xml"/>
  <Override PartName="/ppt/notesSlides/notesSlide2.xml" ContentType="application/vnd.openxmlformats-officedocument.presentationml.notesSlide+xml"/>
  <Override PartName="/ppt/slides/slide174.xml" ContentType="application/vnd.openxmlformats-officedocument.presentationml.slide+xml"/>
  <Override PartName="/ppt/notesSlides/notesSlide135.xml" ContentType="application/vnd.openxmlformats-officedocument.presentationml.notesSlide+xml"/>
  <Override PartName="/ppt/slides/slide20.xml" ContentType="application/vnd.openxmlformats-officedocument.presentationml.slide+xml"/>
  <Override PartName="/ppt/notesSlides/notesSlide12.xml" ContentType="application/vnd.openxmlformats-officedocument.presentationml.notesSlide+xml"/>
  <Override PartName="/ppt/slides/slide41.xml" ContentType="application/vnd.openxmlformats-officedocument.presentationml.slide+xml"/>
  <Override PartName="/ppt/notesSlides/notesSlide29.xml" ContentType="application/vnd.openxmlformats-officedocument.presentationml.notesSlide+xml"/>
  <Override PartName="/ppt/slides/slide62.xml" ContentType="application/vnd.openxmlformats-officedocument.presentationml.slide+xml"/>
  <Override PartName="/ppt/notesSlides/notesSlide46.xml" ContentType="application/vnd.openxmlformats-officedocument.presentationml.notesSlide+xml"/>
  <Override PartName="/ppt/slides/slide83.xml" ContentType="application/vnd.openxmlformats-officedocument.presentationml.slide+xml"/>
  <Override PartName="/ppt/diagrams/layout3.xml" ContentType="application/vnd.openxmlformats-officedocument.drawingml.diagramLayout+xml"/>
  <Override PartName="/ppt/diagrams/data3.xml" ContentType="application/vnd.openxmlformats-officedocument.drawingml.diagramData+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slides/slide106.xml" ContentType="application/vnd.openxmlformats-officedocument.presentationml.slide+xml"/>
  <Override PartName="/ppt/notesSlides/notesSlide80.xml" ContentType="application/vnd.openxmlformats-officedocument.presentationml.notesSlide+xml"/>
  <Override PartName="/ppt/slides/slide127.xml" ContentType="application/vnd.openxmlformats-officedocument.presentationml.slide+xml"/>
  <Override PartName="/ppt/notesSlides/notesSlide98.xml" ContentType="application/vnd.openxmlformats-officedocument.presentationml.notesSlide+xml"/>
  <Override PartName="/ppt/slides/slide148.xml" ContentType="application/vnd.openxmlformats-officedocument.presentationml.slide+xml"/>
  <Override PartName="/ppt/notesSlides/notesSlide117.xml" ContentType="application/vnd.openxmlformats-officedocument.presentationml.notesSlide+xml"/>
  <Override PartName="/ppt/slides/slide169.xml" ContentType="application/vnd.openxmlformats-officedocument.presentationml.slide+xml"/>
  <Override PartName="/ppt/slides/slide10.xml" ContentType="application/vnd.openxmlformats-officedocument.presentationml.slide+xml"/>
  <Override PartName="/ppt/slides/slide31.xml" ContentType="application/vnd.openxmlformats-officedocument.presentationml.slide+xml"/>
  <Override PartName="/ppt/diagrams/layout1.xml" ContentType="application/vnd.openxmlformats-officedocument.drawingml.diagramLayout+xml"/>
  <Override PartName="/ppt/diagrams/data1.xml" ContentType="application/vnd.openxmlformats-officedocument.drawingml.diagramData+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slides/slide52.xml" ContentType="application/vnd.openxmlformats-officedocument.presentationml.slide+xml"/>
  <Override PartName="/ppt/slides/slide73.xml" ContentType="application/vnd.openxmlformats-officedocument.presentationml.slide+xml"/>
  <Override PartName="/ppt/slides/slide96.xml" ContentType="application/vnd.openxmlformats-officedocument.presentationml.slide+xml"/>
  <Override PartName="/ppt/notesSlides/notesSlide74.xml" ContentType="application/vnd.openxmlformats-officedocument.presentationml.notesSlide+xml"/>
  <Override PartName="/ppt/theme/themeOverride7.xml" ContentType="application/vnd.openxmlformats-officedocument.themeOverride+xml"/>
  <Override PartName="/ppt/slides/slide117.xml" ContentType="application/vnd.openxmlformats-officedocument.presentationml.slide+xml"/>
  <Override PartName="/ppt/notesSlides/notesSlide90.xml" ContentType="application/vnd.openxmlformats-officedocument.presentationml.notesSlide+xml"/>
  <Override PartName="/ppt/slides/slide138.xml" ContentType="application/vnd.openxmlformats-officedocument.presentationml.slide+xml"/>
  <Override PartName="/ppt/notesSlides/notesSlide108.xml" ContentType="application/vnd.openxmlformats-officedocument.presentationml.notesSlide+xml"/>
  <Override PartName="/ppt/slides/slide84.xml" ContentType="application/vnd.openxmlformats-officedocument.presentationml.slide+xml"/>
  <Override PartName="/ppt/notesSlides/notesSlide64.xml" ContentType="application/vnd.openxmlformats-officedocument.presentationml.notesSlide+xml"/>
  <Override PartName="/ppt/theme/themeOverride3.xml" ContentType="application/vnd.openxmlformats-officedocument.themeOverride+xml"/>
  <Override PartName="/ppt/slides/slide159.xml" ContentType="application/vnd.openxmlformats-officedocument.presentationml.slide+xml"/>
  <Override PartName="/ppt/notesSlides/notesSlide127.xml" ContentType="application/vnd.openxmlformats-officedocument.presentationml.notesSlide+xml"/>
  <Override PartName="/ppt/presProps.xml" ContentType="application/vnd.openxmlformats-officedocument.presentationml.presProps+xml"/>
  <Override PartName="/ppt/slides/slide21.xml" ContentType="application/vnd.openxmlformats-officedocument.presentationml.slide+xml"/>
  <Override PartName="/ppt/notesSlides/notesSlide13.xml" ContentType="application/vnd.openxmlformats-officedocument.presentationml.notesSlide+xml"/>
  <Override PartName="/ppt/slides/slide42.xml" ContentType="application/vnd.openxmlformats-officedocument.presentationml.slide+xml"/>
  <Override PartName="/ppt/notesSlides/notesSlide30.xml" ContentType="application/vnd.openxmlformats-officedocument.presentationml.notesSlide+xml"/>
  <Override PartName="/ppt/slides/slide63.xml" ContentType="application/vnd.openxmlformats-officedocument.presentationml.slide+xml"/>
  <Override PartName="/ppt/slides/slide107.xml" ContentType="application/vnd.openxmlformats-officedocument.presentationml.slide+xml"/>
  <Override PartName="/ppt/notesSlides/notesSlide81.xml" ContentType="application/vnd.openxmlformats-officedocument.presentationml.notesSlide+xml"/>
  <Override PartName="/ppt/slides/slide128.xml" ContentType="application/vnd.openxmlformats-officedocument.presentationml.slide+xml"/>
  <Override PartName="/ppt/diagrams/data6.xml" ContentType="application/vnd.openxmlformats-officedocument.drawingml.diagramData+xml"/>
  <Override PartName="/ppt/diagrams/drawing6.xml" ContentType="application/vnd.ms-office.drawingml.diagramDrawing+xml"/>
  <Override PartName="/ppt/notesSlides/notesSlide99.xml" ContentType="application/vnd.openxmlformats-officedocument.presentationml.notesSlide+xml"/>
  <Override PartName="/ppt/diagrams/colors6.xml" ContentType="application/vnd.openxmlformats-officedocument.drawingml.diagramColors+xml"/>
  <Override PartName="/ppt/diagrams/quickStyle6.xml" ContentType="application/vnd.openxmlformats-officedocument.drawingml.diagramStyle+xml"/>
  <Override PartName="/ppt/diagrams/layout6.xml" ContentType="application/vnd.openxmlformats-officedocument.drawingml.diagramLayout+xml"/>
  <Override PartName="/ppt/slides/slide74.xml" ContentType="application/vnd.openxmlformats-officedocument.presentationml.slide+xml"/>
  <Override PartName="/ppt/notesSlides/notesSlide55.xml" ContentType="application/vnd.openxmlformats-officedocument.presentationml.notesSlide+xml"/>
  <Override PartName="/ppt/slides/slide149.xml" ContentType="application/vnd.openxmlformats-officedocument.presentationml.slide+xml"/>
  <Override PartName="/ppt/notesSlides/notesSlide118.xml" ContentType="application/vnd.openxmlformats-officedocument.presentationml.notesSlide+xml"/>
  <Override PartName="/ppt/slides/slide170.xml" ContentType="application/vnd.openxmlformats-officedocument.presentationml.slide+xml"/>
  <Override PartName="/ppt/slides/slide11.xml" ContentType="application/vnd.openxmlformats-officedocument.presentationml.slide+xml"/>
  <Override PartName="/ppt/notesSlides/notesSlide5.xml" ContentType="application/vnd.openxmlformats-officedocument.presentationml.notesSlide+xml"/>
  <Override PartName="/ppt/theme/themeOverride1.xml" ContentType="application/vnd.openxmlformats-officedocument.themeOverride+xml"/>
  <Override PartName="/ppt/slides/slide32.xml" ContentType="application/vnd.openxmlformats-officedocument.presentationml.slide+xml"/>
  <Override PartName="/ppt/notesSlides/notesSlide22.xml" ContentType="application/vnd.openxmlformats-officedocument.presentationml.notesSlide+xml"/>
  <Override PartName="/ppt/slides/slide53.xml" ContentType="application/vnd.openxmlformats-officedocument.presentationml.slide+xml"/>
  <Override PartName="/ppt/notesSlides/notesSlide39.xml" ContentType="application/vnd.openxmlformats-officedocument.presentationml.notesSlide+xml"/>
  <Override PartName="/ppt/slides/slide97.xml" ContentType="application/vnd.openxmlformats-officedocument.presentationml.slide+xml"/>
  <Override PartName="/ppt/theme/themeOverride8.xml" ContentType="application/vnd.openxmlformats-officedocument.themeOverride+xml"/>
  <Override PartName="/ppt/slides/slide118.xml" ContentType="application/vnd.openxmlformats-officedocument.presentationml.slide+xml"/>
  <Override PartName="/ppt/notesSlides/notesSlide91.xml" ContentType="application/vnd.openxmlformats-officedocument.presentationml.notesSlide+xml"/>
  <Override PartName="/ppt/slides/slide64.xml" ContentType="application/vnd.openxmlformats-officedocument.presentationml.slide+xml"/>
  <Override PartName="/ppt/slides/slide85.xml" ContentType="application/vnd.openxmlformats-officedocument.presentationml.slide+xml"/>
  <Override PartName="/ppt/notesSlides/notesSlide65.xml" ContentType="application/vnd.openxmlformats-officedocument.presentationml.notesSlide+xml"/>
  <Override PartName="/ppt/theme/themeOverride4.xml" ContentType="application/vnd.openxmlformats-officedocument.themeOverride+xml"/>
  <Override PartName="/ppt/slides/slide139.xml" ContentType="application/vnd.openxmlformats-officedocument.presentationml.slide+xml"/>
  <Override PartName="/ppt/notesSlides/notesSlide109.xml" ContentType="application/vnd.openxmlformats-officedocument.presentationml.notesSlide+xml"/>
  <Override PartName="/ppt/slides/slide160.xml" ContentType="application/vnd.openxmlformats-officedocument.presentationml.slide+xml"/>
  <Override PartName="/ppt/notesSlides/notesSlide128.xml" ContentType="application/vnd.openxmlformats-officedocument.presentationml.notesSlide+xml"/>
  <Override PartName="/ppt/viewProps.xml" ContentType="application/vnd.openxmlformats-officedocument.presentationml.viewProps+xml"/>
  <Override PartName="/customXml/item1.xml" ContentType="application/xml"/>
  <Override PartName="/customXml/itemProps1.xml" ContentType="application/vnd.openxmlformats-officedocument.customXmlProperties+xml"/>
  <Override PartName="/ppt/slides/slide22.xml" ContentType="application/vnd.openxmlformats-officedocument.presentationml.slide+xml"/>
  <Override PartName="/ppt/notesSlides/notesSlide14.xml" ContentType="application/vnd.openxmlformats-officedocument.presentationml.notesSlide+xml"/>
  <Override PartName="/ppt/slides/slide43.xml" ContentType="application/vnd.openxmlformats-officedocument.presentationml.slide+xml"/>
  <Override PartName="/ppt/notesSlides/notesSlide31.xml" ContentType="application/vnd.openxmlformats-officedocument.presentationml.notesSlide+xml"/>
  <Override PartName="/ppt/slides/slide108.xml" ContentType="application/vnd.openxmlformats-officedocument.presentationml.slide+xml"/>
  <Override PartName="/ppt/slides/slide54.xml" ContentType="application/vnd.openxmlformats-officedocument.presentationml.slide+xml"/>
  <Override PartName="/ppt/slides/slide75.xml" ContentType="application/vnd.openxmlformats-officedocument.presentationml.slide+xml"/>
  <Override PartName="/ppt/notesSlides/notesSlide56.xml" ContentType="application/vnd.openxmlformats-officedocument.presentationml.notesSlide+xml"/>
  <Override PartName="/ppt/slides/slide129.xml" ContentType="application/vnd.openxmlformats-officedocument.presentationml.slide+xml"/>
  <Override PartName="/ppt/slides/slide150.xml" ContentType="application/vnd.openxmlformats-officedocument.presentationml.slide+xml"/>
  <Override PartName="/ppt/notesSlides/notesSlide119.xml" ContentType="application/vnd.openxmlformats-officedocument.presentationml.notesSlide+xml"/>
  <Override PartName="/ppt/slides/slide171.xml" ContentType="application/vnd.openxmlformats-officedocument.presentationml.slide+xml"/>
  <Override PartName="/ppt/notesSlides/notesSlide132.xml" ContentType="application/vnd.openxmlformats-officedocument.presentationml.notesSlide+xml"/>
  <Override PartName="/docMetadata/LabelInfo.xml" ContentType="application/vnd.ms-office.classificationlabels+xml"/>
  <Override PartName="/docProps/custom.xml" ContentType="application/vnd.openxmlformats-officedocument.custom-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microsoft.com/office/2020/02/relationships/classificationlabels" Target="/docMetadata/LabelInfo.xml" Id="rId6" /><Relationship Type="http://schemas.openxmlformats.org/officeDocument/2006/relationships/custom-properties" Target="/docProps/custom.xml" Id="rId5" /><Relationship Type="http://schemas.openxmlformats.org/officeDocument/2006/relationships/extended-properties" Target="/docProps/app.xml" Id="rId4" /></Relationships>
</file>

<file path=ppt/presentation.xml><?xml version="1.0" encoding="utf-8"?>
<p:presentation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saveSubsetFonts="1" autoCompressPictures="0">
  <p:sldMasterIdLst>
    <p:sldMasterId id="2147484469" r:id="rId4"/>
    <p:sldMasterId id="2147484902" r:id="rId5"/>
    <p:sldMasterId id="2147484980" r:id="rId6"/>
  </p:sldMasterIdLst>
  <p:notesMasterIdLst>
    <p:notesMasterId r:id="rId183"/>
  </p:notesMasterIdLst>
  <p:handoutMasterIdLst>
    <p:handoutMasterId r:id="rId184"/>
  </p:handoutMasterIdLst>
  <p:sldIdLst>
    <p:sldId id="4085" r:id="rId7"/>
    <p:sldId id="2146846423" r:id="rId8"/>
    <p:sldId id="2147470094" r:id="rId9"/>
    <p:sldId id="2146846424" r:id="rId10"/>
    <p:sldId id="2146846425" r:id="rId11"/>
    <p:sldId id="2147470095" r:id="rId12"/>
    <p:sldId id="2146846996" r:id="rId13"/>
    <p:sldId id="2147470089" r:id="rId14"/>
    <p:sldId id="2147470090" r:id="rId15"/>
    <p:sldId id="2146846432" r:id="rId16"/>
    <p:sldId id="4105" r:id="rId17"/>
    <p:sldId id="2146846435" r:id="rId18"/>
    <p:sldId id="2146846433" r:id="rId19"/>
    <p:sldId id="2147470096" r:id="rId20"/>
    <p:sldId id="4087" r:id="rId21"/>
    <p:sldId id="2142532359" r:id="rId22"/>
    <p:sldId id="4103" r:id="rId23"/>
    <p:sldId id="2146846444" r:id="rId24"/>
    <p:sldId id="2146846445" r:id="rId25"/>
    <p:sldId id="2146846471" r:id="rId26"/>
    <p:sldId id="2146846969" r:id="rId27"/>
    <p:sldId id="2146846472" r:id="rId28"/>
    <p:sldId id="2146846450" r:id="rId29"/>
    <p:sldId id="2146846240" r:id="rId30"/>
    <p:sldId id="2146846453" r:id="rId31"/>
    <p:sldId id="2146846456" r:id="rId32"/>
    <p:sldId id="2146846468" r:id="rId33"/>
    <p:sldId id="2146846464" r:id="rId34"/>
    <p:sldId id="2146846480" r:id="rId35"/>
    <p:sldId id="2146846465" r:id="rId36"/>
    <p:sldId id="2146846479" r:id="rId37"/>
    <p:sldId id="2146846478" r:id="rId38"/>
    <p:sldId id="2146846475" r:id="rId39"/>
    <p:sldId id="2147470145" r:id="rId40"/>
    <p:sldId id="2147470174" r:id="rId41"/>
    <p:sldId id="2146846473" r:id="rId42"/>
    <p:sldId id="2147470175" r:id="rId43"/>
    <p:sldId id="2146846457" r:id="rId44"/>
    <p:sldId id="2146846861" r:id="rId45"/>
    <p:sldId id="2146846862" r:id="rId46"/>
    <p:sldId id="2146846460" r:id="rId47"/>
    <p:sldId id="2147470173" r:id="rId48"/>
    <p:sldId id="2147470129" r:id="rId49"/>
    <p:sldId id="2147470210" r:id="rId50"/>
    <p:sldId id="2147470207" r:id="rId51"/>
    <p:sldId id="4126" r:id="rId52"/>
    <p:sldId id="4128" r:id="rId53"/>
    <p:sldId id="4129" r:id="rId54"/>
    <p:sldId id="4130" r:id="rId55"/>
    <p:sldId id="4052" r:id="rId56"/>
    <p:sldId id="3969" r:id="rId57"/>
    <p:sldId id="3970" r:id="rId58"/>
    <p:sldId id="3971" r:id="rId59"/>
    <p:sldId id="2146846482" r:id="rId60"/>
    <p:sldId id="2147470212" r:id="rId61"/>
    <p:sldId id="4110" r:id="rId62"/>
    <p:sldId id="4053" r:id="rId63"/>
    <p:sldId id="2146846437" r:id="rId64"/>
    <p:sldId id="2147470165" r:id="rId65"/>
    <p:sldId id="2147470171" r:id="rId66"/>
    <p:sldId id="2146846438" r:id="rId67"/>
    <p:sldId id="476" r:id="rId68"/>
    <p:sldId id="3973" r:id="rId69"/>
    <p:sldId id="477" r:id="rId70"/>
    <p:sldId id="4131" r:id="rId71"/>
    <p:sldId id="2147470157" r:id="rId72"/>
    <p:sldId id="4133" r:id="rId73"/>
    <p:sldId id="504" r:id="rId74"/>
    <p:sldId id="2142532347" r:id="rId75"/>
    <p:sldId id="2146846488" r:id="rId76"/>
    <p:sldId id="2147470109" r:id="rId77"/>
    <p:sldId id="4127" r:id="rId78"/>
    <p:sldId id="2147470106" r:id="rId79"/>
    <p:sldId id="2146846864" r:id="rId80"/>
    <p:sldId id="2146846529" r:id="rId81"/>
    <p:sldId id="2147470198" r:id="rId82"/>
    <p:sldId id="2146846848" r:id="rId83"/>
    <p:sldId id="2147470200" r:id="rId84"/>
    <p:sldId id="2147470199" r:id="rId85"/>
    <p:sldId id="2147470209" r:id="rId86"/>
    <p:sldId id="2147470214" r:id="rId87"/>
    <p:sldId id="4134" r:id="rId88"/>
    <p:sldId id="2147470107" r:id="rId89"/>
    <p:sldId id="2146846486" r:id="rId90"/>
    <p:sldId id="2146846487" r:id="rId91"/>
    <p:sldId id="2146846849" r:id="rId92"/>
    <p:sldId id="4136" r:id="rId93"/>
    <p:sldId id="2146846865" r:id="rId94"/>
    <p:sldId id="2147470196" r:id="rId95"/>
    <p:sldId id="510" r:id="rId96"/>
    <p:sldId id="2147470176" r:id="rId97"/>
    <p:sldId id="2147470177" r:id="rId98"/>
    <p:sldId id="2147470110" r:id="rId99"/>
    <p:sldId id="2147470225" r:id="rId100"/>
    <p:sldId id="515" r:id="rId101"/>
    <p:sldId id="516" r:id="rId102"/>
    <p:sldId id="517" r:id="rId103"/>
    <p:sldId id="2146846491" r:id="rId104"/>
    <p:sldId id="3972" r:id="rId105"/>
    <p:sldId id="2147470224" r:id="rId106"/>
    <p:sldId id="2146846850" r:id="rId107"/>
    <p:sldId id="2142532303" r:id="rId108"/>
    <p:sldId id="2146846851" r:id="rId109"/>
    <p:sldId id="2146846852" r:id="rId110"/>
    <p:sldId id="2146846484" r:id="rId111"/>
    <p:sldId id="2147470197" r:id="rId112"/>
    <p:sldId id="2147470222" r:id="rId113"/>
    <p:sldId id="2146846853" r:id="rId114"/>
    <p:sldId id="2147470166" r:id="rId115"/>
    <p:sldId id="2147470167" r:id="rId116"/>
    <p:sldId id="2147470168" r:id="rId117"/>
    <p:sldId id="2147470169" r:id="rId118"/>
    <p:sldId id="2147470221" r:id="rId119"/>
    <p:sldId id="2147470213" r:id="rId120"/>
    <p:sldId id="2146846483" r:id="rId121"/>
    <p:sldId id="2147470215" r:id="rId122"/>
    <p:sldId id="2147470216" r:id="rId123"/>
    <p:sldId id="2147470217" r:id="rId124"/>
    <p:sldId id="2147470219" r:id="rId125"/>
    <p:sldId id="2147470220" r:id="rId126"/>
    <p:sldId id="2147470223" r:id="rId127"/>
    <p:sldId id="2146846492" r:id="rId128"/>
    <p:sldId id="2147470115" r:id="rId129"/>
    <p:sldId id="2146846871" r:id="rId130"/>
    <p:sldId id="2146846854" r:id="rId131"/>
    <p:sldId id="2147470126" r:id="rId132"/>
    <p:sldId id="2146846855" r:id="rId133"/>
    <p:sldId id="2147470124" r:id="rId134"/>
    <p:sldId id="2147470127" r:id="rId135"/>
    <p:sldId id="508" r:id="rId136"/>
    <p:sldId id="2147470147" r:id="rId137"/>
    <p:sldId id="2147470118" r:id="rId138"/>
    <p:sldId id="2147470125" r:id="rId139"/>
    <p:sldId id="2146846489" r:id="rId140"/>
    <p:sldId id="2146846523" r:id="rId141"/>
    <p:sldId id="2146846528" r:id="rId142"/>
    <p:sldId id="2146846524" r:id="rId143"/>
    <p:sldId id="2146846526" r:id="rId144"/>
    <p:sldId id="2146846527" r:id="rId145"/>
    <p:sldId id="2146846490" r:id="rId146"/>
    <p:sldId id="853" r:id="rId147"/>
    <p:sldId id="4142" r:id="rId148"/>
    <p:sldId id="4065" r:id="rId149"/>
    <p:sldId id="4066" r:id="rId150"/>
    <p:sldId id="4067" r:id="rId151"/>
    <p:sldId id="4069" r:id="rId152"/>
    <p:sldId id="2147470181" r:id="rId153"/>
    <p:sldId id="2147470179" r:id="rId154"/>
    <p:sldId id="2147470017" r:id="rId155"/>
    <p:sldId id="2147470205" r:id="rId156"/>
    <p:sldId id="2147470206" r:id="rId157"/>
    <p:sldId id="2146846481" r:id="rId158"/>
    <p:sldId id="2147470182" r:id="rId159"/>
    <p:sldId id="2147470184" r:id="rId160"/>
    <p:sldId id="2147470191" r:id="rId161"/>
    <p:sldId id="2147470201" r:id="rId162"/>
    <p:sldId id="2147470193" r:id="rId163"/>
    <p:sldId id="2147470192" r:id="rId164"/>
    <p:sldId id="2147470203" r:id="rId165"/>
    <p:sldId id="2147470202" r:id="rId166"/>
    <p:sldId id="2147470194" r:id="rId167"/>
    <p:sldId id="2147470186" r:id="rId168"/>
    <p:sldId id="2147470180" r:id="rId169"/>
    <p:sldId id="2147470183" r:id="rId170"/>
    <p:sldId id="2147470188" r:id="rId171"/>
    <p:sldId id="2147470189" r:id="rId172"/>
    <p:sldId id="2147470190" r:id="rId173"/>
    <p:sldId id="2147470187" r:id="rId174"/>
    <p:sldId id="2147470195" r:id="rId175"/>
    <p:sldId id="4111" r:id="rId176"/>
    <p:sldId id="2146846525" r:id="rId177"/>
    <p:sldId id="2147470108" r:id="rId178"/>
    <p:sldId id="2147470172" r:id="rId179"/>
    <p:sldId id="2147470097" r:id="rId180"/>
    <p:sldId id="3975" r:id="rId181"/>
    <p:sldId id="2146846520" r:id="rId182"/>
  </p:sldIdLst>
  <p:sldSz cx="12188825" cy="6858000"/>
  <p:notesSz cx="7023100" cy="9309100"/>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7B0F0E6B-B282-4ED9-B8BF-42FAD8135516}">
          <p14:sldIdLst>
            <p14:sldId id="4085"/>
          </p14:sldIdLst>
        </p14:section>
        <p14:section name="User Instructions" id="{82024F70-B665-BE4D-B069-969AAE37451E}">
          <p14:sldIdLst>
            <p14:sldId id="2146846423"/>
            <p14:sldId id="2147470094"/>
            <p14:sldId id="2146846424"/>
            <p14:sldId id="2146846425"/>
            <p14:sldId id="2147470095"/>
          </p14:sldIdLst>
        </p14:section>
        <p14:section name="Housekeeping" id="{04E9CF5E-59EB-864B-82B2-A48978E7FE89}">
          <p14:sldIdLst>
            <p14:sldId id="2146846996"/>
            <p14:sldId id="2147470089"/>
            <p14:sldId id="2147470090"/>
          </p14:sldIdLst>
        </p14:section>
        <p14:section name="Agenda" id="{E4E590E1-A4EE-8645-8F4A-62042F64B91E}">
          <p14:sldIdLst>
            <p14:sldId id="2146846432"/>
            <p14:sldId id="4105"/>
          </p14:sldIdLst>
        </p14:section>
        <p14:section name="Introductions" id="{500FBE94-40D0-8E49-B12B-CE1E2F589271}">
          <p14:sldIdLst>
            <p14:sldId id="2146846435"/>
            <p14:sldId id="2146846433"/>
          </p14:sldIdLst>
        </p14:section>
        <p14:section name="Objectives" id="{8C74B32C-F6F0-4340-8B35-23D6C3BE2841}">
          <p14:sldIdLst>
            <p14:sldId id="2147470096"/>
            <p14:sldId id="4087"/>
            <p14:sldId id="2142532359"/>
            <p14:sldId id="4103"/>
          </p14:sldIdLst>
        </p14:section>
        <p14:section name="Entity Framework &amp; Scoping" id="{ED1F9BCB-5EC4-4D5B-BD09-73A0B094312A}">
          <p14:sldIdLst>
            <p14:sldId id="2146846444"/>
            <p14:sldId id="2146846445"/>
            <p14:sldId id="2146846471"/>
            <p14:sldId id="2146846969"/>
            <p14:sldId id="2146846472"/>
            <p14:sldId id="2146846450"/>
            <p14:sldId id="2146846240"/>
            <p14:sldId id="2146846453"/>
            <p14:sldId id="2146846456"/>
            <p14:sldId id="2146846468"/>
            <p14:sldId id="2146846464"/>
            <p14:sldId id="2146846480"/>
            <p14:sldId id="2146846465"/>
            <p14:sldId id="2146846479"/>
            <p14:sldId id="2146846478"/>
            <p14:sldId id="2146846475"/>
            <p14:sldId id="2147470145"/>
            <p14:sldId id="2147470174"/>
            <p14:sldId id="2146846473"/>
            <p14:sldId id="2147470175"/>
            <p14:sldId id="2146846457"/>
            <p14:sldId id="2146846861"/>
            <p14:sldId id="2146846862"/>
          </p14:sldIdLst>
        </p14:section>
        <p14:section name="IRM Structure" id="{66DCFE40-9E81-D34F-B54A-C1647275306C}">
          <p14:sldIdLst>
            <p14:sldId id="2146846460"/>
            <p14:sldId id="2147470173"/>
          </p14:sldIdLst>
        </p14:section>
        <p14:section name="Policy &amp; Compliance Structure" id="{C12EDE44-42EC-3941-AB77-BE6C3F6ABD05}">
          <p14:sldIdLst>
            <p14:sldId id="2147470129"/>
            <p14:sldId id="2147470210"/>
            <p14:sldId id="2147470207"/>
            <p14:sldId id="4126"/>
            <p14:sldId id="4128"/>
            <p14:sldId id="4129"/>
            <p14:sldId id="4130"/>
            <p14:sldId id="4052"/>
            <p14:sldId id="3969"/>
            <p14:sldId id="3970"/>
            <p14:sldId id="3971"/>
            <p14:sldId id="2146846482"/>
            <p14:sldId id="2147470212"/>
            <p14:sldId id="4110"/>
            <p14:sldId id="4053"/>
            <p14:sldId id="2146846437"/>
            <p14:sldId id="2147470165"/>
            <p14:sldId id="2147470171"/>
            <p14:sldId id="2146846438"/>
            <p14:sldId id="476"/>
            <p14:sldId id="3973"/>
            <p14:sldId id="477"/>
            <p14:sldId id="4131"/>
            <p14:sldId id="2147470157"/>
            <p14:sldId id="4133"/>
            <p14:sldId id="504"/>
            <p14:sldId id="2142532347"/>
          </p14:sldIdLst>
        </p14:section>
        <p14:section name="Policy Management" id="{DE973B57-E94D-4E49-8A26-C8BEDFCAE94E}">
          <p14:sldIdLst>
            <p14:sldId id="2146846488"/>
            <p14:sldId id="2147470109"/>
            <p14:sldId id="4127"/>
            <p14:sldId id="2147470106"/>
            <p14:sldId id="2146846864"/>
            <p14:sldId id="2146846529"/>
            <p14:sldId id="2147470198"/>
            <p14:sldId id="2146846848"/>
            <p14:sldId id="2147470200"/>
            <p14:sldId id="2147470199"/>
            <p14:sldId id="2147470209"/>
            <p14:sldId id="2147470214"/>
            <p14:sldId id="4134"/>
            <p14:sldId id="2147470107"/>
            <p14:sldId id="2146846486"/>
            <p14:sldId id="2146846487"/>
            <p14:sldId id="2146846849"/>
            <p14:sldId id="4136"/>
            <p14:sldId id="2146846865"/>
            <p14:sldId id="2147470196"/>
            <p14:sldId id="510"/>
            <p14:sldId id="2147470176"/>
            <p14:sldId id="2147470177"/>
            <p14:sldId id="2147470110"/>
            <p14:sldId id="2147470225"/>
            <p14:sldId id="515"/>
            <p14:sldId id="516"/>
            <p14:sldId id="517"/>
          </p14:sldIdLst>
        </p14:section>
        <p14:section name="Control Lifecycle" id="{FED359C3-1892-BB4A-9DA7-0BBEEA5D7A6F}">
          <p14:sldIdLst>
            <p14:sldId id="2146846491"/>
            <p14:sldId id="3972"/>
            <p14:sldId id="2147470224"/>
            <p14:sldId id="2146846850"/>
            <p14:sldId id="2142532303"/>
            <p14:sldId id="2146846851"/>
            <p14:sldId id="2146846852"/>
            <p14:sldId id="2146846484"/>
            <p14:sldId id="2147470197"/>
            <p14:sldId id="2147470222"/>
            <p14:sldId id="2146846853"/>
            <p14:sldId id="2147470166"/>
            <p14:sldId id="2147470167"/>
            <p14:sldId id="2147470168"/>
            <p14:sldId id="2147470169"/>
          </p14:sldIdLst>
        </p14:section>
        <p14:section name="Configure Control Attestation" id="{0C0E75EC-2925-4237-8B5C-A9F258DAED4C}">
          <p14:sldIdLst>
            <p14:sldId id="2147470221"/>
            <p14:sldId id="2147470213"/>
            <p14:sldId id="2146846483"/>
            <p14:sldId id="2147470215"/>
            <p14:sldId id="2147470216"/>
            <p14:sldId id="2147470217"/>
            <p14:sldId id="2147470219"/>
            <p14:sldId id="2147470220"/>
            <p14:sldId id="2147470223"/>
          </p14:sldIdLst>
        </p14:section>
        <p14:section name="Continuous Monitoring" id="{4FC84BE7-2D5D-FB49-A889-C05C9C4C1B3B}">
          <p14:sldIdLst>
            <p14:sldId id="2146846492"/>
            <p14:sldId id="2147470115"/>
            <p14:sldId id="2146846871"/>
            <p14:sldId id="2146846854"/>
            <p14:sldId id="2147470126"/>
            <p14:sldId id="2146846855"/>
            <p14:sldId id="2147470124"/>
            <p14:sldId id="2147470127"/>
            <p14:sldId id="508"/>
            <p14:sldId id="2147470147"/>
            <p14:sldId id="2147470118"/>
            <p14:sldId id="2147470125"/>
          </p14:sldIdLst>
        </p14:section>
        <p14:section name="Roles" id="{A0EFCB6B-3B23-D544-8DAE-F64ED2CBC8CE}">
          <p14:sldIdLst>
            <p14:sldId id="2146846489"/>
            <p14:sldId id="2146846523"/>
            <p14:sldId id="2146846528"/>
            <p14:sldId id="2146846524"/>
            <p14:sldId id="2146846526"/>
            <p14:sldId id="2146846527"/>
          </p14:sldIdLst>
        </p14:section>
        <p14:section name="Reporting" id="{2CCA4023-C5E4-754B-937A-71E989003095}">
          <p14:sldIdLst>
            <p14:sldId id="2146846490"/>
            <p14:sldId id="853"/>
            <p14:sldId id="4142"/>
            <p14:sldId id="4065"/>
            <p14:sldId id="4066"/>
            <p14:sldId id="4067"/>
            <p14:sldId id="4069"/>
          </p14:sldIdLst>
        </p14:section>
        <p14:section name="Compliance Case Management" id="{A5C3880C-66AF-4BA5-A6C8-8592E85BC268}">
          <p14:sldIdLst>
            <p14:sldId id="2147470181"/>
            <p14:sldId id="2147470179"/>
            <p14:sldId id="2147470017"/>
            <p14:sldId id="2147470205"/>
            <p14:sldId id="2147470206"/>
            <p14:sldId id="2146846481"/>
            <p14:sldId id="2147470182"/>
            <p14:sldId id="2147470184"/>
            <p14:sldId id="2147470191"/>
            <p14:sldId id="2147470201"/>
            <p14:sldId id="2147470193"/>
            <p14:sldId id="2147470192"/>
            <p14:sldId id="2147470203"/>
            <p14:sldId id="2147470202"/>
            <p14:sldId id="2147470194"/>
            <p14:sldId id="2147470186"/>
            <p14:sldId id="2147470180"/>
            <p14:sldId id="2147470183"/>
            <p14:sldId id="2147470188"/>
            <p14:sldId id="2147470189"/>
            <p14:sldId id="2147470190"/>
            <p14:sldId id="2147470187"/>
            <p14:sldId id="2147470195"/>
          </p14:sldIdLst>
        </p14:section>
        <p14:section name="Questions" id="{B59E35CE-972A-4A2C-B2BA-B3F32BA3B625}">
          <p14:sldIdLst>
            <p14:sldId id="4111"/>
          </p14:sldIdLst>
        </p14:section>
        <p14:section name="Appendix: Common Features" id="{37E94BA3-86D3-4107-A164-D2E0DC2AD68C}">
          <p14:sldIdLst>
            <p14:sldId id="2146846525"/>
            <p14:sldId id="2147470108"/>
            <p14:sldId id="2147470172"/>
            <p14:sldId id="2147470097"/>
            <p14:sldId id="3975"/>
            <p14:sldId id="214684652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432"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C94A2B-66D3-1552-756A-76DB9A62E986}" name="Purva Joshi" initials="PJ" userId="S::purva.joshi@servicenow.com::9c37ea54-ce4f-4db0-a7f1-91a243b6e391" providerId="AD"/>
  <p188:author id="{B6E7EC3C-44FE-CF7D-8E66-66D1920289F8}" name="Beena Premachandran" initials="BP" userId="S::beena.premachandran@servicenow.com::e6e64a29-ad95-4940-bad6-cdba86aa340a" providerId="AD"/>
  <p188:author id="{45A02553-F5D6-57AA-AE05-7F876A5512B8}" name="Freedom David" initials="FD" userId="S::freedom.david@servicenow.com::4286f035-0994-44dc-94e3-4ce932724b63" providerId="AD"/>
  <p188:author id="{01785A87-AC5E-D225-CFFD-7F85847E7F32}" name="Karin Ribeiro" initials="KR" userId="S::karin.ribeiro@servicenow.com::06901eb1-28ad-428c-ae85-9d622b806d9a" providerId="AD"/>
  <p188:author id="{4BFAE1A1-9569-BDB6-8885-633057163EB9}" name="Nitesh Vyas" initials="NV" userId="S::nitesh.vyas@servicenow.com::0253fdd6-1ffe-434f-a8bc-b43fc214df03" providerId="AD"/>
  <p188:author id="{BD7888A9-AB6F-05A5-E7CE-7EB1B8D7D4B2}" name="Verity Chinnery" initials="VC" userId="S::verity.chinnery@servicenow.com::6d74d48f-dabe-4e9d-8bcc-82a92e88a74c" providerId="AD"/>
  <p188:author id="{FE091DB1-8552-9631-B9C9-804031C20327}" name="Kimberly Brown" initials="KB" userId="S::kimberly.brown@servicenow.com::80f5d068-070a-4bda-91d1-ea928730f2c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cmAuthor id="19" name="Brian Federle" initials="BF" lastIdx="112" clrIdx="18">
    <p:extLst>
      <p:ext uri="{19B8F6BF-5375-455C-9EA6-DF929625EA0E}">
        <p15:presenceInfo xmlns:p15="http://schemas.microsoft.com/office/powerpoint/2012/main" userId="S::brian.federle@servicenow.com::3695c079-2eba-4a49-8a01-968e96ffb1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D84E"/>
    <a:srgbClr val="90CCD3"/>
    <a:srgbClr val="DBDBDB"/>
    <a:srgbClr val="286771"/>
    <a:srgbClr val="032D42"/>
    <a:srgbClr val="FFFFFF"/>
    <a:srgbClr val="379099"/>
    <a:srgbClr val="009156"/>
    <a:srgbClr val="50B48B"/>
    <a:srgbClr val="86ED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02"/>
    <p:restoredTop sz="97155" autoAdjust="0"/>
  </p:normalViewPr>
  <p:slideViewPr>
    <p:cSldViewPr snapToGrid="0">
      <p:cViewPr>
        <p:scale>
          <a:sx n="131" d="100"/>
          <a:sy n="131" d="100"/>
        </p:scale>
        <p:origin x="1256" y="880"/>
      </p:cViewPr>
      <p:guideLst/>
    </p:cSldViewPr>
  </p:slideViewPr>
  <p:notesTextViewPr>
    <p:cViewPr>
      <p:scale>
        <a:sx n="1" d="1"/>
        <a:sy n="1" d="1"/>
      </p:scale>
      <p:origin x="0" y="0"/>
    </p:cViewPr>
  </p:notesTextViewPr>
  <p:notesViewPr>
    <p:cSldViewPr snapToGrid="0">
      <p:cViewPr>
        <p:scale>
          <a:sx n="1" d="2"/>
          <a:sy n="1" d="2"/>
        </p:scale>
        <p:origin x="0" y="0"/>
      </p:cViewPr>
      <p:guideLst>
        <p:guide orient="horz" pos="432"/>
        <p:guide pos="263"/>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ppt/slides/slide111.xml" Id="rId117" /><Relationship Type="http://schemas.openxmlformats.org/officeDocument/2006/relationships/slide" Target="/ppt/slides/slide15.xml" Id="rId21" /><Relationship Type="http://schemas.openxmlformats.org/officeDocument/2006/relationships/slide" Target="/ppt/slides/slide36.xml" Id="rId42" /><Relationship Type="http://schemas.openxmlformats.org/officeDocument/2006/relationships/slide" Target="/ppt/slides/slide57.xml" Id="rId63" /><Relationship Type="http://schemas.openxmlformats.org/officeDocument/2006/relationships/slide" Target="/ppt/slides/slide78.xml" Id="rId84" /><Relationship Type="http://schemas.openxmlformats.org/officeDocument/2006/relationships/slide" Target="/ppt/slides/slide132.xml" Id="rId138" /><Relationship Type="http://schemas.openxmlformats.org/officeDocument/2006/relationships/slide" Target="/ppt/slides/slide153.xml" Id="rId159" /><Relationship Type="http://schemas.openxmlformats.org/officeDocument/2006/relationships/slide" Target="/ppt/slides/slide164.xml" Id="rId170" /><Relationship Type="http://schemas.openxmlformats.org/officeDocument/2006/relationships/slide" Target="/ppt/slides/slide101.xml" Id="rId107" /><Relationship Type="http://schemas.openxmlformats.org/officeDocument/2006/relationships/slide" Target="/ppt/slides/slide5.xml" Id="rId11" /><Relationship Type="http://schemas.openxmlformats.org/officeDocument/2006/relationships/slide" Target="/ppt/slides/slide26.xml" Id="rId32" /><Relationship Type="http://schemas.openxmlformats.org/officeDocument/2006/relationships/slide" Target="/ppt/slides/slide47.xml" Id="rId53" /><Relationship Type="http://schemas.openxmlformats.org/officeDocument/2006/relationships/slide" Target="/ppt/slides/slide68.xml" Id="rId74" /><Relationship Type="http://schemas.openxmlformats.org/officeDocument/2006/relationships/slide" Target="/ppt/slides/slide122.xml" Id="rId128" /><Relationship Type="http://schemas.openxmlformats.org/officeDocument/2006/relationships/slide" Target="/ppt/slides/slide143.xml" Id="rId149" /><Relationship Type="http://schemas.openxmlformats.org/officeDocument/2006/relationships/slideMaster" Target="/ppt/slideMasters/slideMaster2.xml" Id="rId5" /><Relationship Type="http://schemas.openxmlformats.org/officeDocument/2006/relationships/slide" Target="/ppt/slides/slide89.xml" Id="rId95" /><Relationship Type="http://schemas.openxmlformats.org/officeDocument/2006/relationships/slide" Target="/ppt/slides/slide154.xml" Id="rId160" /><Relationship Type="http://schemas.openxmlformats.org/officeDocument/2006/relationships/slide" Target="/ppt/slides/slide175.xml" Id="rId181" /><Relationship Type="http://schemas.openxmlformats.org/officeDocument/2006/relationships/slide" Target="/ppt/slides/slide16.xml" Id="rId22" /><Relationship Type="http://schemas.openxmlformats.org/officeDocument/2006/relationships/slide" Target="/ppt/slides/slide37.xml" Id="rId43" /><Relationship Type="http://schemas.openxmlformats.org/officeDocument/2006/relationships/slide" Target="/ppt/slides/slide58.xml" Id="rId64" /><Relationship Type="http://schemas.openxmlformats.org/officeDocument/2006/relationships/slide" Target="/ppt/slides/slide112.xml" Id="rId118" /><Relationship Type="http://schemas.openxmlformats.org/officeDocument/2006/relationships/slide" Target="/ppt/slides/slide133.xml" Id="rId139" /><Relationship Type="http://schemas.openxmlformats.org/officeDocument/2006/relationships/slide" Target="/ppt/slides/slide79.xml" Id="rId85" /><Relationship Type="http://schemas.openxmlformats.org/officeDocument/2006/relationships/slide" Target="/ppt/slides/slide144.xml" Id="rId150" /><Relationship Type="http://schemas.openxmlformats.org/officeDocument/2006/relationships/slide" Target="/ppt/slides/slide165.xml" Id="rId171" /><Relationship Type="http://schemas.openxmlformats.org/officeDocument/2006/relationships/slide" Target="/ppt/slides/slide6.xml" Id="rId12" /><Relationship Type="http://schemas.openxmlformats.org/officeDocument/2006/relationships/slide" Target="/ppt/slides/slide27.xml" Id="rId33" /><Relationship Type="http://schemas.openxmlformats.org/officeDocument/2006/relationships/slide" Target="/ppt/slides/slide102.xml" Id="rId108" /><Relationship Type="http://schemas.openxmlformats.org/officeDocument/2006/relationships/slide" Target="/ppt/slides/slide123.xml" Id="rId129" /><Relationship Type="http://schemas.openxmlformats.org/officeDocument/2006/relationships/slide" Target="/ppt/slides/slide48.xml" Id="rId54" /><Relationship Type="http://schemas.openxmlformats.org/officeDocument/2006/relationships/slide" Target="/ppt/slides/slide69.xml" Id="rId75" /><Relationship Type="http://schemas.openxmlformats.org/officeDocument/2006/relationships/slide" Target="/ppt/slides/slide90.xml" Id="rId96" /><Relationship Type="http://schemas.openxmlformats.org/officeDocument/2006/relationships/slide" Target="/ppt/slides/slide134.xml" Id="rId140" /><Relationship Type="http://schemas.openxmlformats.org/officeDocument/2006/relationships/slide" Target="/ppt/slides/slide155.xml" Id="rId161" /><Relationship Type="http://schemas.openxmlformats.org/officeDocument/2006/relationships/slide" Target="/ppt/slides/slide176.xml" Id="rId182" /><Relationship Type="http://schemas.openxmlformats.org/officeDocument/2006/relationships/slideMaster" Target="/ppt/slideMasters/slideMaster3.xml" Id="rId6" /><Relationship Type="http://schemas.openxmlformats.org/officeDocument/2006/relationships/slide" Target="/ppt/slides/slide17.xml" Id="rId23" /><Relationship Type="http://schemas.openxmlformats.org/officeDocument/2006/relationships/slide" Target="/ppt/slides/slide113.xml" Id="rId119" /><Relationship Type="http://schemas.openxmlformats.org/officeDocument/2006/relationships/slide" Target="/ppt/slides/slide38.xml" Id="rId44" /><Relationship Type="http://schemas.openxmlformats.org/officeDocument/2006/relationships/slide" Target="/ppt/slides/slide59.xml" Id="rId65" /><Relationship Type="http://schemas.openxmlformats.org/officeDocument/2006/relationships/slide" Target="/ppt/slides/slide80.xml" Id="rId86" /><Relationship Type="http://schemas.openxmlformats.org/officeDocument/2006/relationships/slide" Target="/ppt/slides/slide124.xml" Id="rId130" /><Relationship Type="http://schemas.openxmlformats.org/officeDocument/2006/relationships/slide" Target="/ppt/slides/slide145.xml" Id="rId151" /><Relationship Type="http://schemas.openxmlformats.org/officeDocument/2006/relationships/slide" Target="/ppt/slides/slide166.xml" Id="rId172" /><Relationship Type="http://schemas.openxmlformats.org/officeDocument/2006/relationships/slide" Target="/ppt/slides/slide7.xml" Id="rId13" /><Relationship Type="http://schemas.openxmlformats.org/officeDocument/2006/relationships/slide" Target="/ppt/slides/slide12.xml" Id="rId18" /><Relationship Type="http://schemas.openxmlformats.org/officeDocument/2006/relationships/slide" Target="/ppt/slides/slide33.xml" Id="rId39" /><Relationship Type="http://schemas.openxmlformats.org/officeDocument/2006/relationships/slide" Target="/ppt/slides/slide103.xml" Id="rId109" /><Relationship Type="http://schemas.openxmlformats.org/officeDocument/2006/relationships/slide" Target="/ppt/slides/slide28.xml" Id="rId34" /><Relationship Type="http://schemas.openxmlformats.org/officeDocument/2006/relationships/slide" Target="/ppt/slides/slide44.xml" Id="rId50" /><Relationship Type="http://schemas.openxmlformats.org/officeDocument/2006/relationships/slide" Target="/ppt/slides/slide49.xml" Id="rId55" /><Relationship Type="http://schemas.openxmlformats.org/officeDocument/2006/relationships/slide" Target="/ppt/slides/slide70.xml" Id="rId76" /><Relationship Type="http://schemas.openxmlformats.org/officeDocument/2006/relationships/slide" Target="/ppt/slides/slide91.xml" Id="rId97" /><Relationship Type="http://schemas.openxmlformats.org/officeDocument/2006/relationships/slide" Target="/ppt/slides/slide98.xml" Id="rId104" /><Relationship Type="http://schemas.openxmlformats.org/officeDocument/2006/relationships/slide" Target="/ppt/slides/slide114.xml" Id="rId120" /><Relationship Type="http://schemas.openxmlformats.org/officeDocument/2006/relationships/slide" Target="/ppt/slides/slide119.xml" Id="rId125" /><Relationship Type="http://schemas.openxmlformats.org/officeDocument/2006/relationships/slide" Target="/ppt/slides/slide135.xml" Id="rId141" /><Relationship Type="http://schemas.openxmlformats.org/officeDocument/2006/relationships/slide" Target="/ppt/slides/slide140.xml" Id="rId146" /><Relationship Type="http://schemas.openxmlformats.org/officeDocument/2006/relationships/slide" Target="/ppt/slides/slide161.xml" Id="rId167" /><Relationship Type="http://schemas.openxmlformats.org/officeDocument/2006/relationships/theme" Target="/ppt/theme/theme1.xml" Id="rId188" /><Relationship Type="http://schemas.openxmlformats.org/officeDocument/2006/relationships/slide" Target="/ppt/slides/slide1.xml" Id="rId7" /><Relationship Type="http://schemas.openxmlformats.org/officeDocument/2006/relationships/slide" Target="/ppt/slides/slide65.xml" Id="rId71" /><Relationship Type="http://schemas.openxmlformats.org/officeDocument/2006/relationships/slide" Target="/ppt/slides/slide86.xml" Id="rId92" /><Relationship Type="http://schemas.openxmlformats.org/officeDocument/2006/relationships/slide" Target="/ppt/slides/slide156.xml" Id="rId162" /><Relationship Type="http://schemas.openxmlformats.org/officeDocument/2006/relationships/notesMaster" Target="/ppt/notesMasters/notesMaster1.xml" Id="rId183" /><Relationship Type="http://schemas.openxmlformats.org/officeDocument/2006/relationships/customXml" Target="/customXml/item2.xml" Id="rId2" /><Relationship Type="http://schemas.openxmlformats.org/officeDocument/2006/relationships/slide" Target="/ppt/slides/slide23.xml" Id="rId29" /><Relationship Type="http://schemas.openxmlformats.org/officeDocument/2006/relationships/slide" Target="/ppt/slides/slide18.xml" Id="rId24" /><Relationship Type="http://schemas.openxmlformats.org/officeDocument/2006/relationships/slide" Target="/ppt/slides/slide34.xml" Id="rId40" /><Relationship Type="http://schemas.openxmlformats.org/officeDocument/2006/relationships/slide" Target="/ppt/slides/slide39.xml" Id="rId45" /><Relationship Type="http://schemas.openxmlformats.org/officeDocument/2006/relationships/slide" Target="/ppt/slides/slide60.xml" Id="rId66" /><Relationship Type="http://schemas.openxmlformats.org/officeDocument/2006/relationships/slide" Target="/ppt/slides/slide81.xml" Id="rId87" /><Relationship Type="http://schemas.openxmlformats.org/officeDocument/2006/relationships/slide" Target="/ppt/slides/slide104.xml" Id="rId110" /><Relationship Type="http://schemas.openxmlformats.org/officeDocument/2006/relationships/slide" Target="/ppt/slides/slide109.xml" Id="rId115" /><Relationship Type="http://schemas.openxmlformats.org/officeDocument/2006/relationships/slide" Target="/ppt/slides/slide125.xml" Id="rId131" /><Relationship Type="http://schemas.openxmlformats.org/officeDocument/2006/relationships/slide" Target="/ppt/slides/slide130.xml" Id="rId136" /><Relationship Type="http://schemas.openxmlformats.org/officeDocument/2006/relationships/slide" Target="/ppt/slides/slide151.xml" Id="rId157" /><Relationship Type="http://schemas.openxmlformats.org/officeDocument/2006/relationships/slide" Target="/ppt/slides/slide172.xml" Id="rId178" /><Relationship Type="http://schemas.openxmlformats.org/officeDocument/2006/relationships/slide" Target="/ppt/slides/slide55.xml" Id="rId61" /><Relationship Type="http://schemas.openxmlformats.org/officeDocument/2006/relationships/slide" Target="/ppt/slides/slide76.xml" Id="rId82" /><Relationship Type="http://schemas.openxmlformats.org/officeDocument/2006/relationships/slide" Target="/ppt/slides/slide146.xml" Id="rId152" /><Relationship Type="http://schemas.openxmlformats.org/officeDocument/2006/relationships/slide" Target="/ppt/slides/slide167.xml" Id="rId173" /><Relationship Type="http://schemas.openxmlformats.org/officeDocument/2006/relationships/slide" Target="/ppt/slides/slide13.xml" Id="rId19" /><Relationship Type="http://schemas.openxmlformats.org/officeDocument/2006/relationships/slide" Target="/ppt/slides/slide8.xml" Id="rId14" /><Relationship Type="http://schemas.openxmlformats.org/officeDocument/2006/relationships/slide" Target="/ppt/slides/slide24.xml" Id="rId30" /><Relationship Type="http://schemas.openxmlformats.org/officeDocument/2006/relationships/slide" Target="/ppt/slides/slide29.xml" Id="rId35" /><Relationship Type="http://schemas.openxmlformats.org/officeDocument/2006/relationships/slide" Target="/ppt/slides/slide50.xml" Id="rId56" /><Relationship Type="http://schemas.openxmlformats.org/officeDocument/2006/relationships/slide" Target="/ppt/slides/slide71.xml" Id="rId77" /><Relationship Type="http://schemas.openxmlformats.org/officeDocument/2006/relationships/slide" Target="/ppt/slides/slide94.xml" Id="rId100" /><Relationship Type="http://schemas.openxmlformats.org/officeDocument/2006/relationships/slide" Target="/ppt/slides/slide99.xml" Id="rId105" /><Relationship Type="http://schemas.openxmlformats.org/officeDocument/2006/relationships/slide" Target="/ppt/slides/slide120.xml" Id="rId126" /><Relationship Type="http://schemas.openxmlformats.org/officeDocument/2006/relationships/slide" Target="/ppt/slides/slide141.xml" Id="rId147" /><Relationship Type="http://schemas.openxmlformats.org/officeDocument/2006/relationships/slide" Target="/ppt/slides/slide162.xml" Id="rId168" /><Relationship Type="http://schemas.openxmlformats.org/officeDocument/2006/relationships/slide" Target="/ppt/slides/slide2.xml" Id="rId8" /><Relationship Type="http://schemas.openxmlformats.org/officeDocument/2006/relationships/slide" Target="/ppt/slides/slide45.xml" Id="rId51" /><Relationship Type="http://schemas.openxmlformats.org/officeDocument/2006/relationships/slide" Target="/ppt/slides/slide66.xml" Id="rId72" /><Relationship Type="http://schemas.openxmlformats.org/officeDocument/2006/relationships/slide" Target="/ppt/slides/slide87.xml" Id="rId93" /><Relationship Type="http://schemas.openxmlformats.org/officeDocument/2006/relationships/slide" Target="/ppt/slides/slide92.xml" Id="rId98" /><Relationship Type="http://schemas.openxmlformats.org/officeDocument/2006/relationships/slide" Target="/ppt/slides/slide115.xml" Id="rId121" /><Relationship Type="http://schemas.openxmlformats.org/officeDocument/2006/relationships/slide" Target="/ppt/slides/slide136.xml" Id="rId142" /><Relationship Type="http://schemas.openxmlformats.org/officeDocument/2006/relationships/slide" Target="/ppt/slides/slide157.xml" Id="rId163" /><Relationship Type="http://schemas.openxmlformats.org/officeDocument/2006/relationships/handoutMaster" Target="/ppt/handoutMasters/handoutMaster1.xml" Id="rId184" /><Relationship Type="http://schemas.openxmlformats.org/officeDocument/2006/relationships/tableStyles" Target="/ppt/tableStyles.xml" Id="rId189" /><Relationship Type="http://schemas.openxmlformats.org/officeDocument/2006/relationships/customXml" Target="/customXml/item3.xml" Id="rId3" /><Relationship Type="http://schemas.openxmlformats.org/officeDocument/2006/relationships/slide" Target="/ppt/slides/slide19.xml" Id="rId25" /><Relationship Type="http://schemas.openxmlformats.org/officeDocument/2006/relationships/slide" Target="/ppt/slides/slide40.xml" Id="rId46" /><Relationship Type="http://schemas.openxmlformats.org/officeDocument/2006/relationships/slide" Target="/ppt/slides/slide61.xml" Id="rId67" /><Relationship Type="http://schemas.openxmlformats.org/officeDocument/2006/relationships/slide" Target="/ppt/slides/slide110.xml" Id="rId116" /><Relationship Type="http://schemas.openxmlformats.org/officeDocument/2006/relationships/slide" Target="/ppt/slides/slide131.xml" Id="rId137" /><Relationship Type="http://schemas.openxmlformats.org/officeDocument/2006/relationships/slide" Target="/ppt/slides/slide152.xml" Id="rId158" /><Relationship Type="http://schemas.openxmlformats.org/officeDocument/2006/relationships/slide" Target="/ppt/slides/slide14.xml" Id="rId20" /><Relationship Type="http://schemas.openxmlformats.org/officeDocument/2006/relationships/slide" Target="/ppt/slides/slide35.xml" Id="rId41" /><Relationship Type="http://schemas.openxmlformats.org/officeDocument/2006/relationships/slide" Target="/ppt/slides/slide56.xml" Id="rId62" /><Relationship Type="http://schemas.openxmlformats.org/officeDocument/2006/relationships/slide" Target="/ppt/slides/slide77.xml" Id="rId83" /><Relationship Type="http://schemas.openxmlformats.org/officeDocument/2006/relationships/slide" Target="/ppt/slides/slide82.xml" Id="rId88" /><Relationship Type="http://schemas.openxmlformats.org/officeDocument/2006/relationships/slide" Target="/ppt/slides/slide105.xml" Id="rId111" /><Relationship Type="http://schemas.openxmlformats.org/officeDocument/2006/relationships/slide" Target="/ppt/slides/slide126.xml" Id="rId132" /><Relationship Type="http://schemas.openxmlformats.org/officeDocument/2006/relationships/slide" Target="/ppt/slides/slide147.xml" Id="rId153" /><Relationship Type="http://schemas.openxmlformats.org/officeDocument/2006/relationships/slide" Target="/ppt/slides/slide168.xml" Id="rId174" /><Relationship Type="http://schemas.openxmlformats.org/officeDocument/2006/relationships/slide" Target="/ppt/slides/slide173.xml" Id="rId179" /><Relationship Type="http://schemas.microsoft.com/office/2018/10/relationships/authors" Target="/ppt/authors.xml" Id="rId190" /><Relationship Type="http://schemas.openxmlformats.org/officeDocument/2006/relationships/slide" Target="/ppt/slides/slide9.xml" Id="rId15" /><Relationship Type="http://schemas.openxmlformats.org/officeDocument/2006/relationships/slide" Target="/ppt/slides/slide30.xml" Id="rId36" /><Relationship Type="http://schemas.openxmlformats.org/officeDocument/2006/relationships/slide" Target="/ppt/slides/slide51.xml" Id="rId57" /><Relationship Type="http://schemas.openxmlformats.org/officeDocument/2006/relationships/slide" Target="/ppt/slides/slide100.xml" Id="rId106" /><Relationship Type="http://schemas.openxmlformats.org/officeDocument/2006/relationships/slide" Target="/ppt/slides/slide121.xml" Id="rId127" /><Relationship Type="http://schemas.openxmlformats.org/officeDocument/2006/relationships/slide" Target="/ppt/slides/slide4.xml" Id="rId10" /><Relationship Type="http://schemas.openxmlformats.org/officeDocument/2006/relationships/slide" Target="/ppt/slides/slide25.xml" Id="rId31" /><Relationship Type="http://schemas.openxmlformats.org/officeDocument/2006/relationships/slide" Target="/ppt/slides/slide46.xml" Id="rId52" /><Relationship Type="http://schemas.openxmlformats.org/officeDocument/2006/relationships/slide" Target="/ppt/slides/slide67.xml" Id="rId73" /><Relationship Type="http://schemas.openxmlformats.org/officeDocument/2006/relationships/slide" Target="/ppt/slides/slide72.xml" Id="rId78" /><Relationship Type="http://schemas.openxmlformats.org/officeDocument/2006/relationships/slide" Target="/ppt/slides/slide88.xml" Id="rId94" /><Relationship Type="http://schemas.openxmlformats.org/officeDocument/2006/relationships/slide" Target="/ppt/slides/slide93.xml" Id="rId99" /><Relationship Type="http://schemas.openxmlformats.org/officeDocument/2006/relationships/slide" Target="/ppt/slides/slide95.xml" Id="rId101" /><Relationship Type="http://schemas.openxmlformats.org/officeDocument/2006/relationships/slide" Target="/ppt/slides/slide116.xml" Id="rId122" /><Relationship Type="http://schemas.openxmlformats.org/officeDocument/2006/relationships/slide" Target="/ppt/slides/slide137.xml" Id="rId143" /><Relationship Type="http://schemas.openxmlformats.org/officeDocument/2006/relationships/slide" Target="/ppt/slides/slide142.xml" Id="rId148" /><Relationship Type="http://schemas.openxmlformats.org/officeDocument/2006/relationships/slide" Target="/ppt/slides/slide158.xml" Id="rId164" /><Relationship Type="http://schemas.openxmlformats.org/officeDocument/2006/relationships/slide" Target="/ppt/slides/slide163.xml" Id="rId169" /><Relationship Type="http://schemas.openxmlformats.org/officeDocument/2006/relationships/commentAuthors" Target="/ppt/commentAuthors.xml" Id="rId185" /><Relationship Type="http://schemas.openxmlformats.org/officeDocument/2006/relationships/slideMaster" Target="/ppt/slideMasters/slideMaster1.xml" Id="rId4" /><Relationship Type="http://schemas.openxmlformats.org/officeDocument/2006/relationships/slide" Target="/ppt/slides/slide3.xml" Id="rId9" /><Relationship Type="http://schemas.openxmlformats.org/officeDocument/2006/relationships/slide" Target="/ppt/slides/slide174.xml" Id="rId180" /><Relationship Type="http://schemas.openxmlformats.org/officeDocument/2006/relationships/slide" Target="/ppt/slides/slide20.xml" Id="rId26" /><Relationship Type="http://schemas.openxmlformats.org/officeDocument/2006/relationships/slide" Target="/ppt/slides/slide41.xml" Id="rId47" /><Relationship Type="http://schemas.openxmlformats.org/officeDocument/2006/relationships/slide" Target="/ppt/slides/slide62.xml" Id="rId68" /><Relationship Type="http://schemas.openxmlformats.org/officeDocument/2006/relationships/slide" Target="/ppt/slides/slide83.xml" Id="rId89" /><Relationship Type="http://schemas.openxmlformats.org/officeDocument/2006/relationships/slide" Target="/ppt/slides/slide106.xml" Id="rId112" /><Relationship Type="http://schemas.openxmlformats.org/officeDocument/2006/relationships/slide" Target="/ppt/slides/slide127.xml" Id="rId133" /><Relationship Type="http://schemas.openxmlformats.org/officeDocument/2006/relationships/slide" Target="/ppt/slides/slide148.xml" Id="rId154" /><Relationship Type="http://schemas.openxmlformats.org/officeDocument/2006/relationships/slide" Target="/ppt/slides/slide169.xml" Id="rId175" /><Relationship Type="http://schemas.openxmlformats.org/officeDocument/2006/relationships/slide" Target="/ppt/slides/slide10.xml" Id="rId16" /><Relationship Type="http://schemas.openxmlformats.org/officeDocument/2006/relationships/slide" Target="/ppt/slides/slide31.xml" Id="rId37" /><Relationship Type="http://schemas.openxmlformats.org/officeDocument/2006/relationships/slide" Target="/ppt/slides/slide52.xml" Id="rId58" /><Relationship Type="http://schemas.openxmlformats.org/officeDocument/2006/relationships/slide" Target="/ppt/slides/slide73.xml" Id="rId79" /><Relationship Type="http://schemas.openxmlformats.org/officeDocument/2006/relationships/slide" Target="/ppt/slides/slide96.xml" Id="rId102" /><Relationship Type="http://schemas.openxmlformats.org/officeDocument/2006/relationships/slide" Target="/ppt/slides/slide117.xml" Id="rId123" /><Relationship Type="http://schemas.openxmlformats.org/officeDocument/2006/relationships/slide" Target="/ppt/slides/slide138.xml" Id="rId144" /><Relationship Type="http://schemas.openxmlformats.org/officeDocument/2006/relationships/slide" Target="/ppt/slides/slide84.xml" Id="rId90" /><Relationship Type="http://schemas.openxmlformats.org/officeDocument/2006/relationships/slide" Target="/ppt/slides/slide159.xml" Id="rId165" /><Relationship Type="http://schemas.openxmlformats.org/officeDocument/2006/relationships/presProps" Target="/ppt/presProps.xml" Id="rId186" /><Relationship Type="http://schemas.openxmlformats.org/officeDocument/2006/relationships/slide" Target="/ppt/slides/slide21.xml" Id="rId27" /><Relationship Type="http://schemas.openxmlformats.org/officeDocument/2006/relationships/slide" Target="/ppt/slides/slide42.xml" Id="rId48" /><Relationship Type="http://schemas.openxmlformats.org/officeDocument/2006/relationships/slide" Target="/ppt/slides/slide63.xml" Id="rId69" /><Relationship Type="http://schemas.openxmlformats.org/officeDocument/2006/relationships/slide" Target="/ppt/slides/slide107.xml" Id="rId113" /><Relationship Type="http://schemas.openxmlformats.org/officeDocument/2006/relationships/slide" Target="/ppt/slides/slide128.xml" Id="rId134" /><Relationship Type="http://schemas.openxmlformats.org/officeDocument/2006/relationships/slide" Target="/ppt/slides/slide74.xml" Id="rId80" /><Relationship Type="http://schemas.openxmlformats.org/officeDocument/2006/relationships/slide" Target="/ppt/slides/slide149.xml" Id="rId155" /><Relationship Type="http://schemas.openxmlformats.org/officeDocument/2006/relationships/slide" Target="/ppt/slides/slide170.xml" Id="rId176" /><Relationship Type="http://schemas.openxmlformats.org/officeDocument/2006/relationships/slide" Target="/ppt/slides/slide11.xml" Id="rId17" /><Relationship Type="http://schemas.openxmlformats.org/officeDocument/2006/relationships/slide" Target="/ppt/slides/slide32.xml" Id="rId38" /><Relationship Type="http://schemas.openxmlformats.org/officeDocument/2006/relationships/slide" Target="/ppt/slides/slide53.xml" Id="rId59" /><Relationship Type="http://schemas.openxmlformats.org/officeDocument/2006/relationships/slide" Target="/ppt/slides/slide97.xml" Id="rId103" /><Relationship Type="http://schemas.openxmlformats.org/officeDocument/2006/relationships/slide" Target="/ppt/slides/slide118.xml" Id="rId124" /><Relationship Type="http://schemas.openxmlformats.org/officeDocument/2006/relationships/slide" Target="/ppt/slides/slide64.xml" Id="rId70" /><Relationship Type="http://schemas.openxmlformats.org/officeDocument/2006/relationships/slide" Target="/ppt/slides/slide85.xml" Id="rId91" /><Relationship Type="http://schemas.openxmlformats.org/officeDocument/2006/relationships/slide" Target="/ppt/slides/slide139.xml" Id="rId145" /><Relationship Type="http://schemas.openxmlformats.org/officeDocument/2006/relationships/slide" Target="/ppt/slides/slide160.xml" Id="rId166" /><Relationship Type="http://schemas.openxmlformats.org/officeDocument/2006/relationships/viewProps" Target="/ppt/viewProps.xml" Id="rId187" /><Relationship Type="http://schemas.openxmlformats.org/officeDocument/2006/relationships/customXml" Target="/customXml/item1.xml" Id="rId1" /><Relationship Type="http://schemas.openxmlformats.org/officeDocument/2006/relationships/slide" Target="/ppt/slides/slide22.xml" Id="rId28" /><Relationship Type="http://schemas.openxmlformats.org/officeDocument/2006/relationships/slide" Target="/ppt/slides/slide43.xml" Id="rId49" /><Relationship Type="http://schemas.openxmlformats.org/officeDocument/2006/relationships/slide" Target="/ppt/slides/slide108.xml" Id="rId114" /><Relationship Type="http://schemas.openxmlformats.org/officeDocument/2006/relationships/slide" Target="/ppt/slides/slide54.xml" Id="rId60" /><Relationship Type="http://schemas.openxmlformats.org/officeDocument/2006/relationships/slide" Target="/ppt/slides/slide75.xml" Id="rId81" /><Relationship Type="http://schemas.openxmlformats.org/officeDocument/2006/relationships/slide" Target="/ppt/slides/slide129.xml" Id="rId135" /><Relationship Type="http://schemas.openxmlformats.org/officeDocument/2006/relationships/slide" Target="/ppt/slides/slide150.xml" Id="rId156" /><Relationship Type="http://schemas.openxmlformats.org/officeDocument/2006/relationships/slide" Target="/ppt/slides/slide171.xml" Id="rId177"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41042F-5D38-4BFB-98F5-A6FB279DA548}"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4C2655BB-DC13-4786-B2A6-CD7CDE56EAF4}">
      <dgm:prSet phldrT="[Text]" custT="1"/>
      <dgm:spPr>
        <a:solidFill>
          <a:srgbClr val="032D42"/>
        </a:solidFill>
        <a:ln w="12700" cap="flat" cmpd="sng" algn="ctr">
          <a:solidFill>
            <a:srgbClr val="FFFFFF">
              <a:hueOff val="0"/>
              <a:satOff val="0"/>
              <a:lumOff val="0"/>
              <a:alphaOff val="0"/>
            </a:srgbClr>
          </a:solidFill>
          <a:prstDash val="solid"/>
          <a:miter lim="800000"/>
        </a:ln>
        <a:effectLst/>
      </dgm:spPr>
      <dgm:t>
        <a:bodyPr spcFirstLastPara="0" vert="horz" wrap="square" lIns="64770" tIns="64770" rIns="64770" bIns="64770" numCol="1" spcCol="1270" anchor="ctr" anchorCtr="0"/>
        <a:lstStyle/>
        <a:p>
          <a:pPr marL="0" lvl="0" indent="0" algn="ctr" defTabSz="755650">
            <a:lnSpc>
              <a:spcPct val="90000"/>
            </a:lnSpc>
            <a:spcBef>
              <a:spcPct val="0"/>
            </a:spcBef>
            <a:spcAft>
              <a:spcPct val="35000"/>
            </a:spcAft>
            <a:buNone/>
          </a:pPr>
          <a:r>
            <a:rPr lang="en-GB" sz="1700" kern="1200" dirty="0">
              <a:solidFill>
                <a:srgbClr val="FFFFFF"/>
              </a:solidFill>
              <a:latin typeface="Century Gothic" panose="020F0302020204030204"/>
              <a:ea typeface="+mn-ea"/>
              <a:cs typeface="+mn-cs"/>
            </a:rPr>
            <a:t>Acme. Corp</a:t>
          </a:r>
          <a:endParaRPr lang="en-US" sz="1700" kern="1200" dirty="0">
            <a:solidFill>
              <a:srgbClr val="FFFFFF"/>
            </a:solidFill>
            <a:latin typeface="Century Gothic" panose="020F0302020204030204"/>
            <a:ea typeface="+mn-ea"/>
            <a:cs typeface="+mn-cs"/>
          </a:endParaRPr>
        </a:p>
      </dgm:t>
    </dgm:pt>
    <dgm:pt modelId="{2ED7BBAD-28D5-4791-8397-E4C41F40019D}" type="parTrans" cxnId="{53504A90-C4B7-4404-9ED2-2F6914CC9FEF}">
      <dgm:prSet/>
      <dgm:spPr/>
      <dgm:t>
        <a:bodyPr/>
        <a:lstStyle/>
        <a:p>
          <a:endParaRPr lang="en-US"/>
        </a:p>
      </dgm:t>
    </dgm:pt>
    <dgm:pt modelId="{D6CE5A1E-2898-482F-B012-F90AD9D8A7A8}" type="sibTrans" cxnId="{53504A90-C4B7-4404-9ED2-2F6914CC9FEF}">
      <dgm:prSet/>
      <dgm:spPr/>
      <dgm:t>
        <a:bodyPr/>
        <a:lstStyle/>
        <a:p>
          <a:endParaRPr lang="en-US"/>
        </a:p>
      </dgm:t>
    </dgm:pt>
    <dgm:pt modelId="{07AE4391-DCD7-4013-B538-8572777A3223}" type="asst">
      <dgm:prSet phldrT="[Text]" custT="1"/>
      <dgm:spPr>
        <a:solidFill>
          <a:srgbClr val="032D42"/>
        </a:solidFill>
        <a:ln w="12700" cap="flat" cmpd="sng" algn="ctr">
          <a:solidFill>
            <a:srgbClr val="FFFFFF">
              <a:hueOff val="0"/>
              <a:satOff val="0"/>
              <a:lumOff val="0"/>
              <a:alphaOff val="0"/>
            </a:srgbClr>
          </a:solidFill>
          <a:prstDash val="solid"/>
          <a:miter lim="800000"/>
        </a:ln>
        <a:effectLst/>
      </dgm:spPr>
      <dgm:t>
        <a:bodyPr spcFirstLastPara="0" vert="horz" wrap="square" lIns="64770" tIns="64770" rIns="64770" bIns="64770" numCol="1" spcCol="1270" anchor="ctr" anchorCtr="0"/>
        <a:lstStyle/>
        <a:p>
          <a:r>
            <a:rPr lang="en-GB" sz="1700" kern="1200" dirty="0">
              <a:solidFill>
                <a:srgbClr val="FFFFFF"/>
              </a:solidFill>
              <a:latin typeface="Century Gothic" panose="020F0302020204030204"/>
              <a:ea typeface="+mn-ea"/>
              <a:cs typeface="+mn-cs"/>
            </a:rPr>
            <a:t>Shared</a:t>
          </a:r>
          <a:r>
            <a:rPr lang="en-GB" sz="1700" kern="1200" dirty="0"/>
            <a:t> Services</a:t>
          </a:r>
          <a:endParaRPr lang="en-US" sz="1700" kern="1200" dirty="0"/>
        </a:p>
      </dgm:t>
    </dgm:pt>
    <dgm:pt modelId="{0A4A5374-A5C5-4E8C-A34B-C216396BB082}" type="parTrans" cxnId="{866284E7-6043-4161-971C-C1782E886B13}">
      <dgm:prSet/>
      <dgm:spPr>
        <a:ln>
          <a:solidFill>
            <a:srgbClr val="62D84E"/>
          </a:solidFill>
        </a:ln>
      </dgm:spPr>
      <dgm:t>
        <a:bodyPr/>
        <a:lstStyle/>
        <a:p>
          <a:endParaRPr lang="en-US"/>
        </a:p>
      </dgm:t>
    </dgm:pt>
    <dgm:pt modelId="{F9C1CCF2-3942-41E0-8CD6-F1BA77A2A217}" type="sibTrans" cxnId="{866284E7-6043-4161-971C-C1782E886B13}">
      <dgm:prSet/>
      <dgm:spPr/>
      <dgm:t>
        <a:bodyPr/>
        <a:lstStyle/>
        <a:p>
          <a:endParaRPr lang="en-US"/>
        </a:p>
      </dgm:t>
    </dgm:pt>
    <dgm:pt modelId="{890EE0E3-D7FC-427D-8653-9830BD23AF20}">
      <dgm:prSet phldrT="[Text]"/>
      <dgm:spPr>
        <a:solidFill>
          <a:schemeClr val="tx2"/>
        </a:solidFill>
      </dgm:spPr>
      <dgm:t>
        <a:bodyPr/>
        <a:lstStyle/>
        <a:p>
          <a:r>
            <a:rPr lang="en-GB" dirty="0"/>
            <a:t>HR</a:t>
          </a:r>
          <a:endParaRPr lang="en-US" dirty="0"/>
        </a:p>
      </dgm:t>
    </dgm:pt>
    <dgm:pt modelId="{2B44F706-253A-4E45-980D-0AF69635376E}" type="parTrans" cxnId="{9073B2DB-89F2-49ED-93E1-4D0E91DF303D}">
      <dgm:prSet/>
      <dgm:spPr/>
      <dgm:t>
        <a:bodyPr/>
        <a:lstStyle/>
        <a:p>
          <a:endParaRPr lang="en-US"/>
        </a:p>
      </dgm:t>
    </dgm:pt>
    <dgm:pt modelId="{E50CBCD5-1F2D-4D91-90CA-9B53BFD3ED07}" type="sibTrans" cxnId="{9073B2DB-89F2-49ED-93E1-4D0E91DF303D}">
      <dgm:prSet/>
      <dgm:spPr/>
      <dgm:t>
        <a:bodyPr/>
        <a:lstStyle/>
        <a:p>
          <a:endParaRPr lang="en-US"/>
        </a:p>
      </dgm:t>
    </dgm:pt>
    <dgm:pt modelId="{F122150A-B11E-4FBD-8050-242458D5BD7E}">
      <dgm:prSet phldrT="[Text]"/>
      <dgm:spPr>
        <a:solidFill>
          <a:schemeClr val="tx2"/>
        </a:solidFill>
      </dgm:spPr>
      <dgm:t>
        <a:bodyPr/>
        <a:lstStyle/>
        <a:p>
          <a:r>
            <a:rPr lang="en-GB" dirty="0"/>
            <a:t>IT</a:t>
          </a:r>
          <a:endParaRPr lang="en-US" dirty="0"/>
        </a:p>
      </dgm:t>
    </dgm:pt>
    <dgm:pt modelId="{B60F7DBC-0267-4B5A-80DE-C989E8EC338A}" type="parTrans" cxnId="{C63299E4-9889-494B-A698-2B39074F1757}">
      <dgm:prSet/>
      <dgm:spPr>
        <a:ln>
          <a:solidFill>
            <a:srgbClr val="62D84E"/>
          </a:solidFill>
        </a:ln>
      </dgm:spPr>
      <dgm:t>
        <a:bodyPr/>
        <a:lstStyle/>
        <a:p>
          <a:endParaRPr lang="en-US"/>
        </a:p>
      </dgm:t>
    </dgm:pt>
    <dgm:pt modelId="{5810CC5D-6714-4598-B9F8-DE2CFF840650}" type="sibTrans" cxnId="{C63299E4-9889-494B-A698-2B39074F1757}">
      <dgm:prSet/>
      <dgm:spPr/>
      <dgm:t>
        <a:bodyPr/>
        <a:lstStyle/>
        <a:p>
          <a:endParaRPr lang="en-US"/>
        </a:p>
      </dgm:t>
    </dgm:pt>
    <dgm:pt modelId="{B7A43001-71A2-4825-A79A-34B70F27C061}">
      <dgm:prSet custT="1"/>
      <dgm:spPr>
        <a:solidFill>
          <a:srgbClr val="032D42"/>
        </a:solidFill>
        <a:ln w="12700" cap="flat" cmpd="sng" algn="ctr">
          <a:solidFill>
            <a:srgbClr val="FFFFFF">
              <a:hueOff val="0"/>
              <a:satOff val="0"/>
              <a:lumOff val="0"/>
              <a:alphaOff val="0"/>
            </a:srgbClr>
          </a:solidFill>
          <a:prstDash val="solid"/>
          <a:miter lim="800000"/>
        </a:ln>
        <a:effectLst/>
      </dgm:spPr>
      <dgm:t>
        <a:bodyPr spcFirstLastPara="0" vert="horz" wrap="square" lIns="64770" tIns="64770" rIns="64770" bIns="64770" numCol="1" spcCol="1270" anchor="ctr" anchorCtr="0"/>
        <a:lstStyle/>
        <a:p>
          <a:r>
            <a:rPr lang="en-GB" sz="1700" kern="1200" dirty="0">
              <a:solidFill>
                <a:srgbClr val="FFFFFF"/>
              </a:solidFill>
              <a:latin typeface="Century Gothic" panose="020F0302020204030204"/>
              <a:ea typeface="+mn-ea"/>
              <a:cs typeface="+mn-cs"/>
            </a:rPr>
            <a:t>Finance</a:t>
          </a:r>
          <a:endParaRPr lang="en-US" sz="1700" kern="1200" dirty="0">
            <a:solidFill>
              <a:srgbClr val="FFFFFF"/>
            </a:solidFill>
            <a:latin typeface="Century Gothic" panose="020F0302020204030204"/>
            <a:ea typeface="+mn-ea"/>
            <a:cs typeface="+mn-cs"/>
          </a:endParaRPr>
        </a:p>
      </dgm:t>
    </dgm:pt>
    <dgm:pt modelId="{3BA961F8-D38E-4E24-9C23-19C52477EE4E}" type="parTrans" cxnId="{21112BFB-164F-4324-8344-0CAF2CB7D1AD}">
      <dgm:prSet/>
      <dgm:spPr>
        <a:ln>
          <a:solidFill>
            <a:srgbClr val="62D84E"/>
          </a:solidFill>
        </a:ln>
      </dgm:spPr>
      <dgm:t>
        <a:bodyPr/>
        <a:lstStyle/>
        <a:p>
          <a:endParaRPr lang="en-US"/>
        </a:p>
      </dgm:t>
    </dgm:pt>
    <dgm:pt modelId="{0E0865A7-BDF5-45CF-9162-C906FCEC3321}" type="sibTrans" cxnId="{21112BFB-164F-4324-8344-0CAF2CB7D1AD}">
      <dgm:prSet/>
      <dgm:spPr/>
      <dgm:t>
        <a:bodyPr/>
        <a:lstStyle/>
        <a:p>
          <a:endParaRPr lang="en-US"/>
        </a:p>
      </dgm:t>
    </dgm:pt>
    <dgm:pt modelId="{11BB924F-2DD4-4160-B892-9CACCAA51DC9}">
      <dgm:prSet/>
      <dgm:spPr>
        <a:solidFill>
          <a:schemeClr val="tx2"/>
        </a:solidFill>
      </dgm:spPr>
      <dgm:t>
        <a:bodyPr/>
        <a:lstStyle/>
        <a:p>
          <a:r>
            <a:rPr lang="en-GB" dirty="0"/>
            <a:t>Business Unit 2</a:t>
          </a:r>
          <a:endParaRPr lang="en-US" dirty="0"/>
        </a:p>
      </dgm:t>
    </dgm:pt>
    <dgm:pt modelId="{D55C7C18-82D8-412E-9A05-75229D73D555}" type="parTrans" cxnId="{D8173831-E6E8-4732-B1B7-2AFB1306314B}">
      <dgm:prSet/>
      <dgm:spPr/>
      <dgm:t>
        <a:bodyPr/>
        <a:lstStyle/>
        <a:p>
          <a:endParaRPr lang="en-US"/>
        </a:p>
      </dgm:t>
    </dgm:pt>
    <dgm:pt modelId="{94324418-0921-4584-9A3D-90E9E22C5F88}" type="sibTrans" cxnId="{D8173831-E6E8-4732-B1B7-2AFB1306314B}">
      <dgm:prSet/>
      <dgm:spPr/>
      <dgm:t>
        <a:bodyPr/>
        <a:lstStyle/>
        <a:p>
          <a:endParaRPr lang="en-US"/>
        </a:p>
      </dgm:t>
    </dgm:pt>
    <dgm:pt modelId="{E3E27AF6-A263-43B1-959C-7B8DE97885B7}">
      <dgm:prSet/>
      <dgm:spPr>
        <a:solidFill>
          <a:schemeClr val="tx2"/>
        </a:solidFill>
      </dgm:spPr>
      <dgm:t>
        <a:bodyPr/>
        <a:lstStyle/>
        <a:p>
          <a:r>
            <a:rPr lang="en-GB" dirty="0"/>
            <a:t>Business Unit 3</a:t>
          </a:r>
          <a:endParaRPr lang="en-US" dirty="0"/>
        </a:p>
      </dgm:t>
    </dgm:pt>
    <dgm:pt modelId="{50E3AD27-F8F4-45C2-BBDC-92C9EDEC954D}" type="parTrans" cxnId="{1C064549-5992-4869-979E-90F1ABF3B981}">
      <dgm:prSet/>
      <dgm:spPr>
        <a:ln>
          <a:solidFill>
            <a:srgbClr val="62D84E"/>
          </a:solidFill>
        </a:ln>
      </dgm:spPr>
      <dgm:t>
        <a:bodyPr/>
        <a:lstStyle/>
        <a:p>
          <a:endParaRPr lang="en-US"/>
        </a:p>
      </dgm:t>
    </dgm:pt>
    <dgm:pt modelId="{37CA02A0-89C4-41B0-B763-6DEB68FCC74C}" type="sibTrans" cxnId="{1C064549-5992-4869-979E-90F1ABF3B981}">
      <dgm:prSet/>
      <dgm:spPr/>
      <dgm:t>
        <a:bodyPr/>
        <a:lstStyle/>
        <a:p>
          <a:endParaRPr lang="en-US"/>
        </a:p>
      </dgm:t>
    </dgm:pt>
    <dgm:pt modelId="{75F54BAC-4BDE-4854-893E-86F6E165F0F7}">
      <dgm:prSet/>
      <dgm:spPr>
        <a:solidFill>
          <a:schemeClr val="tx2"/>
        </a:solidFill>
      </dgm:spPr>
      <dgm:t>
        <a:bodyPr/>
        <a:lstStyle/>
        <a:p>
          <a:r>
            <a:rPr lang="en-GB" dirty="0"/>
            <a:t>Payroll</a:t>
          </a:r>
          <a:endParaRPr lang="en-US" dirty="0"/>
        </a:p>
      </dgm:t>
    </dgm:pt>
    <dgm:pt modelId="{3A6F9A28-9A7B-4F05-A443-6F9CAB5FC338}" type="parTrans" cxnId="{E2A62A8F-0BD8-49EE-942C-9454CC636154}">
      <dgm:prSet/>
      <dgm:spPr>
        <a:ln>
          <a:solidFill>
            <a:srgbClr val="62D84E"/>
          </a:solidFill>
        </a:ln>
      </dgm:spPr>
      <dgm:t>
        <a:bodyPr/>
        <a:lstStyle/>
        <a:p>
          <a:endParaRPr lang="en-US"/>
        </a:p>
      </dgm:t>
    </dgm:pt>
    <dgm:pt modelId="{07B6F90D-152C-4BB3-A58B-4585778D6BFC}" type="sibTrans" cxnId="{E2A62A8F-0BD8-49EE-942C-9454CC636154}">
      <dgm:prSet/>
      <dgm:spPr/>
      <dgm:t>
        <a:bodyPr/>
        <a:lstStyle/>
        <a:p>
          <a:endParaRPr lang="en-US"/>
        </a:p>
      </dgm:t>
    </dgm:pt>
    <dgm:pt modelId="{42CA2D87-AEA5-4A7B-917B-032A2795182E}">
      <dgm:prSet/>
      <dgm:spPr>
        <a:solidFill>
          <a:schemeClr val="tx2"/>
        </a:solidFill>
      </dgm:spPr>
      <dgm:t>
        <a:bodyPr/>
        <a:lstStyle/>
        <a:p>
          <a:r>
            <a:rPr lang="en-GB" dirty="0"/>
            <a:t>Tax</a:t>
          </a:r>
          <a:endParaRPr lang="en-US" dirty="0"/>
        </a:p>
      </dgm:t>
    </dgm:pt>
    <dgm:pt modelId="{912124D2-1B44-4D53-B4CA-F5F8CB312891}" type="parTrans" cxnId="{F82D43F6-6C78-4541-94E8-ED71BA64F0B1}">
      <dgm:prSet/>
      <dgm:spPr/>
      <dgm:t>
        <a:bodyPr/>
        <a:lstStyle/>
        <a:p>
          <a:endParaRPr lang="en-US"/>
        </a:p>
      </dgm:t>
    </dgm:pt>
    <dgm:pt modelId="{E69CFED9-03FC-4E25-9F90-10E8D6AF71CF}" type="sibTrans" cxnId="{F82D43F6-6C78-4541-94E8-ED71BA64F0B1}">
      <dgm:prSet/>
      <dgm:spPr/>
      <dgm:t>
        <a:bodyPr/>
        <a:lstStyle/>
        <a:p>
          <a:endParaRPr lang="en-US"/>
        </a:p>
      </dgm:t>
    </dgm:pt>
    <dgm:pt modelId="{74242CA4-B11B-454E-BE52-28635CAA1B14}">
      <dgm:prSet custT="1"/>
      <dgm:spPr>
        <a:solidFill>
          <a:srgbClr val="032D42"/>
        </a:solidFill>
        <a:ln w="12700" cap="flat" cmpd="sng" algn="ctr">
          <a:solidFill>
            <a:srgbClr val="FFFFFF">
              <a:hueOff val="0"/>
              <a:satOff val="0"/>
              <a:lumOff val="0"/>
              <a:alphaOff val="0"/>
            </a:srgbClr>
          </a:solidFill>
          <a:prstDash val="solid"/>
          <a:miter lim="800000"/>
        </a:ln>
        <a:effectLst/>
      </dgm:spPr>
      <dgm:t>
        <a:bodyPr spcFirstLastPara="0" vert="horz" wrap="square" lIns="64770" tIns="64770" rIns="64770" bIns="64770" numCol="1" spcCol="1270" anchor="ctr" anchorCtr="0"/>
        <a:lstStyle/>
        <a:p>
          <a:pPr marL="0" lvl="0" indent="0" algn="ctr" defTabSz="755650">
            <a:lnSpc>
              <a:spcPct val="90000"/>
            </a:lnSpc>
            <a:spcBef>
              <a:spcPct val="0"/>
            </a:spcBef>
            <a:spcAft>
              <a:spcPct val="35000"/>
            </a:spcAft>
            <a:buNone/>
          </a:pPr>
          <a:r>
            <a:rPr lang="en-GB" sz="1700" kern="1200" dirty="0">
              <a:solidFill>
                <a:srgbClr val="FFFFFF"/>
              </a:solidFill>
              <a:latin typeface="Century Gothic" panose="020F0302020204030204"/>
              <a:ea typeface="+mn-ea"/>
              <a:cs typeface="+mn-cs"/>
            </a:rPr>
            <a:t>Accounts Payable</a:t>
          </a:r>
          <a:endParaRPr lang="en-US" sz="1700" kern="1200" dirty="0">
            <a:solidFill>
              <a:srgbClr val="FFFFFF"/>
            </a:solidFill>
            <a:latin typeface="Century Gothic" panose="020F0302020204030204"/>
            <a:ea typeface="+mn-ea"/>
            <a:cs typeface="+mn-cs"/>
          </a:endParaRPr>
        </a:p>
      </dgm:t>
    </dgm:pt>
    <dgm:pt modelId="{315D947A-EF05-44FA-A70C-67BA53386CFC}" type="parTrans" cxnId="{D55E7686-965E-41E7-B6C3-4BD55BB9282A}">
      <dgm:prSet/>
      <dgm:spPr>
        <a:ln>
          <a:solidFill>
            <a:srgbClr val="62D84E"/>
          </a:solidFill>
        </a:ln>
      </dgm:spPr>
      <dgm:t>
        <a:bodyPr/>
        <a:lstStyle/>
        <a:p>
          <a:endParaRPr lang="en-US"/>
        </a:p>
      </dgm:t>
    </dgm:pt>
    <dgm:pt modelId="{F69895A0-D7E7-45BD-AE16-20293531EE68}" type="sibTrans" cxnId="{D55E7686-965E-41E7-B6C3-4BD55BB9282A}">
      <dgm:prSet/>
      <dgm:spPr/>
      <dgm:t>
        <a:bodyPr/>
        <a:lstStyle/>
        <a:p>
          <a:endParaRPr lang="en-US"/>
        </a:p>
      </dgm:t>
    </dgm:pt>
    <dgm:pt modelId="{9B36DA68-009C-4515-8AD0-0FBBD566D24B}" type="pres">
      <dgm:prSet presAssocID="{1441042F-5D38-4BFB-98F5-A6FB279DA548}" presName="mainComposite" presStyleCnt="0">
        <dgm:presLayoutVars>
          <dgm:chPref val="1"/>
          <dgm:dir/>
          <dgm:animOne val="branch"/>
          <dgm:animLvl val="lvl"/>
          <dgm:resizeHandles val="exact"/>
        </dgm:presLayoutVars>
      </dgm:prSet>
      <dgm:spPr/>
    </dgm:pt>
    <dgm:pt modelId="{4844A312-454E-4472-B1E4-6CA25A2D92B1}" type="pres">
      <dgm:prSet presAssocID="{1441042F-5D38-4BFB-98F5-A6FB279DA548}" presName="hierFlow" presStyleCnt="0"/>
      <dgm:spPr/>
    </dgm:pt>
    <dgm:pt modelId="{AD0D7686-6433-4F3D-AB71-A9DCD2844D68}" type="pres">
      <dgm:prSet presAssocID="{1441042F-5D38-4BFB-98F5-A6FB279DA548}" presName="hierChild1" presStyleCnt="0">
        <dgm:presLayoutVars>
          <dgm:chPref val="1"/>
          <dgm:animOne val="branch"/>
          <dgm:animLvl val="lvl"/>
        </dgm:presLayoutVars>
      </dgm:prSet>
      <dgm:spPr/>
    </dgm:pt>
    <dgm:pt modelId="{EB827A02-6850-47D9-BFD4-045E2D9E263E}" type="pres">
      <dgm:prSet presAssocID="{4C2655BB-DC13-4786-B2A6-CD7CDE56EAF4}" presName="Name14" presStyleCnt="0"/>
      <dgm:spPr/>
    </dgm:pt>
    <dgm:pt modelId="{D6A44FCD-9B1A-4B5E-A9A0-EABCDE51FB55}" type="pres">
      <dgm:prSet presAssocID="{4C2655BB-DC13-4786-B2A6-CD7CDE56EAF4}" presName="level1Shape" presStyleLbl="node0" presStyleIdx="0" presStyleCnt="1">
        <dgm:presLayoutVars>
          <dgm:chPref val="3"/>
        </dgm:presLayoutVars>
      </dgm:prSet>
      <dgm:spPr>
        <a:xfrm>
          <a:off x="3280000" y="1583"/>
          <a:ext cx="1216047" cy="810698"/>
        </a:xfrm>
        <a:prstGeom prst="roundRect">
          <a:avLst>
            <a:gd name="adj" fmla="val 10000"/>
          </a:avLst>
        </a:prstGeom>
      </dgm:spPr>
    </dgm:pt>
    <dgm:pt modelId="{E59A63B1-2BAB-4DEF-A452-EAB55F011B83}" type="pres">
      <dgm:prSet presAssocID="{4C2655BB-DC13-4786-B2A6-CD7CDE56EAF4}" presName="hierChild2" presStyleCnt="0"/>
      <dgm:spPr/>
    </dgm:pt>
    <dgm:pt modelId="{F8E5AD40-9A78-40C7-B2F7-2D1C3EF10946}" type="pres">
      <dgm:prSet presAssocID="{0A4A5374-A5C5-4E8C-A34B-C216396BB082}" presName="Name19" presStyleLbl="parChTrans1D2" presStyleIdx="0" presStyleCnt="3"/>
      <dgm:spPr/>
    </dgm:pt>
    <dgm:pt modelId="{0E10B0BF-C4BA-48F4-A650-01CBC59C79B6}" type="pres">
      <dgm:prSet presAssocID="{07AE4391-DCD7-4013-B538-8572777A3223}" presName="Name21" presStyleCnt="0"/>
      <dgm:spPr/>
    </dgm:pt>
    <dgm:pt modelId="{BB0F9DE1-25A7-4059-AC21-4954D9299BC0}" type="pres">
      <dgm:prSet presAssocID="{07AE4391-DCD7-4013-B538-8572777A3223}" presName="level2Shape" presStyleLbl="asst1" presStyleIdx="0" presStyleCnt="1"/>
      <dgm:spPr>
        <a:xfrm>
          <a:off x="1699138" y="1136561"/>
          <a:ext cx="1216047" cy="810698"/>
        </a:xfrm>
        <a:prstGeom prst="roundRect">
          <a:avLst>
            <a:gd name="adj" fmla="val 10000"/>
          </a:avLst>
        </a:prstGeom>
      </dgm:spPr>
    </dgm:pt>
    <dgm:pt modelId="{44F61894-833E-4958-89FD-62A134FB0C8C}" type="pres">
      <dgm:prSet presAssocID="{07AE4391-DCD7-4013-B538-8572777A3223}" presName="hierChild3" presStyleCnt="0"/>
      <dgm:spPr/>
    </dgm:pt>
    <dgm:pt modelId="{FFD11CD6-CD71-4008-80A1-C25B53F952EE}" type="pres">
      <dgm:prSet presAssocID="{B60F7DBC-0267-4B5A-80DE-C989E8EC338A}" presName="Name19" presStyleLbl="parChTrans1D3" presStyleIdx="0" presStyleCnt="3"/>
      <dgm:spPr/>
    </dgm:pt>
    <dgm:pt modelId="{7BAC0D2C-2D56-4A26-A2F1-2CAC87577218}" type="pres">
      <dgm:prSet presAssocID="{F122150A-B11E-4FBD-8050-242458D5BD7E}" presName="Name21" presStyleCnt="0"/>
      <dgm:spPr/>
    </dgm:pt>
    <dgm:pt modelId="{7E049505-4FE6-423C-AFD0-1132C0EB7C6B}" type="pres">
      <dgm:prSet presAssocID="{F122150A-B11E-4FBD-8050-242458D5BD7E}" presName="level2Shape" presStyleLbl="node3" presStyleIdx="0" presStyleCnt="3"/>
      <dgm:spPr/>
    </dgm:pt>
    <dgm:pt modelId="{4B99F9E2-A0D5-4966-861F-C024B85E4B85}" type="pres">
      <dgm:prSet presAssocID="{F122150A-B11E-4FBD-8050-242458D5BD7E}" presName="hierChild3" presStyleCnt="0"/>
      <dgm:spPr/>
    </dgm:pt>
    <dgm:pt modelId="{4DBE0B88-0C76-4CA6-990B-B61A7307806B}" type="pres">
      <dgm:prSet presAssocID="{2B44F706-253A-4E45-980D-0AF69635376E}" presName="Name19" presStyleLbl="parChTrans1D3" presStyleIdx="1" presStyleCnt="3"/>
      <dgm:spPr/>
    </dgm:pt>
    <dgm:pt modelId="{CF9D2E6D-4E0B-4296-A7AA-7C4B134E5EA7}" type="pres">
      <dgm:prSet presAssocID="{890EE0E3-D7FC-427D-8653-9830BD23AF20}" presName="Name21" presStyleCnt="0"/>
      <dgm:spPr/>
    </dgm:pt>
    <dgm:pt modelId="{4DC84D54-B398-45AF-AC43-91DA55A86B88}" type="pres">
      <dgm:prSet presAssocID="{890EE0E3-D7FC-427D-8653-9830BD23AF20}" presName="level2Shape" presStyleLbl="node3" presStyleIdx="1" presStyleCnt="3"/>
      <dgm:spPr/>
    </dgm:pt>
    <dgm:pt modelId="{50F1988D-818D-4324-9847-69C43A7549BF}" type="pres">
      <dgm:prSet presAssocID="{890EE0E3-D7FC-427D-8653-9830BD23AF20}" presName="hierChild3" presStyleCnt="0"/>
      <dgm:spPr/>
    </dgm:pt>
    <dgm:pt modelId="{1E431CB6-C853-4EA8-AA90-543A3255421A}" type="pres">
      <dgm:prSet presAssocID="{3BA961F8-D38E-4E24-9C23-19C52477EE4E}" presName="Name19" presStyleLbl="parChTrans1D3" presStyleIdx="2" presStyleCnt="3"/>
      <dgm:spPr/>
    </dgm:pt>
    <dgm:pt modelId="{00583CC8-2673-4CAA-A42D-FC1BF771C7AB}" type="pres">
      <dgm:prSet presAssocID="{B7A43001-71A2-4825-A79A-34B70F27C061}" presName="Name21" presStyleCnt="0"/>
      <dgm:spPr/>
    </dgm:pt>
    <dgm:pt modelId="{9C734844-2441-4D3B-9599-6D83A97A9B23}" type="pres">
      <dgm:prSet presAssocID="{B7A43001-71A2-4825-A79A-34B70F27C061}" presName="level2Shape" presStyleLbl="node3" presStyleIdx="2" presStyleCnt="3"/>
      <dgm:spPr>
        <a:xfrm>
          <a:off x="3280000" y="2271539"/>
          <a:ext cx="1216047" cy="810698"/>
        </a:xfrm>
        <a:prstGeom prst="roundRect">
          <a:avLst>
            <a:gd name="adj" fmla="val 10000"/>
          </a:avLst>
        </a:prstGeom>
      </dgm:spPr>
    </dgm:pt>
    <dgm:pt modelId="{2E5DAAA3-80D7-469E-9E45-F69DB4295CAD}" type="pres">
      <dgm:prSet presAssocID="{B7A43001-71A2-4825-A79A-34B70F27C061}" presName="hierChild3" presStyleCnt="0"/>
      <dgm:spPr/>
    </dgm:pt>
    <dgm:pt modelId="{72404344-12AE-4A0A-BCF8-008225941EA7}" type="pres">
      <dgm:prSet presAssocID="{3A6F9A28-9A7B-4F05-A443-6F9CAB5FC338}" presName="Name19" presStyleLbl="parChTrans1D4" presStyleIdx="0" presStyleCnt="3"/>
      <dgm:spPr/>
    </dgm:pt>
    <dgm:pt modelId="{2B10B850-2AAB-4D93-B067-42DF5B422C7E}" type="pres">
      <dgm:prSet presAssocID="{75F54BAC-4BDE-4854-893E-86F6E165F0F7}" presName="Name21" presStyleCnt="0"/>
      <dgm:spPr/>
    </dgm:pt>
    <dgm:pt modelId="{AD75EB5A-1628-41E4-8F92-EEC134DD840B}" type="pres">
      <dgm:prSet presAssocID="{75F54BAC-4BDE-4854-893E-86F6E165F0F7}" presName="level2Shape" presStyleLbl="node4" presStyleIdx="0" presStyleCnt="3"/>
      <dgm:spPr/>
    </dgm:pt>
    <dgm:pt modelId="{0427C6B7-6EF8-4337-AEC6-7752363900BE}" type="pres">
      <dgm:prSet presAssocID="{75F54BAC-4BDE-4854-893E-86F6E165F0F7}" presName="hierChild3" presStyleCnt="0"/>
      <dgm:spPr/>
    </dgm:pt>
    <dgm:pt modelId="{44DDDE36-A93B-4928-B7B9-8ACF2E4A8F42}" type="pres">
      <dgm:prSet presAssocID="{912124D2-1B44-4D53-B4CA-F5F8CB312891}" presName="Name19" presStyleLbl="parChTrans1D4" presStyleIdx="1" presStyleCnt="3"/>
      <dgm:spPr/>
    </dgm:pt>
    <dgm:pt modelId="{0327A0C1-3250-4DBB-AC16-F5857DA10848}" type="pres">
      <dgm:prSet presAssocID="{42CA2D87-AEA5-4A7B-917B-032A2795182E}" presName="Name21" presStyleCnt="0"/>
      <dgm:spPr/>
    </dgm:pt>
    <dgm:pt modelId="{2D0CB5D3-41C7-478A-AD36-0156F13C62BD}" type="pres">
      <dgm:prSet presAssocID="{42CA2D87-AEA5-4A7B-917B-032A2795182E}" presName="level2Shape" presStyleLbl="node4" presStyleIdx="1" presStyleCnt="3"/>
      <dgm:spPr/>
    </dgm:pt>
    <dgm:pt modelId="{A74DA6A3-0113-4C5C-AD67-BFEBDB62A09B}" type="pres">
      <dgm:prSet presAssocID="{42CA2D87-AEA5-4A7B-917B-032A2795182E}" presName="hierChild3" presStyleCnt="0"/>
      <dgm:spPr/>
    </dgm:pt>
    <dgm:pt modelId="{F5EF0A36-D834-43FD-AC9E-EC9FAE38FAA1}" type="pres">
      <dgm:prSet presAssocID="{315D947A-EF05-44FA-A70C-67BA53386CFC}" presName="Name19" presStyleLbl="parChTrans1D4" presStyleIdx="2" presStyleCnt="3"/>
      <dgm:spPr/>
    </dgm:pt>
    <dgm:pt modelId="{BF42C8A0-CD55-4497-949F-9407D389E4D9}" type="pres">
      <dgm:prSet presAssocID="{74242CA4-B11B-454E-BE52-28635CAA1B14}" presName="Name21" presStyleCnt="0"/>
      <dgm:spPr/>
    </dgm:pt>
    <dgm:pt modelId="{963EF0A8-0287-4FA8-BA0A-B9223215709B}" type="pres">
      <dgm:prSet presAssocID="{74242CA4-B11B-454E-BE52-28635CAA1B14}" presName="level2Shape" presStyleLbl="node4" presStyleIdx="2" presStyleCnt="3"/>
      <dgm:spPr>
        <a:xfrm>
          <a:off x="4860862" y="3406516"/>
          <a:ext cx="1216047" cy="810698"/>
        </a:xfrm>
        <a:prstGeom prst="roundRect">
          <a:avLst>
            <a:gd name="adj" fmla="val 10000"/>
          </a:avLst>
        </a:prstGeom>
      </dgm:spPr>
    </dgm:pt>
    <dgm:pt modelId="{EF84F90D-B310-4813-A747-C81FFB6EC747}" type="pres">
      <dgm:prSet presAssocID="{74242CA4-B11B-454E-BE52-28635CAA1B14}" presName="hierChild3" presStyleCnt="0"/>
      <dgm:spPr/>
    </dgm:pt>
    <dgm:pt modelId="{8F8A3C88-EE63-46C7-93B6-D83BD5DB61B3}" type="pres">
      <dgm:prSet presAssocID="{D55C7C18-82D8-412E-9A05-75229D73D555}" presName="Name19" presStyleLbl="parChTrans1D2" presStyleIdx="1" presStyleCnt="3"/>
      <dgm:spPr/>
    </dgm:pt>
    <dgm:pt modelId="{3E8EA3EB-09D0-494B-BA4E-5175687998AF}" type="pres">
      <dgm:prSet presAssocID="{11BB924F-2DD4-4160-B892-9CACCAA51DC9}" presName="Name21" presStyleCnt="0"/>
      <dgm:spPr/>
    </dgm:pt>
    <dgm:pt modelId="{90207B60-460B-467A-82B1-1FAF73E8DF84}" type="pres">
      <dgm:prSet presAssocID="{11BB924F-2DD4-4160-B892-9CACCAA51DC9}" presName="level2Shape" presStyleLbl="node2" presStyleIdx="0" presStyleCnt="2"/>
      <dgm:spPr/>
    </dgm:pt>
    <dgm:pt modelId="{816DC931-6293-4807-B8AD-957BC20D780D}" type="pres">
      <dgm:prSet presAssocID="{11BB924F-2DD4-4160-B892-9CACCAA51DC9}" presName="hierChild3" presStyleCnt="0"/>
      <dgm:spPr/>
    </dgm:pt>
    <dgm:pt modelId="{DAE2C733-702A-42A3-9351-9598256BFE32}" type="pres">
      <dgm:prSet presAssocID="{50E3AD27-F8F4-45C2-BBDC-92C9EDEC954D}" presName="Name19" presStyleLbl="parChTrans1D2" presStyleIdx="2" presStyleCnt="3"/>
      <dgm:spPr/>
    </dgm:pt>
    <dgm:pt modelId="{36464060-DCA7-4530-AF57-9360051B5EB3}" type="pres">
      <dgm:prSet presAssocID="{E3E27AF6-A263-43B1-959C-7B8DE97885B7}" presName="Name21" presStyleCnt="0"/>
      <dgm:spPr/>
    </dgm:pt>
    <dgm:pt modelId="{DCAFBD52-D749-401B-A674-E6F23FFFE1C4}" type="pres">
      <dgm:prSet presAssocID="{E3E27AF6-A263-43B1-959C-7B8DE97885B7}" presName="level2Shape" presStyleLbl="node2" presStyleIdx="1" presStyleCnt="2"/>
      <dgm:spPr/>
    </dgm:pt>
    <dgm:pt modelId="{83846321-744E-45A5-878B-691A8DAB7D7D}" type="pres">
      <dgm:prSet presAssocID="{E3E27AF6-A263-43B1-959C-7B8DE97885B7}" presName="hierChild3" presStyleCnt="0"/>
      <dgm:spPr/>
    </dgm:pt>
    <dgm:pt modelId="{D2991195-7346-448E-A32A-14334BAF3C2D}" type="pres">
      <dgm:prSet presAssocID="{1441042F-5D38-4BFB-98F5-A6FB279DA548}" presName="bgShapesFlow" presStyleCnt="0"/>
      <dgm:spPr/>
    </dgm:pt>
  </dgm:ptLst>
  <dgm:cxnLst>
    <dgm:cxn modelId="{04376208-543C-4D2E-8B94-F3E8D25C4162}" type="presOf" srcId="{315D947A-EF05-44FA-A70C-67BA53386CFC}" destId="{F5EF0A36-D834-43FD-AC9E-EC9FAE38FAA1}" srcOrd="0" destOrd="0" presId="urn:microsoft.com/office/officeart/2005/8/layout/hierarchy6"/>
    <dgm:cxn modelId="{C2796608-94C1-45E7-99A2-CA1B346EDA12}" type="presOf" srcId="{B7A43001-71A2-4825-A79A-34B70F27C061}" destId="{9C734844-2441-4D3B-9599-6D83A97A9B23}" srcOrd="0" destOrd="0" presId="urn:microsoft.com/office/officeart/2005/8/layout/hierarchy6"/>
    <dgm:cxn modelId="{840C380D-DBCB-4677-AFE2-4B10C690A78D}" type="presOf" srcId="{3A6F9A28-9A7B-4F05-A443-6F9CAB5FC338}" destId="{72404344-12AE-4A0A-BCF8-008225941EA7}" srcOrd="0" destOrd="0" presId="urn:microsoft.com/office/officeart/2005/8/layout/hierarchy6"/>
    <dgm:cxn modelId="{A892DF17-10EB-4FA4-AD5E-93F9CD8BCD40}" type="presOf" srcId="{0A4A5374-A5C5-4E8C-A34B-C216396BB082}" destId="{F8E5AD40-9A78-40C7-B2F7-2D1C3EF10946}" srcOrd="0" destOrd="0" presId="urn:microsoft.com/office/officeart/2005/8/layout/hierarchy6"/>
    <dgm:cxn modelId="{9D78F31B-FF55-43B9-8E82-C9EFC713E557}" type="presOf" srcId="{07AE4391-DCD7-4013-B538-8572777A3223}" destId="{BB0F9DE1-25A7-4059-AC21-4954D9299BC0}" srcOrd="0" destOrd="0" presId="urn:microsoft.com/office/officeart/2005/8/layout/hierarchy6"/>
    <dgm:cxn modelId="{711C6E2C-D8F3-444C-8FFA-03FAE0CAC6E5}" type="presOf" srcId="{2B44F706-253A-4E45-980D-0AF69635376E}" destId="{4DBE0B88-0C76-4CA6-990B-B61A7307806B}" srcOrd="0" destOrd="0" presId="urn:microsoft.com/office/officeart/2005/8/layout/hierarchy6"/>
    <dgm:cxn modelId="{D8173831-E6E8-4732-B1B7-2AFB1306314B}" srcId="{4C2655BB-DC13-4786-B2A6-CD7CDE56EAF4}" destId="{11BB924F-2DD4-4160-B892-9CACCAA51DC9}" srcOrd="1" destOrd="0" parTransId="{D55C7C18-82D8-412E-9A05-75229D73D555}" sibTransId="{94324418-0921-4584-9A3D-90E9E22C5F88}"/>
    <dgm:cxn modelId="{89E93E44-4FD1-4153-8662-AE78695093F4}" type="presOf" srcId="{50E3AD27-F8F4-45C2-BBDC-92C9EDEC954D}" destId="{DAE2C733-702A-42A3-9351-9598256BFE32}" srcOrd="0" destOrd="0" presId="urn:microsoft.com/office/officeart/2005/8/layout/hierarchy6"/>
    <dgm:cxn modelId="{1C064549-5992-4869-979E-90F1ABF3B981}" srcId="{4C2655BB-DC13-4786-B2A6-CD7CDE56EAF4}" destId="{E3E27AF6-A263-43B1-959C-7B8DE97885B7}" srcOrd="2" destOrd="0" parTransId="{50E3AD27-F8F4-45C2-BBDC-92C9EDEC954D}" sibTransId="{37CA02A0-89C4-41B0-B763-6DEB68FCC74C}"/>
    <dgm:cxn modelId="{7A4C156E-A229-4154-A18D-57BE92C54A3E}" type="presOf" srcId="{1441042F-5D38-4BFB-98F5-A6FB279DA548}" destId="{9B36DA68-009C-4515-8AD0-0FBBD566D24B}" srcOrd="0" destOrd="0" presId="urn:microsoft.com/office/officeart/2005/8/layout/hierarchy6"/>
    <dgm:cxn modelId="{D55E7686-965E-41E7-B6C3-4BD55BB9282A}" srcId="{B7A43001-71A2-4825-A79A-34B70F27C061}" destId="{74242CA4-B11B-454E-BE52-28635CAA1B14}" srcOrd="2" destOrd="0" parTransId="{315D947A-EF05-44FA-A70C-67BA53386CFC}" sibTransId="{F69895A0-D7E7-45BD-AE16-20293531EE68}"/>
    <dgm:cxn modelId="{DBAD8086-C67E-488A-8248-B962FE6CE581}" type="presOf" srcId="{890EE0E3-D7FC-427D-8653-9830BD23AF20}" destId="{4DC84D54-B398-45AF-AC43-91DA55A86B88}" srcOrd="0" destOrd="0" presId="urn:microsoft.com/office/officeart/2005/8/layout/hierarchy6"/>
    <dgm:cxn modelId="{E2A62A8F-0BD8-49EE-942C-9454CC636154}" srcId="{B7A43001-71A2-4825-A79A-34B70F27C061}" destId="{75F54BAC-4BDE-4854-893E-86F6E165F0F7}" srcOrd="0" destOrd="0" parTransId="{3A6F9A28-9A7B-4F05-A443-6F9CAB5FC338}" sibTransId="{07B6F90D-152C-4BB3-A58B-4585778D6BFC}"/>
    <dgm:cxn modelId="{53504A90-C4B7-4404-9ED2-2F6914CC9FEF}" srcId="{1441042F-5D38-4BFB-98F5-A6FB279DA548}" destId="{4C2655BB-DC13-4786-B2A6-CD7CDE56EAF4}" srcOrd="0" destOrd="0" parTransId="{2ED7BBAD-28D5-4791-8397-E4C41F40019D}" sibTransId="{D6CE5A1E-2898-482F-B012-F90AD9D8A7A8}"/>
    <dgm:cxn modelId="{1C8BB899-D9AA-409F-AE4C-AAA31CC1914F}" type="presOf" srcId="{11BB924F-2DD4-4160-B892-9CACCAA51DC9}" destId="{90207B60-460B-467A-82B1-1FAF73E8DF84}" srcOrd="0" destOrd="0" presId="urn:microsoft.com/office/officeart/2005/8/layout/hierarchy6"/>
    <dgm:cxn modelId="{9354619E-CF85-42DC-BBCA-25CDDEED09CB}" type="presOf" srcId="{75F54BAC-4BDE-4854-893E-86F6E165F0F7}" destId="{AD75EB5A-1628-41E4-8F92-EEC134DD840B}" srcOrd="0" destOrd="0" presId="urn:microsoft.com/office/officeart/2005/8/layout/hierarchy6"/>
    <dgm:cxn modelId="{CBE573B5-F998-45AF-8C88-427588209A04}" type="presOf" srcId="{B60F7DBC-0267-4B5A-80DE-C989E8EC338A}" destId="{FFD11CD6-CD71-4008-80A1-C25B53F952EE}" srcOrd="0" destOrd="0" presId="urn:microsoft.com/office/officeart/2005/8/layout/hierarchy6"/>
    <dgm:cxn modelId="{C48B3ABB-FD63-44F5-AF63-FA458522EEEB}" type="presOf" srcId="{4C2655BB-DC13-4786-B2A6-CD7CDE56EAF4}" destId="{D6A44FCD-9B1A-4B5E-A9A0-EABCDE51FB55}" srcOrd="0" destOrd="0" presId="urn:microsoft.com/office/officeart/2005/8/layout/hierarchy6"/>
    <dgm:cxn modelId="{94F11AC4-F303-4A32-BEDB-032EF9CAEB21}" type="presOf" srcId="{E3E27AF6-A263-43B1-959C-7B8DE97885B7}" destId="{DCAFBD52-D749-401B-A674-E6F23FFFE1C4}" srcOrd="0" destOrd="0" presId="urn:microsoft.com/office/officeart/2005/8/layout/hierarchy6"/>
    <dgm:cxn modelId="{9073B2DB-89F2-49ED-93E1-4D0E91DF303D}" srcId="{07AE4391-DCD7-4013-B538-8572777A3223}" destId="{890EE0E3-D7FC-427D-8653-9830BD23AF20}" srcOrd="1" destOrd="0" parTransId="{2B44F706-253A-4E45-980D-0AF69635376E}" sibTransId="{E50CBCD5-1F2D-4D91-90CA-9B53BFD3ED07}"/>
    <dgm:cxn modelId="{20F938E1-1DC0-4E84-8AFA-058D3CE18753}" type="presOf" srcId="{42CA2D87-AEA5-4A7B-917B-032A2795182E}" destId="{2D0CB5D3-41C7-478A-AD36-0156F13C62BD}" srcOrd="0" destOrd="0" presId="urn:microsoft.com/office/officeart/2005/8/layout/hierarchy6"/>
    <dgm:cxn modelId="{C63299E4-9889-494B-A698-2B39074F1757}" srcId="{07AE4391-DCD7-4013-B538-8572777A3223}" destId="{F122150A-B11E-4FBD-8050-242458D5BD7E}" srcOrd="0" destOrd="0" parTransId="{B60F7DBC-0267-4B5A-80DE-C989E8EC338A}" sibTransId="{5810CC5D-6714-4598-B9F8-DE2CFF840650}"/>
    <dgm:cxn modelId="{68A9ACE6-E5FA-493E-9DDD-450072605FCB}" type="presOf" srcId="{D55C7C18-82D8-412E-9A05-75229D73D555}" destId="{8F8A3C88-EE63-46C7-93B6-D83BD5DB61B3}" srcOrd="0" destOrd="0" presId="urn:microsoft.com/office/officeart/2005/8/layout/hierarchy6"/>
    <dgm:cxn modelId="{866284E7-6043-4161-971C-C1782E886B13}" srcId="{4C2655BB-DC13-4786-B2A6-CD7CDE56EAF4}" destId="{07AE4391-DCD7-4013-B538-8572777A3223}" srcOrd="0" destOrd="0" parTransId="{0A4A5374-A5C5-4E8C-A34B-C216396BB082}" sibTransId="{F9C1CCF2-3942-41E0-8CD6-F1BA77A2A217}"/>
    <dgm:cxn modelId="{A95CF9F3-99F6-4BEB-A4B1-808B613904A5}" type="presOf" srcId="{F122150A-B11E-4FBD-8050-242458D5BD7E}" destId="{7E049505-4FE6-423C-AFD0-1132C0EB7C6B}" srcOrd="0" destOrd="0" presId="urn:microsoft.com/office/officeart/2005/8/layout/hierarchy6"/>
    <dgm:cxn modelId="{F82D43F6-6C78-4541-94E8-ED71BA64F0B1}" srcId="{B7A43001-71A2-4825-A79A-34B70F27C061}" destId="{42CA2D87-AEA5-4A7B-917B-032A2795182E}" srcOrd="1" destOrd="0" parTransId="{912124D2-1B44-4D53-B4CA-F5F8CB312891}" sibTransId="{E69CFED9-03FC-4E25-9F90-10E8D6AF71CF}"/>
    <dgm:cxn modelId="{FCA170F7-3B12-442C-B8D2-A7853EBC2075}" type="presOf" srcId="{912124D2-1B44-4D53-B4CA-F5F8CB312891}" destId="{44DDDE36-A93B-4928-B7B9-8ACF2E4A8F42}" srcOrd="0" destOrd="0" presId="urn:microsoft.com/office/officeart/2005/8/layout/hierarchy6"/>
    <dgm:cxn modelId="{F31B78F8-CBA2-4314-A1DB-E9176172898D}" type="presOf" srcId="{3BA961F8-D38E-4E24-9C23-19C52477EE4E}" destId="{1E431CB6-C853-4EA8-AA90-543A3255421A}" srcOrd="0" destOrd="0" presId="urn:microsoft.com/office/officeart/2005/8/layout/hierarchy6"/>
    <dgm:cxn modelId="{21112BFB-164F-4324-8344-0CAF2CB7D1AD}" srcId="{07AE4391-DCD7-4013-B538-8572777A3223}" destId="{B7A43001-71A2-4825-A79A-34B70F27C061}" srcOrd="2" destOrd="0" parTransId="{3BA961F8-D38E-4E24-9C23-19C52477EE4E}" sibTransId="{0E0865A7-BDF5-45CF-9162-C906FCEC3321}"/>
    <dgm:cxn modelId="{7504C0FF-3A32-4D2A-A04C-E688A8B6BDBB}" type="presOf" srcId="{74242CA4-B11B-454E-BE52-28635CAA1B14}" destId="{963EF0A8-0287-4FA8-BA0A-B9223215709B}" srcOrd="0" destOrd="0" presId="urn:microsoft.com/office/officeart/2005/8/layout/hierarchy6"/>
    <dgm:cxn modelId="{D0AF7BAF-4AAB-4DDF-A1BC-0090E9D52834}" type="presParOf" srcId="{9B36DA68-009C-4515-8AD0-0FBBD566D24B}" destId="{4844A312-454E-4472-B1E4-6CA25A2D92B1}" srcOrd="0" destOrd="0" presId="urn:microsoft.com/office/officeart/2005/8/layout/hierarchy6"/>
    <dgm:cxn modelId="{50D70FE2-9C97-44A1-A04D-6770F67FDDB4}" type="presParOf" srcId="{4844A312-454E-4472-B1E4-6CA25A2D92B1}" destId="{AD0D7686-6433-4F3D-AB71-A9DCD2844D68}" srcOrd="0" destOrd="0" presId="urn:microsoft.com/office/officeart/2005/8/layout/hierarchy6"/>
    <dgm:cxn modelId="{9AA57F92-8AF8-42EB-90BE-DB5C300357A5}" type="presParOf" srcId="{AD0D7686-6433-4F3D-AB71-A9DCD2844D68}" destId="{EB827A02-6850-47D9-BFD4-045E2D9E263E}" srcOrd="0" destOrd="0" presId="urn:microsoft.com/office/officeart/2005/8/layout/hierarchy6"/>
    <dgm:cxn modelId="{07A2B19E-35B5-458F-B087-E192A564F24F}" type="presParOf" srcId="{EB827A02-6850-47D9-BFD4-045E2D9E263E}" destId="{D6A44FCD-9B1A-4B5E-A9A0-EABCDE51FB55}" srcOrd="0" destOrd="0" presId="urn:microsoft.com/office/officeart/2005/8/layout/hierarchy6"/>
    <dgm:cxn modelId="{FC3B54D2-150F-4626-82D8-6B6B9BC05DD6}" type="presParOf" srcId="{EB827A02-6850-47D9-BFD4-045E2D9E263E}" destId="{E59A63B1-2BAB-4DEF-A452-EAB55F011B83}" srcOrd="1" destOrd="0" presId="urn:microsoft.com/office/officeart/2005/8/layout/hierarchy6"/>
    <dgm:cxn modelId="{2D14F115-BBFA-4C9F-BD69-04F38A9741AD}" type="presParOf" srcId="{E59A63B1-2BAB-4DEF-A452-EAB55F011B83}" destId="{F8E5AD40-9A78-40C7-B2F7-2D1C3EF10946}" srcOrd="0" destOrd="0" presId="urn:microsoft.com/office/officeart/2005/8/layout/hierarchy6"/>
    <dgm:cxn modelId="{4C178A19-D0DB-49C6-B616-BEB6EEF388BA}" type="presParOf" srcId="{E59A63B1-2BAB-4DEF-A452-EAB55F011B83}" destId="{0E10B0BF-C4BA-48F4-A650-01CBC59C79B6}" srcOrd="1" destOrd="0" presId="urn:microsoft.com/office/officeart/2005/8/layout/hierarchy6"/>
    <dgm:cxn modelId="{556C0B16-4083-4247-98E3-50F1447317C7}" type="presParOf" srcId="{0E10B0BF-C4BA-48F4-A650-01CBC59C79B6}" destId="{BB0F9DE1-25A7-4059-AC21-4954D9299BC0}" srcOrd="0" destOrd="0" presId="urn:microsoft.com/office/officeart/2005/8/layout/hierarchy6"/>
    <dgm:cxn modelId="{A0B80145-A0AE-4A09-A949-F9B5B2A0118C}" type="presParOf" srcId="{0E10B0BF-C4BA-48F4-A650-01CBC59C79B6}" destId="{44F61894-833E-4958-89FD-62A134FB0C8C}" srcOrd="1" destOrd="0" presId="urn:microsoft.com/office/officeart/2005/8/layout/hierarchy6"/>
    <dgm:cxn modelId="{928540B4-826E-4AB4-88AF-6D78073417B4}" type="presParOf" srcId="{44F61894-833E-4958-89FD-62A134FB0C8C}" destId="{FFD11CD6-CD71-4008-80A1-C25B53F952EE}" srcOrd="0" destOrd="0" presId="urn:microsoft.com/office/officeart/2005/8/layout/hierarchy6"/>
    <dgm:cxn modelId="{8A645F8F-82A9-4E64-A05D-883BAB199C39}" type="presParOf" srcId="{44F61894-833E-4958-89FD-62A134FB0C8C}" destId="{7BAC0D2C-2D56-4A26-A2F1-2CAC87577218}" srcOrd="1" destOrd="0" presId="urn:microsoft.com/office/officeart/2005/8/layout/hierarchy6"/>
    <dgm:cxn modelId="{03670228-4B58-402F-B6A7-7236A4228016}" type="presParOf" srcId="{7BAC0D2C-2D56-4A26-A2F1-2CAC87577218}" destId="{7E049505-4FE6-423C-AFD0-1132C0EB7C6B}" srcOrd="0" destOrd="0" presId="urn:microsoft.com/office/officeart/2005/8/layout/hierarchy6"/>
    <dgm:cxn modelId="{81BEEC61-3E8A-4753-B26F-D25B12899317}" type="presParOf" srcId="{7BAC0D2C-2D56-4A26-A2F1-2CAC87577218}" destId="{4B99F9E2-A0D5-4966-861F-C024B85E4B85}" srcOrd="1" destOrd="0" presId="urn:microsoft.com/office/officeart/2005/8/layout/hierarchy6"/>
    <dgm:cxn modelId="{A74F8CD5-46E9-4765-B8A6-AB5B10E12396}" type="presParOf" srcId="{44F61894-833E-4958-89FD-62A134FB0C8C}" destId="{4DBE0B88-0C76-4CA6-990B-B61A7307806B}" srcOrd="2" destOrd="0" presId="urn:microsoft.com/office/officeart/2005/8/layout/hierarchy6"/>
    <dgm:cxn modelId="{34836533-377E-4240-AD7F-5C20272BDEFB}" type="presParOf" srcId="{44F61894-833E-4958-89FD-62A134FB0C8C}" destId="{CF9D2E6D-4E0B-4296-A7AA-7C4B134E5EA7}" srcOrd="3" destOrd="0" presId="urn:microsoft.com/office/officeart/2005/8/layout/hierarchy6"/>
    <dgm:cxn modelId="{4CB2DE7F-DE83-47E0-BD95-93D965E2C5E2}" type="presParOf" srcId="{CF9D2E6D-4E0B-4296-A7AA-7C4B134E5EA7}" destId="{4DC84D54-B398-45AF-AC43-91DA55A86B88}" srcOrd="0" destOrd="0" presId="urn:microsoft.com/office/officeart/2005/8/layout/hierarchy6"/>
    <dgm:cxn modelId="{968AD00E-73C9-4453-AC3F-D9C1B15DDFEE}" type="presParOf" srcId="{CF9D2E6D-4E0B-4296-A7AA-7C4B134E5EA7}" destId="{50F1988D-818D-4324-9847-69C43A7549BF}" srcOrd="1" destOrd="0" presId="urn:microsoft.com/office/officeart/2005/8/layout/hierarchy6"/>
    <dgm:cxn modelId="{2714ED11-A08F-4902-B1A5-6488E65D7C3E}" type="presParOf" srcId="{44F61894-833E-4958-89FD-62A134FB0C8C}" destId="{1E431CB6-C853-4EA8-AA90-543A3255421A}" srcOrd="4" destOrd="0" presId="urn:microsoft.com/office/officeart/2005/8/layout/hierarchy6"/>
    <dgm:cxn modelId="{9CFEF071-8211-475D-9210-2416C8F8AD28}" type="presParOf" srcId="{44F61894-833E-4958-89FD-62A134FB0C8C}" destId="{00583CC8-2673-4CAA-A42D-FC1BF771C7AB}" srcOrd="5" destOrd="0" presId="urn:microsoft.com/office/officeart/2005/8/layout/hierarchy6"/>
    <dgm:cxn modelId="{46B05941-E0B8-4ACB-8861-F419C8ABF515}" type="presParOf" srcId="{00583CC8-2673-4CAA-A42D-FC1BF771C7AB}" destId="{9C734844-2441-4D3B-9599-6D83A97A9B23}" srcOrd="0" destOrd="0" presId="urn:microsoft.com/office/officeart/2005/8/layout/hierarchy6"/>
    <dgm:cxn modelId="{932A1618-3D04-42EF-9B34-1775C83A6CC0}" type="presParOf" srcId="{00583CC8-2673-4CAA-A42D-FC1BF771C7AB}" destId="{2E5DAAA3-80D7-469E-9E45-F69DB4295CAD}" srcOrd="1" destOrd="0" presId="urn:microsoft.com/office/officeart/2005/8/layout/hierarchy6"/>
    <dgm:cxn modelId="{3F08CCDB-8C02-49EB-A018-64CC01202AAE}" type="presParOf" srcId="{2E5DAAA3-80D7-469E-9E45-F69DB4295CAD}" destId="{72404344-12AE-4A0A-BCF8-008225941EA7}" srcOrd="0" destOrd="0" presId="urn:microsoft.com/office/officeart/2005/8/layout/hierarchy6"/>
    <dgm:cxn modelId="{A737D9FC-42EC-4E26-AC66-20520A3CD0D0}" type="presParOf" srcId="{2E5DAAA3-80D7-469E-9E45-F69DB4295CAD}" destId="{2B10B850-2AAB-4D93-B067-42DF5B422C7E}" srcOrd="1" destOrd="0" presId="urn:microsoft.com/office/officeart/2005/8/layout/hierarchy6"/>
    <dgm:cxn modelId="{1B075C6F-95BF-4EDD-A546-A91D1A6C790B}" type="presParOf" srcId="{2B10B850-2AAB-4D93-B067-42DF5B422C7E}" destId="{AD75EB5A-1628-41E4-8F92-EEC134DD840B}" srcOrd="0" destOrd="0" presId="urn:microsoft.com/office/officeart/2005/8/layout/hierarchy6"/>
    <dgm:cxn modelId="{FAF1DC68-BD0D-499C-BC32-583E055D6C51}" type="presParOf" srcId="{2B10B850-2AAB-4D93-B067-42DF5B422C7E}" destId="{0427C6B7-6EF8-4337-AEC6-7752363900BE}" srcOrd="1" destOrd="0" presId="urn:microsoft.com/office/officeart/2005/8/layout/hierarchy6"/>
    <dgm:cxn modelId="{AF7E3491-8AB1-4BF7-B89F-7F20A1D47CA2}" type="presParOf" srcId="{2E5DAAA3-80D7-469E-9E45-F69DB4295CAD}" destId="{44DDDE36-A93B-4928-B7B9-8ACF2E4A8F42}" srcOrd="2" destOrd="0" presId="urn:microsoft.com/office/officeart/2005/8/layout/hierarchy6"/>
    <dgm:cxn modelId="{9393755D-C6CB-44A1-B4B3-FDC7486E5ABD}" type="presParOf" srcId="{2E5DAAA3-80D7-469E-9E45-F69DB4295CAD}" destId="{0327A0C1-3250-4DBB-AC16-F5857DA10848}" srcOrd="3" destOrd="0" presId="urn:microsoft.com/office/officeart/2005/8/layout/hierarchy6"/>
    <dgm:cxn modelId="{0A35C380-57D4-431E-AA24-C70F14FD6C98}" type="presParOf" srcId="{0327A0C1-3250-4DBB-AC16-F5857DA10848}" destId="{2D0CB5D3-41C7-478A-AD36-0156F13C62BD}" srcOrd="0" destOrd="0" presId="urn:microsoft.com/office/officeart/2005/8/layout/hierarchy6"/>
    <dgm:cxn modelId="{13506EDC-4462-43A9-BA10-5A8DA64712F0}" type="presParOf" srcId="{0327A0C1-3250-4DBB-AC16-F5857DA10848}" destId="{A74DA6A3-0113-4C5C-AD67-BFEBDB62A09B}" srcOrd="1" destOrd="0" presId="urn:microsoft.com/office/officeart/2005/8/layout/hierarchy6"/>
    <dgm:cxn modelId="{67E61FEB-621B-4C30-ACAF-EB6FAFD50FF5}" type="presParOf" srcId="{2E5DAAA3-80D7-469E-9E45-F69DB4295CAD}" destId="{F5EF0A36-D834-43FD-AC9E-EC9FAE38FAA1}" srcOrd="4" destOrd="0" presId="urn:microsoft.com/office/officeart/2005/8/layout/hierarchy6"/>
    <dgm:cxn modelId="{1518C61E-130A-4195-B769-688633066744}" type="presParOf" srcId="{2E5DAAA3-80D7-469E-9E45-F69DB4295CAD}" destId="{BF42C8A0-CD55-4497-949F-9407D389E4D9}" srcOrd="5" destOrd="0" presId="urn:microsoft.com/office/officeart/2005/8/layout/hierarchy6"/>
    <dgm:cxn modelId="{AF2DFF9A-894B-49C4-85CA-48625F3EF5E9}" type="presParOf" srcId="{BF42C8A0-CD55-4497-949F-9407D389E4D9}" destId="{963EF0A8-0287-4FA8-BA0A-B9223215709B}" srcOrd="0" destOrd="0" presId="urn:microsoft.com/office/officeart/2005/8/layout/hierarchy6"/>
    <dgm:cxn modelId="{8B47FBBF-416C-443B-A27B-DF898620FFCE}" type="presParOf" srcId="{BF42C8A0-CD55-4497-949F-9407D389E4D9}" destId="{EF84F90D-B310-4813-A747-C81FFB6EC747}" srcOrd="1" destOrd="0" presId="urn:microsoft.com/office/officeart/2005/8/layout/hierarchy6"/>
    <dgm:cxn modelId="{1FD29BD6-1C38-477C-9501-993853CBAD33}" type="presParOf" srcId="{E59A63B1-2BAB-4DEF-A452-EAB55F011B83}" destId="{8F8A3C88-EE63-46C7-93B6-D83BD5DB61B3}" srcOrd="2" destOrd="0" presId="urn:microsoft.com/office/officeart/2005/8/layout/hierarchy6"/>
    <dgm:cxn modelId="{EC0A38F5-5E3A-46E2-B19E-2471D59A408F}" type="presParOf" srcId="{E59A63B1-2BAB-4DEF-A452-EAB55F011B83}" destId="{3E8EA3EB-09D0-494B-BA4E-5175687998AF}" srcOrd="3" destOrd="0" presId="urn:microsoft.com/office/officeart/2005/8/layout/hierarchy6"/>
    <dgm:cxn modelId="{523CEE9C-8BFA-4F35-9D58-CA4DBB6CA871}" type="presParOf" srcId="{3E8EA3EB-09D0-494B-BA4E-5175687998AF}" destId="{90207B60-460B-467A-82B1-1FAF73E8DF84}" srcOrd="0" destOrd="0" presId="urn:microsoft.com/office/officeart/2005/8/layout/hierarchy6"/>
    <dgm:cxn modelId="{833B1104-4EB6-458E-9AD9-7FBA6509BCAF}" type="presParOf" srcId="{3E8EA3EB-09D0-494B-BA4E-5175687998AF}" destId="{816DC931-6293-4807-B8AD-957BC20D780D}" srcOrd="1" destOrd="0" presId="urn:microsoft.com/office/officeart/2005/8/layout/hierarchy6"/>
    <dgm:cxn modelId="{7FE905D3-35CF-430C-916C-ABCC45657415}" type="presParOf" srcId="{E59A63B1-2BAB-4DEF-A452-EAB55F011B83}" destId="{DAE2C733-702A-42A3-9351-9598256BFE32}" srcOrd="4" destOrd="0" presId="urn:microsoft.com/office/officeart/2005/8/layout/hierarchy6"/>
    <dgm:cxn modelId="{9A43FD00-4074-45BB-8B13-D71302A204A3}" type="presParOf" srcId="{E59A63B1-2BAB-4DEF-A452-EAB55F011B83}" destId="{36464060-DCA7-4530-AF57-9360051B5EB3}" srcOrd="5" destOrd="0" presId="urn:microsoft.com/office/officeart/2005/8/layout/hierarchy6"/>
    <dgm:cxn modelId="{18D8B202-DA50-4D1B-8468-6B4FCF244D39}" type="presParOf" srcId="{36464060-DCA7-4530-AF57-9360051B5EB3}" destId="{DCAFBD52-D749-401B-A674-E6F23FFFE1C4}" srcOrd="0" destOrd="0" presId="urn:microsoft.com/office/officeart/2005/8/layout/hierarchy6"/>
    <dgm:cxn modelId="{7402FA7E-1E4E-4A6F-B202-475671B4A4D4}" type="presParOf" srcId="{36464060-DCA7-4530-AF57-9360051B5EB3}" destId="{83846321-744E-45A5-878B-691A8DAB7D7D}" srcOrd="1" destOrd="0" presId="urn:microsoft.com/office/officeart/2005/8/layout/hierarchy6"/>
    <dgm:cxn modelId="{182B7263-4C46-4F07-A3C7-58C7074FD9E9}" type="presParOf" srcId="{9B36DA68-009C-4515-8AD0-0FBBD566D24B}" destId="{D2991195-7346-448E-A32A-14334BAF3C2D}"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pt>
    <dgm:pt modelId="{DF6917B5-BC57-AE41-8487-839719A8A346}">
      <dgm:prSet phldrT="[Text]" custT="1"/>
      <dgm:spPr>
        <a:solidFill>
          <a:schemeClr val="tx2"/>
        </a:solidFill>
      </dgm:spPr>
      <dgm:t>
        <a:bodyPr/>
        <a:lstStyle/>
        <a:p>
          <a:r>
            <a:rPr lang="en-US" sz="2000" dirty="0">
              <a:solidFill>
                <a:schemeClr val="bg1"/>
              </a:solidFill>
            </a:rPr>
            <a:t>Draft</a:t>
          </a: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2000" dirty="0">
              <a:solidFill>
                <a:schemeClr val="bg1"/>
              </a:solidFill>
            </a:rPr>
            <a:t>Awaiting Approval</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BE1D8118-BD4A-4041-8CA5-B0A1E73855BA}">
      <dgm:prSet phldrT="[Text]" custT="1"/>
      <dgm:spPr>
        <a:solidFill>
          <a:schemeClr val="tx2"/>
        </a:solidFill>
      </dgm:spPr>
      <dgm:t>
        <a:bodyPr/>
        <a:lstStyle/>
        <a:p>
          <a:r>
            <a:rPr lang="en-US" sz="2000" dirty="0">
              <a:solidFill>
                <a:schemeClr val="bg1"/>
              </a:solidFill>
            </a:rPr>
            <a:t>Published</a:t>
          </a:r>
        </a:p>
      </dgm:t>
    </dgm:pt>
    <dgm:pt modelId="{56FC34E0-4990-EE4F-B0FA-3CEDF7176BF5}" type="parTrans" cxnId="{EDBCF9FB-20E2-C14C-9F80-EF610EE0B071}">
      <dgm:prSet/>
      <dgm:spPr/>
      <dgm:t>
        <a:bodyPr/>
        <a:lstStyle/>
        <a:p>
          <a:endParaRPr lang="en-US"/>
        </a:p>
      </dgm:t>
    </dgm:pt>
    <dgm:pt modelId="{36FC8945-225E-4145-AF5F-12F358158488}" type="sibTrans" cxnId="{EDBCF9FB-20E2-C14C-9F80-EF610EE0B071}">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US" sz="2000" dirty="0">
              <a:solidFill>
                <a:schemeClr val="bg1"/>
              </a:solidFill>
            </a:rPr>
            <a:t>Review</a:t>
          </a: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F51A22A9-588B-964D-941A-97B4B7D6312A}">
      <dgm:prSet phldrT="[Text]" custT="1"/>
      <dgm:spPr>
        <a:solidFill>
          <a:schemeClr val="tx2"/>
        </a:solidFill>
      </dgm:spPr>
      <dgm:t>
        <a:bodyPr/>
        <a:lstStyle/>
        <a:p>
          <a:r>
            <a:rPr lang="en-US" sz="2000" dirty="0">
              <a:solidFill>
                <a:schemeClr val="bg1"/>
              </a:solidFill>
            </a:rPr>
            <a:t>Retired</a:t>
          </a:r>
        </a:p>
      </dgm:t>
    </dgm:pt>
    <dgm:pt modelId="{805AC840-BD77-A141-83DD-7D1FFFE400B9}" type="parTrans" cxnId="{D6F1B3EF-126B-B44B-B7F7-6B08BFF7CFAC}">
      <dgm:prSet/>
      <dgm:spPr/>
      <dgm:t>
        <a:bodyPr/>
        <a:lstStyle/>
        <a:p>
          <a:endParaRPr lang="en-US"/>
        </a:p>
      </dgm:t>
    </dgm:pt>
    <dgm:pt modelId="{388EC5EC-4812-AF45-A01D-08F2B64DCD66}" type="sibTrans" cxnId="{D6F1B3EF-126B-B44B-B7F7-6B08BFF7CFAC}">
      <dgm:prSet/>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5">
        <dgm:presLayoutVars>
          <dgm:bulletEnabled val="1"/>
        </dgm:presLayoutVars>
      </dgm:prSet>
      <dgm:spPr/>
    </dgm:pt>
    <dgm:pt modelId="{2AD1C4CC-E4AC-4C4D-A523-324449D5B254}" type="pres">
      <dgm:prSet presAssocID="{9213723A-70CC-114B-B35B-D29B8917D60A}" presName="sibTrans" presStyleLbl="sibTrans2D1" presStyleIdx="0" presStyleCnt="4"/>
      <dgm:spPr/>
    </dgm:pt>
    <dgm:pt modelId="{C7CACBD8-F54B-A247-8AFE-C7EE88FA4818}" type="pres">
      <dgm:prSet presAssocID="{9213723A-70CC-114B-B35B-D29B8917D60A}" presName="connectorText" presStyleLbl="sibTrans2D1" presStyleIdx="0" presStyleCnt="4"/>
      <dgm:spPr/>
    </dgm:pt>
    <dgm:pt modelId="{187DAEC8-BD89-1247-A42D-E0B6C3EDDA56}" type="pres">
      <dgm:prSet presAssocID="{7113B225-36F5-5049-8B19-14DDF9904140}" presName="node" presStyleLbl="node1" presStyleIdx="1" presStyleCnt="5">
        <dgm:presLayoutVars>
          <dgm:bulletEnabled val="1"/>
        </dgm:presLayoutVars>
      </dgm:prSet>
      <dgm:spPr/>
    </dgm:pt>
    <dgm:pt modelId="{A7AFFDE3-8340-284B-AA05-1B08401BEFB1}" type="pres">
      <dgm:prSet presAssocID="{2869A9FC-BC44-0D48-825F-EF4F118221A1}" presName="sibTrans" presStyleLbl="sibTrans2D1" presStyleIdx="1" presStyleCnt="4"/>
      <dgm:spPr/>
    </dgm:pt>
    <dgm:pt modelId="{8E6E80A3-354C-7B48-866D-4CE3A931B3BA}" type="pres">
      <dgm:prSet presAssocID="{2869A9FC-BC44-0D48-825F-EF4F118221A1}" presName="connectorText" presStyleLbl="sibTrans2D1" presStyleIdx="1" presStyleCnt="4"/>
      <dgm:spPr/>
    </dgm:pt>
    <dgm:pt modelId="{E28E713F-A6F6-BE4C-9EF6-E53E66A1A261}" type="pres">
      <dgm:prSet presAssocID="{2E92EE27-D208-354C-B6E4-A595D45CEF89}" presName="node" presStyleLbl="node1" presStyleIdx="2" presStyleCnt="5">
        <dgm:presLayoutVars>
          <dgm:bulletEnabled val="1"/>
        </dgm:presLayoutVars>
      </dgm:prSet>
      <dgm:spPr/>
    </dgm:pt>
    <dgm:pt modelId="{B0D2F3A1-2EDE-C843-A13B-91B6EFDF8970}" type="pres">
      <dgm:prSet presAssocID="{E2071545-E344-E24B-9567-ACEDF962C3CE}" presName="sibTrans" presStyleLbl="sibTrans2D1" presStyleIdx="2" presStyleCnt="4"/>
      <dgm:spPr/>
    </dgm:pt>
    <dgm:pt modelId="{20EE5A69-8206-6B43-A7C6-FFC018097712}" type="pres">
      <dgm:prSet presAssocID="{E2071545-E344-E24B-9567-ACEDF962C3CE}" presName="connectorText" presStyleLbl="sibTrans2D1" presStyleIdx="2" presStyleCnt="4"/>
      <dgm:spPr/>
    </dgm:pt>
    <dgm:pt modelId="{F2367A29-7D5A-FD40-8402-DC1A11956954}" type="pres">
      <dgm:prSet presAssocID="{BE1D8118-BD4A-4041-8CA5-B0A1E73855BA}" presName="node" presStyleLbl="node1" presStyleIdx="3" presStyleCnt="5">
        <dgm:presLayoutVars>
          <dgm:bulletEnabled val="1"/>
        </dgm:presLayoutVars>
      </dgm:prSet>
      <dgm:spPr/>
    </dgm:pt>
    <dgm:pt modelId="{AA59292C-9202-2A4C-9D00-F9726BEAFF0D}" type="pres">
      <dgm:prSet presAssocID="{36FC8945-225E-4145-AF5F-12F358158488}" presName="sibTrans" presStyleLbl="sibTrans2D1" presStyleIdx="3" presStyleCnt="4"/>
      <dgm:spPr/>
    </dgm:pt>
    <dgm:pt modelId="{D82AE7D2-1AA2-C742-92A9-2DCC2E89197C}" type="pres">
      <dgm:prSet presAssocID="{36FC8945-225E-4145-AF5F-12F358158488}" presName="connectorText" presStyleLbl="sibTrans2D1" presStyleIdx="3" presStyleCnt="4"/>
      <dgm:spPr/>
    </dgm:pt>
    <dgm:pt modelId="{262A2619-937A-0449-89C0-E1A2921A469C}" type="pres">
      <dgm:prSet presAssocID="{F51A22A9-588B-964D-941A-97B4B7D6312A}" presName="node" presStyleLbl="node1" presStyleIdx="4" presStyleCnt="5">
        <dgm:presLayoutVars>
          <dgm:bulletEnabled val="1"/>
        </dgm:presLayoutVars>
      </dgm:prSet>
      <dgm:spPr/>
    </dgm:pt>
  </dgm:ptLst>
  <dgm:cxnLst>
    <dgm:cxn modelId="{E7C42D0B-1CA5-204F-B943-D29DE08BC0AA}" type="presOf" srcId="{2869A9FC-BC44-0D48-825F-EF4F118221A1}" destId="{8E6E80A3-354C-7B48-866D-4CE3A931B3BA}" srcOrd="1" destOrd="0" presId="urn:microsoft.com/office/officeart/2005/8/layout/process1"/>
    <dgm:cxn modelId="{AE6B032E-A6D8-3B46-AB8F-2228C5FADDE2}" type="presOf" srcId="{9213723A-70CC-114B-B35B-D29B8917D60A}" destId="{2AD1C4CC-E4AC-4C4D-A523-324449D5B254}" srcOrd="0" destOrd="0" presId="urn:microsoft.com/office/officeart/2005/8/layout/process1"/>
    <dgm:cxn modelId="{B7FA1C30-CF4D-614D-973E-6BC5B73D67CE}" type="presOf" srcId="{36FC8945-225E-4145-AF5F-12F358158488}" destId="{AA59292C-9202-2A4C-9D00-F9726BEAFF0D}" srcOrd="0" destOrd="0" presId="urn:microsoft.com/office/officeart/2005/8/layout/process1"/>
    <dgm:cxn modelId="{D769AD49-BF89-814E-A3C0-CC15B50A2AD3}" type="presOf" srcId="{BE1D8118-BD4A-4041-8CA5-B0A1E73855BA}" destId="{F2367A29-7D5A-FD40-8402-DC1A11956954}" srcOrd="0" destOrd="0" presId="urn:microsoft.com/office/officeart/2005/8/layout/process1"/>
    <dgm:cxn modelId="{BBC6656B-8990-6741-A960-5252E3DA711A}" srcId="{50526754-B0A7-9E4C-963F-F2AD2CD66414}" destId="{2E92EE27-D208-354C-B6E4-A595D45CEF89}" srcOrd="2" destOrd="0" parTransId="{AED361C7-E2C6-214A-96A0-2A573F13E302}" sibTransId="{E2071545-E344-E24B-9567-ACEDF962C3CE}"/>
    <dgm:cxn modelId="{E8F5F86B-CD96-2E4F-B0B5-2C36BBD4880E}" type="presOf" srcId="{DF6917B5-BC57-AE41-8487-839719A8A346}" destId="{9C3A7E56-DE6C-B644-B180-91118566441A}" srcOrd="0" destOrd="0" presId="urn:microsoft.com/office/officeart/2005/8/layout/process1"/>
    <dgm:cxn modelId="{39C9EE7C-0581-AB45-A33B-390AF33A2E14}" srcId="{50526754-B0A7-9E4C-963F-F2AD2CD66414}" destId="{DF6917B5-BC57-AE41-8487-839719A8A346}" srcOrd="0" destOrd="0" parTransId="{FC61E3A3-3533-8843-9B0D-ADE5AB9DEDE4}" sibTransId="{9213723A-70CC-114B-B35B-D29B8917D60A}"/>
    <dgm:cxn modelId="{3982F689-2EC0-D441-8C77-D081116E3CFF}" type="presOf" srcId="{E2071545-E344-E24B-9567-ACEDF962C3CE}" destId="{20EE5A69-8206-6B43-A7C6-FFC018097712}" srcOrd="1"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A8E30CA5-1630-2F42-94C5-16B4918C52DB}" type="presOf" srcId="{F51A22A9-588B-964D-941A-97B4B7D6312A}" destId="{262A2619-937A-0449-89C0-E1A2921A469C}" srcOrd="0" destOrd="0" presId="urn:microsoft.com/office/officeart/2005/8/layout/process1"/>
    <dgm:cxn modelId="{568249AB-8263-4144-B4EC-F3102A78F30D}" type="presOf" srcId="{36FC8945-225E-4145-AF5F-12F358158488}" destId="{D82AE7D2-1AA2-C742-92A9-2DCC2E89197C}" srcOrd="1" destOrd="0" presId="urn:microsoft.com/office/officeart/2005/8/layout/process1"/>
    <dgm:cxn modelId="{AA8189AF-5241-904C-8F62-DC5E78655304}" type="presOf" srcId="{9213723A-70CC-114B-B35B-D29B8917D60A}" destId="{C7CACBD8-F54B-A247-8AFE-C7EE88FA4818}" srcOrd="1" destOrd="0" presId="urn:microsoft.com/office/officeart/2005/8/layout/process1"/>
    <dgm:cxn modelId="{D1D77CC3-0DB6-274F-990D-C0C6F0CDE3CF}" type="presOf" srcId="{50526754-B0A7-9E4C-963F-F2AD2CD66414}" destId="{FA6425C2-AA08-B64E-A606-59F3BF5CBF41}" srcOrd="0" destOrd="0" presId="urn:microsoft.com/office/officeart/2005/8/layout/process1"/>
    <dgm:cxn modelId="{0A45A7D3-7F85-344D-A0E2-FD246B83169B}" type="presOf" srcId="{2869A9FC-BC44-0D48-825F-EF4F118221A1}" destId="{A7AFFDE3-8340-284B-AA05-1B08401BEFB1}" srcOrd="0" destOrd="0" presId="urn:microsoft.com/office/officeart/2005/8/layout/process1"/>
    <dgm:cxn modelId="{DBC5FBE4-587B-2140-A255-AD69113A6EE3}" type="presOf" srcId="{E2071545-E344-E24B-9567-ACEDF962C3CE}" destId="{B0D2F3A1-2EDE-C843-A13B-91B6EFDF8970}" srcOrd="0" destOrd="0" presId="urn:microsoft.com/office/officeart/2005/8/layout/process1"/>
    <dgm:cxn modelId="{D6F1B3EF-126B-B44B-B7F7-6B08BFF7CFAC}" srcId="{50526754-B0A7-9E4C-963F-F2AD2CD66414}" destId="{F51A22A9-588B-964D-941A-97B4B7D6312A}" srcOrd="4" destOrd="0" parTransId="{805AC840-BD77-A141-83DD-7D1FFFE400B9}" sibTransId="{388EC5EC-4812-AF45-A01D-08F2B64DCD66}"/>
    <dgm:cxn modelId="{FCE383FA-0E77-5240-8D9B-00F8E5B44509}" type="presOf" srcId="{2E92EE27-D208-354C-B6E4-A595D45CEF89}" destId="{E28E713F-A6F6-BE4C-9EF6-E53E66A1A261}" srcOrd="0" destOrd="0" presId="urn:microsoft.com/office/officeart/2005/8/layout/process1"/>
    <dgm:cxn modelId="{EDBCF9FB-20E2-C14C-9F80-EF610EE0B071}" srcId="{50526754-B0A7-9E4C-963F-F2AD2CD66414}" destId="{BE1D8118-BD4A-4041-8CA5-B0A1E73855BA}" srcOrd="3" destOrd="0" parTransId="{56FC34E0-4990-EE4F-B0FA-3CEDF7176BF5}" sibTransId="{36FC8945-225E-4145-AF5F-12F358158488}"/>
    <dgm:cxn modelId="{FA5EB2FF-9BBD-434B-9D82-27613B843C61}" type="presOf" srcId="{7113B225-36F5-5049-8B19-14DDF9904140}" destId="{187DAEC8-BD89-1247-A42D-E0B6C3EDDA56}" srcOrd="0" destOrd="0" presId="urn:microsoft.com/office/officeart/2005/8/layout/process1"/>
    <dgm:cxn modelId="{D4E4D8D6-FC36-7F4A-A5F6-1C8BB9675006}" type="presParOf" srcId="{FA6425C2-AA08-B64E-A606-59F3BF5CBF41}" destId="{9C3A7E56-DE6C-B644-B180-91118566441A}" srcOrd="0" destOrd="0" presId="urn:microsoft.com/office/officeart/2005/8/layout/process1"/>
    <dgm:cxn modelId="{9E2B5CBE-18D4-3B4E-9778-EBFA332D68EA}" type="presParOf" srcId="{FA6425C2-AA08-B64E-A606-59F3BF5CBF41}" destId="{2AD1C4CC-E4AC-4C4D-A523-324449D5B254}" srcOrd="1" destOrd="0" presId="urn:microsoft.com/office/officeart/2005/8/layout/process1"/>
    <dgm:cxn modelId="{FF1AD666-81D4-4A4B-AA2C-39DE6EA8126D}" type="presParOf" srcId="{2AD1C4CC-E4AC-4C4D-A523-324449D5B254}" destId="{C7CACBD8-F54B-A247-8AFE-C7EE88FA4818}" srcOrd="0" destOrd="0" presId="urn:microsoft.com/office/officeart/2005/8/layout/process1"/>
    <dgm:cxn modelId="{A72F49BD-DB79-924B-9DC2-C0A67E14901F}" type="presParOf" srcId="{FA6425C2-AA08-B64E-A606-59F3BF5CBF41}" destId="{187DAEC8-BD89-1247-A42D-E0B6C3EDDA56}" srcOrd="2" destOrd="0" presId="urn:microsoft.com/office/officeart/2005/8/layout/process1"/>
    <dgm:cxn modelId="{9473933B-19ED-3747-A9BE-3A7FC74FCC4C}" type="presParOf" srcId="{FA6425C2-AA08-B64E-A606-59F3BF5CBF41}" destId="{A7AFFDE3-8340-284B-AA05-1B08401BEFB1}" srcOrd="3" destOrd="0" presId="urn:microsoft.com/office/officeart/2005/8/layout/process1"/>
    <dgm:cxn modelId="{945A6A6D-CB48-C44B-9194-29E54D4C99D2}" type="presParOf" srcId="{A7AFFDE3-8340-284B-AA05-1B08401BEFB1}" destId="{8E6E80A3-354C-7B48-866D-4CE3A931B3BA}" srcOrd="0" destOrd="0" presId="urn:microsoft.com/office/officeart/2005/8/layout/process1"/>
    <dgm:cxn modelId="{BF5DB51B-CEE3-F24A-9419-991EDF351B82}" type="presParOf" srcId="{FA6425C2-AA08-B64E-A606-59F3BF5CBF41}" destId="{E28E713F-A6F6-BE4C-9EF6-E53E66A1A261}" srcOrd="4" destOrd="0" presId="urn:microsoft.com/office/officeart/2005/8/layout/process1"/>
    <dgm:cxn modelId="{CAEFE7D6-FCE4-B04D-9E04-FDEE7CF112C2}" type="presParOf" srcId="{FA6425C2-AA08-B64E-A606-59F3BF5CBF41}" destId="{B0D2F3A1-2EDE-C843-A13B-91B6EFDF8970}" srcOrd="5" destOrd="0" presId="urn:microsoft.com/office/officeart/2005/8/layout/process1"/>
    <dgm:cxn modelId="{39B184B2-1CFB-4B47-932D-B8924B33A818}" type="presParOf" srcId="{B0D2F3A1-2EDE-C843-A13B-91B6EFDF8970}" destId="{20EE5A69-8206-6B43-A7C6-FFC018097712}" srcOrd="0" destOrd="0" presId="urn:microsoft.com/office/officeart/2005/8/layout/process1"/>
    <dgm:cxn modelId="{4D107C9C-A689-8846-9ABE-8A7487A907BB}" type="presParOf" srcId="{FA6425C2-AA08-B64E-A606-59F3BF5CBF41}" destId="{F2367A29-7D5A-FD40-8402-DC1A11956954}" srcOrd="6" destOrd="0" presId="urn:microsoft.com/office/officeart/2005/8/layout/process1"/>
    <dgm:cxn modelId="{617F1C2F-50E8-E449-9269-4D430C2CBCA5}" type="presParOf" srcId="{FA6425C2-AA08-B64E-A606-59F3BF5CBF41}" destId="{AA59292C-9202-2A4C-9D00-F9726BEAFF0D}" srcOrd="7" destOrd="0" presId="urn:microsoft.com/office/officeart/2005/8/layout/process1"/>
    <dgm:cxn modelId="{4F8B7076-3C8D-0F45-99A6-CBE28B5993D7}" type="presParOf" srcId="{AA59292C-9202-2A4C-9D00-F9726BEAFF0D}" destId="{D82AE7D2-1AA2-C742-92A9-2DCC2E89197C}" srcOrd="0" destOrd="0" presId="urn:microsoft.com/office/officeart/2005/8/layout/process1"/>
    <dgm:cxn modelId="{6555D7CB-087E-CC4F-900C-65EF90731093}" type="presParOf" srcId="{FA6425C2-AA08-B64E-A606-59F3BF5CBF41}" destId="{262A2619-937A-0449-89C0-E1A2921A469C}"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t>
        <a:bodyPr/>
        <a:lstStyle/>
        <a:p>
          <a:endParaRPr lang="en-US"/>
        </a:p>
      </dgm:t>
    </dgm:pt>
    <dgm:pt modelId="{DF6917B5-BC57-AE41-8487-839719A8A346}">
      <dgm:prSet phldrT="[Text]" custT="1"/>
      <dgm:spPr>
        <a:solidFill>
          <a:schemeClr val="tx2"/>
        </a:solidFill>
      </dgm:spPr>
      <dgm:t>
        <a:bodyPr/>
        <a:lstStyle/>
        <a:p>
          <a:r>
            <a:rPr lang="en-GB" sz="2000" dirty="0">
              <a:solidFill>
                <a:schemeClr val="bg1"/>
              </a:solidFill>
            </a:rPr>
            <a:t>New</a:t>
          </a:r>
          <a:endParaRPr lang="en-US" sz="2000" dirty="0">
            <a:solidFill>
              <a:schemeClr val="bg1"/>
            </a:solidFill>
          </a:endParaRP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2000" dirty="0">
              <a:solidFill>
                <a:schemeClr val="bg1"/>
              </a:solidFill>
            </a:rPr>
            <a:t>Closed</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BE1D8118-BD4A-4041-8CA5-B0A1E73855BA}">
      <dgm:prSet phldrT="[Text]" custT="1"/>
      <dgm:spPr>
        <a:solidFill>
          <a:schemeClr val="tx2"/>
        </a:solidFill>
      </dgm:spPr>
      <dgm:t>
        <a:bodyPr/>
        <a:lstStyle/>
        <a:p>
          <a:r>
            <a:rPr lang="en-US" sz="2000" dirty="0">
              <a:solidFill>
                <a:schemeClr val="bg1"/>
              </a:solidFill>
            </a:rPr>
            <a:t>Canceled</a:t>
          </a:r>
        </a:p>
        <a:p>
          <a:r>
            <a:rPr lang="en-US" sz="1600" i="1" dirty="0">
              <a:solidFill>
                <a:schemeClr val="bg1"/>
              </a:solidFill>
            </a:rPr>
            <a:t>(Optional)</a:t>
          </a:r>
        </a:p>
      </dgm:t>
    </dgm:pt>
    <dgm:pt modelId="{56FC34E0-4990-EE4F-B0FA-3CEDF7176BF5}" type="parTrans" cxnId="{EDBCF9FB-20E2-C14C-9F80-EF610EE0B071}">
      <dgm:prSet/>
      <dgm:spPr/>
      <dgm:t>
        <a:bodyPr/>
        <a:lstStyle/>
        <a:p>
          <a:endParaRPr lang="en-US"/>
        </a:p>
      </dgm:t>
    </dgm:pt>
    <dgm:pt modelId="{36FC8945-225E-4145-AF5F-12F358158488}" type="sibTrans" cxnId="{EDBCF9FB-20E2-C14C-9F80-EF610EE0B071}">
      <dgm:prSet/>
      <dgm:spPr>
        <a:solidFill>
          <a:schemeClr val="tx2"/>
        </a:solidFill>
      </dgm:spPr>
      <dgm:t>
        <a:bodyPr/>
        <a:lstStyle/>
        <a:p>
          <a:endParaRPr lang="en-US"/>
        </a:p>
      </dgm:t>
    </dgm:pt>
    <dgm:pt modelId="{7113B225-36F5-5049-8B19-14DDF9904140}">
      <dgm:prSet phldrT="[Text]" custT="1"/>
      <dgm:spPr>
        <a:solidFill>
          <a:schemeClr val="tx2"/>
        </a:solidFill>
      </dgm:spPr>
      <dgm:t>
        <a:bodyPr/>
        <a:lstStyle/>
        <a:p>
          <a:r>
            <a:rPr lang="en-GB" sz="2000" dirty="0">
              <a:solidFill>
                <a:schemeClr val="bg1"/>
              </a:solidFill>
            </a:rPr>
            <a:t>Pending Acknowledgement</a:t>
          </a:r>
          <a:endParaRPr lang="en-US" sz="2000" dirty="0">
            <a:solidFill>
              <a:schemeClr val="bg1"/>
            </a:solidFill>
          </a:endParaRP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4">
        <dgm:presLayoutVars>
          <dgm:bulletEnabled val="1"/>
        </dgm:presLayoutVars>
      </dgm:prSet>
      <dgm:spPr/>
    </dgm:pt>
    <dgm:pt modelId="{2AD1C4CC-E4AC-4C4D-A523-324449D5B254}" type="pres">
      <dgm:prSet presAssocID="{9213723A-70CC-114B-B35B-D29B8917D60A}" presName="sibTrans" presStyleLbl="sibTrans2D1" presStyleIdx="0" presStyleCnt="3"/>
      <dgm:spPr/>
    </dgm:pt>
    <dgm:pt modelId="{C7CACBD8-F54B-A247-8AFE-C7EE88FA4818}" type="pres">
      <dgm:prSet presAssocID="{9213723A-70CC-114B-B35B-D29B8917D60A}" presName="connectorText" presStyleLbl="sibTrans2D1" presStyleIdx="0" presStyleCnt="3"/>
      <dgm:spPr/>
    </dgm:pt>
    <dgm:pt modelId="{187DAEC8-BD89-1247-A42D-E0B6C3EDDA56}" type="pres">
      <dgm:prSet presAssocID="{7113B225-36F5-5049-8B19-14DDF9904140}" presName="node" presStyleLbl="node1" presStyleIdx="1" presStyleCnt="4" custScaleX="95583">
        <dgm:presLayoutVars>
          <dgm:bulletEnabled val="1"/>
        </dgm:presLayoutVars>
      </dgm:prSet>
      <dgm:spPr/>
    </dgm:pt>
    <dgm:pt modelId="{A7AFFDE3-8340-284B-AA05-1B08401BEFB1}" type="pres">
      <dgm:prSet presAssocID="{2869A9FC-BC44-0D48-825F-EF4F118221A1}" presName="sibTrans" presStyleLbl="sibTrans2D1" presStyleIdx="1" presStyleCnt="3"/>
      <dgm:spPr/>
    </dgm:pt>
    <dgm:pt modelId="{8E6E80A3-354C-7B48-866D-4CE3A931B3BA}" type="pres">
      <dgm:prSet presAssocID="{2869A9FC-BC44-0D48-825F-EF4F118221A1}" presName="connectorText" presStyleLbl="sibTrans2D1" presStyleIdx="1" presStyleCnt="3"/>
      <dgm:spPr/>
    </dgm:pt>
    <dgm:pt modelId="{E28E713F-A6F6-BE4C-9EF6-E53E66A1A261}" type="pres">
      <dgm:prSet presAssocID="{2E92EE27-D208-354C-B6E4-A595D45CEF89}" presName="node" presStyleLbl="node1" presStyleIdx="2" presStyleCnt="4" custLinFactNeighborY="943">
        <dgm:presLayoutVars>
          <dgm:bulletEnabled val="1"/>
        </dgm:presLayoutVars>
      </dgm:prSet>
      <dgm:spPr/>
    </dgm:pt>
    <dgm:pt modelId="{B0D2F3A1-2EDE-C843-A13B-91B6EFDF8970}" type="pres">
      <dgm:prSet presAssocID="{E2071545-E344-E24B-9567-ACEDF962C3CE}" presName="sibTrans" presStyleLbl="sibTrans2D1" presStyleIdx="2" presStyleCnt="3"/>
      <dgm:spPr/>
    </dgm:pt>
    <dgm:pt modelId="{20EE5A69-8206-6B43-A7C6-FFC018097712}" type="pres">
      <dgm:prSet presAssocID="{E2071545-E344-E24B-9567-ACEDF962C3CE}" presName="connectorText" presStyleLbl="sibTrans2D1" presStyleIdx="2" presStyleCnt="3"/>
      <dgm:spPr/>
    </dgm:pt>
    <dgm:pt modelId="{F2367A29-7D5A-FD40-8402-DC1A11956954}" type="pres">
      <dgm:prSet presAssocID="{BE1D8118-BD4A-4041-8CA5-B0A1E73855BA}" presName="node" presStyleLbl="node1" presStyleIdx="3" presStyleCnt="4">
        <dgm:presLayoutVars>
          <dgm:bulletEnabled val="1"/>
        </dgm:presLayoutVars>
      </dgm:prSet>
      <dgm:spPr/>
    </dgm:pt>
  </dgm:ptLst>
  <dgm:cxnLst>
    <dgm:cxn modelId="{E7C42D0B-1CA5-204F-B943-D29DE08BC0AA}" type="presOf" srcId="{2869A9FC-BC44-0D48-825F-EF4F118221A1}" destId="{8E6E80A3-354C-7B48-866D-4CE3A931B3BA}" srcOrd="1" destOrd="0" presId="urn:microsoft.com/office/officeart/2005/8/layout/process1"/>
    <dgm:cxn modelId="{AE6B032E-A6D8-3B46-AB8F-2228C5FADDE2}" type="presOf" srcId="{9213723A-70CC-114B-B35B-D29B8917D60A}" destId="{2AD1C4CC-E4AC-4C4D-A523-324449D5B254}" srcOrd="0" destOrd="0" presId="urn:microsoft.com/office/officeart/2005/8/layout/process1"/>
    <dgm:cxn modelId="{D769AD49-BF89-814E-A3C0-CC15B50A2AD3}" type="presOf" srcId="{BE1D8118-BD4A-4041-8CA5-B0A1E73855BA}" destId="{F2367A29-7D5A-FD40-8402-DC1A11956954}" srcOrd="0" destOrd="0" presId="urn:microsoft.com/office/officeart/2005/8/layout/process1"/>
    <dgm:cxn modelId="{BBC6656B-8990-6741-A960-5252E3DA711A}" srcId="{50526754-B0A7-9E4C-963F-F2AD2CD66414}" destId="{2E92EE27-D208-354C-B6E4-A595D45CEF89}" srcOrd="2" destOrd="0" parTransId="{AED361C7-E2C6-214A-96A0-2A573F13E302}" sibTransId="{E2071545-E344-E24B-9567-ACEDF962C3CE}"/>
    <dgm:cxn modelId="{E8F5F86B-CD96-2E4F-B0B5-2C36BBD4880E}" type="presOf" srcId="{DF6917B5-BC57-AE41-8487-839719A8A346}" destId="{9C3A7E56-DE6C-B644-B180-91118566441A}" srcOrd="0" destOrd="0" presId="urn:microsoft.com/office/officeart/2005/8/layout/process1"/>
    <dgm:cxn modelId="{39C9EE7C-0581-AB45-A33B-390AF33A2E14}" srcId="{50526754-B0A7-9E4C-963F-F2AD2CD66414}" destId="{DF6917B5-BC57-AE41-8487-839719A8A346}" srcOrd="0" destOrd="0" parTransId="{FC61E3A3-3533-8843-9B0D-ADE5AB9DEDE4}" sibTransId="{9213723A-70CC-114B-B35B-D29B8917D60A}"/>
    <dgm:cxn modelId="{3982F689-2EC0-D441-8C77-D081116E3CFF}" type="presOf" srcId="{E2071545-E344-E24B-9567-ACEDF962C3CE}" destId="{20EE5A69-8206-6B43-A7C6-FFC018097712}" srcOrd="1"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AA8189AF-5241-904C-8F62-DC5E78655304}" type="presOf" srcId="{9213723A-70CC-114B-B35B-D29B8917D60A}" destId="{C7CACBD8-F54B-A247-8AFE-C7EE88FA4818}" srcOrd="1" destOrd="0" presId="urn:microsoft.com/office/officeart/2005/8/layout/process1"/>
    <dgm:cxn modelId="{D1D77CC3-0DB6-274F-990D-C0C6F0CDE3CF}" type="presOf" srcId="{50526754-B0A7-9E4C-963F-F2AD2CD66414}" destId="{FA6425C2-AA08-B64E-A606-59F3BF5CBF41}" srcOrd="0" destOrd="0" presId="urn:microsoft.com/office/officeart/2005/8/layout/process1"/>
    <dgm:cxn modelId="{0A45A7D3-7F85-344D-A0E2-FD246B83169B}" type="presOf" srcId="{2869A9FC-BC44-0D48-825F-EF4F118221A1}" destId="{A7AFFDE3-8340-284B-AA05-1B08401BEFB1}" srcOrd="0" destOrd="0" presId="urn:microsoft.com/office/officeart/2005/8/layout/process1"/>
    <dgm:cxn modelId="{DBC5FBE4-587B-2140-A255-AD69113A6EE3}" type="presOf" srcId="{E2071545-E344-E24B-9567-ACEDF962C3CE}" destId="{B0D2F3A1-2EDE-C843-A13B-91B6EFDF8970}" srcOrd="0" destOrd="0" presId="urn:microsoft.com/office/officeart/2005/8/layout/process1"/>
    <dgm:cxn modelId="{FCE383FA-0E77-5240-8D9B-00F8E5B44509}" type="presOf" srcId="{2E92EE27-D208-354C-B6E4-A595D45CEF89}" destId="{E28E713F-A6F6-BE4C-9EF6-E53E66A1A261}" srcOrd="0" destOrd="0" presId="urn:microsoft.com/office/officeart/2005/8/layout/process1"/>
    <dgm:cxn modelId="{EDBCF9FB-20E2-C14C-9F80-EF610EE0B071}" srcId="{50526754-B0A7-9E4C-963F-F2AD2CD66414}" destId="{BE1D8118-BD4A-4041-8CA5-B0A1E73855BA}" srcOrd="3" destOrd="0" parTransId="{56FC34E0-4990-EE4F-B0FA-3CEDF7176BF5}" sibTransId="{36FC8945-225E-4145-AF5F-12F358158488}"/>
    <dgm:cxn modelId="{FA5EB2FF-9BBD-434B-9D82-27613B843C61}" type="presOf" srcId="{7113B225-36F5-5049-8B19-14DDF9904140}" destId="{187DAEC8-BD89-1247-A42D-E0B6C3EDDA56}" srcOrd="0" destOrd="0" presId="urn:microsoft.com/office/officeart/2005/8/layout/process1"/>
    <dgm:cxn modelId="{D4E4D8D6-FC36-7F4A-A5F6-1C8BB9675006}" type="presParOf" srcId="{FA6425C2-AA08-B64E-A606-59F3BF5CBF41}" destId="{9C3A7E56-DE6C-B644-B180-91118566441A}" srcOrd="0" destOrd="0" presId="urn:microsoft.com/office/officeart/2005/8/layout/process1"/>
    <dgm:cxn modelId="{9E2B5CBE-18D4-3B4E-9778-EBFA332D68EA}" type="presParOf" srcId="{FA6425C2-AA08-B64E-A606-59F3BF5CBF41}" destId="{2AD1C4CC-E4AC-4C4D-A523-324449D5B254}" srcOrd="1" destOrd="0" presId="urn:microsoft.com/office/officeart/2005/8/layout/process1"/>
    <dgm:cxn modelId="{FF1AD666-81D4-4A4B-AA2C-39DE6EA8126D}" type="presParOf" srcId="{2AD1C4CC-E4AC-4C4D-A523-324449D5B254}" destId="{C7CACBD8-F54B-A247-8AFE-C7EE88FA4818}" srcOrd="0" destOrd="0" presId="urn:microsoft.com/office/officeart/2005/8/layout/process1"/>
    <dgm:cxn modelId="{A72F49BD-DB79-924B-9DC2-C0A67E14901F}" type="presParOf" srcId="{FA6425C2-AA08-B64E-A606-59F3BF5CBF41}" destId="{187DAEC8-BD89-1247-A42D-E0B6C3EDDA56}" srcOrd="2" destOrd="0" presId="urn:microsoft.com/office/officeart/2005/8/layout/process1"/>
    <dgm:cxn modelId="{9473933B-19ED-3747-A9BE-3A7FC74FCC4C}" type="presParOf" srcId="{FA6425C2-AA08-B64E-A606-59F3BF5CBF41}" destId="{A7AFFDE3-8340-284B-AA05-1B08401BEFB1}" srcOrd="3" destOrd="0" presId="urn:microsoft.com/office/officeart/2005/8/layout/process1"/>
    <dgm:cxn modelId="{945A6A6D-CB48-C44B-9194-29E54D4C99D2}" type="presParOf" srcId="{A7AFFDE3-8340-284B-AA05-1B08401BEFB1}" destId="{8E6E80A3-354C-7B48-866D-4CE3A931B3BA}" srcOrd="0" destOrd="0" presId="urn:microsoft.com/office/officeart/2005/8/layout/process1"/>
    <dgm:cxn modelId="{BF5DB51B-CEE3-F24A-9419-991EDF351B82}" type="presParOf" srcId="{FA6425C2-AA08-B64E-A606-59F3BF5CBF41}" destId="{E28E713F-A6F6-BE4C-9EF6-E53E66A1A261}" srcOrd="4" destOrd="0" presId="urn:microsoft.com/office/officeart/2005/8/layout/process1"/>
    <dgm:cxn modelId="{CAEFE7D6-FCE4-B04D-9E04-FDEE7CF112C2}" type="presParOf" srcId="{FA6425C2-AA08-B64E-A606-59F3BF5CBF41}" destId="{B0D2F3A1-2EDE-C843-A13B-91B6EFDF8970}" srcOrd="5" destOrd="0" presId="urn:microsoft.com/office/officeart/2005/8/layout/process1"/>
    <dgm:cxn modelId="{39B184B2-1CFB-4B47-932D-B8924B33A818}" type="presParOf" srcId="{B0D2F3A1-2EDE-C843-A13B-91B6EFDF8970}" destId="{20EE5A69-8206-6B43-A7C6-FFC018097712}" srcOrd="0" destOrd="0" presId="urn:microsoft.com/office/officeart/2005/8/layout/process1"/>
    <dgm:cxn modelId="{4D107C9C-A689-8846-9ABE-8A7487A907BB}" type="presParOf" srcId="{FA6425C2-AA08-B64E-A606-59F3BF5CBF41}" destId="{F2367A29-7D5A-FD40-8402-DC1A11956954}"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t>
        <a:bodyPr/>
        <a:lstStyle/>
        <a:p>
          <a:endParaRPr lang="en-US"/>
        </a:p>
      </dgm:t>
    </dgm:pt>
    <dgm:pt modelId="{DF6917B5-BC57-AE41-8487-839719A8A346}">
      <dgm:prSet phldrT="[Text]" custT="1"/>
      <dgm:spPr>
        <a:solidFill>
          <a:schemeClr val="tx2"/>
        </a:solidFill>
      </dgm:spPr>
      <dgm:t>
        <a:bodyPr/>
        <a:lstStyle/>
        <a:p>
          <a:r>
            <a:rPr lang="en-GB" sz="1600" dirty="0">
              <a:solidFill>
                <a:schemeClr val="bg1"/>
              </a:solidFill>
            </a:rPr>
            <a:t>New</a:t>
          </a:r>
          <a:endParaRPr lang="en-US" sz="1600" dirty="0">
            <a:solidFill>
              <a:schemeClr val="bg1"/>
            </a:solidFill>
          </a:endParaRP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GB" sz="1600" dirty="0">
              <a:solidFill>
                <a:schemeClr val="bg1"/>
              </a:solidFill>
            </a:rPr>
            <a:t>Review</a:t>
          </a:r>
          <a:endParaRPr lang="en-US" sz="1600" dirty="0">
            <a:solidFill>
              <a:schemeClr val="bg1"/>
            </a:solidFill>
          </a:endParaRP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BE1D8118-BD4A-4041-8CA5-B0A1E73855BA}">
      <dgm:prSet phldrT="[Text]" custT="1"/>
      <dgm:spPr>
        <a:solidFill>
          <a:schemeClr val="tx2"/>
        </a:solidFill>
      </dgm:spPr>
      <dgm:t>
        <a:bodyPr/>
        <a:lstStyle/>
        <a:p>
          <a:r>
            <a:rPr lang="en-US" sz="1600" dirty="0">
              <a:solidFill>
                <a:schemeClr val="bg1"/>
              </a:solidFill>
            </a:rPr>
            <a:t>Awaiting Approval</a:t>
          </a:r>
          <a:endParaRPr lang="en-US" sz="1600" i="1" dirty="0">
            <a:solidFill>
              <a:schemeClr val="bg1"/>
            </a:solidFill>
          </a:endParaRPr>
        </a:p>
      </dgm:t>
    </dgm:pt>
    <dgm:pt modelId="{56FC34E0-4990-EE4F-B0FA-3CEDF7176BF5}" type="parTrans" cxnId="{EDBCF9FB-20E2-C14C-9F80-EF610EE0B071}">
      <dgm:prSet/>
      <dgm:spPr/>
      <dgm:t>
        <a:bodyPr/>
        <a:lstStyle/>
        <a:p>
          <a:endParaRPr lang="en-US"/>
        </a:p>
      </dgm:t>
    </dgm:pt>
    <dgm:pt modelId="{36FC8945-225E-4145-AF5F-12F358158488}" type="sibTrans" cxnId="{EDBCF9FB-20E2-C14C-9F80-EF610EE0B071}">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GB" sz="1600" dirty="0">
              <a:solidFill>
                <a:schemeClr val="bg1"/>
              </a:solidFill>
            </a:rPr>
            <a:t>Analyze</a:t>
          </a:r>
          <a:endParaRPr lang="en-US" sz="1600" dirty="0">
            <a:solidFill>
              <a:schemeClr val="bg1"/>
            </a:solidFill>
          </a:endParaRP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D39E6DFC-FD39-437B-B4FB-DA0D7CEE3410}">
      <dgm:prSet/>
      <dgm:spPr>
        <a:solidFill>
          <a:schemeClr val="tx2"/>
        </a:solidFill>
      </dgm:spPr>
      <dgm:t>
        <a:bodyPr/>
        <a:lstStyle/>
        <a:p>
          <a:r>
            <a:rPr lang="en-GB" dirty="0"/>
            <a:t>Approved</a:t>
          </a:r>
          <a:endParaRPr lang="en-US" dirty="0"/>
        </a:p>
      </dgm:t>
    </dgm:pt>
    <dgm:pt modelId="{6BD70A53-3BBB-4EB1-8DDB-98FB4D3FEB26}" type="parTrans" cxnId="{A02C1E33-133A-4429-B9AB-F3C71806C0DA}">
      <dgm:prSet/>
      <dgm:spPr/>
      <dgm:t>
        <a:bodyPr/>
        <a:lstStyle/>
        <a:p>
          <a:endParaRPr lang="en-US"/>
        </a:p>
      </dgm:t>
    </dgm:pt>
    <dgm:pt modelId="{F5AE0125-65CC-4FF8-BF28-32D45E56E4CC}" type="sibTrans" cxnId="{A02C1E33-133A-4429-B9AB-F3C71806C0DA}">
      <dgm:prSet/>
      <dgm:spPr>
        <a:solidFill>
          <a:schemeClr val="tx2"/>
        </a:solidFill>
      </dgm:spPr>
      <dgm:t>
        <a:bodyPr/>
        <a:lstStyle/>
        <a:p>
          <a:endParaRPr lang="en-US" dirty="0"/>
        </a:p>
      </dgm:t>
    </dgm:pt>
    <dgm:pt modelId="{C4CC4499-E085-4561-953E-2725436E32A6}">
      <dgm:prSet/>
      <dgm:spPr>
        <a:solidFill>
          <a:schemeClr val="tx2"/>
        </a:solidFill>
      </dgm:spPr>
      <dgm:t>
        <a:bodyPr/>
        <a:lstStyle/>
        <a:p>
          <a:r>
            <a:rPr lang="en-GB" dirty="0"/>
            <a:t>Closed</a:t>
          </a:r>
          <a:endParaRPr lang="en-US" dirty="0"/>
        </a:p>
      </dgm:t>
    </dgm:pt>
    <dgm:pt modelId="{92FF3CF9-75D9-4D4D-A2F3-DB545AE4ACA5}" type="parTrans" cxnId="{69D03DC9-6C5F-423C-99FF-775E3FFA7EA2}">
      <dgm:prSet/>
      <dgm:spPr/>
      <dgm:t>
        <a:bodyPr/>
        <a:lstStyle/>
        <a:p>
          <a:endParaRPr lang="en-US"/>
        </a:p>
      </dgm:t>
    </dgm:pt>
    <dgm:pt modelId="{231EF936-60F1-4A52-AF5F-7BB0FA300711}" type="sibTrans" cxnId="{69D03DC9-6C5F-423C-99FF-775E3FFA7EA2}">
      <dgm:prSet/>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6">
        <dgm:presLayoutVars>
          <dgm:bulletEnabled val="1"/>
        </dgm:presLayoutVars>
      </dgm:prSet>
      <dgm:spPr/>
    </dgm:pt>
    <dgm:pt modelId="{2AD1C4CC-E4AC-4C4D-A523-324449D5B254}" type="pres">
      <dgm:prSet presAssocID="{9213723A-70CC-114B-B35B-D29B8917D60A}" presName="sibTrans" presStyleLbl="sibTrans2D1" presStyleIdx="0" presStyleCnt="5"/>
      <dgm:spPr/>
    </dgm:pt>
    <dgm:pt modelId="{C7CACBD8-F54B-A247-8AFE-C7EE88FA4818}" type="pres">
      <dgm:prSet presAssocID="{9213723A-70CC-114B-B35B-D29B8917D60A}" presName="connectorText" presStyleLbl="sibTrans2D1" presStyleIdx="0" presStyleCnt="5"/>
      <dgm:spPr/>
    </dgm:pt>
    <dgm:pt modelId="{187DAEC8-BD89-1247-A42D-E0B6C3EDDA56}" type="pres">
      <dgm:prSet presAssocID="{7113B225-36F5-5049-8B19-14DDF9904140}" presName="node" presStyleLbl="node1" presStyleIdx="1" presStyleCnt="6" custScaleX="95583">
        <dgm:presLayoutVars>
          <dgm:bulletEnabled val="1"/>
        </dgm:presLayoutVars>
      </dgm:prSet>
      <dgm:spPr/>
    </dgm:pt>
    <dgm:pt modelId="{A7AFFDE3-8340-284B-AA05-1B08401BEFB1}" type="pres">
      <dgm:prSet presAssocID="{2869A9FC-BC44-0D48-825F-EF4F118221A1}" presName="sibTrans" presStyleLbl="sibTrans2D1" presStyleIdx="1" presStyleCnt="5"/>
      <dgm:spPr/>
    </dgm:pt>
    <dgm:pt modelId="{8E6E80A3-354C-7B48-866D-4CE3A931B3BA}" type="pres">
      <dgm:prSet presAssocID="{2869A9FC-BC44-0D48-825F-EF4F118221A1}" presName="connectorText" presStyleLbl="sibTrans2D1" presStyleIdx="1" presStyleCnt="5"/>
      <dgm:spPr/>
    </dgm:pt>
    <dgm:pt modelId="{E28E713F-A6F6-BE4C-9EF6-E53E66A1A261}" type="pres">
      <dgm:prSet presAssocID="{2E92EE27-D208-354C-B6E4-A595D45CEF89}" presName="node" presStyleLbl="node1" presStyleIdx="2" presStyleCnt="6" custLinFactNeighborY="943">
        <dgm:presLayoutVars>
          <dgm:bulletEnabled val="1"/>
        </dgm:presLayoutVars>
      </dgm:prSet>
      <dgm:spPr/>
    </dgm:pt>
    <dgm:pt modelId="{B0D2F3A1-2EDE-C843-A13B-91B6EFDF8970}" type="pres">
      <dgm:prSet presAssocID="{E2071545-E344-E24B-9567-ACEDF962C3CE}" presName="sibTrans" presStyleLbl="sibTrans2D1" presStyleIdx="2" presStyleCnt="5"/>
      <dgm:spPr/>
    </dgm:pt>
    <dgm:pt modelId="{20EE5A69-8206-6B43-A7C6-FFC018097712}" type="pres">
      <dgm:prSet presAssocID="{E2071545-E344-E24B-9567-ACEDF962C3CE}" presName="connectorText" presStyleLbl="sibTrans2D1" presStyleIdx="2" presStyleCnt="5"/>
      <dgm:spPr/>
    </dgm:pt>
    <dgm:pt modelId="{F2367A29-7D5A-FD40-8402-DC1A11956954}" type="pres">
      <dgm:prSet presAssocID="{BE1D8118-BD4A-4041-8CA5-B0A1E73855BA}" presName="node" presStyleLbl="node1" presStyleIdx="3" presStyleCnt="6">
        <dgm:presLayoutVars>
          <dgm:bulletEnabled val="1"/>
        </dgm:presLayoutVars>
      </dgm:prSet>
      <dgm:spPr/>
    </dgm:pt>
    <dgm:pt modelId="{0059F142-A32F-40B7-9E47-40907AC79460}" type="pres">
      <dgm:prSet presAssocID="{36FC8945-225E-4145-AF5F-12F358158488}" presName="sibTrans" presStyleLbl="sibTrans2D1" presStyleIdx="3" presStyleCnt="5"/>
      <dgm:spPr/>
    </dgm:pt>
    <dgm:pt modelId="{39560960-5072-4092-AE75-754920699EC7}" type="pres">
      <dgm:prSet presAssocID="{36FC8945-225E-4145-AF5F-12F358158488}" presName="connectorText" presStyleLbl="sibTrans2D1" presStyleIdx="3" presStyleCnt="5"/>
      <dgm:spPr/>
    </dgm:pt>
    <dgm:pt modelId="{5E66D1BA-477F-40A5-AE97-8B89EFD3AB3E}" type="pres">
      <dgm:prSet presAssocID="{D39E6DFC-FD39-437B-B4FB-DA0D7CEE3410}" presName="node" presStyleLbl="node1" presStyleIdx="4" presStyleCnt="6">
        <dgm:presLayoutVars>
          <dgm:bulletEnabled val="1"/>
        </dgm:presLayoutVars>
      </dgm:prSet>
      <dgm:spPr/>
    </dgm:pt>
    <dgm:pt modelId="{44E1F94D-FC1D-4C35-8974-0C3F57D73AB4}" type="pres">
      <dgm:prSet presAssocID="{F5AE0125-65CC-4FF8-BF28-32D45E56E4CC}" presName="sibTrans" presStyleLbl="sibTrans2D1" presStyleIdx="4" presStyleCnt="5"/>
      <dgm:spPr/>
    </dgm:pt>
    <dgm:pt modelId="{64E800A2-7230-4354-9188-8D4F8054A539}" type="pres">
      <dgm:prSet presAssocID="{F5AE0125-65CC-4FF8-BF28-32D45E56E4CC}" presName="connectorText" presStyleLbl="sibTrans2D1" presStyleIdx="4" presStyleCnt="5"/>
      <dgm:spPr/>
    </dgm:pt>
    <dgm:pt modelId="{8516B6A2-561B-438E-B653-C28F003C2603}" type="pres">
      <dgm:prSet presAssocID="{C4CC4499-E085-4561-953E-2725436E32A6}" presName="node" presStyleLbl="node1" presStyleIdx="5" presStyleCnt="6">
        <dgm:presLayoutVars>
          <dgm:bulletEnabled val="1"/>
        </dgm:presLayoutVars>
      </dgm:prSet>
      <dgm:spPr/>
    </dgm:pt>
  </dgm:ptLst>
  <dgm:cxnLst>
    <dgm:cxn modelId="{5DC1C708-81AD-48FD-AC21-B494EBE6D930}" type="presOf" srcId="{F5AE0125-65CC-4FF8-BF28-32D45E56E4CC}" destId="{64E800A2-7230-4354-9188-8D4F8054A539}" srcOrd="1" destOrd="0" presId="urn:microsoft.com/office/officeart/2005/8/layout/process1"/>
    <dgm:cxn modelId="{E7C42D0B-1CA5-204F-B943-D29DE08BC0AA}" type="presOf" srcId="{2869A9FC-BC44-0D48-825F-EF4F118221A1}" destId="{8E6E80A3-354C-7B48-866D-4CE3A931B3BA}" srcOrd="1" destOrd="0" presId="urn:microsoft.com/office/officeart/2005/8/layout/process1"/>
    <dgm:cxn modelId="{AF426915-E79D-48BA-A416-7ABBFB48945F}" type="presOf" srcId="{36FC8945-225E-4145-AF5F-12F358158488}" destId="{0059F142-A32F-40B7-9E47-40907AC79460}" srcOrd="0" destOrd="0" presId="urn:microsoft.com/office/officeart/2005/8/layout/process1"/>
    <dgm:cxn modelId="{AE6B032E-A6D8-3B46-AB8F-2228C5FADDE2}" type="presOf" srcId="{9213723A-70CC-114B-B35B-D29B8917D60A}" destId="{2AD1C4CC-E4AC-4C4D-A523-324449D5B254}" srcOrd="0" destOrd="0" presId="urn:microsoft.com/office/officeart/2005/8/layout/process1"/>
    <dgm:cxn modelId="{A02C1E33-133A-4429-B9AB-F3C71806C0DA}" srcId="{50526754-B0A7-9E4C-963F-F2AD2CD66414}" destId="{D39E6DFC-FD39-437B-B4FB-DA0D7CEE3410}" srcOrd="4" destOrd="0" parTransId="{6BD70A53-3BBB-4EB1-8DDB-98FB4D3FEB26}" sibTransId="{F5AE0125-65CC-4FF8-BF28-32D45E56E4CC}"/>
    <dgm:cxn modelId="{BD1A0334-322E-446D-872B-BA183A827DFD}" type="presOf" srcId="{D39E6DFC-FD39-437B-B4FB-DA0D7CEE3410}" destId="{5E66D1BA-477F-40A5-AE97-8B89EFD3AB3E}" srcOrd="0" destOrd="0" presId="urn:microsoft.com/office/officeart/2005/8/layout/process1"/>
    <dgm:cxn modelId="{5C9D7E34-394C-4B73-9A35-11D86B1812DB}" type="presOf" srcId="{36FC8945-225E-4145-AF5F-12F358158488}" destId="{39560960-5072-4092-AE75-754920699EC7}" srcOrd="1" destOrd="0" presId="urn:microsoft.com/office/officeart/2005/8/layout/process1"/>
    <dgm:cxn modelId="{D769AD49-BF89-814E-A3C0-CC15B50A2AD3}" type="presOf" srcId="{BE1D8118-BD4A-4041-8CA5-B0A1E73855BA}" destId="{F2367A29-7D5A-FD40-8402-DC1A11956954}" srcOrd="0" destOrd="0" presId="urn:microsoft.com/office/officeart/2005/8/layout/process1"/>
    <dgm:cxn modelId="{4CB76659-08E4-4BE4-A3CE-6D3370A86D90}" type="presOf" srcId="{F5AE0125-65CC-4FF8-BF28-32D45E56E4CC}" destId="{44E1F94D-FC1D-4C35-8974-0C3F57D73AB4}" srcOrd="0" destOrd="0" presId="urn:microsoft.com/office/officeart/2005/8/layout/process1"/>
    <dgm:cxn modelId="{BBC6656B-8990-6741-A960-5252E3DA711A}" srcId="{50526754-B0A7-9E4C-963F-F2AD2CD66414}" destId="{2E92EE27-D208-354C-B6E4-A595D45CEF89}" srcOrd="2" destOrd="0" parTransId="{AED361C7-E2C6-214A-96A0-2A573F13E302}" sibTransId="{E2071545-E344-E24B-9567-ACEDF962C3CE}"/>
    <dgm:cxn modelId="{E8F5F86B-CD96-2E4F-B0B5-2C36BBD4880E}" type="presOf" srcId="{DF6917B5-BC57-AE41-8487-839719A8A346}" destId="{9C3A7E56-DE6C-B644-B180-91118566441A}" srcOrd="0" destOrd="0" presId="urn:microsoft.com/office/officeart/2005/8/layout/process1"/>
    <dgm:cxn modelId="{39C9EE7C-0581-AB45-A33B-390AF33A2E14}" srcId="{50526754-B0A7-9E4C-963F-F2AD2CD66414}" destId="{DF6917B5-BC57-AE41-8487-839719A8A346}" srcOrd="0" destOrd="0" parTransId="{FC61E3A3-3533-8843-9B0D-ADE5AB9DEDE4}" sibTransId="{9213723A-70CC-114B-B35B-D29B8917D60A}"/>
    <dgm:cxn modelId="{3982F689-2EC0-D441-8C77-D081116E3CFF}" type="presOf" srcId="{E2071545-E344-E24B-9567-ACEDF962C3CE}" destId="{20EE5A69-8206-6B43-A7C6-FFC018097712}" srcOrd="1"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AA8189AF-5241-904C-8F62-DC5E78655304}" type="presOf" srcId="{9213723A-70CC-114B-B35B-D29B8917D60A}" destId="{C7CACBD8-F54B-A247-8AFE-C7EE88FA4818}" srcOrd="1" destOrd="0" presId="urn:microsoft.com/office/officeart/2005/8/layout/process1"/>
    <dgm:cxn modelId="{D1D77CC3-0DB6-274F-990D-C0C6F0CDE3CF}" type="presOf" srcId="{50526754-B0A7-9E4C-963F-F2AD2CD66414}" destId="{FA6425C2-AA08-B64E-A606-59F3BF5CBF41}" srcOrd="0" destOrd="0" presId="urn:microsoft.com/office/officeart/2005/8/layout/process1"/>
    <dgm:cxn modelId="{69D03DC9-6C5F-423C-99FF-775E3FFA7EA2}" srcId="{50526754-B0A7-9E4C-963F-F2AD2CD66414}" destId="{C4CC4499-E085-4561-953E-2725436E32A6}" srcOrd="5" destOrd="0" parTransId="{92FF3CF9-75D9-4D4D-A2F3-DB545AE4ACA5}" sibTransId="{231EF936-60F1-4A52-AF5F-7BB0FA300711}"/>
    <dgm:cxn modelId="{893665C9-B1FE-4E7B-8385-4FF6CD815EDD}" type="presOf" srcId="{C4CC4499-E085-4561-953E-2725436E32A6}" destId="{8516B6A2-561B-438E-B653-C28F003C2603}" srcOrd="0" destOrd="0" presId="urn:microsoft.com/office/officeart/2005/8/layout/process1"/>
    <dgm:cxn modelId="{0A45A7D3-7F85-344D-A0E2-FD246B83169B}" type="presOf" srcId="{2869A9FC-BC44-0D48-825F-EF4F118221A1}" destId="{A7AFFDE3-8340-284B-AA05-1B08401BEFB1}" srcOrd="0" destOrd="0" presId="urn:microsoft.com/office/officeart/2005/8/layout/process1"/>
    <dgm:cxn modelId="{DBC5FBE4-587B-2140-A255-AD69113A6EE3}" type="presOf" srcId="{E2071545-E344-E24B-9567-ACEDF962C3CE}" destId="{B0D2F3A1-2EDE-C843-A13B-91B6EFDF8970}" srcOrd="0" destOrd="0" presId="urn:microsoft.com/office/officeart/2005/8/layout/process1"/>
    <dgm:cxn modelId="{FCE383FA-0E77-5240-8D9B-00F8E5B44509}" type="presOf" srcId="{2E92EE27-D208-354C-B6E4-A595D45CEF89}" destId="{E28E713F-A6F6-BE4C-9EF6-E53E66A1A261}" srcOrd="0" destOrd="0" presId="urn:microsoft.com/office/officeart/2005/8/layout/process1"/>
    <dgm:cxn modelId="{EDBCF9FB-20E2-C14C-9F80-EF610EE0B071}" srcId="{50526754-B0A7-9E4C-963F-F2AD2CD66414}" destId="{BE1D8118-BD4A-4041-8CA5-B0A1E73855BA}" srcOrd="3" destOrd="0" parTransId="{56FC34E0-4990-EE4F-B0FA-3CEDF7176BF5}" sibTransId="{36FC8945-225E-4145-AF5F-12F358158488}"/>
    <dgm:cxn modelId="{FA5EB2FF-9BBD-434B-9D82-27613B843C61}" type="presOf" srcId="{7113B225-36F5-5049-8B19-14DDF9904140}" destId="{187DAEC8-BD89-1247-A42D-E0B6C3EDDA56}" srcOrd="0" destOrd="0" presId="urn:microsoft.com/office/officeart/2005/8/layout/process1"/>
    <dgm:cxn modelId="{D4E4D8D6-FC36-7F4A-A5F6-1C8BB9675006}" type="presParOf" srcId="{FA6425C2-AA08-B64E-A606-59F3BF5CBF41}" destId="{9C3A7E56-DE6C-B644-B180-91118566441A}" srcOrd="0" destOrd="0" presId="urn:microsoft.com/office/officeart/2005/8/layout/process1"/>
    <dgm:cxn modelId="{9E2B5CBE-18D4-3B4E-9778-EBFA332D68EA}" type="presParOf" srcId="{FA6425C2-AA08-B64E-A606-59F3BF5CBF41}" destId="{2AD1C4CC-E4AC-4C4D-A523-324449D5B254}" srcOrd="1" destOrd="0" presId="urn:microsoft.com/office/officeart/2005/8/layout/process1"/>
    <dgm:cxn modelId="{FF1AD666-81D4-4A4B-AA2C-39DE6EA8126D}" type="presParOf" srcId="{2AD1C4CC-E4AC-4C4D-A523-324449D5B254}" destId="{C7CACBD8-F54B-A247-8AFE-C7EE88FA4818}" srcOrd="0" destOrd="0" presId="urn:microsoft.com/office/officeart/2005/8/layout/process1"/>
    <dgm:cxn modelId="{A72F49BD-DB79-924B-9DC2-C0A67E14901F}" type="presParOf" srcId="{FA6425C2-AA08-B64E-A606-59F3BF5CBF41}" destId="{187DAEC8-BD89-1247-A42D-E0B6C3EDDA56}" srcOrd="2" destOrd="0" presId="urn:microsoft.com/office/officeart/2005/8/layout/process1"/>
    <dgm:cxn modelId="{9473933B-19ED-3747-A9BE-3A7FC74FCC4C}" type="presParOf" srcId="{FA6425C2-AA08-B64E-A606-59F3BF5CBF41}" destId="{A7AFFDE3-8340-284B-AA05-1B08401BEFB1}" srcOrd="3" destOrd="0" presId="urn:microsoft.com/office/officeart/2005/8/layout/process1"/>
    <dgm:cxn modelId="{945A6A6D-CB48-C44B-9194-29E54D4C99D2}" type="presParOf" srcId="{A7AFFDE3-8340-284B-AA05-1B08401BEFB1}" destId="{8E6E80A3-354C-7B48-866D-4CE3A931B3BA}" srcOrd="0" destOrd="0" presId="urn:microsoft.com/office/officeart/2005/8/layout/process1"/>
    <dgm:cxn modelId="{BF5DB51B-CEE3-F24A-9419-991EDF351B82}" type="presParOf" srcId="{FA6425C2-AA08-B64E-A606-59F3BF5CBF41}" destId="{E28E713F-A6F6-BE4C-9EF6-E53E66A1A261}" srcOrd="4" destOrd="0" presId="urn:microsoft.com/office/officeart/2005/8/layout/process1"/>
    <dgm:cxn modelId="{CAEFE7D6-FCE4-B04D-9E04-FDEE7CF112C2}" type="presParOf" srcId="{FA6425C2-AA08-B64E-A606-59F3BF5CBF41}" destId="{B0D2F3A1-2EDE-C843-A13B-91B6EFDF8970}" srcOrd="5" destOrd="0" presId="urn:microsoft.com/office/officeart/2005/8/layout/process1"/>
    <dgm:cxn modelId="{39B184B2-1CFB-4B47-932D-B8924B33A818}" type="presParOf" srcId="{B0D2F3A1-2EDE-C843-A13B-91B6EFDF8970}" destId="{20EE5A69-8206-6B43-A7C6-FFC018097712}" srcOrd="0" destOrd="0" presId="urn:microsoft.com/office/officeart/2005/8/layout/process1"/>
    <dgm:cxn modelId="{4D107C9C-A689-8846-9ABE-8A7487A907BB}" type="presParOf" srcId="{FA6425C2-AA08-B64E-A606-59F3BF5CBF41}" destId="{F2367A29-7D5A-FD40-8402-DC1A11956954}" srcOrd="6" destOrd="0" presId="urn:microsoft.com/office/officeart/2005/8/layout/process1"/>
    <dgm:cxn modelId="{C6C75091-A2AC-4118-889A-2E9E24439D96}" type="presParOf" srcId="{FA6425C2-AA08-B64E-A606-59F3BF5CBF41}" destId="{0059F142-A32F-40B7-9E47-40907AC79460}" srcOrd="7" destOrd="0" presId="urn:microsoft.com/office/officeart/2005/8/layout/process1"/>
    <dgm:cxn modelId="{00389D94-66BB-4091-813C-B5E7C6D77BDA}" type="presParOf" srcId="{0059F142-A32F-40B7-9E47-40907AC79460}" destId="{39560960-5072-4092-AE75-754920699EC7}" srcOrd="0" destOrd="0" presId="urn:microsoft.com/office/officeart/2005/8/layout/process1"/>
    <dgm:cxn modelId="{CE5A4BF6-CF45-4554-A1FE-8834CEDB6350}" type="presParOf" srcId="{FA6425C2-AA08-B64E-A606-59F3BF5CBF41}" destId="{5E66D1BA-477F-40A5-AE97-8B89EFD3AB3E}" srcOrd="8" destOrd="0" presId="urn:microsoft.com/office/officeart/2005/8/layout/process1"/>
    <dgm:cxn modelId="{71F95CF8-1C7B-4C15-9F66-63F43A802FFF}" type="presParOf" srcId="{FA6425C2-AA08-B64E-A606-59F3BF5CBF41}" destId="{44E1F94D-FC1D-4C35-8974-0C3F57D73AB4}" srcOrd="9" destOrd="0" presId="urn:microsoft.com/office/officeart/2005/8/layout/process1"/>
    <dgm:cxn modelId="{49D67659-E9D6-42C3-B199-C2D208C7D9ED}" type="presParOf" srcId="{44E1F94D-FC1D-4C35-8974-0C3F57D73AB4}" destId="{64E800A2-7230-4354-9188-8D4F8054A539}" srcOrd="0" destOrd="0" presId="urn:microsoft.com/office/officeart/2005/8/layout/process1"/>
    <dgm:cxn modelId="{A3DD6898-93BE-43B8-9A63-418217C3DC9B}" type="presParOf" srcId="{FA6425C2-AA08-B64E-A606-59F3BF5CBF41}" destId="{8516B6A2-561B-438E-B653-C28F003C2603}"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pt>
    <dgm:pt modelId="{DF6917B5-BC57-AE41-8487-839719A8A346}">
      <dgm:prSet phldrT="[Text]" custT="1"/>
      <dgm:spPr>
        <a:solidFill>
          <a:schemeClr val="tx2"/>
        </a:solidFill>
      </dgm:spPr>
      <dgm:t>
        <a:bodyPr/>
        <a:lstStyle/>
        <a:p>
          <a:r>
            <a:rPr lang="en-US" sz="2400" dirty="0">
              <a:solidFill>
                <a:schemeClr val="bg1"/>
              </a:solidFill>
            </a:rPr>
            <a:t>Draft</a:t>
          </a: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2400" dirty="0">
              <a:solidFill>
                <a:schemeClr val="bg1"/>
              </a:solidFill>
            </a:rPr>
            <a:t>Review</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US" sz="2400" dirty="0">
              <a:solidFill>
                <a:schemeClr val="bg1"/>
              </a:solidFill>
            </a:rPr>
            <a:t>Attest</a:t>
          </a: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E43F74F6-177D-6D4F-8DFE-18DA99C25BA3}">
      <dgm:prSet phldrT="[Text]" custT="1"/>
      <dgm:spPr>
        <a:solidFill>
          <a:schemeClr val="tx2"/>
        </a:solidFill>
      </dgm:spPr>
      <dgm:t>
        <a:bodyPr/>
        <a:lstStyle/>
        <a:p>
          <a:r>
            <a:rPr lang="en-US" sz="2400" dirty="0">
              <a:solidFill>
                <a:schemeClr val="bg1"/>
              </a:solidFill>
            </a:rPr>
            <a:t>Monitor</a:t>
          </a:r>
        </a:p>
      </dgm:t>
    </dgm:pt>
    <dgm:pt modelId="{F06EAFF7-F3DB-424D-B735-1031CA320D23}" type="parTrans" cxnId="{639B51B7-64C5-554B-A912-4EA3528111C1}">
      <dgm:prSet/>
      <dgm:spPr/>
      <dgm:t>
        <a:bodyPr/>
        <a:lstStyle/>
        <a:p>
          <a:endParaRPr lang="en-US"/>
        </a:p>
      </dgm:t>
    </dgm:pt>
    <dgm:pt modelId="{B7B60BDB-CFDD-CB41-9C31-B95A9CC8EB3F}" type="sibTrans" cxnId="{639B51B7-64C5-554B-A912-4EA3528111C1}">
      <dgm:prSet/>
      <dgm:spPr>
        <a:solidFill>
          <a:schemeClr val="tx2"/>
        </a:solidFill>
      </dgm:spPr>
      <dgm:t>
        <a:bodyPr/>
        <a:lstStyle/>
        <a:p>
          <a:endParaRPr lang="en-US" dirty="0"/>
        </a:p>
      </dgm:t>
    </dgm:pt>
    <dgm:pt modelId="{D1F88C84-59C1-AC4C-A0FF-D0FF7CE657A1}">
      <dgm:prSet phldrT="[Text]" custT="1"/>
      <dgm:spPr>
        <a:solidFill>
          <a:schemeClr val="tx2"/>
        </a:solidFill>
      </dgm:spPr>
      <dgm:t>
        <a:bodyPr/>
        <a:lstStyle/>
        <a:p>
          <a:r>
            <a:rPr lang="en-US" sz="2400" dirty="0">
              <a:solidFill>
                <a:schemeClr val="bg1"/>
              </a:solidFill>
            </a:rPr>
            <a:t>Retired</a:t>
          </a:r>
        </a:p>
      </dgm:t>
    </dgm:pt>
    <dgm:pt modelId="{DCBFB39D-FEF6-364D-AFC5-E08F1B1D3665}" type="parTrans" cxnId="{96A80CE6-3CF3-CB4D-966B-C93C601297AA}">
      <dgm:prSet/>
      <dgm:spPr/>
      <dgm:t>
        <a:bodyPr/>
        <a:lstStyle/>
        <a:p>
          <a:endParaRPr lang="en-US"/>
        </a:p>
      </dgm:t>
    </dgm:pt>
    <dgm:pt modelId="{1E98A2C3-BCF2-FB4D-8FF9-81D9C1242651}" type="sibTrans" cxnId="{96A80CE6-3CF3-CB4D-966B-C93C601297AA}">
      <dgm:prSet/>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5">
        <dgm:presLayoutVars>
          <dgm:bulletEnabled val="1"/>
        </dgm:presLayoutVars>
      </dgm:prSet>
      <dgm:spPr/>
    </dgm:pt>
    <dgm:pt modelId="{2AD1C4CC-E4AC-4C4D-A523-324449D5B254}" type="pres">
      <dgm:prSet presAssocID="{9213723A-70CC-114B-B35B-D29B8917D60A}" presName="sibTrans" presStyleLbl="sibTrans2D1" presStyleIdx="0" presStyleCnt="4"/>
      <dgm:spPr/>
    </dgm:pt>
    <dgm:pt modelId="{C7CACBD8-F54B-A247-8AFE-C7EE88FA4818}" type="pres">
      <dgm:prSet presAssocID="{9213723A-70CC-114B-B35B-D29B8917D60A}" presName="connectorText" presStyleLbl="sibTrans2D1" presStyleIdx="0" presStyleCnt="4"/>
      <dgm:spPr/>
    </dgm:pt>
    <dgm:pt modelId="{187DAEC8-BD89-1247-A42D-E0B6C3EDDA56}" type="pres">
      <dgm:prSet presAssocID="{7113B225-36F5-5049-8B19-14DDF9904140}" presName="node" presStyleLbl="node1" presStyleIdx="1" presStyleCnt="5">
        <dgm:presLayoutVars>
          <dgm:bulletEnabled val="1"/>
        </dgm:presLayoutVars>
      </dgm:prSet>
      <dgm:spPr/>
    </dgm:pt>
    <dgm:pt modelId="{A7AFFDE3-8340-284B-AA05-1B08401BEFB1}" type="pres">
      <dgm:prSet presAssocID="{2869A9FC-BC44-0D48-825F-EF4F118221A1}" presName="sibTrans" presStyleLbl="sibTrans2D1" presStyleIdx="1" presStyleCnt="4"/>
      <dgm:spPr/>
    </dgm:pt>
    <dgm:pt modelId="{8E6E80A3-354C-7B48-866D-4CE3A931B3BA}" type="pres">
      <dgm:prSet presAssocID="{2869A9FC-BC44-0D48-825F-EF4F118221A1}" presName="connectorText" presStyleLbl="sibTrans2D1" presStyleIdx="1" presStyleCnt="4"/>
      <dgm:spPr/>
    </dgm:pt>
    <dgm:pt modelId="{E28E713F-A6F6-BE4C-9EF6-E53E66A1A261}" type="pres">
      <dgm:prSet presAssocID="{2E92EE27-D208-354C-B6E4-A595D45CEF89}" presName="node" presStyleLbl="node1" presStyleIdx="2" presStyleCnt="5">
        <dgm:presLayoutVars>
          <dgm:bulletEnabled val="1"/>
        </dgm:presLayoutVars>
      </dgm:prSet>
      <dgm:spPr/>
    </dgm:pt>
    <dgm:pt modelId="{B0D2F3A1-2EDE-C843-A13B-91B6EFDF8970}" type="pres">
      <dgm:prSet presAssocID="{E2071545-E344-E24B-9567-ACEDF962C3CE}" presName="sibTrans" presStyleLbl="sibTrans2D1" presStyleIdx="2" presStyleCnt="4"/>
      <dgm:spPr/>
    </dgm:pt>
    <dgm:pt modelId="{20EE5A69-8206-6B43-A7C6-FFC018097712}" type="pres">
      <dgm:prSet presAssocID="{E2071545-E344-E24B-9567-ACEDF962C3CE}" presName="connectorText" presStyleLbl="sibTrans2D1" presStyleIdx="2" presStyleCnt="4"/>
      <dgm:spPr/>
    </dgm:pt>
    <dgm:pt modelId="{81D77FDD-86BE-0B4E-B35A-1663412B6623}" type="pres">
      <dgm:prSet presAssocID="{E43F74F6-177D-6D4F-8DFE-18DA99C25BA3}" presName="node" presStyleLbl="node1" presStyleIdx="3" presStyleCnt="5">
        <dgm:presLayoutVars>
          <dgm:bulletEnabled val="1"/>
        </dgm:presLayoutVars>
      </dgm:prSet>
      <dgm:spPr/>
    </dgm:pt>
    <dgm:pt modelId="{F907092B-C0EC-6C4D-AA9B-F02A6BB4D4BF}" type="pres">
      <dgm:prSet presAssocID="{B7B60BDB-CFDD-CB41-9C31-B95A9CC8EB3F}" presName="sibTrans" presStyleLbl="sibTrans2D1" presStyleIdx="3" presStyleCnt="4"/>
      <dgm:spPr/>
    </dgm:pt>
    <dgm:pt modelId="{3454AED0-674C-434C-BFDD-BE3171B76954}" type="pres">
      <dgm:prSet presAssocID="{B7B60BDB-CFDD-CB41-9C31-B95A9CC8EB3F}" presName="connectorText" presStyleLbl="sibTrans2D1" presStyleIdx="3" presStyleCnt="4"/>
      <dgm:spPr/>
    </dgm:pt>
    <dgm:pt modelId="{74E41FC0-0CDB-EE42-AE23-9F7E3C680CCA}" type="pres">
      <dgm:prSet presAssocID="{D1F88C84-59C1-AC4C-A0FF-D0FF7CE657A1}" presName="node" presStyleLbl="node1" presStyleIdx="4" presStyleCnt="5">
        <dgm:presLayoutVars>
          <dgm:bulletEnabled val="1"/>
        </dgm:presLayoutVars>
      </dgm:prSet>
      <dgm:spPr/>
    </dgm:pt>
  </dgm:ptLst>
  <dgm:cxnLst>
    <dgm:cxn modelId="{E0481857-A972-E642-8DCE-16875D58A8CE}" type="presOf" srcId="{9213723A-70CC-114B-B35B-D29B8917D60A}" destId="{C7CACBD8-F54B-A247-8AFE-C7EE88FA4818}" srcOrd="1" destOrd="0" presId="urn:microsoft.com/office/officeart/2005/8/layout/process1"/>
    <dgm:cxn modelId="{48D3EC5D-6E91-174B-BA4E-93B20F291588}" type="presOf" srcId="{B7B60BDB-CFDD-CB41-9C31-B95A9CC8EB3F}" destId="{F907092B-C0EC-6C4D-AA9B-F02A6BB4D4BF}" srcOrd="0" destOrd="0" presId="urn:microsoft.com/office/officeart/2005/8/layout/process1"/>
    <dgm:cxn modelId="{BBC6656B-8990-6741-A960-5252E3DA711A}" srcId="{50526754-B0A7-9E4C-963F-F2AD2CD66414}" destId="{2E92EE27-D208-354C-B6E4-A595D45CEF89}" srcOrd="2" destOrd="0" parTransId="{AED361C7-E2C6-214A-96A0-2A573F13E302}" sibTransId="{E2071545-E344-E24B-9567-ACEDF962C3CE}"/>
    <dgm:cxn modelId="{39C9EE7C-0581-AB45-A33B-390AF33A2E14}" srcId="{50526754-B0A7-9E4C-963F-F2AD2CD66414}" destId="{DF6917B5-BC57-AE41-8487-839719A8A346}" srcOrd="0" destOrd="0" parTransId="{FC61E3A3-3533-8843-9B0D-ADE5AB9DEDE4}" sibTransId="{9213723A-70CC-114B-B35B-D29B8917D60A}"/>
    <dgm:cxn modelId="{59F5237F-0F19-E045-ABBB-07F2D0A75997}" type="presOf" srcId="{E43F74F6-177D-6D4F-8DFE-18DA99C25BA3}" destId="{81D77FDD-86BE-0B4E-B35A-1663412B6623}" srcOrd="0" destOrd="0" presId="urn:microsoft.com/office/officeart/2005/8/layout/process1"/>
    <dgm:cxn modelId="{7D0E8D83-3014-3F44-A06A-A06F57E7DF2E}" type="presOf" srcId="{2E92EE27-D208-354C-B6E4-A595D45CEF89}" destId="{E28E713F-A6F6-BE4C-9EF6-E53E66A1A261}" srcOrd="0" destOrd="0" presId="urn:microsoft.com/office/officeart/2005/8/layout/process1"/>
    <dgm:cxn modelId="{25A26D8A-B5EB-B148-8C1F-41D1FA59EB2D}" type="presOf" srcId="{B7B60BDB-CFDD-CB41-9C31-B95A9CC8EB3F}" destId="{3454AED0-674C-434C-BFDD-BE3171B76954}" srcOrd="1" destOrd="0" presId="urn:microsoft.com/office/officeart/2005/8/layout/process1"/>
    <dgm:cxn modelId="{74DC218C-72F6-7D4C-948E-371DC2FBCE10}" type="presOf" srcId="{7113B225-36F5-5049-8B19-14DDF9904140}" destId="{187DAEC8-BD89-1247-A42D-E0B6C3EDDA56}" srcOrd="0"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971376AD-FC16-F14D-9D19-FF70A419E286}" type="presOf" srcId="{9213723A-70CC-114B-B35B-D29B8917D60A}" destId="{2AD1C4CC-E4AC-4C4D-A523-324449D5B254}" srcOrd="0" destOrd="0" presId="urn:microsoft.com/office/officeart/2005/8/layout/process1"/>
    <dgm:cxn modelId="{1FC1F8AF-0A3E-E14A-8B7D-A79026045477}" type="presOf" srcId="{E2071545-E344-E24B-9567-ACEDF962C3CE}" destId="{20EE5A69-8206-6B43-A7C6-FFC018097712}" srcOrd="1" destOrd="0" presId="urn:microsoft.com/office/officeart/2005/8/layout/process1"/>
    <dgm:cxn modelId="{639B51B7-64C5-554B-A912-4EA3528111C1}" srcId="{50526754-B0A7-9E4C-963F-F2AD2CD66414}" destId="{E43F74F6-177D-6D4F-8DFE-18DA99C25BA3}" srcOrd="3" destOrd="0" parTransId="{F06EAFF7-F3DB-424D-B735-1031CA320D23}" sibTransId="{B7B60BDB-CFDD-CB41-9C31-B95A9CC8EB3F}"/>
    <dgm:cxn modelId="{68CCFFD3-0351-DB4C-8A95-2C40C66E601D}" type="presOf" srcId="{50526754-B0A7-9E4C-963F-F2AD2CD66414}" destId="{FA6425C2-AA08-B64E-A606-59F3BF5CBF41}" srcOrd="0" destOrd="0" presId="urn:microsoft.com/office/officeart/2005/8/layout/process1"/>
    <dgm:cxn modelId="{5089FFD9-48DE-C44B-B71F-27DDBE74DCB3}" type="presOf" srcId="{E2071545-E344-E24B-9567-ACEDF962C3CE}" destId="{B0D2F3A1-2EDE-C843-A13B-91B6EFDF8970}" srcOrd="0" destOrd="0" presId="urn:microsoft.com/office/officeart/2005/8/layout/process1"/>
    <dgm:cxn modelId="{C91EF7DE-F02D-F047-A4C0-D947F04F8E37}" type="presOf" srcId="{2869A9FC-BC44-0D48-825F-EF4F118221A1}" destId="{A7AFFDE3-8340-284B-AA05-1B08401BEFB1}" srcOrd="0" destOrd="0" presId="urn:microsoft.com/office/officeart/2005/8/layout/process1"/>
    <dgm:cxn modelId="{96A80CE6-3CF3-CB4D-966B-C93C601297AA}" srcId="{50526754-B0A7-9E4C-963F-F2AD2CD66414}" destId="{D1F88C84-59C1-AC4C-A0FF-D0FF7CE657A1}" srcOrd="4" destOrd="0" parTransId="{DCBFB39D-FEF6-364D-AFC5-E08F1B1D3665}" sibTransId="{1E98A2C3-BCF2-FB4D-8FF9-81D9C1242651}"/>
    <dgm:cxn modelId="{326D6BE6-26D4-A04E-A823-25CFFC541917}" type="presOf" srcId="{D1F88C84-59C1-AC4C-A0FF-D0FF7CE657A1}" destId="{74E41FC0-0CDB-EE42-AE23-9F7E3C680CCA}" srcOrd="0" destOrd="0" presId="urn:microsoft.com/office/officeart/2005/8/layout/process1"/>
    <dgm:cxn modelId="{9A386BF3-5F44-6D4F-8C19-B0FC1600FEB7}" type="presOf" srcId="{2869A9FC-BC44-0D48-825F-EF4F118221A1}" destId="{8E6E80A3-354C-7B48-866D-4CE3A931B3BA}" srcOrd="1" destOrd="0" presId="urn:microsoft.com/office/officeart/2005/8/layout/process1"/>
    <dgm:cxn modelId="{886A6FFD-5CB0-BA43-9BDC-08805BAAB9D9}" type="presOf" srcId="{DF6917B5-BC57-AE41-8487-839719A8A346}" destId="{9C3A7E56-DE6C-B644-B180-91118566441A}" srcOrd="0" destOrd="0" presId="urn:microsoft.com/office/officeart/2005/8/layout/process1"/>
    <dgm:cxn modelId="{C0D5E9A4-EE0D-5547-BDBD-AFC59E7CFA8A}" type="presParOf" srcId="{FA6425C2-AA08-B64E-A606-59F3BF5CBF41}" destId="{9C3A7E56-DE6C-B644-B180-91118566441A}" srcOrd="0" destOrd="0" presId="urn:microsoft.com/office/officeart/2005/8/layout/process1"/>
    <dgm:cxn modelId="{AF9CF639-CFF2-1B42-B663-11C2280687C0}" type="presParOf" srcId="{FA6425C2-AA08-B64E-A606-59F3BF5CBF41}" destId="{2AD1C4CC-E4AC-4C4D-A523-324449D5B254}" srcOrd="1" destOrd="0" presId="urn:microsoft.com/office/officeart/2005/8/layout/process1"/>
    <dgm:cxn modelId="{8D6A770C-A634-F440-B49F-6158C618173A}" type="presParOf" srcId="{2AD1C4CC-E4AC-4C4D-A523-324449D5B254}" destId="{C7CACBD8-F54B-A247-8AFE-C7EE88FA4818}" srcOrd="0" destOrd="0" presId="urn:microsoft.com/office/officeart/2005/8/layout/process1"/>
    <dgm:cxn modelId="{A12E31CF-93E0-CD4D-8F99-B1D524571821}" type="presParOf" srcId="{FA6425C2-AA08-B64E-A606-59F3BF5CBF41}" destId="{187DAEC8-BD89-1247-A42D-E0B6C3EDDA56}" srcOrd="2" destOrd="0" presId="urn:microsoft.com/office/officeart/2005/8/layout/process1"/>
    <dgm:cxn modelId="{1894D8D5-6CBE-694A-9DA9-35286F8787A5}" type="presParOf" srcId="{FA6425C2-AA08-B64E-A606-59F3BF5CBF41}" destId="{A7AFFDE3-8340-284B-AA05-1B08401BEFB1}" srcOrd="3" destOrd="0" presId="urn:microsoft.com/office/officeart/2005/8/layout/process1"/>
    <dgm:cxn modelId="{269D3362-9DC8-0B46-B3C9-86BFF0F90584}" type="presParOf" srcId="{A7AFFDE3-8340-284B-AA05-1B08401BEFB1}" destId="{8E6E80A3-354C-7B48-866D-4CE3A931B3BA}" srcOrd="0" destOrd="0" presId="urn:microsoft.com/office/officeart/2005/8/layout/process1"/>
    <dgm:cxn modelId="{46CD1A22-CFF5-C640-ADA4-8181153D8D5F}" type="presParOf" srcId="{FA6425C2-AA08-B64E-A606-59F3BF5CBF41}" destId="{E28E713F-A6F6-BE4C-9EF6-E53E66A1A261}" srcOrd="4" destOrd="0" presId="urn:microsoft.com/office/officeart/2005/8/layout/process1"/>
    <dgm:cxn modelId="{A80223D2-EA7C-7D4A-99E0-EB37784B0B5A}" type="presParOf" srcId="{FA6425C2-AA08-B64E-A606-59F3BF5CBF41}" destId="{B0D2F3A1-2EDE-C843-A13B-91B6EFDF8970}" srcOrd="5" destOrd="0" presId="urn:microsoft.com/office/officeart/2005/8/layout/process1"/>
    <dgm:cxn modelId="{3C2B60D7-64C8-2249-84A3-B6E210A32E19}" type="presParOf" srcId="{B0D2F3A1-2EDE-C843-A13B-91B6EFDF8970}" destId="{20EE5A69-8206-6B43-A7C6-FFC018097712}" srcOrd="0" destOrd="0" presId="urn:microsoft.com/office/officeart/2005/8/layout/process1"/>
    <dgm:cxn modelId="{3E17F89B-362E-674E-83C6-48C18E335275}" type="presParOf" srcId="{FA6425C2-AA08-B64E-A606-59F3BF5CBF41}" destId="{81D77FDD-86BE-0B4E-B35A-1663412B6623}" srcOrd="6" destOrd="0" presId="urn:microsoft.com/office/officeart/2005/8/layout/process1"/>
    <dgm:cxn modelId="{058B9DD2-BEE5-7449-A40A-C2744D9A9BE0}" type="presParOf" srcId="{FA6425C2-AA08-B64E-A606-59F3BF5CBF41}" destId="{F907092B-C0EC-6C4D-AA9B-F02A6BB4D4BF}" srcOrd="7" destOrd="0" presId="urn:microsoft.com/office/officeart/2005/8/layout/process1"/>
    <dgm:cxn modelId="{7DEE3BA9-F2B8-6E48-90C4-3477B2EB0EFF}" type="presParOf" srcId="{F907092B-C0EC-6C4D-AA9B-F02A6BB4D4BF}" destId="{3454AED0-674C-434C-BFDD-BE3171B76954}" srcOrd="0" destOrd="0" presId="urn:microsoft.com/office/officeart/2005/8/layout/process1"/>
    <dgm:cxn modelId="{A7A76D39-8150-2444-9380-3CBE00A8B438}" type="presParOf" srcId="{FA6425C2-AA08-B64E-A606-59F3BF5CBF41}" destId="{74E41FC0-0CDB-EE42-AE23-9F7E3C680CCA}"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pt>
    <dgm:pt modelId="{DF6917B5-BC57-AE41-8487-839719A8A346}">
      <dgm:prSet phldrT="[Text]" custT="1"/>
      <dgm:spPr>
        <a:solidFill>
          <a:schemeClr val="tx2"/>
        </a:solidFill>
      </dgm:spPr>
      <dgm:t>
        <a:bodyPr/>
        <a:lstStyle/>
        <a:p>
          <a:r>
            <a:rPr lang="en-US" sz="1600" dirty="0">
              <a:solidFill>
                <a:schemeClr val="bg1"/>
              </a:solidFill>
            </a:rPr>
            <a:t>Determine </a:t>
          </a:r>
          <a:r>
            <a:rPr lang="en-US" sz="1600" b="1" dirty="0">
              <a:solidFill>
                <a:schemeClr val="bg1"/>
              </a:solidFill>
            </a:rPr>
            <a:t>what</a:t>
          </a:r>
          <a:r>
            <a:rPr lang="en-US" sz="1600" dirty="0">
              <a:solidFill>
                <a:schemeClr val="bg1"/>
              </a:solidFill>
            </a:rPr>
            <a:t> to measure</a:t>
          </a: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1600" dirty="0">
              <a:solidFill>
                <a:schemeClr val="bg1"/>
              </a:solidFill>
            </a:rPr>
            <a:t>Create an indicator template</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US" sz="1600" dirty="0">
              <a:solidFill>
                <a:schemeClr val="bg1"/>
              </a:solidFill>
            </a:rPr>
            <a:t>Determine </a:t>
          </a:r>
          <a:r>
            <a:rPr lang="en-US" sz="1600" b="1" dirty="0">
              <a:solidFill>
                <a:schemeClr val="bg1"/>
              </a:solidFill>
            </a:rPr>
            <a:t>how</a:t>
          </a:r>
          <a:r>
            <a:rPr lang="en-US" sz="1600" dirty="0">
              <a:solidFill>
                <a:schemeClr val="bg1"/>
              </a:solidFill>
            </a:rPr>
            <a:t> to measure</a:t>
          </a: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E43F74F6-177D-6D4F-8DFE-18DA99C25BA3}">
      <dgm:prSet phldrT="[Text]" custT="1"/>
      <dgm:spPr>
        <a:solidFill>
          <a:schemeClr val="tx2"/>
        </a:solidFill>
      </dgm:spPr>
      <dgm:t>
        <a:bodyPr/>
        <a:lstStyle/>
        <a:p>
          <a:r>
            <a:rPr lang="en-US" sz="1600" dirty="0">
              <a:solidFill>
                <a:schemeClr val="bg1"/>
              </a:solidFill>
            </a:rPr>
            <a:t>Create indicators</a:t>
          </a:r>
        </a:p>
      </dgm:t>
    </dgm:pt>
    <dgm:pt modelId="{F06EAFF7-F3DB-424D-B735-1031CA320D23}" type="parTrans" cxnId="{639B51B7-64C5-554B-A912-4EA3528111C1}">
      <dgm:prSet/>
      <dgm:spPr/>
      <dgm:t>
        <a:bodyPr/>
        <a:lstStyle/>
        <a:p>
          <a:endParaRPr lang="en-US"/>
        </a:p>
      </dgm:t>
    </dgm:pt>
    <dgm:pt modelId="{B7B60BDB-CFDD-CB41-9C31-B95A9CC8EB3F}" type="sibTrans" cxnId="{639B51B7-64C5-554B-A912-4EA3528111C1}">
      <dgm:prSet/>
      <dgm:spPr>
        <a:solidFill>
          <a:schemeClr val="tx2"/>
        </a:solidFill>
      </dgm:spPr>
      <dgm:t>
        <a:bodyPr/>
        <a:lstStyle/>
        <a:p>
          <a:endParaRPr lang="en-US" dirty="0"/>
        </a:p>
      </dgm:t>
    </dgm:pt>
    <dgm:pt modelId="{D1F88C84-59C1-AC4C-A0FF-D0FF7CE657A1}">
      <dgm:prSet phldrT="[Text]" custT="1"/>
      <dgm:spPr>
        <a:solidFill>
          <a:schemeClr val="tx2"/>
        </a:solidFill>
      </dgm:spPr>
      <dgm:t>
        <a:bodyPr/>
        <a:lstStyle/>
        <a:p>
          <a:r>
            <a:rPr lang="en-US" sz="1600" dirty="0">
              <a:solidFill>
                <a:schemeClr val="bg1"/>
              </a:solidFill>
            </a:rPr>
            <a:t>Complete indicator task</a:t>
          </a:r>
        </a:p>
      </dgm:t>
    </dgm:pt>
    <dgm:pt modelId="{DCBFB39D-FEF6-364D-AFC5-E08F1B1D3665}" type="parTrans" cxnId="{96A80CE6-3CF3-CB4D-966B-C93C601297AA}">
      <dgm:prSet/>
      <dgm:spPr/>
      <dgm:t>
        <a:bodyPr/>
        <a:lstStyle/>
        <a:p>
          <a:endParaRPr lang="en-US"/>
        </a:p>
      </dgm:t>
    </dgm:pt>
    <dgm:pt modelId="{1E98A2C3-BCF2-FB4D-8FF9-81D9C1242651}" type="sibTrans" cxnId="{96A80CE6-3CF3-CB4D-966B-C93C601297AA}">
      <dgm:prSet/>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5">
        <dgm:presLayoutVars>
          <dgm:bulletEnabled val="1"/>
        </dgm:presLayoutVars>
      </dgm:prSet>
      <dgm:spPr/>
    </dgm:pt>
    <dgm:pt modelId="{2AD1C4CC-E4AC-4C4D-A523-324449D5B254}" type="pres">
      <dgm:prSet presAssocID="{9213723A-70CC-114B-B35B-D29B8917D60A}" presName="sibTrans" presStyleLbl="sibTrans2D1" presStyleIdx="0" presStyleCnt="4"/>
      <dgm:spPr/>
    </dgm:pt>
    <dgm:pt modelId="{C7CACBD8-F54B-A247-8AFE-C7EE88FA4818}" type="pres">
      <dgm:prSet presAssocID="{9213723A-70CC-114B-B35B-D29B8917D60A}" presName="connectorText" presStyleLbl="sibTrans2D1" presStyleIdx="0" presStyleCnt="4"/>
      <dgm:spPr/>
    </dgm:pt>
    <dgm:pt modelId="{187DAEC8-BD89-1247-A42D-E0B6C3EDDA56}" type="pres">
      <dgm:prSet presAssocID="{7113B225-36F5-5049-8B19-14DDF9904140}" presName="node" presStyleLbl="node1" presStyleIdx="1" presStyleCnt="5">
        <dgm:presLayoutVars>
          <dgm:bulletEnabled val="1"/>
        </dgm:presLayoutVars>
      </dgm:prSet>
      <dgm:spPr/>
    </dgm:pt>
    <dgm:pt modelId="{A7AFFDE3-8340-284B-AA05-1B08401BEFB1}" type="pres">
      <dgm:prSet presAssocID="{2869A9FC-BC44-0D48-825F-EF4F118221A1}" presName="sibTrans" presStyleLbl="sibTrans2D1" presStyleIdx="1" presStyleCnt="4"/>
      <dgm:spPr/>
    </dgm:pt>
    <dgm:pt modelId="{8E6E80A3-354C-7B48-866D-4CE3A931B3BA}" type="pres">
      <dgm:prSet presAssocID="{2869A9FC-BC44-0D48-825F-EF4F118221A1}" presName="connectorText" presStyleLbl="sibTrans2D1" presStyleIdx="1" presStyleCnt="4"/>
      <dgm:spPr/>
    </dgm:pt>
    <dgm:pt modelId="{E28E713F-A6F6-BE4C-9EF6-E53E66A1A261}" type="pres">
      <dgm:prSet presAssocID="{2E92EE27-D208-354C-B6E4-A595D45CEF89}" presName="node" presStyleLbl="node1" presStyleIdx="2" presStyleCnt="5">
        <dgm:presLayoutVars>
          <dgm:bulletEnabled val="1"/>
        </dgm:presLayoutVars>
      </dgm:prSet>
      <dgm:spPr/>
    </dgm:pt>
    <dgm:pt modelId="{B0D2F3A1-2EDE-C843-A13B-91B6EFDF8970}" type="pres">
      <dgm:prSet presAssocID="{E2071545-E344-E24B-9567-ACEDF962C3CE}" presName="sibTrans" presStyleLbl="sibTrans2D1" presStyleIdx="2" presStyleCnt="4"/>
      <dgm:spPr/>
    </dgm:pt>
    <dgm:pt modelId="{20EE5A69-8206-6B43-A7C6-FFC018097712}" type="pres">
      <dgm:prSet presAssocID="{E2071545-E344-E24B-9567-ACEDF962C3CE}" presName="connectorText" presStyleLbl="sibTrans2D1" presStyleIdx="2" presStyleCnt="4"/>
      <dgm:spPr/>
    </dgm:pt>
    <dgm:pt modelId="{81D77FDD-86BE-0B4E-B35A-1663412B6623}" type="pres">
      <dgm:prSet presAssocID="{E43F74F6-177D-6D4F-8DFE-18DA99C25BA3}" presName="node" presStyleLbl="node1" presStyleIdx="3" presStyleCnt="5">
        <dgm:presLayoutVars>
          <dgm:bulletEnabled val="1"/>
        </dgm:presLayoutVars>
      </dgm:prSet>
      <dgm:spPr/>
    </dgm:pt>
    <dgm:pt modelId="{F907092B-C0EC-6C4D-AA9B-F02A6BB4D4BF}" type="pres">
      <dgm:prSet presAssocID="{B7B60BDB-CFDD-CB41-9C31-B95A9CC8EB3F}" presName="sibTrans" presStyleLbl="sibTrans2D1" presStyleIdx="3" presStyleCnt="4"/>
      <dgm:spPr/>
    </dgm:pt>
    <dgm:pt modelId="{3454AED0-674C-434C-BFDD-BE3171B76954}" type="pres">
      <dgm:prSet presAssocID="{B7B60BDB-CFDD-CB41-9C31-B95A9CC8EB3F}" presName="connectorText" presStyleLbl="sibTrans2D1" presStyleIdx="3" presStyleCnt="4"/>
      <dgm:spPr/>
    </dgm:pt>
    <dgm:pt modelId="{74E41FC0-0CDB-EE42-AE23-9F7E3C680CCA}" type="pres">
      <dgm:prSet presAssocID="{D1F88C84-59C1-AC4C-A0FF-D0FF7CE657A1}" presName="node" presStyleLbl="node1" presStyleIdx="4" presStyleCnt="5">
        <dgm:presLayoutVars>
          <dgm:bulletEnabled val="1"/>
        </dgm:presLayoutVars>
      </dgm:prSet>
      <dgm:spPr/>
    </dgm:pt>
  </dgm:ptLst>
  <dgm:cxnLst>
    <dgm:cxn modelId="{E0481857-A972-E642-8DCE-16875D58A8CE}" type="presOf" srcId="{9213723A-70CC-114B-B35B-D29B8917D60A}" destId="{C7CACBD8-F54B-A247-8AFE-C7EE88FA4818}" srcOrd="1" destOrd="0" presId="urn:microsoft.com/office/officeart/2005/8/layout/process1"/>
    <dgm:cxn modelId="{48D3EC5D-6E91-174B-BA4E-93B20F291588}" type="presOf" srcId="{B7B60BDB-CFDD-CB41-9C31-B95A9CC8EB3F}" destId="{F907092B-C0EC-6C4D-AA9B-F02A6BB4D4BF}" srcOrd="0" destOrd="0" presId="urn:microsoft.com/office/officeart/2005/8/layout/process1"/>
    <dgm:cxn modelId="{BBC6656B-8990-6741-A960-5252E3DA711A}" srcId="{50526754-B0A7-9E4C-963F-F2AD2CD66414}" destId="{2E92EE27-D208-354C-B6E4-A595D45CEF89}" srcOrd="2" destOrd="0" parTransId="{AED361C7-E2C6-214A-96A0-2A573F13E302}" sibTransId="{E2071545-E344-E24B-9567-ACEDF962C3CE}"/>
    <dgm:cxn modelId="{39C9EE7C-0581-AB45-A33B-390AF33A2E14}" srcId="{50526754-B0A7-9E4C-963F-F2AD2CD66414}" destId="{DF6917B5-BC57-AE41-8487-839719A8A346}" srcOrd="0" destOrd="0" parTransId="{FC61E3A3-3533-8843-9B0D-ADE5AB9DEDE4}" sibTransId="{9213723A-70CC-114B-B35B-D29B8917D60A}"/>
    <dgm:cxn modelId="{59F5237F-0F19-E045-ABBB-07F2D0A75997}" type="presOf" srcId="{E43F74F6-177D-6D4F-8DFE-18DA99C25BA3}" destId="{81D77FDD-86BE-0B4E-B35A-1663412B6623}" srcOrd="0" destOrd="0" presId="urn:microsoft.com/office/officeart/2005/8/layout/process1"/>
    <dgm:cxn modelId="{7D0E8D83-3014-3F44-A06A-A06F57E7DF2E}" type="presOf" srcId="{2E92EE27-D208-354C-B6E4-A595D45CEF89}" destId="{E28E713F-A6F6-BE4C-9EF6-E53E66A1A261}" srcOrd="0" destOrd="0" presId="urn:microsoft.com/office/officeart/2005/8/layout/process1"/>
    <dgm:cxn modelId="{25A26D8A-B5EB-B148-8C1F-41D1FA59EB2D}" type="presOf" srcId="{B7B60BDB-CFDD-CB41-9C31-B95A9CC8EB3F}" destId="{3454AED0-674C-434C-BFDD-BE3171B76954}" srcOrd="1" destOrd="0" presId="urn:microsoft.com/office/officeart/2005/8/layout/process1"/>
    <dgm:cxn modelId="{74DC218C-72F6-7D4C-948E-371DC2FBCE10}" type="presOf" srcId="{7113B225-36F5-5049-8B19-14DDF9904140}" destId="{187DAEC8-BD89-1247-A42D-E0B6C3EDDA56}" srcOrd="0"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971376AD-FC16-F14D-9D19-FF70A419E286}" type="presOf" srcId="{9213723A-70CC-114B-B35B-D29B8917D60A}" destId="{2AD1C4CC-E4AC-4C4D-A523-324449D5B254}" srcOrd="0" destOrd="0" presId="urn:microsoft.com/office/officeart/2005/8/layout/process1"/>
    <dgm:cxn modelId="{1FC1F8AF-0A3E-E14A-8B7D-A79026045477}" type="presOf" srcId="{E2071545-E344-E24B-9567-ACEDF962C3CE}" destId="{20EE5A69-8206-6B43-A7C6-FFC018097712}" srcOrd="1" destOrd="0" presId="urn:microsoft.com/office/officeart/2005/8/layout/process1"/>
    <dgm:cxn modelId="{639B51B7-64C5-554B-A912-4EA3528111C1}" srcId="{50526754-B0A7-9E4C-963F-F2AD2CD66414}" destId="{E43F74F6-177D-6D4F-8DFE-18DA99C25BA3}" srcOrd="3" destOrd="0" parTransId="{F06EAFF7-F3DB-424D-B735-1031CA320D23}" sibTransId="{B7B60BDB-CFDD-CB41-9C31-B95A9CC8EB3F}"/>
    <dgm:cxn modelId="{68CCFFD3-0351-DB4C-8A95-2C40C66E601D}" type="presOf" srcId="{50526754-B0A7-9E4C-963F-F2AD2CD66414}" destId="{FA6425C2-AA08-B64E-A606-59F3BF5CBF41}" srcOrd="0" destOrd="0" presId="urn:microsoft.com/office/officeart/2005/8/layout/process1"/>
    <dgm:cxn modelId="{5089FFD9-48DE-C44B-B71F-27DDBE74DCB3}" type="presOf" srcId="{E2071545-E344-E24B-9567-ACEDF962C3CE}" destId="{B0D2F3A1-2EDE-C843-A13B-91B6EFDF8970}" srcOrd="0" destOrd="0" presId="urn:microsoft.com/office/officeart/2005/8/layout/process1"/>
    <dgm:cxn modelId="{C91EF7DE-F02D-F047-A4C0-D947F04F8E37}" type="presOf" srcId="{2869A9FC-BC44-0D48-825F-EF4F118221A1}" destId="{A7AFFDE3-8340-284B-AA05-1B08401BEFB1}" srcOrd="0" destOrd="0" presId="urn:microsoft.com/office/officeart/2005/8/layout/process1"/>
    <dgm:cxn modelId="{96A80CE6-3CF3-CB4D-966B-C93C601297AA}" srcId="{50526754-B0A7-9E4C-963F-F2AD2CD66414}" destId="{D1F88C84-59C1-AC4C-A0FF-D0FF7CE657A1}" srcOrd="4" destOrd="0" parTransId="{DCBFB39D-FEF6-364D-AFC5-E08F1B1D3665}" sibTransId="{1E98A2C3-BCF2-FB4D-8FF9-81D9C1242651}"/>
    <dgm:cxn modelId="{326D6BE6-26D4-A04E-A823-25CFFC541917}" type="presOf" srcId="{D1F88C84-59C1-AC4C-A0FF-D0FF7CE657A1}" destId="{74E41FC0-0CDB-EE42-AE23-9F7E3C680CCA}" srcOrd="0" destOrd="0" presId="urn:microsoft.com/office/officeart/2005/8/layout/process1"/>
    <dgm:cxn modelId="{9A386BF3-5F44-6D4F-8C19-B0FC1600FEB7}" type="presOf" srcId="{2869A9FC-BC44-0D48-825F-EF4F118221A1}" destId="{8E6E80A3-354C-7B48-866D-4CE3A931B3BA}" srcOrd="1" destOrd="0" presId="urn:microsoft.com/office/officeart/2005/8/layout/process1"/>
    <dgm:cxn modelId="{886A6FFD-5CB0-BA43-9BDC-08805BAAB9D9}" type="presOf" srcId="{DF6917B5-BC57-AE41-8487-839719A8A346}" destId="{9C3A7E56-DE6C-B644-B180-91118566441A}" srcOrd="0" destOrd="0" presId="urn:microsoft.com/office/officeart/2005/8/layout/process1"/>
    <dgm:cxn modelId="{C0D5E9A4-EE0D-5547-BDBD-AFC59E7CFA8A}" type="presParOf" srcId="{FA6425C2-AA08-B64E-A606-59F3BF5CBF41}" destId="{9C3A7E56-DE6C-B644-B180-91118566441A}" srcOrd="0" destOrd="0" presId="urn:microsoft.com/office/officeart/2005/8/layout/process1"/>
    <dgm:cxn modelId="{AF9CF639-CFF2-1B42-B663-11C2280687C0}" type="presParOf" srcId="{FA6425C2-AA08-B64E-A606-59F3BF5CBF41}" destId="{2AD1C4CC-E4AC-4C4D-A523-324449D5B254}" srcOrd="1" destOrd="0" presId="urn:microsoft.com/office/officeart/2005/8/layout/process1"/>
    <dgm:cxn modelId="{8D6A770C-A634-F440-B49F-6158C618173A}" type="presParOf" srcId="{2AD1C4CC-E4AC-4C4D-A523-324449D5B254}" destId="{C7CACBD8-F54B-A247-8AFE-C7EE88FA4818}" srcOrd="0" destOrd="0" presId="urn:microsoft.com/office/officeart/2005/8/layout/process1"/>
    <dgm:cxn modelId="{A12E31CF-93E0-CD4D-8F99-B1D524571821}" type="presParOf" srcId="{FA6425C2-AA08-B64E-A606-59F3BF5CBF41}" destId="{187DAEC8-BD89-1247-A42D-E0B6C3EDDA56}" srcOrd="2" destOrd="0" presId="urn:microsoft.com/office/officeart/2005/8/layout/process1"/>
    <dgm:cxn modelId="{1894D8D5-6CBE-694A-9DA9-35286F8787A5}" type="presParOf" srcId="{FA6425C2-AA08-B64E-A606-59F3BF5CBF41}" destId="{A7AFFDE3-8340-284B-AA05-1B08401BEFB1}" srcOrd="3" destOrd="0" presId="urn:microsoft.com/office/officeart/2005/8/layout/process1"/>
    <dgm:cxn modelId="{269D3362-9DC8-0B46-B3C9-86BFF0F90584}" type="presParOf" srcId="{A7AFFDE3-8340-284B-AA05-1B08401BEFB1}" destId="{8E6E80A3-354C-7B48-866D-4CE3A931B3BA}" srcOrd="0" destOrd="0" presId="urn:microsoft.com/office/officeart/2005/8/layout/process1"/>
    <dgm:cxn modelId="{46CD1A22-CFF5-C640-ADA4-8181153D8D5F}" type="presParOf" srcId="{FA6425C2-AA08-B64E-A606-59F3BF5CBF41}" destId="{E28E713F-A6F6-BE4C-9EF6-E53E66A1A261}" srcOrd="4" destOrd="0" presId="urn:microsoft.com/office/officeart/2005/8/layout/process1"/>
    <dgm:cxn modelId="{A80223D2-EA7C-7D4A-99E0-EB37784B0B5A}" type="presParOf" srcId="{FA6425C2-AA08-B64E-A606-59F3BF5CBF41}" destId="{B0D2F3A1-2EDE-C843-A13B-91B6EFDF8970}" srcOrd="5" destOrd="0" presId="urn:microsoft.com/office/officeart/2005/8/layout/process1"/>
    <dgm:cxn modelId="{3C2B60D7-64C8-2249-84A3-B6E210A32E19}" type="presParOf" srcId="{B0D2F3A1-2EDE-C843-A13B-91B6EFDF8970}" destId="{20EE5A69-8206-6B43-A7C6-FFC018097712}" srcOrd="0" destOrd="0" presId="urn:microsoft.com/office/officeart/2005/8/layout/process1"/>
    <dgm:cxn modelId="{3E17F89B-362E-674E-83C6-48C18E335275}" type="presParOf" srcId="{FA6425C2-AA08-B64E-A606-59F3BF5CBF41}" destId="{81D77FDD-86BE-0B4E-B35A-1663412B6623}" srcOrd="6" destOrd="0" presId="urn:microsoft.com/office/officeart/2005/8/layout/process1"/>
    <dgm:cxn modelId="{058B9DD2-BEE5-7449-A40A-C2744D9A9BE0}" type="presParOf" srcId="{FA6425C2-AA08-B64E-A606-59F3BF5CBF41}" destId="{F907092B-C0EC-6C4D-AA9B-F02A6BB4D4BF}" srcOrd="7" destOrd="0" presId="urn:microsoft.com/office/officeart/2005/8/layout/process1"/>
    <dgm:cxn modelId="{7DEE3BA9-F2B8-6E48-90C4-3477B2EB0EFF}" type="presParOf" srcId="{F907092B-C0EC-6C4D-AA9B-F02A6BB4D4BF}" destId="{3454AED0-674C-434C-BFDD-BE3171B76954}" srcOrd="0" destOrd="0" presId="urn:microsoft.com/office/officeart/2005/8/layout/process1"/>
    <dgm:cxn modelId="{A7A76D39-8150-2444-9380-3CBE00A8B438}" type="presParOf" srcId="{FA6425C2-AA08-B64E-A606-59F3BF5CBF41}" destId="{74E41FC0-0CDB-EE42-AE23-9F7E3C680CCA}"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pt>
    <dgm:pt modelId="{DF6917B5-BC57-AE41-8487-839719A8A346}">
      <dgm:prSet phldrT="[Text]" custT="1"/>
      <dgm:spPr>
        <a:solidFill>
          <a:schemeClr val="tx2"/>
        </a:solidFill>
      </dgm:spPr>
      <dgm:t>
        <a:bodyPr/>
        <a:lstStyle/>
        <a:p>
          <a:r>
            <a:rPr lang="en-US" sz="1700" dirty="0">
              <a:solidFill>
                <a:schemeClr val="bg1"/>
              </a:solidFill>
            </a:rPr>
            <a:t>New</a:t>
          </a: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1700" dirty="0">
              <a:solidFill>
                <a:schemeClr val="bg1"/>
              </a:solidFill>
            </a:rPr>
            <a:t>Investigate</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US" sz="1700" dirty="0">
              <a:solidFill>
                <a:schemeClr val="bg1"/>
              </a:solidFill>
            </a:rPr>
            <a:t>Triage</a:t>
          </a: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E43F74F6-177D-6D4F-8DFE-18DA99C25BA3}">
      <dgm:prSet phldrT="[Text]" custT="1"/>
      <dgm:spPr>
        <a:solidFill>
          <a:schemeClr val="tx2"/>
        </a:solidFill>
      </dgm:spPr>
      <dgm:t>
        <a:bodyPr/>
        <a:lstStyle/>
        <a:p>
          <a:r>
            <a:rPr lang="en-US" sz="1700" dirty="0">
              <a:solidFill>
                <a:schemeClr val="bg1"/>
              </a:solidFill>
            </a:rPr>
            <a:t>Resolve</a:t>
          </a:r>
        </a:p>
      </dgm:t>
    </dgm:pt>
    <dgm:pt modelId="{F06EAFF7-F3DB-424D-B735-1031CA320D23}" type="parTrans" cxnId="{639B51B7-64C5-554B-A912-4EA3528111C1}">
      <dgm:prSet/>
      <dgm:spPr/>
      <dgm:t>
        <a:bodyPr/>
        <a:lstStyle/>
        <a:p>
          <a:endParaRPr lang="en-US"/>
        </a:p>
      </dgm:t>
    </dgm:pt>
    <dgm:pt modelId="{B7B60BDB-CFDD-CB41-9C31-B95A9CC8EB3F}" type="sibTrans" cxnId="{639B51B7-64C5-554B-A912-4EA3528111C1}">
      <dgm:prSet/>
      <dgm:spPr>
        <a:solidFill>
          <a:schemeClr val="tx2"/>
        </a:solidFill>
      </dgm:spPr>
      <dgm:t>
        <a:bodyPr/>
        <a:lstStyle/>
        <a:p>
          <a:endParaRPr lang="en-US" dirty="0"/>
        </a:p>
      </dgm:t>
    </dgm:pt>
    <dgm:pt modelId="{D1F88C84-59C1-AC4C-A0FF-D0FF7CE657A1}">
      <dgm:prSet phldrT="[Text]" custT="1"/>
      <dgm:spPr>
        <a:solidFill>
          <a:schemeClr val="tx2"/>
        </a:solidFill>
      </dgm:spPr>
      <dgm:t>
        <a:bodyPr/>
        <a:lstStyle/>
        <a:p>
          <a:r>
            <a:rPr lang="en-US" sz="1700" dirty="0">
              <a:solidFill>
                <a:schemeClr val="bg1"/>
              </a:solidFill>
            </a:rPr>
            <a:t>Post Case Review</a:t>
          </a:r>
        </a:p>
      </dgm:t>
    </dgm:pt>
    <dgm:pt modelId="{DCBFB39D-FEF6-364D-AFC5-E08F1B1D3665}" type="parTrans" cxnId="{96A80CE6-3CF3-CB4D-966B-C93C601297AA}">
      <dgm:prSet/>
      <dgm:spPr/>
      <dgm:t>
        <a:bodyPr/>
        <a:lstStyle/>
        <a:p>
          <a:endParaRPr lang="en-US"/>
        </a:p>
      </dgm:t>
    </dgm:pt>
    <dgm:pt modelId="{1E98A2C3-BCF2-FB4D-8FF9-81D9C1242651}" type="sibTrans" cxnId="{96A80CE6-3CF3-CB4D-966B-C93C601297AA}">
      <dgm:prSet/>
      <dgm:spPr>
        <a:solidFill>
          <a:srgbClr val="032D42"/>
        </a:solidFill>
      </dgm:spPr>
      <dgm:t>
        <a:bodyPr/>
        <a:lstStyle/>
        <a:p>
          <a:endParaRPr lang="en-US" dirty="0"/>
        </a:p>
      </dgm:t>
    </dgm:pt>
    <dgm:pt modelId="{6DB59D7E-50D4-4BC6-920E-085FB5DBDB1D}">
      <dgm:prSet phldrT="[Text]" custT="1"/>
      <dgm:spPr>
        <a:solidFill>
          <a:schemeClr val="tx2"/>
        </a:solidFill>
      </dgm:spPr>
      <dgm:t>
        <a:bodyPr/>
        <a:lstStyle/>
        <a:p>
          <a:r>
            <a:rPr lang="en-US" sz="1700" dirty="0">
              <a:solidFill>
                <a:schemeClr val="bg1"/>
              </a:solidFill>
            </a:rPr>
            <a:t>Close</a:t>
          </a:r>
        </a:p>
      </dgm:t>
    </dgm:pt>
    <dgm:pt modelId="{EC0F938C-E6AF-4E6F-A05B-0DF4A3A4F67D}" type="parTrans" cxnId="{84CE2A64-6F02-4CB2-8F40-0A63FF2B8A63}">
      <dgm:prSet/>
      <dgm:spPr/>
      <dgm:t>
        <a:bodyPr/>
        <a:lstStyle/>
        <a:p>
          <a:endParaRPr lang="en-US"/>
        </a:p>
      </dgm:t>
    </dgm:pt>
    <dgm:pt modelId="{BEE37879-0439-4790-A4DB-2BE2025AC9D6}" type="sibTrans" cxnId="{84CE2A64-6F02-4CB2-8F40-0A63FF2B8A63}">
      <dgm:prSet/>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6">
        <dgm:presLayoutVars>
          <dgm:bulletEnabled val="1"/>
        </dgm:presLayoutVars>
      </dgm:prSet>
      <dgm:spPr/>
    </dgm:pt>
    <dgm:pt modelId="{2AD1C4CC-E4AC-4C4D-A523-324449D5B254}" type="pres">
      <dgm:prSet presAssocID="{9213723A-70CC-114B-B35B-D29B8917D60A}" presName="sibTrans" presStyleLbl="sibTrans2D1" presStyleIdx="0" presStyleCnt="5"/>
      <dgm:spPr/>
    </dgm:pt>
    <dgm:pt modelId="{C7CACBD8-F54B-A247-8AFE-C7EE88FA4818}" type="pres">
      <dgm:prSet presAssocID="{9213723A-70CC-114B-B35B-D29B8917D60A}" presName="connectorText" presStyleLbl="sibTrans2D1" presStyleIdx="0" presStyleCnt="5"/>
      <dgm:spPr/>
    </dgm:pt>
    <dgm:pt modelId="{187DAEC8-BD89-1247-A42D-E0B6C3EDDA56}" type="pres">
      <dgm:prSet presAssocID="{7113B225-36F5-5049-8B19-14DDF9904140}" presName="node" presStyleLbl="node1" presStyleIdx="1" presStyleCnt="6">
        <dgm:presLayoutVars>
          <dgm:bulletEnabled val="1"/>
        </dgm:presLayoutVars>
      </dgm:prSet>
      <dgm:spPr/>
    </dgm:pt>
    <dgm:pt modelId="{A7AFFDE3-8340-284B-AA05-1B08401BEFB1}" type="pres">
      <dgm:prSet presAssocID="{2869A9FC-BC44-0D48-825F-EF4F118221A1}" presName="sibTrans" presStyleLbl="sibTrans2D1" presStyleIdx="1" presStyleCnt="5"/>
      <dgm:spPr/>
    </dgm:pt>
    <dgm:pt modelId="{8E6E80A3-354C-7B48-866D-4CE3A931B3BA}" type="pres">
      <dgm:prSet presAssocID="{2869A9FC-BC44-0D48-825F-EF4F118221A1}" presName="connectorText" presStyleLbl="sibTrans2D1" presStyleIdx="1" presStyleCnt="5"/>
      <dgm:spPr/>
    </dgm:pt>
    <dgm:pt modelId="{E28E713F-A6F6-BE4C-9EF6-E53E66A1A261}" type="pres">
      <dgm:prSet presAssocID="{2E92EE27-D208-354C-B6E4-A595D45CEF89}" presName="node" presStyleLbl="node1" presStyleIdx="2" presStyleCnt="6" custLinFactNeighborX="-5841">
        <dgm:presLayoutVars>
          <dgm:bulletEnabled val="1"/>
        </dgm:presLayoutVars>
      </dgm:prSet>
      <dgm:spPr/>
    </dgm:pt>
    <dgm:pt modelId="{B0D2F3A1-2EDE-C843-A13B-91B6EFDF8970}" type="pres">
      <dgm:prSet presAssocID="{E2071545-E344-E24B-9567-ACEDF962C3CE}" presName="sibTrans" presStyleLbl="sibTrans2D1" presStyleIdx="2" presStyleCnt="5"/>
      <dgm:spPr/>
    </dgm:pt>
    <dgm:pt modelId="{20EE5A69-8206-6B43-A7C6-FFC018097712}" type="pres">
      <dgm:prSet presAssocID="{E2071545-E344-E24B-9567-ACEDF962C3CE}" presName="connectorText" presStyleLbl="sibTrans2D1" presStyleIdx="2" presStyleCnt="5"/>
      <dgm:spPr/>
    </dgm:pt>
    <dgm:pt modelId="{81D77FDD-86BE-0B4E-B35A-1663412B6623}" type="pres">
      <dgm:prSet presAssocID="{E43F74F6-177D-6D4F-8DFE-18DA99C25BA3}" presName="node" presStyleLbl="node1" presStyleIdx="3" presStyleCnt="6" custLinFactNeighborX="-5841">
        <dgm:presLayoutVars>
          <dgm:bulletEnabled val="1"/>
        </dgm:presLayoutVars>
      </dgm:prSet>
      <dgm:spPr/>
    </dgm:pt>
    <dgm:pt modelId="{F907092B-C0EC-6C4D-AA9B-F02A6BB4D4BF}" type="pres">
      <dgm:prSet presAssocID="{B7B60BDB-CFDD-CB41-9C31-B95A9CC8EB3F}" presName="sibTrans" presStyleLbl="sibTrans2D1" presStyleIdx="3" presStyleCnt="5"/>
      <dgm:spPr/>
    </dgm:pt>
    <dgm:pt modelId="{3454AED0-674C-434C-BFDD-BE3171B76954}" type="pres">
      <dgm:prSet presAssocID="{B7B60BDB-CFDD-CB41-9C31-B95A9CC8EB3F}" presName="connectorText" presStyleLbl="sibTrans2D1" presStyleIdx="3" presStyleCnt="5"/>
      <dgm:spPr/>
    </dgm:pt>
    <dgm:pt modelId="{74E41FC0-0CDB-EE42-AE23-9F7E3C680CCA}" type="pres">
      <dgm:prSet presAssocID="{D1F88C84-59C1-AC4C-A0FF-D0FF7CE657A1}" presName="node" presStyleLbl="node1" presStyleIdx="4" presStyleCnt="6" custLinFactNeighborX="-5841">
        <dgm:presLayoutVars>
          <dgm:bulletEnabled val="1"/>
        </dgm:presLayoutVars>
      </dgm:prSet>
      <dgm:spPr/>
    </dgm:pt>
    <dgm:pt modelId="{C53EE82E-EB1D-4AF8-A8BD-045A75DD51DB}" type="pres">
      <dgm:prSet presAssocID="{1E98A2C3-BCF2-FB4D-8FF9-81D9C1242651}" presName="sibTrans" presStyleLbl="sibTrans2D1" presStyleIdx="4" presStyleCnt="5"/>
      <dgm:spPr/>
    </dgm:pt>
    <dgm:pt modelId="{156DA4D4-CD45-4A9B-AC0B-7DE1A9FFF54D}" type="pres">
      <dgm:prSet presAssocID="{1E98A2C3-BCF2-FB4D-8FF9-81D9C1242651}" presName="connectorText" presStyleLbl="sibTrans2D1" presStyleIdx="4" presStyleCnt="5"/>
      <dgm:spPr/>
    </dgm:pt>
    <dgm:pt modelId="{DAD7A2F0-C6F2-48D8-9569-74BF54753624}" type="pres">
      <dgm:prSet presAssocID="{6DB59D7E-50D4-4BC6-920E-085FB5DBDB1D}" presName="node" presStyleLbl="node1" presStyleIdx="5" presStyleCnt="6" custLinFactNeighborX="-5841">
        <dgm:presLayoutVars>
          <dgm:bulletEnabled val="1"/>
        </dgm:presLayoutVars>
      </dgm:prSet>
      <dgm:spPr/>
    </dgm:pt>
  </dgm:ptLst>
  <dgm:cxnLst>
    <dgm:cxn modelId="{E0481857-A972-E642-8DCE-16875D58A8CE}" type="presOf" srcId="{9213723A-70CC-114B-B35B-D29B8917D60A}" destId="{C7CACBD8-F54B-A247-8AFE-C7EE88FA4818}" srcOrd="1" destOrd="0" presId="urn:microsoft.com/office/officeart/2005/8/layout/process1"/>
    <dgm:cxn modelId="{48D3EC5D-6E91-174B-BA4E-93B20F291588}" type="presOf" srcId="{B7B60BDB-CFDD-CB41-9C31-B95A9CC8EB3F}" destId="{F907092B-C0EC-6C4D-AA9B-F02A6BB4D4BF}" srcOrd="0" destOrd="0" presId="urn:microsoft.com/office/officeart/2005/8/layout/process1"/>
    <dgm:cxn modelId="{84CE2A64-6F02-4CB2-8F40-0A63FF2B8A63}" srcId="{50526754-B0A7-9E4C-963F-F2AD2CD66414}" destId="{6DB59D7E-50D4-4BC6-920E-085FB5DBDB1D}" srcOrd="5" destOrd="0" parTransId="{EC0F938C-E6AF-4E6F-A05B-0DF4A3A4F67D}" sibTransId="{BEE37879-0439-4790-A4DB-2BE2025AC9D6}"/>
    <dgm:cxn modelId="{BBC6656B-8990-6741-A960-5252E3DA711A}" srcId="{50526754-B0A7-9E4C-963F-F2AD2CD66414}" destId="{2E92EE27-D208-354C-B6E4-A595D45CEF89}" srcOrd="2" destOrd="0" parTransId="{AED361C7-E2C6-214A-96A0-2A573F13E302}" sibTransId="{E2071545-E344-E24B-9567-ACEDF962C3CE}"/>
    <dgm:cxn modelId="{6E0E2577-203D-466D-9A97-A882056C34E8}" type="presOf" srcId="{1E98A2C3-BCF2-FB4D-8FF9-81D9C1242651}" destId="{C53EE82E-EB1D-4AF8-A8BD-045A75DD51DB}" srcOrd="0" destOrd="0" presId="urn:microsoft.com/office/officeart/2005/8/layout/process1"/>
    <dgm:cxn modelId="{39C9EE7C-0581-AB45-A33B-390AF33A2E14}" srcId="{50526754-B0A7-9E4C-963F-F2AD2CD66414}" destId="{DF6917B5-BC57-AE41-8487-839719A8A346}" srcOrd="0" destOrd="0" parTransId="{FC61E3A3-3533-8843-9B0D-ADE5AB9DEDE4}" sibTransId="{9213723A-70CC-114B-B35B-D29B8917D60A}"/>
    <dgm:cxn modelId="{59F5237F-0F19-E045-ABBB-07F2D0A75997}" type="presOf" srcId="{E43F74F6-177D-6D4F-8DFE-18DA99C25BA3}" destId="{81D77FDD-86BE-0B4E-B35A-1663412B6623}" srcOrd="0" destOrd="0" presId="urn:microsoft.com/office/officeart/2005/8/layout/process1"/>
    <dgm:cxn modelId="{2059A880-7047-4CF7-A1BF-FDEC67B669F5}" type="presOf" srcId="{6DB59D7E-50D4-4BC6-920E-085FB5DBDB1D}" destId="{DAD7A2F0-C6F2-48D8-9569-74BF54753624}" srcOrd="0" destOrd="0" presId="urn:microsoft.com/office/officeart/2005/8/layout/process1"/>
    <dgm:cxn modelId="{7D0E8D83-3014-3F44-A06A-A06F57E7DF2E}" type="presOf" srcId="{2E92EE27-D208-354C-B6E4-A595D45CEF89}" destId="{E28E713F-A6F6-BE4C-9EF6-E53E66A1A261}" srcOrd="0" destOrd="0" presId="urn:microsoft.com/office/officeart/2005/8/layout/process1"/>
    <dgm:cxn modelId="{25A26D8A-B5EB-B148-8C1F-41D1FA59EB2D}" type="presOf" srcId="{B7B60BDB-CFDD-CB41-9C31-B95A9CC8EB3F}" destId="{3454AED0-674C-434C-BFDD-BE3171B76954}" srcOrd="1" destOrd="0" presId="urn:microsoft.com/office/officeart/2005/8/layout/process1"/>
    <dgm:cxn modelId="{74DC218C-72F6-7D4C-948E-371DC2FBCE10}" type="presOf" srcId="{7113B225-36F5-5049-8B19-14DDF9904140}" destId="{187DAEC8-BD89-1247-A42D-E0B6C3EDDA56}" srcOrd="0"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971376AD-FC16-F14D-9D19-FF70A419E286}" type="presOf" srcId="{9213723A-70CC-114B-B35B-D29B8917D60A}" destId="{2AD1C4CC-E4AC-4C4D-A523-324449D5B254}" srcOrd="0" destOrd="0" presId="urn:microsoft.com/office/officeart/2005/8/layout/process1"/>
    <dgm:cxn modelId="{1FC1F8AF-0A3E-E14A-8B7D-A79026045477}" type="presOf" srcId="{E2071545-E344-E24B-9567-ACEDF962C3CE}" destId="{20EE5A69-8206-6B43-A7C6-FFC018097712}" srcOrd="1" destOrd="0" presId="urn:microsoft.com/office/officeart/2005/8/layout/process1"/>
    <dgm:cxn modelId="{639B51B7-64C5-554B-A912-4EA3528111C1}" srcId="{50526754-B0A7-9E4C-963F-F2AD2CD66414}" destId="{E43F74F6-177D-6D4F-8DFE-18DA99C25BA3}" srcOrd="3" destOrd="0" parTransId="{F06EAFF7-F3DB-424D-B735-1031CA320D23}" sibTransId="{B7B60BDB-CFDD-CB41-9C31-B95A9CC8EB3F}"/>
    <dgm:cxn modelId="{68CCFFD3-0351-DB4C-8A95-2C40C66E601D}" type="presOf" srcId="{50526754-B0A7-9E4C-963F-F2AD2CD66414}" destId="{FA6425C2-AA08-B64E-A606-59F3BF5CBF41}" srcOrd="0" destOrd="0" presId="urn:microsoft.com/office/officeart/2005/8/layout/process1"/>
    <dgm:cxn modelId="{5089FFD9-48DE-C44B-B71F-27DDBE74DCB3}" type="presOf" srcId="{E2071545-E344-E24B-9567-ACEDF962C3CE}" destId="{B0D2F3A1-2EDE-C843-A13B-91B6EFDF8970}" srcOrd="0" destOrd="0" presId="urn:microsoft.com/office/officeart/2005/8/layout/process1"/>
    <dgm:cxn modelId="{692832DA-53EE-4D39-9D5A-26C9DDC08840}" type="presOf" srcId="{1E98A2C3-BCF2-FB4D-8FF9-81D9C1242651}" destId="{156DA4D4-CD45-4A9B-AC0B-7DE1A9FFF54D}" srcOrd="1" destOrd="0" presId="urn:microsoft.com/office/officeart/2005/8/layout/process1"/>
    <dgm:cxn modelId="{C91EF7DE-F02D-F047-A4C0-D947F04F8E37}" type="presOf" srcId="{2869A9FC-BC44-0D48-825F-EF4F118221A1}" destId="{A7AFFDE3-8340-284B-AA05-1B08401BEFB1}" srcOrd="0" destOrd="0" presId="urn:microsoft.com/office/officeart/2005/8/layout/process1"/>
    <dgm:cxn modelId="{96A80CE6-3CF3-CB4D-966B-C93C601297AA}" srcId="{50526754-B0A7-9E4C-963F-F2AD2CD66414}" destId="{D1F88C84-59C1-AC4C-A0FF-D0FF7CE657A1}" srcOrd="4" destOrd="0" parTransId="{DCBFB39D-FEF6-364D-AFC5-E08F1B1D3665}" sibTransId="{1E98A2C3-BCF2-FB4D-8FF9-81D9C1242651}"/>
    <dgm:cxn modelId="{326D6BE6-26D4-A04E-A823-25CFFC541917}" type="presOf" srcId="{D1F88C84-59C1-AC4C-A0FF-D0FF7CE657A1}" destId="{74E41FC0-0CDB-EE42-AE23-9F7E3C680CCA}" srcOrd="0" destOrd="0" presId="urn:microsoft.com/office/officeart/2005/8/layout/process1"/>
    <dgm:cxn modelId="{9A386BF3-5F44-6D4F-8C19-B0FC1600FEB7}" type="presOf" srcId="{2869A9FC-BC44-0D48-825F-EF4F118221A1}" destId="{8E6E80A3-354C-7B48-866D-4CE3A931B3BA}" srcOrd="1" destOrd="0" presId="urn:microsoft.com/office/officeart/2005/8/layout/process1"/>
    <dgm:cxn modelId="{886A6FFD-5CB0-BA43-9BDC-08805BAAB9D9}" type="presOf" srcId="{DF6917B5-BC57-AE41-8487-839719A8A346}" destId="{9C3A7E56-DE6C-B644-B180-91118566441A}" srcOrd="0" destOrd="0" presId="urn:microsoft.com/office/officeart/2005/8/layout/process1"/>
    <dgm:cxn modelId="{C0D5E9A4-EE0D-5547-BDBD-AFC59E7CFA8A}" type="presParOf" srcId="{FA6425C2-AA08-B64E-A606-59F3BF5CBF41}" destId="{9C3A7E56-DE6C-B644-B180-91118566441A}" srcOrd="0" destOrd="0" presId="urn:microsoft.com/office/officeart/2005/8/layout/process1"/>
    <dgm:cxn modelId="{AF9CF639-CFF2-1B42-B663-11C2280687C0}" type="presParOf" srcId="{FA6425C2-AA08-B64E-A606-59F3BF5CBF41}" destId="{2AD1C4CC-E4AC-4C4D-A523-324449D5B254}" srcOrd="1" destOrd="0" presId="urn:microsoft.com/office/officeart/2005/8/layout/process1"/>
    <dgm:cxn modelId="{8D6A770C-A634-F440-B49F-6158C618173A}" type="presParOf" srcId="{2AD1C4CC-E4AC-4C4D-A523-324449D5B254}" destId="{C7CACBD8-F54B-A247-8AFE-C7EE88FA4818}" srcOrd="0" destOrd="0" presId="urn:microsoft.com/office/officeart/2005/8/layout/process1"/>
    <dgm:cxn modelId="{A12E31CF-93E0-CD4D-8F99-B1D524571821}" type="presParOf" srcId="{FA6425C2-AA08-B64E-A606-59F3BF5CBF41}" destId="{187DAEC8-BD89-1247-A42D-E0B6C3EDDA56}" srcOrd="2" destOrd="0" presId="urn:microsoft.com/office/officeart/2005/8/layout/process1"/>
    <dgm:cxn modelId="{1894D8D5-6CBE-694A-9DA9-35286F8787A5}" type="presParOf" srcId="{FA6425C2-AA08-B64E-A606-59F3BF5CBF41}" destId="{A7AFFDE3-8340-284B-AA05-1B08401BEFB1}" srcOrd="3" destOrd="0" presId="urn:microsoft.com/office/officeart/2005/8/layout/process1"/>
    <dgm:cxn modelId="{269D3362-9DC8-0B46-B3C9-86BFF0F90584}" type="presParOf" srcId="{A7AFFDE3-8340-284B-AA05-1B08401BEFB1}" destId="{8E6E80A3-354C-7B48-866D-4CE3A931B3BA}" srcOrd="0" destOrd="0" presId="urn:microsoft.com/office/officeart/2005/8/layout/process1"/>
    <dgm:cxn modelId="{46CD1A22-CFF5-C640-ADA4-8181153D8D5F}" type="presParOf" srcId="{FA6425C2-AA08-B64E-A606-59F3BF5CBF41}" destId="{E28E713F-A6F6-BE4C-9EF6-E53E66A1A261}" srcOrd="4" destOrd="0" presId="urn:microsoft.com/office/officeart/2005/8/layout/process1"/>
    <dgm:cxn modelId="{A80223D2-EA7C-7D4A-99E0-EB37784B0B5A}" type="presParOf" srcId="{FA6425C2-AA08-B64E-A606-59F3BF5CBF41}" destId="{B0D2F3A1-2EDE-C843-A13B-91B6EFDF8970}" srcOrd="5" destOrd="0" presId="urn:microsoft.com/office/officeart/2005/8/layout/process1"/>
    <dgm:cxn modelId="{3C2B60D7-64C8-2249-84A3-B6E210A32E19}" type="presParOf" srcId="{B0D2F3A1-2EDE-C843-A13B-91B6EFDF8970}" destId="{20EE5A69-8206-6B43-A7C6-FFC018097712}" srcOrd="0" destOrd="0" presId="urn:microsoft.com/office/officeart/2005/8/layout/process1"/>
    <dgm:cxn modelId="{3E17F89B-362E-674E-83C6-48C18E335275}" type="presParOf" srcId="{FA6425C2-AA08-B64E-A606-59F3BF5CBF41}" destId="{81D77FDD-86BE-0B4E-B35A-1663412B6623}" srcOrd="6" destOrd="0" presId="urn:microsoft.com/office/officeart/2005/8/layout/process1"/>
    <dgm:cxn modelId="{058B9DD2-BEE5-7449-A40A-C2744D9A9BE0}" type="presParOf" srcId="{FA6425C2-AA08-B64E-A606-59F3BF5CBF41}" destId="{F907092B-C0EC-6C4D-AA9B-F02A6BB4D4BF}" srcOrd="7" destOrd="0" presId="urn:microsoft.com/office/officeart/2005/8/layout/process1"/>
    <dgm:cxn modelId="{7DEE3BA9-F2B8-6E48-90C4-3477B2EB0EFF}" type="presParOf" srcId="{F907092B-C0EC-6C4D-AA9B-F02A6BB4D4BF}" destId="{3454AED0-674C-434C-BFDD-BE3171B76954}" srcOrd="0" destOrd="0" presId="urn:microsoft.com/office/officeart/2005/8/layout/process1"/>
    <dgm:cxn modelId="{A7A76D39-8150-2444-9380-3CBE00A8B438}" type="presParOf" srcId="{FA6425C2-AA08-B64E-A606-59F3BF5CBF41}" destId="{74E41FC0-0CDB-EE42-AE23-9F7E3C680CCA}" srcOrd="8" destOrd="0" presId="urn:microsoft.com/office/officeart/2005/8/layout/process1"/>
    <dgm:cxn modelId="{9F0FEBA1-257D-4544-BB7F-C0867D8AF8E8}" type="presParOf" srcId="{FA6425C2-AA08-B64E-A606-59F3BF5CBF41}" destId="{C53EE82E-EB1D-4AF8-A8BD-045A75DD51DB}" srcOrd="9" destOrd="0" presId="urn:microsoft.com/office/officeart/2005/8/layout/process1"/>
    <dgm:cxn modelId="{F0205058-7609-4324-A0D9-EF2D6955214C}" type="presParOf" srcId="{C53EE82E-EB1D-4AF8-A8BD-045A75DD51DB}" destId="{156DA4D4-CD45-4A9B-AC0B-7DE1A9FFF54D}" srcOrd="0" destOrd="0" presId="urn:microsoft.com/office/officeart/2005/8/layout/process1"/>
    <dgm:cxn modelId="{4FB25460-FF55-4447-8D55-E284CDBE2336}" type="presParOf" srcId="{FA6425C2-AA08-B64E-A606-59F3BF5CBF41}" destId="{DAD7A2F0-C6F2-48D8-9569-74BF5475362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pt>
    <dgm:pt modelId="{DF6917B5-BC57-AE41-8487-839719A8A346}">
      <dgm:prSet phldrT="[Text]" custT="1"/>
      <dgm:spPr>
        <a:solidFill>
          <a:schemeClr val="tx2"/>
        </a:solidFill>
      </dgm:spPr>
      <dgm:t>
        <a:bodyPr/>
        <a:lstStyle/>
        <a:p>
          <a:r>
            <a:rPr lang="en-US" sz="1700" dirty="0">
              <a:solidFill>
                <a:schemeClr val="bg1"/>
              </a:solidFill>
            </a:rPr>
            <a:t>Draft</a:t>
          </a: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1700" dirty="0">
              <a:solidFill>
                <a:schemeClr val="bg1"/>
              </a:solidFill>
            </a:rPr>
            <a:t>Work in Progress</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US" sz="1700" dirty="0">
              <a:solidFill>
                <a:schemeClr val="bg1"/>
              </a:solidFill>
            </a:rPr>
            <a:t>Assigned</a:t>
          </a: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E43F74F6-177D-6D4F-8DFE-18DA99C25BA3}">
      <dgm:prSet phldrT="[Text]" custT="1"/>
      <dgm:spPr>
        <a:solidFill>
          <a:schemeClr val="tx2"/>
        </a:solidFill>
      </dgm:spPr>
      <dgm:t>
        <a:bodyPr/>
        <a:lstStyle/>
        <a:p>
          <a:r>
            <a:rPr lang="en-US" sz="1700" dirty="0">
              <a:solidFill>
                <a:schemeClr val="bg1"/>
              </a:solidFill>
            </a:rPr>
            <a:t>Review</a:t>
          </a:r>
        </a:p>
      </dgm:t>
    </dgm:pt>
    <dgm:pt modelId="{F06EAFF7-F3DB-424D-B735-1031CA320D23}" type="parTrans" cxnId="{639B51B7-64C5-554B-A912-4EA3528111C1}">
      <dgm:prSet/>
      <dgm:spPr/>
      <dgm:t>
        <a:bodyPr/>
        <a:lstStyle/>
        <a:p>
          <a:endParaRPr lang="en-US"/>
        </a:p>
      </dgm:t>
    </dgm:pt>
    <dgm:pt modelId="{B7B60BDB-CFDD-CB41-9C31-B95A9CC8EB3F}" type="sibTrans" cxnId="{639B51B7-64C5-554B-A912-4EA3528111C1}">
      <dgm:prSet/>
      <dgm:spPr>
        <a:solidFill>
          <a:schemeClr val="tx2"/>
        </a:solidFill>
      </dgm:spPr>
      <dgm:t>
        <a:bodyPr/>
        <a:lstStyle/>
        <a:p>
          <a:endParaRPr lang="en-US" dirty="0"/>
        </a:p>
      </dgm:t>
    </dgm:pt>
    <dgm:pt modelId="{D1F88C84-59C1-AC4C-A0FF-D0FF7CE657A1}">
      <dgm:prSet phldrT="[Text]" custT="1"/>
      <dgm:spPr>
        <a:solidFill>
          <a:schemeClr val="tx2"/>
        </a:solidFill>
      </dgm:spPr>
      <dgm:t>
        <a:bodyPr/>
        <a:lstStyle/>
        <a:p>
          <a:r>
            <a:rPr lang="en-US" sz="1700" dirty="0">
              <a:solidFill>
                <a:schemeClr val="bg1"/>
              </a:solidFill>
            </a:rPr>
            <a:t>Closed</a:t>
          </a:r>
        </a:p>
      </dgm:t>
    </dgm:pt>
    <dgm:pt modelId="{DCBFB39D-FEF6-364D-AFC5-E08F1B1D3665}" type="parTrans" cxnId="{96A80CE6-3CF3-CB4D-966B-C93C601297AA}">
      <dgm:prSet/>
      <dgm:spPr/>
      <dgm:t>
        <a:bodyPr/>
        <a:lstStyle/>
        <a:p>
          <a:endParaRPr lang="en-US"/>
        </a:p>
      </dgm:t>
    </dgm:pt>
    <dgm:pt modelId="{1E98A2C3-BCF2-FB4D-8FF9-81D9C1242651}" type="sibTrans" cxnId="{96A80CE6-3CF3-CB4D-966B-C93C601297AA}">
      <dgm:prSet/>
      <dgm:spPr>
        <a:solidFill>
          <a:srgbClr val="032D42"/>
        </a:solidFill>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5">
        <dgm:presLayoutVars>
          <dgm:bulletEnabled val="1"/>
        </dgm:presLayoutVars>
      </dgm:prSet>
      <dgm:spPr/>
    </dgm:pt>
    <dgm:pt modelId="{2AD1C4CC-E4AC-4C4D-A523-324449D5B254}" type="pres">
      <dgm:prSet presAssocID="{9213723A-70CC-114B-B35B-D29B8917D60A}" presName="sibTrans" presStyleLbl="sibTrans2D1" presStyleIdx="0" presStyleCnt="4"/>
      <dgm:spPr/>
    </dgm:pt>
    <dgm:pt modelId="{C7CACBD8-F54B-A247-8AFE-C7EE88FA4818}" type="pres">
      <dgm:prSet presAssocID="{9213723A-70CC-114B-B35B-D29B8917D60A}" presName="connectorText" presStyleLbl="sibTrans2D1" presStyleIdx="0" presStyleCnt="4"/>
      <dgm:spPr/>
    </dgm:pt>
    <dgm:pt modelId="{187DAEC8-BD89-1247-A42D-E0B6C3EDDA56}" type="pres">
      <dgm:prSet presAssocID="{7113B225-36F5-5049-8B19-14DDF9904140}" presName="node" presStyleLbl="node1" presStyleIdx="1" presStyleCnt="5">
        <dgm:presLayoutVars>
          <dgm:bulletEnabled val="1"/>
        </dgm:presLayoutVars>
      </dgm:prSet>
      <dgm:spPr/>
    </dgm:pt>
    <dgm:pt modelId="{A7AFFDE3-8340-284B-AA05-1B08401BEFB1}" type="pres">
      <dgm:prSet presAssocID="{2869A9FC-BC44-0D48-825F-EF4F118221A1}" presName="sibTrans" presStyleLbl="sibTrans2D1" presStyleIdx="1" presStyleCnt="4"/>
      <dgm:spPr/>
    </dgm:pt>
    <dgm:pt modelId="{8E6E80A3-354C-7B48-866D-4CE3A931B3BA}" type="pres">
      <dgm:prSet presAssocID="{2869A9FC-BC44-0D48-825F-EF4F118221A1}" presName="connectorText" presStyleLbl="sibTrans2D1" presStyleIdx="1" presStyleCnt="4"/>
      <dgm:spPr/>
    </dgm:pt>
    <dgm:pt modelId="{E28E713F-A6F6-BE4C-9EF6-E53E66A1A261}" type="pres">
      <dgm:prSet presAssocID="{2E92EE27-D208-354C-B6E4-A595D45CEF89}" presName="node" presStyleLbl="node1" presStyleIdx="2" presStyleCnt="5" custLinFactNeighborX="-5841">
        <dgm:presLayoutVars>
          <dgm:bulletEnabled val="1"/>
        </dgm:presLayoutVars>
      </dgm:prSet>
      <dgm:spPr/>
    </dgm:pt>
    <dgm:pt modelId="{B0D2F3A1-2EDE-C843-A13B-91B6EFDF8970}" type="pres">
      <dgm:prSet presAssocID="{E2071545-E344-E24B-9567-ACEDF962C3CE}" presName="sibTrans" presStyleLbl="sibTrans2D1" presStyleIdx="2" presStyleCnt="4"/>
      <dgm:spPr/>
    </dgm:pt>
    <dgm:pt modelId="{20EE5A69-8206-6B43-A7C6-FFC018097712}" type="pres">
      <dgm:prSet presAssocID="{E2071545-E344-E24B-9567-ACEDF962C3CE}" presName="connectorText" presStyleLbl="sibTrans2D1" presStyleIdx="2" presStyleCnt="4"/>
      <dgm:spPr/>
    </dgm:pt>
    <dgm:pt modelId="{81D77FDD-86BE-0B4E-B35A-1663412B6623}" type="pres">
      <dgm:prSet presAssocID="{E43F74F6-177D-6D4F-8DFE-18DA99C25BA3}" presName="node" presStyleLbl="node1" presStyleIdx="3" presStyleCnt="5" custLinFactNeighborX="-5841">
        <dgm:presLayoutVars>
          <dgm:bulletEnabled val="1"/>
        </dgm:presLayoutVars>
      </dgm:prSet>
      <dgm:spPr/>
    </dgm:pt>
    <dgm:pt modelId="{F907092B-C0EC-6C4D-AA9B-F02A6BB4D4BF}" type="pres">
      <dgm:prSet presAssocID="{B7B60BDB-CFDD-CB41-9C31-B95A9CC8EB3F}" presName="sibTrans" presStyleLbl="sibTrans2D1" presStyleIdx="3" presStyleCnt="4"/>
      <dgm:spPr/>
    </dgm:pt>
    <dgm:pt modelId="{3454AED0-674C-434C-BFDD-BE3171B76954}" type="pres">
      <dgm:prSet presAssocID="{B7B60BDB-CFDD-CB41-9C31-B95A9CC8EB3F}" presName="connectorText" presStyleLbl="sibTrans2D1" presStyleIdx="3" presStyleCnt="4"/>
      <dgm:spPr/>
    </dgm:pt>
    <dgm:pt modelId="{74E41FC0-0CDB-EE42-AE23-9F7E3C680CCA}" type="pres">
      <dgm:prSet presAssocID="{D1F88C84-59C1-AC4C-A0FF-D0FF7CE657A1}" presName="node" presStyleLbl="node1" presStyleIdx="4" presStyleCnt="5" custLinFactNeighborX="-5841">
        <dgm:presLayoutVars>
          <dgm:bulletEnabled val="1"/>
        </dgm:presLayoutVars>
      </dgm:prSet>
      <dgm:spPr/>
    </dgm:pt>
  </dgm:ptLst>
  <dgm:cxnLst>
    <dgm:cxn modelId="{E0481857-A972-E642-8DCE-16875D58A8CE}" type="presOf" srcId="{9213723A-70CC-114B-B35B-D29B8917D60A}" destId="{C7CACBD8-F54B-A247-8AFE-C7EE88FA4818}" srcOrd="1" destOrd="0" presId="urn:microsoft.com/office/officeart/2005/8/layout/process1"/>
    <dgm:cxn modelId="{48D3EC5D-6E91-174B-BA4E-93B20F291588}" type="presOf" srcId="{B7B60BDB-CFDD-CB41-9C31-B95A9CC8EB3F}" destId="{F907092B-C0EC-6C4D-AA9B-F02A6BB4D4BF}" srcOrd="0" destOrd="0" presId="urn:microsoft.com/office/officeart/2005/8/layout/process1"/>
    <dgm:cxn modelId="{BBC6656B-8990-6741-A960-5252E3DA711A}" srcId="{50526754-B0A7-9E4C-963F-F2AD2CD66414}" destId="{2E92EE27-D208-354C-B6E4-A595D45CEF89}" srcOrd="2" destOrd="0" parTransId="{AED361C7-E2C6-214A-96A0-2A573F13E302}" sibTransId="{E2071545-E344-E24B-9567-ACEDF962C3CE}"/>
    <dgm:cxn modelId="{39C9EE7C-0581-AB45-A33B-390AF33A2E14}" srcId="{50526754-B0A7-9E4C-963F-F2AD2CD66414}" destId="{DF6917B5-BC57-AE41-8487-839719A8A346}" srcOrd="0" destOrd="0" parTransId="{FC61E3A3-3533-8843-9B0D-ADE5AB9DEDE4}" sibTransId="{9213723A-70CC-114B-B35B-D29B8917D60A}"/>
    <dgm:cxn modelId="{59F5237F-0F19-E045-ABBB-07F2D0A75997}" type="presOf" srcId="{E43F74F6-177D-6D4F-8DFE-18DA99C25BA3}" destId="{81D77FDD-86BE-0B4E-B35A-1663412B6623}" srcOrd="0" destOrd="0" presId="urn:microsoft.com/office/officeart/2005/8/layout/process1"/>
    <dgm:cxn modelId="{7D0E8D83-3014-3F44-A06A-A06F57E7DF2E}" type="presOf" srcId="{2E92EE27-D208-354C-B6E4-A595D45CEF89}" destId="{E28E713F-A6F6-BE4C-9EF6-E53E66A1A261}" srcOrd="0" destOrd="0" presId="urn:microsoft.com/office/officeart/2005/8/layout/process1"/>
    <dgm:cxn modelId="{25A26D8A-B5EB-B148-8C1F-41D1FA59EB2D}" type="presOf" srcId="{B7B60BDB-CFDD-CB41-9C31-B95A9CC8EB3F}" destId="{3454AED0-674C-434C-BFDD-BE3171B76954}" srcOrd="1" destOrd="0" presId="urn:microsoft.com/office/officeart/2005/8/layout/process1"/>
    <dgm:cxn modelId="{74DC218C-72F6-7D4C-948E-371DC2FBCE10}" type="presOf" srcId="{7113B225-36F5-5049-8B19-14DDF9904140}" destId="{187DAEC8-BD89-1247-A42D-E0B6C3EDDA56}" srcOrd="0"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971376AD-FC16-F14D-9D19-FF70A419E286}" type="presOf" srcId="{9213723A-70CC-114B-B35B-D29B8917D60A}" destId="{2AD1C4CC-E4AC-4C4D-A523-324449D5B254}" srcOrd="0" destOrd="0" presId="urn:microsoft.com/office/officeart/2005/8/layout/process1"/>
    <dgm:cxn modelId="{1FC1F8AF-0A3E-E14A-8B7D-A79026045477}" type="presOf" srcId="{E2071545-E344-E24B-9567-ACEDF962C3CE}" destId="{20EE5A69-8206-6B43-A7C6-FFC018097712}" srcOrd="1" destOrd="0" presId="urn:microsoft.com/office/officeart/2005/8/layout/process1"/>
    <dgm:cxn modelId="{639B51B7-64C5-554B-A912-4EA3528111C1}" srcId="{50526754-B0A7-9E4C-963F-F2AD2CD66414}" destId="{E43F74F6-177D-6D4F-8DFE-18DA99C25BA3}" srcOrd="3" destOrd="0" parTransId="{F06EAFF7-F3DB-424D-B735-1031CA320D23}" sibTransId="{B7B60BDB-CFDD-CB41-9C31-B95A9CC8EB3F}"/>
    <dgm:cxn modelId="{68CCFFD3-0351-DB4C-8A95-2C40C66E601D}" type="presOf" srcId="{50526754-B0A7-9E4C-963F-F2AD2CD66414}" destId="{FA6425C2-AA08-B64E-A606-59F3BF5CBF41}" srcOrd="0" destOrd="0" presId="urn:microsoft.com/office/officeart/2005/8/layout/process1"/>
    <dgm:cxn modelId="{5089FFD9-48DE-C44B-B71F-27DDBE74DCB3}" type="presOf" srcId="{E2071545-E344-E24B-9567-ACEDF962C3CE}" destId="{B0D2F3A1-2EDE-C843-A13B-91B6EFDF8970}" srcOrd="0" destOrd="0" presId="urn:microsoft.com/office/officeart/2005/8/layout/process1"/>
    <dgm:cxn modelId="{C91EF7DE-F02D-F047-A4C0-D947F04F8E37}" type="presOf" srcId="{2869A9FC-BC44-0D48-825F-EF4F118221A1}" destId="{A7AFFDE3-8340-284B-AA05-1B08401BEFB1}" srcOrd="0" destOrd="0" presId="urn:microsoft.com/office/officeart/2005/8/layout/process1"/>
    <dgm:cxn modelId="{96A80CE6-3CF3-CB4D-966B-C93C601297AA}" srcId="{50526754-B0A7-9E4C-963F-F2AD2CD66414}" destId="{D1F88C84-59C1-AC4C-A0FF-D0FF7CE657A1}" srcOrd="4" destOrd="0" parTransId="{DCBFB39D-FEF6-364D-AFC5-E08F1B1D3665}" sibTransId="{1E98A2C3-BCF2-FB4D-8FF9-81D9C1242651}"/>
    <dgm:cxn modelId="{326D6BE6-26D4-A04E-A823-25CFFC541917}" type="presOf" srcId="{D1F88C84-59C1-AC4C-A0FF-D0FF7CE657A1}" destId="{74E41FC0-0CDB-EE42-AE23-9F7E3C680CCA}" srcOrd="0" destOrd="0" presId="urn:microsoft.com/office/officeart/2005/8/layout/process1"/>
    <dgm:cxn modelId="{9A386BF3-5F44-6D4F-8C19-B0FC1600FEB7}" type="presOf" srcId="{2869A9FC-BC44-0D48-825F-EF4F118221A1}" destId="{8E6E80A3-354C-7B48-866D-4CE3A931B3BA}" srcOrd="1" destOrd="0" presId="urn:microsoft.com/office/officeart/2005/8/layout/process1"/>
    <dgm:cxn modelId="{886A6FFD-5CB0-BA43-9BDC-08805BAAB9D9}" type="presOf" srcId="{DF6917B5-BC57-AE41-8487-839719A8A346}" destId="{9C3A7E56-DE6C-B644-B180-91118566441A}" srcOrd="0" destOrd="0" presId="urn:microsoft.com/office/officeart/2005/8/layout/process1"/>
    <dgm:cxn modelId="{C0D5E9A4-EE0D-5547-BDBD-AFC59E7CFA8A}" type="presParOf" srcId="{FA6425C2-AA08-B64E-A606-59F3BF5CBF41}" destId="{9C3A7E56-DE6C-B644-B180-91118566441A}" srcOrd="0" destOrd="0" presId="urn:microsoft.com/office/officeart/2005/8/layout/process1"/>
    <dgm:cxn modelId="{AF9CF639-CFF2-1B42-B663-11C2280687C0}" type="presParOf" srcId="{FA6425C2-AA08-B64E-A606-59F3BF5CBF41}" destId="{2AD1C4CC-E4AC-4C4D-A523-324449D5B254}" srcOrd="1" destOrd="0" presId="urn:microsoft.com/office/officeart/2005/8/layout/process1"/>
    <dgm:cxn modelId="{8D6A770C-A634-F440-B49F-6158C618173A}" type="presParOf" srcId="{2AD1C4CC-E4AC-4C4D-A523-324449D5B254}" destId="{C7CACBD8-F54B-A247-8AFE-C7EE88FA4818}" srcOrd="0" destOrd="0" presId="urn:microsoft.com/office/officeart/2005/8/layout/process1"/>
    <dgm:cxn modelId="{A12E31CF-93E0-CD4D-8F99-B1D524571821}" type="presParOf" srcId="{FA6425C2-AA08-B64E-A606-59F3BF5CBF41}" destId="{187DAEC8-BD89-1247-A42D-E0B6C3EDDA56}" srcOrd="2" destOrd="0" presId="urn:microsoft.com/office/officeart/2005/8/layout/process1"/>
    <dgm:cxn modelId="{1894D8D5-6CBE-694A-9DA9-35286F8787A5}" type="presParOf" srcId="{FA6425C2-AA08-B64E-A606-59F3BF5CBF41}" destId="{A7AFFDE3-8340-284B-AA05-1B08401BEFB1}" srcOrd="3" destOrd="0" presId="urn:microsoft.com/office/officeart/2005/8/layout/process1"/>
    <dgm:cxn modelId="{269D3362-9DC8-0B46-B3C9-86BFF0F90584}" type="presParOf" srcId="{A7AFFDE3-8340-284B-AA05-1B08401BEFB1}" destId="{8E6E80A3-354C-7B48-866D-4CE3A931B3BA}" srcOrd="0" destOrd="0" presId="urn:microsoft.com/office/officeart/2005/8/layout/process1"/>
    <dgm:cxn modelId="{46CD1A22-CFF5-C640-ADA4-8181153D8D5F}" type="presParOf" srcId="{FA6425C2-AA08-B64E-A606-59F3BF5CBF41}" destId="{E28E713F-A6F6-BE4C-9EF6-E53E66A1A261}" srcOrd="4" destOrd="0" presId="urn:microsoft.com/office/officeart/2005/8/layout/process1"/>
    <dgm:cxn modelId="{A80223D2-EA7C-7D4A-99E0-EB37784B0B5A}" type="presParOf" srcId="{FA6425C2-AA08-B64E-A606-59F3BF5CBF41}" destId="{B0D2F3A1-2EDE-C843-A13B-91B6EFDF8970}" srcOrd="5" destOrd="0" presId="urn:microsoft.com/office/officeart/2005/8/layout/process1"/>
    <dgm:cxn modelId="{3C2B60D7-64C8-2249-84A3-B6E210A32E19}" type="presParOf" srcId="{B0D2F3A1-2EDE-C843-A13B-91B6EFDF8970}" destId="{20EE5A69-8206-6B43-A7C6-FFC018097712}" srcOrd="0" destOrd="0" presId="urn:microsoft.com/office/officeart/2005/8/layout/process1"/>
    <dgm:cxn modelId="{3E17F89B-362E-674E-83C6-48C18E335275}" type="presParOf" srcId="{FA6425C2-AA08-B64E-A606-59F3BF5CBF41}" destId="{81D77FDD-86BE-0B4E-B35A-1663412B6623}" srcOrd="6" destOrd="0" presId="urn:microsoft.com/office/officeart/2005/8/layout/process1"/>
    <dgm:cxn modelId="{058B9DD2-BEE5-7449-A40A-C2744D9A9BE0}" type="presParOf" srcId="{FA6425C2-AA08-B64E-A606-59F3BF5CBF41}" destId="{F907092B-C0EC-6C4D-AA9B-F02A6BB4D4BF}" srcOrd="7" destOrd="0" presId="urn:microsoft.com/office/officeart/2005/8/layout/process1"/>
    <dgm:cxn modelId="{7DEE3BA9-F2B8-6E48-90C4-3477B2EB0EFF}" type="presParOf" srcId="{F907092B-C0EC-6C4D-AA9B-F02A6BB4D4BF}" destId="{3454AED0-674C-434C-BFDD-BE3171B76954}" srcOrd="0" destOrd="0" presId="urn:microsoft.com/office/officeart/2005/8/layout/process1"/>
    <dgm:cxn modelId="{A7A76D39-8150-2444-9380-3CBE00A8B438}" type="presParOf" srcId="{FA6425C2-AA08-B64E-A606-59F3BF5CBF41}" destId="{74E41FC0-0CDB-EE42-AE23-9F7E3C680CCA}"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526754-B0A7-9E4C-963F-F2AD2CD66414}" type="doc">
      <dgm:prSet loTypeId="urn:microsoft.com/office/officeart/2005/8/layout/process1" loCatId="" qsTypeId="urn:microsoft.com/office/officeart/2005/8/quickstyle/simple4" qsCatId="simple" csTypeId="urn:microsoft.com/office/officeart/2005/8/colors/colorful1" csCatId="colorful" phldr="1"/>
      <dgm:spPr/>
    </dgm:pt>
    <dgm:pt modelId="{DF6917B5-BC57-AE41-8487-839719A8A346}">
      <dgm:prSet phldrT="[Text]" custT="1"/>
      <dgm:spPr>
        <a:solidFill>
          <a:schemeClr val="tx2"/>
        </a:solidFill>
      </dgm:spPr>
      <dgm:t>
        <a:bodyPr/>
        <a:lstStyle/>
        <a:p>
          <a:r>
            <a:rPr lang="en-US" sz="1700" dirty="0">
              <a:solidFill>
                <a:schemeClr val="bg1"/>
              </a:solidFill>
            </a:rPr>
            <a:t>New</a:t>
          </a:r>
        </a:p>
      </dgm:t>
    </dgm:pt>
    <dgm:pt modelId="{FC61E3A3-3533-8843-9B0D-ADE5AB9DEDE4}" type="parTrans" cxnId="{39C9EE7C-0581-AB45-A33B-390AF33A2E14}">
      <dgm:prSet/>
      <dgm:spPr/>
      <dgm:t>
        <a:bodyPr/>
        <a:lstStyle/>
        <a:p>
          <a:endParaRPr lang="en-US"/>
        </a:p>
      </dgm:t>
    </dgm:pt>
    <dgm:pt modelId="{9213723A-70CC-114B-B35B-D29B8917D60A}" type="sibTrans" cxnId="{39C9EE7C-0581-AB45-A33B-390AF33A2E14}">
      <dgm:prSet/>
      <dgm:spPr>
        <a:solidFill>
          <a:schemeClr val="tx2"/>
        </a:solidFill>
      </dgm:spPr>
      <dgm:t>
        <a:bodyPr/>
        <a:lstStyle/>
        <a:p>
          <a:endParaRPr lang="en-US" dirty="0"/>
        </a:p>
      </dgm:t>
    </dgm:pt>
    <dgm:pt modelId="{2E92EE27-D208-354C-B6E4-A595D45CEF89}">
      <dgm:prSet phldrT="[Text]" custT="1"/>
      <dgm:spPr>
        <a:solidFill>
          <a:schemeClr val="tx2"/>
        </a:solidFill>
      </dgm:spPr>
      <dgm:t>
        <a:bodyPr/>
        <a:lstStyle/>
        <a:p>
          <a:r>
            <a:rPr lang="en-US" sz="1700" dirty="0">
              <a:solidFill>
                <a:schemeClr val="bg1"/>
              </a:solidFill>
            </a:rPr>
            <a:t>In Progress</a:t>
          </a:r>
        </a:p>
      </dgm:t>
    </dgm:pt>
    <dgm:pt modelId="{AED361C7-E2C6-214A-96A0-2A573F13E302}" type="parTrans" cxnId="{BBC6656B-8990-6741-A960-5252E3DA711A}">
      <dgm:prSet/>
      <dgm:spPr/>
      <dgm:t>
        <a:bodyPr/>
        <a:lstStyle/>
        <a:p>
          <a:endParaRPr lang="en-US"/>
        </a:p>
      </dgm:t>
    </dgm:pt>
    <dgm:pt modelId="{E2071545-E344-E24B-9567-ACEDF962C3CE}" type="sibTrans" cxnId="{BBC6656B-8990-6741-A960-5252E3DA711A}">
      <dgm:prSet/>
      <dgm:spPr>
        <a:solidFill>
          <a:schemeClr val="tx2"/>
        </a:solidFill>
      </dgm:spPr>
      <dgm:t>
        <a:bodyPr/>
        <a:lstStyle/>
        <a:p>
          <a:endParaRPr lang="en-US" dirty="0"/>
        </a:p>
      </dgm:t>
    </dgm:pt>
    <dgm:pt modelId="{7113B225-36F5-5049-8B19-14DDF9904140}">
      <dgm:prSet phldrT="[Text]" custT="1"/>
      <dgm:spPr>
        <a:solidFill>
          <a:schemeClr val="tx2"/>
        </a:solidFill>
      </dgm:spPr>
      <dgm:t>
        <a:bodyPr/>
        <a:lstStyle/>
        <a:p>
          <a:r>
            <a:rPr lang="en-US" sz="1700" dirty="0">
              <a:solidFill>
                <a:schemeClr val="bg1"/>
              </a:solidFill>
            </a:rPr>
            <a:t>Triage</a:t>
          </a:r>
        </a:p>
      </dgm:t>
    </dgm:pt>
    <dgm:pt modelId="{551D6B0F-0566-EE42-8AEE-E9908CEC807C}" type="parTrans" cxnId="{8B5A7CA2-B037-5845-9B40-A4ED41E12704}">
      <dgm:prSet/>
      <dgm:spPr/>
      <dgm:t>
        <a:bodyPr/>
        <a:lstStyle/>
        <a:p>
          <a:endParaRPr lang="en-US"/>
        </a:p>
      </dgm:t>
    </dgm:pt>
    <dgm:pt modelId="{2869A9FC-BC44-0D48-825F-EF4F118221A1}" type="sibTrans" cxnId="{8B5A7CA2-B037-5845-9B40-A4ED41E12704}">
      <dgm:prSet/>
      <dgm:spPr>
        <a:solidFill>
          <a:schemeClr val="tx2"/>
        </a:solidFill>
      </dgm:spPr>
      <dgm:t>
        <a:bodyPr/>
        <a:lstStyle/>
        <a:p>
          <a:endParaRPr lang="en-US" dirty="0"/>
        </a:p>
      </dgm:t>
    </dgm:pt>
    <dgm:pt modelId="{E43F74F6-177D-6D4F-8DFE-18DA99C25BA3}">
      <dgm:prSet phldrT="[Text]" custT="1"/>
      <dgm:spPr>
        <a:solidFill>
          <a:schemeClr val="tx2"/>
        </a:solidFill>
      </dgm:spPr>
      <dgm:t>
        <a:bodyPr/>
        <a:lstStyle/>
        <a:p>
          <a:r>
            <a:rPr lang="en-US" sz="1700" dirty="0">
              <a:solidFill>
                <a:schemeClr val="bg1"/>
              </a:solidFill>
            </a:rPr>
            <a:t>Awaiting Approval</a:t>
          </a:r>
        </a:p>
      </dgm:t>
    </dgm:pt>
    <dgm:pt modelId="{F06EAFF7-F3DB-424D-B735-1031CA320D23}" type="parTrans" cxnId="{639B51B7-64C5-554B-A912-4EA3528111C1}">
      <dgm:prSet/>
      <dgm:spPr/>
      <dgm:t>
        <a:bodyPr/>
        <a:lstStyle/>
        <a:p>
          <a:endParaRPr lang="en-US"/>
        </a:p>
      </dgm:t>
    </dgm:pt>
    <dgm:pt modelId="{B7B60BDB-CFDD-CB41-9C31-B95A9CC8EB3F}" type="sibTrans" cxnId="{639B51B7-64C5-554B-A912-4EA3528111C1}">
      <dgm:prSet/>
      <dgm:spPr>
        <a:solidFill>
          <a:schemeClr val="tx2"/>
        </a:solidFill>
      </dgm:spPr>
      <dgm:t>
        <a:bodyPr/>
        <a:lstStyle/>
        <a:p>
          <a:endParaRPr lang="en-US" dirty="0"/>
        </a:p>
      </dgm:t>
    </dgm:pt>
    <dgm:pt modelId="{D1F88C84-59C1-AC4C-A0FF-D0FF7CE657A1}">
      <dgm:prSet phldrT="[Text]" custT="1"/>
      <dgm:spPr>
        <a:solidFill>
          <a:schemeClr val="tx2"/>
        </a:solidFill>
      </dgm:spPr>
      <dgm:t>
        <a:bodyPr/>
        <a:lstStyle/>
        <a:p>
          <a:r>
            <a:rPr lang="en-US" sz="1700" dirty="0">
              <a:solidFill>
                <a:schemeClr val="bg1"/>
              </a:solidFill>
            </a:rPr>
            <a:t>Canceled*</a:t>
          </a:r>
        </a:p>
      </dgm:t>
    </dgm:pt>
    <dgm:pt modelId="{DCBFB39D-FEF6-364D-AFC5-E08F1B1D3665}" type="parTrans" cxnId="{96A80CE6-3CF3-CB4D-966B-C93C601297AA}">
      <dgm:prSet/>
      <dgm:spPr/>
      <dgm:t>
        <a:bodyPr/>
        <a:lstStyle/>
        <a:p>
          <a:endParaRPr lang="en-US"/>
        </a:p>
      </dgm:t>
    </dgm:pt>
    <dgm:pt modelId="{1E98A2C3-BCF2-FB4D-8FF9-81D9C1242651}" type="sibTrans" cxnId="{96A80CE6-3CF3-CB4D-966B-C93C601297AA}">
      <dgm:prSet/>
      <dgm:spPr>
        <a:solidFill>
          <a:srgbClr val="032D42"/>
        </a:solidFill>
      </dgm:spPr>
      <dgm:t>
        <a:bodyPr/>
        <a:lstStyle/>
        <a:p>
          <a:endParaRPr lang="en-US" dirty="0"/>
        </a:p>
      </dgm:t>
    </dgm:pt>
    <dgm:pt modelId="{6DB59D7E-50D4-4BC6-920E-085FB5DBDB1D}">
      <dgm:prSet phldrT="[Text]" custT="1"/>
      <dgm:spPr>
        <a:solidFill>
          <a:schemeClr val="tx2"/>
        </a:solidFill>
      </dgm:spPr>
      <dgm:t>
        <a:bodyPr/>
        <a:lstStyle/>
        <a:p>
          <a:r>
            <a:rPr lang="en-US" sz="1700" dirty="0">
              <a:solidFill>
                <a:schemeClr val="bg1"/>
              </a:solidFill>
            </a:rPr>
            <a:t>Closed</a:t>
          </a:r>
        </a:p>
      </dgm:t>
    </dgm:pt>
    <dgm:pt modelId="{BEE37879-0439-4790-A4DB-2BE2025AC9D6}" type="sibTrans" cxnId="{84CE2A64-6F02-4CB2-8F40-0A63FF2B8A63}">
      <dgm:prSet/>
      <dgm:spPr/>
      <dgm:t>
        <a:bodyPr/>
        <a:lstStyle/>
        <a:p>
          <a:endParaRPr lang="en-US"/>
        </a:p>
      </dgm:t>
    </dgm:pt>
    <dgm:pt modelId="{EC0F938C-E6AF-4E6F-A05B-0DF4A3A4F67D}" type="parTrans" cxnId="{84CE2A64-6F02-4CB2-8F40-0A63FF2B8A63}">
      <dgm:prSet/>
      <dgm:spPr/>
      <dgm:t>
        <a:bodyPr/>
        <a:lstStyle/>
        <a:p>
          <a:endParaRPr lang="en-US"/>
        </a:p>
      </dgm:t>
    </dgm:pt>
    <dgm:pt modelId="{FA6425C2-AA08-B64E-A606-59F3BF5CBF41}" type="pres">
      <dgm:prSet presAssocID="{50526754-B0A7-9E4C-963F-F2AD2CD66414}" presName="Name0" presStyleCnt="0">
        <dgm:presLayoutVars>
          <dgm:dir/>
          <dgm:resizeHandles val="exact"/>
        </dgm:presLayoutVars>
      </dgm:prSet>
      <dgm:spPr/>
    </dgm:pt>
    <dgm:pt modelId="{9C3A7E56-DE6C-B644-B180-91118566441A}" type="pres">
      <dgm:prSet presAssocID="{DF6917B5-BC57-AE41-8487-839719A8A346}" presName="node" presStyleLbl="node1" presStyleIdx="0" presStyleCnt="6">
        <dgm:presLayoutVars>
          <dgm:bulletEnabled val="1"/>
        </dgm:presLayoutVars>
      </dgm:prSet>
      <dgm:spPr/>
    </dgm:pt>
    <dgm:pt modelId="{2AD1C4CC-E4AC-4C4D-A523-324449D5B254}" type="pres">
      <dgm:prSet presAssocID="{9213723A-70CC-114B-B35B-D29B8917D60A}" presName="sibTrans" presStyleLbl="sibTrans2D1" presStyleIdx="0" presStyleCnt="5"/>
      <dgm:spPr/>
    </dgm:pt>
    <dgm:pt modelId="{C7CACBD8-F54B-A247-8AFE-C7EE88FA4818}" type="pres">
      <dgm:prSet presAssocID="{9213723A-70CC-114B-B35B-D29B8917D60A}" presName="connectorText" presStyleLbl="sibTrans2D1" presStyleIdx="0" presStyleCnt="5"/>
      <dgm:spPr/>
    </dgm:pt>
    <dgm:pt modelId="{187DAEC8-BD89-1247-A42D-E0B6C3EDDA56}" type="pres">
      <dgm:prSet presAssocID="{7113B225-36F5-5049-8B19-14DDF9904140}" presName="node" presStyleLbl="node1" presStyleIdx="1" presStyleCnt="6">
        <dgm:presLayoutVars>
          <dgm:bulletEnabled val="1"/>
        </dgm:presLayoutVars>
      </dgm:prSet>
      <dgm:spPr/>
    </dgm:pt>
    <dgm:pt modelId="{A7AFFDE3-8340-284B-AA05-1B08401BEFB1}" type="pres">
      <dgm:prSet presAssocID="{2869A9FC-BC44-0D48-825F-EF4F118221A1}" presName="sibTrans" presStyleLbl="sibTrans2D1" presStyleIdx="1" presStyleCnt="5"/>
      <dgm:spPr/>
    </dgm:pt>
    <dgm:pt modelId="{8E6E80A3-354C-7B48-866D-4CE3A931B3BA}" type="pres">
      <dgm:prSet presAssocID="{2869A9FC-BC44-0D48-825F-EF4F118221A1}" presName="connectorText" presStyleLbl="sibTrans2D1" presStyleIdx="1" presStyleCnt="5"/>
      <dgm:spPr/>
    </dgm:pt>
    <dgm:pt modelId="{E28E713F-A6F6-BE4C-9EF6-E53E66A1A261}" type="pres">
      <dgm:prSet presAssocID="{2E92EE27-D208-354C-B6E4-A595D45CEF89}" presName="node" presStyleLbl="node1" presStyleIdx="2" presStyleCnt="6" custLinFactNeighborX="-5841">
        <dgm:presLayoutVars>
          <dgm:bulletEnabled val="1"/>
        </dgm:presLayoutVars>
      </dgm:prSet>
      <dgm:spPr/>
    </dgm:pt>
    <dgm:pt modelId="{B0D2F3A1-2EDE-C843-A13B-91B6EFDF8970}" type="pres">
      <dgm:prSet presAssocID="{E2071545-E344-E24B-9567-ACEDF962C3CE}" presName="sibTrans" presStyleLbl="sibTrans2D1" presStyleIdx="2" presStyleCnt="5"/>
      <dgm:spPr/>
    </dgm:pt>
    <dgm:pt modelId="{20EE5A69-8206-6B43-A7C6-FFC018097712}" type="pres">
      <dgm:prSet presAssocID="{E2071545-E344-E24B-9567-ACEDF962C3CE}" presName="connectorText" presStyleLbl="sibTrans2D1" presStyleIdx="2" presStyleCnt="5"/>
      <dgm:spPr/>
    </dgm:pt>
    <dgm:pt modelId="{81D77FDD-86BE-0B4E-B35A-1663412B6623}" type="pres">
      <dgm:prSet presAssocID="{E43F74F6-177D-6D4F-8DFE-18DA99C25BA3}" presName="node" presStyleLbl="node1" presStyleIdx="3" presStyleCnt="6" custLinFactNeighborX="-5841">
        <dgm:presLayoutVars>
          <dgm:bulletEnabled val="1"/>
        </dgm:presLayoutVars>
      </dgm:prSet>
      <dgm:spPr/>
    </dgm:pt>
    <dgm:pt modelId="{F907092B-C0EC-6C4D-AA9B-F02A6BB4D4BF}" type="pres">
      <dgm:prSet presAssocID="{B7B60BDB-CFDD-CB41-9C31-B95A9CC8EB3F}" presName="sibTrans" presStyleLbl="sibTrans2D1" presStyleIdx="3" presStyleCnt="5"/>
      <dgm:spPr/>
    </dgm:pt>
    <dgm:pt modelId="{3454AED0-674C-434C-BFDD-BE3171B76954}" type="pres">
      <dgm:prSet presAssocID="{B7B60BDB-CFDD-CB41-9C31-B95A9CC8EB3F}" presName="connectorText" presStyleLbl="sibTrans2D1" presStyleIdx="3" presStyleCnt="5"/>
      <dgm:spPr/>
    </dgm:pt>
    <dgm:pt modelId="{74E41FC0-0CDB-EE42-AE23-9F7E3C680CCA}" type="pres">
      <dgm:prSet presAssocID="{D1F88C84-59C1-AC4C-A0FF-D0FF7CE657A1}" presName="node" presStyleLbl="node1" presStyleIdx="4" presStyleCnt="6" custLinFactNeighborX="-5841">
        <dgm:presLayoutVars>
          <dgm:bulletEnabled val="1"/>
        </dgm:presLayoutVars>
      </dgm:prSet>
      <dgm:spPr/>
    </dgm:pt>
    <dgm:pt modelId="{C53EE82E-EB1D-4AF8-A8BD-045A75DD51DB}" type="pres">
      <dgm:prSet presAssocID="{1E98A2C3-BCF2-FB4D-8FF9-81D9C1242651}" presName="sibTrans" presStyleLbl="sibTrans2D1" presStyleIdx="4" presStyleCnt="5"/>
      <dgm:spPr/>
    </dgm:pt>
    <dgm:pt modelId="{156DA4D4-CD45-4A9B-AC0B-7DE1A9FFF54D}" type="pres">
      <dgm:prSet presAssocID="{1E98A2C3-BCF2-FB4D-8FF9-81D9C1242651}" presName="connectorText" presStyleLbl="sibTrans2D1" presStyleIdx="4" presStyleCnt="5"/>
      <dgm:spPr/>
    </dgm:pt>
    <dgm:pt modelId="{DAD7A2F0-C6F2-48D8-9569-74BF54753624}" type="pres">
      <dgm:prSet presAssocID="{6DB59D7E-50D4-4BC6-920E-085FB5DBDB1D}" presName="node" presStyleLbl="node1" presStyleIdx="5" presStyleCnt="6" custLinFactNeighborX="-5841">
        <dgm:presLayoutVars>
          <dgm:bulletEnabled val="1"/>
        </dgm:presLayoutVars>
      </dgm:prSet>
      <dgm:spPr/>
    </dgm:pt>
  </dgm:ptLst>
  <dgm:cxnLst>
    <dgm:cxn modelId="{E0481857-A972-E642-8DCE-16875D58A8CE}" type="presOf" srcId="{9213723A-70CC-114B-B35B-D29B8917D60A}" destId="{C7CACBD8-F54B-A247-8AFE-C7EE88FA4818}" srcOrd="1" destOrd="0" presId="urn:microsoft.com/office/officeart/2005/8/layout/process1"/>
    <dgm:cxn modelId="{48D3EC5D-6E91-174B-BA4E-93B20F291588}" type="presOf" srcId="{B7B60BDB-CFDD-CB41-9C31-B95A9CC8EB3F}" destId="{F907092B-C0EC-6C4D-AA9B-F02A6BB4D4BF}" srcOrd="0" destOrd="0" presId="urn:microsoft.com/office/officeart/2005/8/layout/process1"/>
    <dgm:cxn modelId="{84CE2A64-6F02-4CB2-8F40-0A63FF2B8A63}" srcId="{50526754-B0A7-9E4C-963F-F2AD2CD66414}" destId="{6DB59D7E-50D4-4BC6-920E-085FB5DBDB1D}" srcOrd="5" destOrd="0" parTransId="{EC0F938C-E6AF-4E6F-A05B-0DF4A3A4F67D}" sibTransId="{BEE37879-0439-4790-A4DB-2BE2025AC9D6}"/>
    <dgm:cxn modelId="{BBC6656B-8990-6741-A960-5252E3DA711A}" srcId="{50526754-B0A7-9E4C-963F-F2AD2CD66414}" destId="{2E92EE27-D208-354C-B6E4-A595D45CEF89}" srcOrd="2" destOrd="0" parTransId="{AED361C7-E2C6-214A-96A0-2A573F13E302}" sibTransId="{E2071545-E344-E24B-9567-ACEDF962C3CE}"/>
    <dgm:cxn modelId="{6E0E2577-203D-466D-9A97-A882056C34E8}" type="presOf" srcId="{1E98A2C3-BCF2-FB4D-8FF9-81D9C1242651}" destId="{C53EE82E-EB1D-4AF8-A8BD-045A75DD51DB}" srcOrd="0" destOrd="0" presId="urn:microsoft.com/office/officeart/2005/8/layout/process1"/>
    <dgm:cxn modelId="{39C9EE7C-0581-AB45-A33B-390AF33A2E14}" srcId="{50526754-B0A7-9E4C-963F-F2AD2CD66414}" destId="{DF6917B5-BC57-AE41-8487-839719A8A346}" srcOrd="0" destOrd="0" parTransId="{FC61E3A3-3533-8843-9B0D-ADE5AB9DEDE4}" sibTransId="{9213723A-70CC-114B-B35B-D29B8917D60A}"/>
    <dgm:cxn modelId="{59F5237F-0F19-E045-ABBB-07F2D0A75997}" type="presOf" srcId="{E43F74F6-177D-6D4F-8DFE-18DA99C25BA3}" destId="{81D77FDD-86BE-0B4E-B35A-1663412B6623}" srcOrd="0" destOrd="0" presId="urn:microsoft.com/office/officeart/2005/8/layout/process1"/>
    <dgm:cxn modelId="{2059A880-7047-4CF7-A1BF-FDEC67B669F5}" type="presOf" srcId="{6DB59D7E-50D4-4BC6-920E-085FB5DBDB1D}" destId="{DAD7A2F0-C6F2-48D8-9569-74BF54753624}" srcOrd="0" destOrd="0" presId="urn:microsoft.com/office/officeart/2005/8/layout/process1"/>
    <dgm:cxn modelId="{7D0E8D83-3014-3F44-A06A-A06F57E7DF2E}" type="presOf" srcId="{2E92EE27-D208-354C-B6E4-A595D45CEF89}" destId="{E28E713F-A6F6-BE4C-9EF6-E53E66A1A261}" srcOrd="0" destOrd="0" presId="urn:microsoft.com/office/officeart/2005/8/layout/process1"/>
    <dgm:cxn modelId="{25A26D8A-B5EB-B148-8C1F-41D1FA59EB2D}" type="presOf" srcId="{B7B60BDB-CFDD-CB41-9C31-B95A9CC8EB3F}" destId="{3454AED0-674C-434C-BFDD-BE3171B76954}" srcOrd="1" destOrd="0" presId="urn:microsoft.com/office/officeart/2005/8/layout/process1"/>
    <dgm:cxn modelId="{74DC218C-72F6-7D4C-948E-371DC2FBCE10}" type="presOf" srcId="{7113B225-36F5-5049-8B19-14DDF9904140}" destId="{187DAEC8-BD89-1247-A42D-E0B6C3EDDA56}" srcOrd="0" destOrd="0" presId="urn:microsoft.com/office/officeart/2005/8/layout/process1"/>
    <dgm:cxn modelId="{8B5A7CA2-B037-5845-9B40-A4ED41E12704}" srcId="{50526754-B0A7-9E4C-963F-F2AD2CD66414}" destId="{7113B225-36F5-5049-8B19-14DDF9904140}" srcOrd="1" destOrd="0" parTransId="{551D6B0F-0566-EE42-8AEE-E9908CEC807C}" sibTransId="{2869A9FC-BC44-0D48-825F-EF4F118221A1}"/>
    <dgm:cxn modelId="{971376AD-FC16-F14D-9D19-FF70A419E286}" type="presOf" srcId="{9213723A-70CC-114B-B35B-D29B8917D60A}" destId="{2AD1C4CC-E4AC-4C4D-A523-324449D5B254}" srcOrd="0" destOrd="0" presId="urn:microsoft.com/office/officeart/2005/8/layout/process1"/>
    <dgm:cxn modelId="{1FC1F8AF-0A3E-E14A-8B7D-A79026045477}" type="presOf" srcId="{E2071545-E344-E24B-9567-ACEDF962C3CE}" destId="{20EE5A69-8206-6B43-A7C6-FFC018097712}" srcOrd="1" destOrd="0" presId="urn:microsoft.com/office/officeart/2005/8/layout/process1"/>
    <dgm:cxn modelId="{639B51B7-64C5-554B-A912-4EA3528111C1}" srcId="{50526754-B0A7-9E4C-963F-F2AD2CD66414}" destId="{E43F74F6-177D-6D4F-8DFE-18DA99C25BA3}" srcOrd="3" destOrd="0" parTransId="{F06EAFF7-F3DB-424D-B735-1031CA320D23}" sibTransId="{B7B60BDB-CFDD-CB41-9C31-B95A9CC8EB3F}"/>
    <dgm:cxn modelId="{68CCFFD3-0351-DB4C-8A95-2C40C66E601D}" type="presOf" srcId="{50526754-B0A7-9E4C-963F-F2AD2CD66414}" destId="{FA6425C2-AA08-B64E-A606-59F3BF5CBF41}" srcOrd="0" destOrd="0" presId="urn:microsoft.com/office/officeart/2005/8/layout/process1"/>
    <dgm:cxn modelId="{5089FFD9-48DE-C44B-B71F-27DDBE74DCB3}" type="presOf" srcId="{E2071545-E344-E24B-9567-ACEDF962C3CE}" destId="{B0D2F3A1-2EDE-C843-A13B-91B6EFDF8970}" srcOrd="0" destOrd="0" presId="urn:microsoft.com/office/officeart/2005/8/layout/process1"/>
    <dgm:cxn modelId="{692832DA-53EE-4D39-9D5A-26C9DDC08840}" type="presOf" srcId="{1E98A2C3-BCF2-FB4D-8FF9-81D9C1242651}" destId="{156DA4D4-CD45-4A9B-AC0B-7DE1A9FFF54D}" srcOrd="1" destOrd="0" presId="urn:microsoft.com/office/officeart/2005/8/layout/process1"/>
    <dgm:cxn modelId="{C91EF7DE-F02D-F047-A4C0-D947F04F8E37}" type="presOf" srcId="{2869A9FC-BC44-0D48-825F-EF4F118221A1}" destId="{A7AFFDE3-8340-284B-AA05-1B08401BEFB1}" srcOrd="0" destOrd="0" presId="urn:microsoft.com/office/officeart/2005/8/layout/process1"/>
    <dgm:cxn modelId="{96A80CE6-3CF3-CB4D-966B-C93C601297AA}" srcId="{50526754-B0A7-9E4C-963F-F2AD2CD66414}" destId="{D1F88C84-59C1-AC4C-A0FF-D0FF7CE657A1}" srcOrd="4" destOrd="0" parTransId="{DCBFB39D-FEF6-364D-AFC5-E08F1B1D3665}" sibTransId="{1E98A2C3-BCF2-FB4D-8FF9-81D9C1242651}"/>
    <dgm:cxn modelId="{326D6BE6-26D4-A04E-A823-25CFFC541917}" type="presOf" srcId="{D1F88C84-59C1-AC4C-A0FF-D0FF7CE657A1}" destId="{74E41FC0-0CDB-EE42-AE23-9F7E3C680CCA}" srcOrd="0" destOrd="0" presId="urn:microsoft.com/office/officeart/2005/8/layout/process1"/>
    <dgm:cxn modelId="{9A386BF3-5F44-6D4F-8C19-B0FC1600FEB7}" type="presOf" srcId="{2869A9FC-BC44-0D48-825F-EF4F118221A1}" destId="{8E6E80A3-354C-7B48-866D-4CE3A931B3BA}" srcOrd="1" destOrd="0" presId="urn:microsoft.com/office/officeart/2005/8/layout/process1"/>
    <dgm:cxn modelId="{886A6FFD-5CB0-BA43-9BDC-08805BAAB9D9}" type="presOf" srcId="{DF6917B5-BC57-AE41-8487-839719A8A346}" destId="{9C3A7E56-DE6C-B644-B180-91118566441A}" srcOrd="0" destOrd="0" presId="urn:microsoft.com/office/officeart/2005/8/layout/process1"/>
    <dgm:cxn modelId="{C0D5E9A4-EE0D-5547-BDBD-AFC59E7CFA8A}" type="presParOf" srcId="{FA6425C2-AA08-B64E-A606-59F3BF5CBF41}" destId="{9C3A7E56-DE6C-B644-B180-91118566441A}" srcOrd="0" destOrd="0" presId="urn:microsoft.com/office/officeart/2005/8/layout/process1"/>
    <dgm:cxn modelId="{AF9CF639-CFF2-1B42-B663-11C2280687C0}" type="presParOf" srcId="{FA6425C2-AA08-B64E-A606-59F3BF5CBF41}" destId="{2AD1C4CC-E4AC-4C4D-A523-324449D5B254}" srcOrd="1" destOrd="0" presId="urn:microsoft.com/office/officeart/2005/8/layout/process1"/>
    <dgm:cxn modelId="{8D6A770C-A634-F440-B49F-6158C618173A}" type="presParOf" srcId="{2AD1C4CC-E4AC-4C4D-A523-324449D5B254}" destId="{C7CACBD8-F54B-A247-8AFE-C7EE88FA4818}" srcOrd="0" destOrd="0" presId="urn:microsoft.com/office/officeart/2005/8/layout/process1"/>
    <dgm:cxn modelId="{A12E31CF-93E0-CD4D-8F99-B1D524571821}" type="presParOf" srcId="{FA6425C2-AA08-B64E-A606-59F3BF5CBF41}" destId="{187DAEC8-BD89-1247-A42D-E0B6C3EDDA56}" srcOrd="2" destOrd="0" presId="urn:microsoft.com/office/officeart/2005/8/layout/process1"/>
    <dgm:cxn modelId="{1894D8D5-6CBE-694A-9DA9-35286F8787A5}" type="presParOf" srcId="{FA6425C2-AA08-B64E-A606-59F3BF5CBF41}" destId="{A7AFFDE3-8340-284B-AA05-1B08401BEFB1}" srcOrd="3" destOrd="0" presId="urn:microsoft.com/office/officeart/2005/8/layout/process1"/>
    <dgm:cxn modelId="{269D3362-9DC8-0B46-B3C9-86BFF0F90584}" type="presParOf" srcId="{A7AFFDE3-8340-284B-AA05-1B08401BEFB1}" destId="{8E6E80A3-354C-7B48-866D-4CE3A931B3BA}" srcOrd="0" destOrd="0" presId="urn:microsoft.com/office/officeart/2005/8/layout/process1"/>
    <dgm:cxn modelId="{46CD1A22-CFF5-C640-ADA4-8181153D8D5F}" type="presParOf" srcId="{FA6425C2-AA08-B64E-A606-59F3BF5CBF41}" destId="{E28E713F-A6F6-BE4C-9EF6-E53E66A1A261}" srcOrd="4" destOrd="0" presId="urn:microsoft.com/office/officeart/2005/8/layout/process1"/>
    <dgm:cxn modelId="{A80223D2-EA7C-7D4A-99E0-EB37784B0B5A}" type="presParOf" srcId="{FA6425C2-AA08-B64E-A606-59F3BF5CBF41}" destId="{B0D2F3A1-2EDE-C843-A13B-91B6EFDF8970}" srcOrd="5" destOrd="0" presId="urn:microsoft.com/office/officeart/2005/8/layout/process1"/>
    <dgm:cxn modelId="{3C2B60D7-64C8-2249-84A3-B6E210A32E19}" type="presParOf" srcId="{B0D2F3A1-2EDE-C843-A13B-91B6EFDF8970}" destId="{20EE5A69-8206-6B43-A7C6-FFC018097712}" srcOrd="0" destOrd="0" presId="urn:microsoft.com/office/officeart/2005/8/layout/process1"/>
    <dgm:cxn modelId="{3E17F89B-362E-674E-83C6-48C18E335275}" type="presParOf" srcId="{FA6425C2-AA08-B64E-A606-59F3BF5CBF41}" destId="{81D77FDD-86BE-0B4E-B35A-1663412B6623}" srcOrd="6" destOrd="0" presId="urn:microsoft.com/office/officeart/2005/8/layout/process1"/>
    <dgm:cxn modelId="{058B9DD2-BEE5-7449-A40A-C2744D9A9BE0}" type="presParOf" srcId="{FA6425C2-AA08-B64E-A606-59F3BF5CBF41}" destId="{F907092B-C0EC-6C4D-AA9B-F02A6BB4D4BF}" srcOrd="7" destOrd="0" presId="urn:microsoft.com/office/officeart/2005/8/layout/process1"/>
    <dgm:cxn modelId="{7DEE3BA9-F2B8-6E48-90C4-3477B2EB0EFF}" type="presParOf" srcId="{F907092B-C0EC-6C4D-AA9B-F02A6BB4D4BF}" destId="{3454AED0-674C-434C-BFDD-BE3171B76954}" srcOrd="0" destOrd="0" presId="urn:microsoft.com/office/officeart/2005/8/layout/process1"/>
    <dgm:cxn modelId="{A7A76D39-8150-2444-9380-3CBE00A8B438}" type="presParOf" srcId="{FA6425C2-AA08-B64E-A606-59F3BF5CBF41}" destId="{74E41FC0-0CDB-EE42-AE23-9F7E3C680CCA}" srcOrd="8" destOrd="0" presId="urn:microsoft.com/office/officeart/2005/8/layout/process1"/>
    <dgm:cxn modelId="{9F0FEBA1-257D-4544-BB7F-C0867D8AF8E8}" type="presParOf" srcId="{FA6425C2-AA08-B64E-A606-59F3BF5CBF41}" destId="{C53EE82E-EB1D-4AF8-A8BD-045A75DD51DB}" srcOrd="9" destOrd="0" presId="urn:microsoft.com/office/officeart/2005/8/layout/process1"/>
    <dgm:cxn modelId="{F0205058-7609-4324-A0D9-EF2D6955214C}" type="presParOf" srcId="{C53EE82E-EB1D-4AF8-A8BD-045A75DD51DB}" destId="{156DA4D4-CD45-4A9B-AC0B-7DE1A9FFF54D}" srcOrd="0" destOrd="0" presId="urn:microsoft.com/office/officeart/2005/8/layout/process1"/>
    <dgm:cxn modelId="{4FB25460-FF55-4447-8D55-E284CDBE2336}" type="presParOf" srcId="{FA6425C2-AA08-B64E-A606-59F3BF5CBF41}" destId="{DAD7A2F0-C6F2-48D8-9569-74BF5475362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A44FCD-9B1A-4B5E-A9A0-EABCDE51FB55}">
      <dsp:nvSpPr>
        <dsp:cNvPr id="0" name=""/>
        <dsp:cNvSpPr/>
      </dsp:nvSpPr>
      <dsp:spPr>
        <a:xfrm>
          <a:off x="3280000" y="1583"/>
          <a:ext cx="1216047" cy="810698"/>
        </a:xfrm>
        <a:prstGeom prst="roundRect">
          <a:avLst>
            <a:gd name="adj" fmla="val 10000"/>
          </a:avLst>
        </a:prstGeom>
        <a:solidFill>
          <a:srgbClr val="032D42"/>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rgbClr val="FFFFFF"/>
              </a:solidFill>
              <a:latin typeface="Century Gothic" panose="020F0302020204030204"/>
              <a:ea typeface="+mn-ea"/>
              <a:cs typeface="+mn-cs"/>
            </a:rPr>
            <a:t>Acme. Corp</a:t>
          </a:r>
          <a:endParaRPr lang="en-US" sz="1700" kern="1200" dirty="0">
            <a:solidFill>
              <a:srgbClr val="FFFFFF"/>
            </a:solidFill>
            <a:latin typeface="Century Gothic" panose="020F0302020204030204"/>
            <a:ea typeface="+mn-ea"/>
            <a:cs typeface="+mn-cs"/>
          </a:endParaRPr>
        </a:p>
      </dsp:txBody>
      <dsp:txXfrm>
        <a:off x="3303745" y="25328"/>
        <a:ext cx="1168557" cy="763208"/>
      </dsp:txXfrm>
    </dsp:sp>
    <dsp:sp modelId="{F8E5AD40-9A78-40C7-B2F7-2D1C3EF10946}">
      <dsp:nvSpPr>
        <dsp:cNvPr id="0" name=""/>
        <dsp:cNvSpPr/>
      </dsp:nvSpPr>
      <dsp:spPr>
        <a:xfrm>
          <a:off x="2307162" y="812282"/>
          <a:ext cx="1580861" cy="324279"/>
        </a:xfrm>
        <a:custGeom>
          <a:avLst/>
          <a:gdLst/>
          <a:ahLst/>
          <a:cxnLst/>
          <a:rect l="0" t="0" r="0" b="0"/>
          <a:pathLst>
            <a:path>
              <a:moveTo>
                <a:pt x="1580861" y="0"/>
              </a:moveTo>
              <a:lnTo>
                <a:pt x="1580861" y="162139"/>
              </a:lnTo>
              <a:lnTo>
                <a:pt x="0" y="162139"/>
              </a:lnTo>
              <a:lnTo>
                <a:pt x="0" y="324279"/>
              </a:lnTo>
            </a:path>
          </a:pathLst>
        </a:custGeom>
        <a:noFill/>
        <a:ln w="12700" cap="flat" cmpd="sng" algn="ctr">
          <a:solidFill>
            <a:srgbClr val="62D84E"/>
          </a:solidFill>
          <a:prstDash val="solid"/>
          <a:miter lim="800000"/>
        </a:ln>
        <a:effectLst/>
      </dsp:spPr>
      <dsp:style>
        <a:lnRef idx="2">
          <a:scrgbClr r="0" g="0" b="0"/>
        </a:lnRef>
        <a:fillRef idx="0">
          <a:scrgbClr r="0" g="0" b="0"/>
        </a:fillRef>
        <a:effectRef idx="0">
          <a:scrgbClr r="0" g="0" b="0"/>
        </a:effectRef>
        <a:fontRef idx="minor"/>
      </dsp:style>
    </dsp:sp>
    <dsp:sp modelId="{BB0F9DE1-25A7-4059-AC21-4954D9299BC0}">
      <dsp:nvSpPr>
        <dsp:cNvPr id="0" name=""/>
        <dsp:cNvSpPr/>
      </dsp:nvSpPr>
      <dsp:spPr>
        <a:xfrm>
          <a:off x="1699138" y="1136561"/>
          <a:ext cx="1216047" cy="810698"/>
        </a:xfrm>
        <a:prstGeom prst="roundRect">
          <a:avLst>
            <a:gd name="adj" fmla="val 10000"/>
          </a:avLst>
        </a:prstGeom>
        <a:solidFill>
          <a:srgbClr val="032D42"/>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rgbClr val="FFFFFF"/>
              </a:solidFill>
              <a:latin typeface="Century Gothic" panose="020F0302020204030204"/>
              <a:ea typeface="+mn-ea"/>
              <a:cs typeface="+mn-cs"/>
            </a:rPr>
            <a:t>Shared</a:t>
          </a:r>
          <a:r>
            <a:rPr lang="en-GB" sz="1700" kern="1200" dirty="0"/>
            <a:t> Services</a:t>
          </a:r>
          <a:endParaRPr lang="en-US" sz="1700" kern="1200" dirty="0"/>
        </a:p>
      </dsp:txBody>
      <dsp:txXfrm>
        <a:off x="1722883" y="1160306"/>
        <a:ext cx="1168557" cy="763208"/>
      </dsp:txXfrm>
    </dsp:sp>
    <dsp:sp modelId="{FFD11CD6-CD71-4008-80A1-C25B53F952EE}">
      <dsp:nvSpPr>
        <dsp:cNvPr id="0" name=""/>
        <dsp:cNvSpPr/>
      </dsp:nvSpPr>
      <dsp:spPr>
        <a:xfrm>
          <a:off x="726300" y="1947259"/>
          <a:ext cx="1580861" cy="324279"/>
        </a:xfrm>
        <a:custGeom>
          <a:avLst/>
          <a:gdLst/>
          <a:ahLst/>
          <a:cxnLst/>
          <a:rect l="0" t="0" r="0" b="0"/>
          <a:pathLst>
            <a:path>
              <a:moveTo>
                <a:pt x="1580861" y="0"/>
              </a:moveTo>
              <a:lnTo>
                <a:pt x="1580861" y="162139"/>
              </a:lnTo>
              <a:lnTo>
                <a:pt x="0" y="162139"/>
              </a:lnTo>
              <a:lnTo>
                <a:pt x="0" y="324279"/>
              </a:lnTo>
            </a:path>
          </a:pathLst>
        </a:custGeom>
        <a:noFill/>
        <a:ln w="12700" cap="flat" cmpd="sng" algn="ctr">
          <a:solidFill>
            <a:srgbClr val="62D84E"/>
          </a:solidFill>
          <a:prstDash val="solid"/>
          <a:miter lim="800000"/>
        </a:ln>
        <a:effectLst/>
      </dsp:spPr>
      <dsp:style>
        <a:lnRef idx="2">
          <a:scrgbClr r="0" g="0" b="0"/>
        </a:lnRef>
        <a:fillRef idx="0">
          <a:scrgbClr r="0" g="0" b="0"/>
        </a:fillRef>
        <a:effectRef idx="0">
          <a:scrgbClr r="0" g="0" b="0"/>
        </a:effectRef>
        <a:fontRef idx="minor"/>
      </dsp:style>
    </dsp:sp>
    <dsp:sp modelId="{7E049505-4FE6-423C-AFD0-1132C0EB7C6B}">
      <dsp:nvSpPr>
        <dsp:cNvPr id="0" name=""/>
        <dsp:cNvSpPr/>
      </dsp:nvSpPr>
      <dsp:spPr>
        <a:xfrm>
          <a:off x="118277" y="2271539"/>
          <a:ext cx="1216047" cy="810698"/>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IT</a:t>
          </a:r>
          <a:endParaRPr lang="en-US" sz="2000" kern="1200" dirty="0"/>
        </a:p>
      </dsp:txBody>
      <dsp:txXfrm>
        <a:off x="142022" y="2295284"/>
        <a:ext cx="1168557" cy="763208"/>
      </dsp:txXfrm>
    </dsp:sp>
    <dsp:sp modelId="{4DBE0B88-0C76-4CA6-990B-B61A7307806B}">
      <dsp:nvSpPr>
        <dsp:cNvPr id="0" name=""/>
        <dsp:cNvSpPr/>
      </dsp:nvSpPr>
      <dsp:spPr>
        <a:xfrm>
          <a:off x="2261442" y="1947259"/>
          <a:ext cx="91440" cy="324279"/>
        </a:xfrm>
        <a:custGeom>
          <a:avLst/>
          <a:gdLst/>
          <a:ahLst/>
          <a:cxnLst/>
          <a:rect l="0" t="0" r="0" b="0"/>
          <a:pathLst>
            <a:path>
              <a:moveTo>
                <a:pt x="45720" y="0"/>
              </a:moveTo>
              <a:lnTo>
                <a:pt x="45720" y="32427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DC84D54-B398-45AF-AC43-91DA55A86B88}">
      <dsp:nvSpPr>
        <dsp:cNvPr id="0" name=""/>
        <dsp:cNvSpPr/>
      </dsp:nvSpPr>
      <dsp:spPr>
        <a:xfrm>
          <a:off x="1699138" y="2271539"/>
          <a:ext cx="1216047" cy="810698"/>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HR</a:t>
          </a:r>
          <a:endParaRPr lang="en-US" sz="2000" kern="1200" dirty="0"/>
        </a:p>
      </dsp:txBody>
      <dsp:txXfrm>
        <a:off x="1722883" y="2295284"/>
        <a:ext cx="1168557" cy="763208"/>
      </dsp:txXfrm>
    </dsp:sp>
    <dsp:sp modelId="{1E431CB6-C853-4EA8-AA90-543A3255421A}">
      <dsp:nvSpPr>
        <dsp:cNvPr id="0" name=""/>
        <dsp:cNvSpPr/>
      </dsp:nvSpPr>
      <dsp:spPr>
        <a:xfrm>
          <a:off x="2307162" y="1947259"/>
          <a:ext cx="1580861" cy="324279"/>
        </a:xfrm>
        <a:custGeom>
          <a:avLst/>
          <a:gdLst/>
          <a:ahLst/>
          <a:cxnLst/>
          <a:rect l="0" t="0" r="0" b="0"/>
          <a:pathLst>
            <a:path>
              <a:moveTo>
                <a:pt x="0" y="0"/>
              </a:moveTo>
              <a:lnTo>
                <a:pt x="0" y="162139"/>
              </a:lnTo>
              <a:lnTo>
                <a:pt x="1580861" y="162139"/>
              </a:lnTo>
              <a:lnTo>
                <a:pt x="1580861" y="324279"/>
              </a:lnTo>
            </a:path>
          </a:pathLst>
        </a:custGeom>
        <a:noFill/>
        <a:ln w="12700" cap="flat" cmpd="sng" algn="ctr">
          <a:solidFill>
            <a:srgbClr val="62D84E"/>
          </a:solidFill>
          <a:prstDash val="solid"/>
          <a:miter lim="800000"/>
        </a:ln>
        <a:effectLst/>
      </dsp:spPr>
      <dsp:style>
        <a:lnRef idx="2">
          <a:scrgbClr r="0" g="0" b="0"/>
        </a:lnRef>
        <a:fillRef idx="0">
          <a:scrgbClr r="0" g="0" b="0"/>
        </a:fillRef>
        <a:effectRef idx="0">
          <a:scrgbClr r="0" g="0" b="0"/>
        </a:effectRef>
        <a:fontRef idx="minor"/>
      </dsp:style>
    </dsp:sp>
    <dsp:sp modelId="{9C734844-2441-4D3B-9599-6D83A97A9B23}">
      <dsp:nvSpPr>
        <dsp:cNvPr id="0" name=""/>
        <dsp:cNvSpPr/>
      </dsp:nvSpPr>
      <dsp:spPr>
        <a:xfrm>
          <a:off x="3280000" y="2271539"/>
          <a:ext cx="1216047" cy="810698"/>
        </a:xfrm>
        <a:prstGeom prst="roundRect">
          <a:avLst>
            <a:gd name="adj" fmla="val 10000"/>
          </a:avLst>
        </a:prstGeom>
        <a:solidFill>
          <a:srgbClr val="032D42"/>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rgbClr val="FFFFFF"/>
              </a:solidFill>
              <a:latin typeface="Century Gothic" panose="020F0302020204030204"/>
              <a:ea typeface="+mn-ea"/>
              <a:cs typeface="+mn-cs"/>
            </a:rPr>
            <a:t>Finance</a:t>
          </a:r>
          <a:endParaRPr lang="en-US" sz="1700" kern="1200" dirty="0">
            <a:solidFill>
              <a:srgbClr val="FFFFFF"/>
            </a:solidFill>
            <a:latin typeface="Century Gothic" panose="020F0302020204030204"/>
            <a:ea typeface="+mn-ea"/>
            <a:cs typeface="+mn-cs"/>
          </a:endParaRPr>
        </a:p>
      </dsp:txBody>
      <dsp:txXfrm>
        <a:off x="3303745" y="2295284"/>
        <a:ext cx="1168557" cy="763208"/>
      </dsp:txXfrm>
    </dsp:sp>
    <dsp:sp modelId="{72404344-12AE-4A0A-BCF8-008225941EA7}">
      <dsp:nvSpPr>
        <dsp:cNvPr id="0" name=""/>
        <dsp:cNvSpPr/>
      </dsp:nvSpPr>
      <dsp:spPr>
        <a:xfrm>
          <a:off x="2307162" y="3082237"/>
          <a:ext cx="1580861" cy="324279"/>
        </a:xfrm>
        <a:custGeom>
          <a:avLst/>
          <a:gdLst/>
          <a:ahLst/>
          <a:cxnLst/>
          <a:rect l="0" t="0" r="0" b="0"/>
          <a:pathLst>
            <a:path>
              <a:moveTo>
                <a:pt x="1580861" y="0"/>
              </a:moveTo>
              <a:lnTo>
                <a:pt x="1580861" y="162139"/>
              </a:lnTo>
              <a:lnTo>
                <a:pt x="0" y="162139"/>
              </a:lnTo>
              <a:lnTo>
                <a:pt x="0" y="324279"/>
              </a:lnTo>
            </a:path>
          </a:pathLst>
        </a:custGeom>
        <a:noFill/>
        <a:ln w="12700" cap="flat" cmpd="sng" algn="ctr">
          <a:solidFill>
            <a:srgbClr val="62D84E"/>
          </a:solidFill>
          <a:prstDash val="solid"/>
          <a:miter lim="800000"/>
        </a:ln>
        <a:effectLst/>
      </dsp:spPr>
      <dsp:style>
        <a:lnRef idx="2">
          <a:scrgbClr r="0" g="0" b="0"/>
        </a:lnRef>
        <a:fillRef idx="0">
          <a:scrgbClr r="0" g="0" b="0"/>
        </a:fillRef>
        <a:effectRef idx="0">
          <a:scrgbClr r="0" g="0" b="0"/>
        </a:effectRef>
        <a:fontRef idx="minor"/>
      </dsp:style>
    </dsp:sp>
    <dsp:sp modelId="{AD75EB5A-1628-41E4-8F92-EEC134DD840B}">
      <dsp:nvSpPr>
        <dsp:cNvPr id="0" name=""/>
        <dsp:cNvSpPr/>
      </dsp:nvSpPr>
      <dsp:spPr>
        <a:xfrm>
          <a:off x="1699138" y="3406516"/>
          <a:ext cx="1216047" cy="810698"/>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Payroll</a:t>
          </a:r>
          <a:endParaRPr lang="en-US" sz="2000" kern="1200" dirty="0"/>
        </a:p>
      </dsp:txBody>
      <dsp:txXfrm>
        <a:off x="1722883" y="3430261"/>
        <a:ext cx="1168557" cy="763208"/>
      </dsp:txXfrm>
    </dsp:sp>
    <dsp:sp modelId="{44DDDE36-A93B-4928-B7B9-8ACF2E4A8F42}">
      <dsp:nvSpPr>
        <dsp:cNvPr id="0" name=""/>
        <dsp:cNvSpPr/>
      </dsp:nvSpPr>
      <dsp:spPr>
        <a:xfrm>
          <a:off x="3842304" y="3082237"/>
          <a:ext cx="91440" cy="324279"/>
        </a:xfrm>
        <a:custGeom>
          <a:avLst/>
          <a:gdLst/>
          <a:ahLst/>
          <a:cxnLst/>
          <a:rect l="0" t="0" r="0" b="0"/>
          <a:pathLst>
            <a:path>
              <a:moveTo>
                <a:pt x="45720" y="0"/>
              </a:moveTo>
              <a:lnTo>
                <a:pt x="45720" y="32427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0CB5D3-41C7-478A-AD36-0156F13C62BD}">
      <dsp:nvSpPr>
        <dsp:cNvPr id="0" name=""/>
        <dsp:cNvSpPr/>
      </dsp:nvSpPr>
      <dsp:spPr>
        <a:xfrm>
          <a:off x="3280000" y="3406516"/>
          <a:ext cx="1216047" cy="810698"/>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Tax</a:t>
          </a:r>
          <a:endParaRPr lang="en-US" sz="2000" kern="1200" dirty="0"/>
        </a:p>
      </dsp:txBody>
      <dsp:txXfrm>
        <a:off x="3303745" y="3430261"/>
        <a:ext cx="1168557" cy="763208"/>
      </dsp:txXfrm>
    </dsp:sp>
    <dsp:sp modelId="{F5EF0A36-D834-43FD-AC9E-EC9FAE38FAA1}">
      <dsp:nvSpPr>
        <dsp:cNvPr id="0" name=""/>
        <dsp:cNvSpPr/>
      </dsp:nvSpPr>
      <dsp:spPr>
        <a:xfrm>
          <a:off x="3888024" y="3082237"/>
          <a:ext cx="1580861" cy="324279"/>
        </a:xfrm>
        <a:custGeom>
          <a:avLst/>
          <a:gdLst/>
          <a:ahLst/>
          <a:cxnLst/>
          <a:rect l="0" t="0" r="0" b="0"/>
          <a:pathLst>
            <a:path>
              <a:moveTo>
                <a:pt x="0" y="0"/>
              </a:moveTo>
              <a:lnTo>
                <a:pt x="0" y="162139"/>
              </a:lnTo>
              <a:lnTo>
                <a:pt x="1580861" y="162139"/>
              </a:lnTo>
              <a:lnTo>
                <a:pt x="1580861" y="324279"/>
              </a:lnTo>
            </a:path>
          </a:pathLst>
        </a:custGeom>
        <a:noFill/>
        <a:ln w="12700" cap="flat" cmpd="sng" algn="ctr">
          <a:solidFill>
            <a:srgbClr val="62D84E"/>
          </a:solidFill>
          <a:prstDash val="solid"/>
          <a:miter lim="800000"/>
        </a:ln>
        <a:effectLst/>
      </dsp:spPr>
      <dsp:style>
        <a:lnRef idx="2">
          <a:scrgbClr r="0" g="0" b="0"/>
        </a:lnRef>
        <a:fillRef idx="0">
          <a:scrgbClr r="0" g="0" b="0"/>
        </a:fillRef>
        <a:effectRef idx="0">
          <a:scrgbClr r="0" g="0" b="0"/>
        </a:effectRef>
        <a:fontRef idx="minor"/>
      </dsp:style>
    </dsp:sp>
    <dsp:sp modelId="{963EF0A8-0287-4FA8-BA0A-B9223215709B}">
      <dsp:nvSpPr>
        <dsp:cNvPr id="0" name=""/>
        <dsp:cNvSpPr/>
      </dsp:nvSpPr>
      <dsp:spPr>
        <a:xfrm>
          <a:off x="4860862" y="3406516"/>
          <a:ext cx="1216047" cy="810698"/>
        </a:xfrm>
        <a:prstGeom prst="roundRect">
          <a:avLst>
            <a:gd name="adj" fmla="val 10000"/>
          </a:avLst>
        </a:prstGeom>
        <a:solidFill>
          <a:srgbClr val="032D42"/>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solidFill>
                <a:srgbClr val="FFFFFF"/>
              </a:solidFill>
              <a:latin typeface="Century Gothic" panose="020F0302020204030204"/>
              <a:ea typeface="+mn-ea"/>
              <a:cs typeface="+mn-cs"/>
            </a:rPr>
            <a:t>Accounts Payable</a:t>
          </a:r>
          <a:endParaRPr lang="en-US" sz="1700" kern="1200" dirty="0">
            <a:solidFill>
              <a:srgbClr val="FFFFFF"/>
            </a:solidFill>
            <a:latin typeface="Century Gothic" panose="020F0302020204030204"/>
            <a:ea typeface="+mn-ea"/>
            <a:cs typeface="+mn-cs"/>
          </a:endParaRPr>
        </a:p>
      </dsp:txBody>
      <dsp:txXfrm>
        <a:off x="4884607" y="3430261"/>
        <a:ext cx="1168557" cy="763208"/>
      </dsp:txXfrm>
    </dsp:sp>
    <dsp:sp modelId="{8F8A3C88-EE63-46C7-93B6-D83BD5DB61B3}">
      <dsp:nvSpPr>
        <dsp:cNvPr id="0" name=""/>
        <dsp:cNvSpPr/>
      </dsp:nvSpPr>
      <dsp:spPr>
        <a:xfrm>
          <a:off x="3842304" y="812282"/>
          <a:ext cx="91440" cy="324279"/>
        </a:xfrm>
        <a:custGeom>
          <a:avLst/>
          <a:gdLst/>
          <a:ahLst/>
          <a:cxnLst/>
          <a:rect l="0" t="0" r="0" b="0"/>
          <a:pathLst>
            <a:path>
              <a:moveTo>
                <a:pt x="45720" y="0"/>
              </a:moveTo>
              <a:lnTo>
                <a:pt x="45720" y="3242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207B60-460B-467A-82B1-1FAF73E8DF84}">
      <dsp:nvSpPr>
        <dsp:cNvPr id="0" name=""/>
        <dsp:cNvSpPr/>
      </dsp:nvSpPr>
      <dsp:spPr>
        <a:xfrm>
          <a:off x="3280000" y="1136561"/>
          <a:ext cx="1216047" cy="810698"/>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Business Unit 2</a:t>
          </a:r>
          <a:endParaRPr lang="en-US" sz="2000" kern="1200" dirty="0"/>
        </a:p>
      </dsp:txBody>
      <dsp:txXfrm>
        <a:off x="3303745" y="1160306"/>
        <a:ext cx="1168557" cy="763208"/>
      </dsp:txXfrm>
    </dsp:sp>
    <dsp:sp modelId="{DAE2C733-702A-42A3-9351-9598256BFE32}">
      <dsp:nvSpPr>
        <dsp:cNvPr id="0" name=""/>
        <dsp:cNvSpPr/>
      </dsp:nvSpPr>
      <dsp:spPr>
        <a:xfrm>
          <a:off x="3888024" y="812282"/>
          <a:ext cx="1580861" cy="324279"/>
        </a:xfrm>
        <a:custGeom>
          <a:avLst/>
          <a:gdLst/>
          <a:ahLst/>
          <a:cxnLst/>
          <a:rect l="0" t="0" r="0" b="0"/>
          <a:pathLst>
            <a:path>
              <a:moveTo>
                <a:pt x="0" y="0"/>
              </a:moveTo>
              <a:lnTo>
                <a:pt x="0" y="162139"/>
              </a:lnTo>
              <a:lnTo>
                <a:pt x="1580861" y="162139"/>
              </a:lnTo>
              <a:lnTo>
                <a:pt x="1580861" y="324279"/>
              </a:lnTo>
            </a:path>
          </a:pathLst>
        </a:custGeom>
        <a:noFill/>
        <a:ln w="12700" cap="flat" cmpd="sng" algn="ctr">
          <a:solidFill>
            <a:srgbClr val="62D84E"/>
          </a:solidFill>
          <a:prstDash val="solid"/>
          <a:miter lim="800000"/>
        </a:ln>
        <a:effectLst/>
      </dsp:spPr>
      <dsp:style>
        <a:lnRef idx="2">
          <a:scrgbClr r="0" g="0" b="0"/>
        </a:lnRef>
        <a:fillRef idx="0">
          <a:scrgbClr r="0" g="0" b="0"/>
        </a:fillRef>
        <a:effectRef idx="0">
          <a:scrgbClr r="0" g="0" b="0"/>
        </a:effectRef>
        <a:fontRef idx="minor"/>
      </dsp:style>
    </dsp:sp>
    <dsp:sp modelId="{DCAFBD52-D749-401B-A674-E6F23FFFE1C4}">
      <dsp:nvSpPr>
        <dsp:cNvPr id="0" name=""/>
        <dsp:cNvSpPr/>
      </dsp:nvSpPr>
      <dsp:spPr>
        <a:xfrm>
          <a:off x="4860862" y="1136561"/>
          <a:ext cx="1216047" cy="810698"/>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Business Unit 3</a:t>
          </a:r>
          <a:endParaRPr lang="en-US" sz="2000" kern="1200" dirty="0"/>
        </a:p>
      </dsp:txBody>
      <dsp:txXfrm>
        <a:off x="4884607" y="1160306"/>
        <a:ext cx="1168557" cy="7632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5333" y="589916"/>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Draft</a:t>
          </a:r>
        </a:p>
      </dsp:txBody>
      <dsp:txXfrm>
        <a:off x="34387" y="618970"/>
        <a:ext cx="1595192" cy="933872"/>
      </dsp:txXfrm>
    </dsp:sp>
    <dsp:sp modelId="{2AD1C4CC-E4AC-4C4D-A523-324449D5B254}">
      <dsp:nvSpPr>
        <dsp:cNvPr id="0" name=""/>
        <dsp:cNvSpPr/>
      </dsp:nvSpPr>
      <dsp:spPr>
        <a:xfrm>
          <a:off x="1823964" y="880897"/>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1823964" y="962901"/>
        <a:ext cx="245349" cy="246010"/>
      </dsp:txXfrm>
    </dsp:sp>
    <dsp:sp modelId="{187DAEC8-BD89-1247-A42D-E0B6C3EDDA56}">
      <dsp:nvSpPr>
        <dsp:cNvPr id="0" name=""/>
        <dsp:cNvSpPr/>
      </dsp:nvSpPr>
      <dsp:spPr>
        <a:xfrm>
          <a:off x="2319954" y="589916"/>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Review</a:t>
          </a:r>
        </a:p>
      </dsp:txBody>
      <dsp:txXfrm>
        <a:off x="2349008" y="618970"/>
        <a:ext cx="1595192" cy="933872"/>
      </dsp:txXfrm>
    </dsp:sp>
    <dsp:sp modelId="{A7AFFDE3-8340-284B-AA05-1B08401BEFB1}">
      <dsp:nvSpPr>
        <dsp:cNvPr id="0" name=""/>
        <dsp:cNvSpPr/>
      </dsp:nvSpPr>
      <dsp:spPr>
        <a:xfrm>
          <a:off x="4138585" y="880897"/>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4138585" y="962901"/>
        <a:ext cx="245349" cy="246010"/>
      </dsp:txXfrm>
    </dsp:sp>
    <dsp:sp modelId="{E28E713F-A6F6-BE4C-9EF6-E53E66A1A261}">
      <dsp:nvSpPr>
        <dsp:cNvPr id="0" name=""/>
        <dsp:cNvSpPr/>
      </dsp:nvSpPr>
      <dsp:spPr>
        <a:xfrm>
          <a:off x="4634576" y="589916"/>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Awaiting Approval</a:t>
          </a:r>
        </a:p>
      </dsp:txBody>
      <dsp:txXfrm>
        <a:off x="4663630" y="618970"/>
        <a:ext cx="1595192" cy="933872"/>
      </dsp:txXfrm>
    </dsp:sp>
    <dsp:sp modelId="{B0D2F3A1-2EDE-C843-A13B-91B6EFDF8970}">
      <dsp:nvSpPr>
        <dsp:cNvPr id="0" name=""/>
        <dsp:cNvSpPr/>
      </dsp:nvSpPr>
      <dsp:spPr>
        <a:xfrm>
          <a:off x="6453207" y="880897"/>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53207" y="962901"/>
        <a:ext cx="245349" cy="246010"/>
      </dsp:txXfrm>
    </dsp:sp>
    <dsp:sp modelId="{F2367A29-7D5A-FD40-8402-DC1A11956954}">
      <dsp:nvSpPr>
        <dsp:cNvPr id="0" name=""/>
        <dsp:cNvSpPr/>
      </dsp:nvSpPr>
      <dsp:spPr>
        <a:xfrm>
          <a:off x="6949197" y="589916"/>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Published</a:t>
          </a:r>
        </a:p>
      </dsp:txBody>
      <dsp:txXfrm>
        <a:off x="6978251" y="618970"/>
        <a:ext cx="1595192" cy="933872"/>
      </dsp:txXfrm>
    </dsp:sp>
    <dsp:sp modelId="{AA59292C-9202-2A4C-9D00-F9726BEAFF0D}">
      <dsp:nvSpPr>
        <dsp:cNvPr id="0" name=""/>
        <dsp:cNvSpPr/>
      </dsp:nvSpPr>
      <dsp:spPr>
        <a:xfrm>
          <a:off x="8767828" y="880897"/>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8767828" y="962901"/>
        <a:ext cx="245349" cy="246010"/>
      </dsp:txXfrm>
    </dsp:sp>
    <dsp:sp modelId="{262A2619-937A-0449-89C0-E1A2921A469C}">
      <dsp:nvSpPr>
        <dsp:cNvPr id="0" name=""/>
        <dsp:cNvSpPr/>
      </dsp:nvSpPr>
      <dsp:spPr>
        <a:xfrm>
          <a:off x="9263818" y="589916"/>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Retired</a:t>
          </a:r>
        </a:p>
      </dsp:txBody>
      <dsp:txXfrm>
        <a:off x="9292872" y="618970"/>
        <a:ext cx="1595192" cy="9338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6629" y="0"/>
          <a:ext cx="1677659" cy="1053548"/>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bg1"/>
              </a:solidFill>
            </a:rPr>
            <a:t>New</a:t>
          </a:r>
          <a:endParaRPr lang="en-US" sz="2000" kern="1200" dirty="0">
            <a:solidFill>
              <a:schemeClr val="bg1"/>
            </a:solidFill>
          </a:endParaRPr>
        </a:p>
      </dsp:txBody>
      <dsp:txXfrm>
        <a:off x="37486" y="30857"/>
        <a:ext cx="1615945" cy="991834"/>
      </dsp:txXfrm>
    </dsp:sp>
    <dsp:sp modelId="{2AD1C4CC-E4AC-4C4D-A523-324449D5B254}">
      <dsp:nvSpPr>
        <dsp:cNvPr id="0" name=""/>
        <dsp:cNvSpPr/>
      </dsp:nvSpPr>
      <dsp:spPr>
        <a:xfrm>
          <a:off x="1852054" y="318744"/>
          <a:ext cx="355663" cy="416059"/>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1852054" y="401956"/>
        <a:ext cx="248964" cy="249635"/>
      </dsp:txXfrm>
    </dsp:sp>
    <dsp:sp modelId="{187DAEC8-BD89-1247-A42D-E0B6C3EDDA56}">
      <dsp:nvSpPr>
        <dsp:cNvPr id="0" name=""/>
        <dsp:cNvSpPr/>
      </dsp:nvSpPr>
      <dsp:spPr>
        <a:xfrm>
          <a:off x="2355352" y="0"/>
          <a:ext cx="1603557" cy="1053548"/>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bg1"/>
              </a:solidFill>
            </a:rPr>
            <a:t>Pending Acknowledgement</a:t>
          </a:r>
          <a:endParaRPr lang="en-US" sz="2000" kern="1200" dirty="0">
            <a:solidFill>
              <a:schemeClr val="bg1"/>
            </a:solidFill>
          </a:endParaRPr>
        </a:p>
      </dsp:txBody>
      <dsp:txXfrm>
        <a:off x="2386209" y="30857"/>
        <a:ext cx="1541843" cy="991834"/>
      </dsp:txXfrm>
    </dsp:sp>
    <dsp:sp modelId="{A7AFFDE3-8340-284B-AA05-1B08401BEFB1}">
      <dsp:nvSpPr>
        <dsp:cNvPr id="0" name=""/>
        <dsp:cNvSpPr/>
      </dsp:nvSpPr>
      <dsp:spPr>
        <a:xfrm>
          <a:off x="4126675" y="318744"/>
          <a:ext cx="355663" cy="416059"/>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4126675" y="401956"/>
        <a:ext cx="248964" cy="249635"/>
      </dsp:txXfrm>
    </dsp:sp>
    <dsp:sp modelId="{E28E713F-A6F6-BE4C-9EF6-E53E66A1A261}">
      <dsp:nvSpPr>
        <dsp:cNvPr id="0" name=""/>
        <dsp:cNvSpPr/>
      </dsp:nvSpPr>
      <dsp:spPr>
        <a:xfrm>
          <a:off x="4629973" y="0"/>
          <a:ext cx="1677659" cy="1053548"/>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Closed</a:t>
          </a:r>
        </a:p>
      </dsp:txBody>
      <dsp:txXfrm>
        <a:off x="4660830" y="30857"/>
        <a:ext cx="1615945" cy="991834"/>
      </dsp:txXfrm>
    </dsp:sp>
    <dsp:sp modelId="{B0D2F3A1-2EDE-C843-A13B-91B6EFDF8970}">
      <dsp:nvSpPr>
        <dsp:cNvPr id="0" name=""/>
        <dsp:cNvSpPr/>
      </dsp:nvSpPr>
      <dsp:spPr>
        <a:xfrm>
          <a:off x="6475399" y="318744"/>
          <a:ext cx="355663" cy="416059"/>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75399" y="401956"/>
        <a:ext cx="248964" cy="249635"/>
      </dsp:txXfrm>
    </dsp:sp>
    <dsp:sp modelId="{F2367A29-7D5A-FD40-8402-DC1A11956954}">
      <dsp:nvSpPr>
        <dsp:cNvPr id="0" name=""/>
        <dsp:cNvSpPr/>
      </dsp:nvSpPr>
      <dsp:spPr>
        <a:xfrm>
          <a:off x="6978697" y="0"/>
          <a:ext cx="1677659" cy="1053548"/>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Canceled</a:t>
          </a:r>
        </a:p>
        <a:p>
          <a:pPr marL="0" lvl="0" indent="0" algn="ctr" defTabSz="889000">
            <a:lnSpc>
              <a:spcPct val="90000"/>
            </a:lnSpc>
            <a:spcBef>
              <a:spcPct val="0"/>
            </a:spcBef>
            <a:spcAft>
              <a:spcPct val="35000"/>
            </a:spcAft>
            <a:buNone/>
          </a:pPr>
          <a:r>
            <a:rPr lang="en-US" sz="1600" i="1" kern="1200" dirty="0">
              <a:solidFill>
                <a:schemeClr val="bg1"/>
              </a:solidFill>
            </a:rPr>
            <a:t>(Optional)</a:t>
          </a:r>
        </a:p>
      </dsp:txBody>
      <dsp:txXfrm>
        <a:off x="7009554" y="30857"/>
        <a:ext cx="1615945" cy="9918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8203" y="149381"/>
          <a:ext cx="1257975" cy="754785"/>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bg1"/>
              </a:solidFill>
            </a:rPr>
            <a:t>New</a:t>
          </a:r>
          <a:endParaRPr lang="en-US" sz="1600" kern="1200" dirty="0">
            <a:solidFill>
              <a:schemeClr val="bg1"/>
            </a:solidFill>
          </a:endParaRPr>
        </a:p>
      </dsp:txBody>
      <dsp:txXfrm>
        <a:off x="30310" y="171488"/>
        <a:ext cx="1213761" cy="710571"/>
      </dsp:txXfrm>
    </dsp:sp>
    <dsp:sp modelId="{2AD1C4CC-E4AC-4C4D-A523-324449D5B254}">
      <dsp:nvSpPr>
        <dsp:cNvPr id="0" name=""/>
        <dsp:cNvSpPr/>
      </dsp:nvSpPr>
      <dsp:spPr>
        <a:xfrm>
          <a:off x="1391976" y="370785"/>
          <a:ext cx="266690" cy="311977"/>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1391976" y="433180"/>
        <a:ext cx="186683" cy="187187"/>
      </dsp:txXfrm>
    </dsp:sp>
    <dsp:sp modelId="{187DAEC8-BD89-1247-A42D-E0B6C3EDDA56}">
      <dsp:nvSpPr>
        <dsp:cNvPr id="0" name=""/>
        <dsp:cNvSpPr/>
      </dsp:nvSpPr>
      <dsp:spPr>
        <a:xfrm>
          <a:off x="1769368" y="149381"/>
          <a:ext cx="1202410" cy="754785"/>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bg1"/>
              </a:solidFill>
            </a:rPr>
            <a:t>Analyze</a:t>
          </a:r>
          <a:endParaRPr lang="en-US" sz="1600" kern="1200" dirty="0">
            <a:solidFill>
              <a:schemeClr val="bg1"/>
            </a:solidFill>
          </a:endParaRPr>
        </a:p>
      </dsp:txBody>
      <dsp:txXfrm>
        <a:off x="1791475" y="171488"/>
        <a:ext cx="1158196" cy="710571"/>
      </dsp:txXfrm>
    </dsp:sp>
    <dsp:sp modelId="{A7AFFDE3-8340-284B-AA05-1B08401BEFB1}">
      <dsp:nvSpPr>
        <dsp:cNvPr id="0" name=""/>
        <dsp:cNvSpPr/>
      </dsp:nvSpPr>
      <dsp:spPr>
        <a:xfrm rot="14116">
          <a:off x="3097576" y="374317"/>
          <a:ext cx="266693" cy="311977"/>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3097576" y="436548"/>
        <a:ext cx="186685" cy="187187"/>
      </dsp:txXfrm>
    </dsp:sp>
    <dsp:sp modelId="{E28E713F-A6F6-BE4C-9EF6-E53E66A1A261}">
      <dsp:nvSpPr>
        <dsp:cNvPr id="0" name=""/>
        <dsp:cNvSpPr/>
      </dsp:nvSpPr>
      <dsp:spPr>
        <a:xfrm>
          <a:off x="3474969" y="156498"/>
          <a:ext cx="1257975" cy="754785"/>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bg1"/>
              </a:solidFill>
            </a:rPr>
            <a:t>Review</a:t>
          </a:r>
          <a:endParaRPr lang="en-US" sz="1600" kern="1200" dirty="0">
            <a:solidFill>
              <a:schemeClr val="bg1"/>
            </a:solidFill>
          </a:endParaRPr>
        </a:p>
      </dsp:txBody>
      <dsp:txXfrm>
        <a:off x="3497076" y="178605"/>
        <a:ext cx="1213761" cy="710571"/>
      </dsp:txXfrm>
    </dsp:sp>
    <dsp:sp modelId="{B0D2F3A1-2EDE-C843-A13B-91B6EFDF8970}">
      <dsp:nvSpPr>
        <dsp:cNvPr id="0" name=""/>
        <dsp:cNvSpPr/>
      </dsp:nvSpPr>
      <dsp:spPr>
        <a:xfrm rot="21586107">
          <a:off x="4858741" y="374313"/>
          <a:ext cx="266693" cy="311977"/>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4858741" y="436870"/>
        <a:ext cx="186685" cy="187187"/>
      </dsp:txXfrm>
    </dsp:sp>
    <dsp:sp modelId="{F2367A29-7D5A-FD40-8402-DC1A11956954}">
      <dsp:nvSpPr>
        <dsp:cNvPr id="0" name=""/>
        <dsp:cNvSpPr/>
      </dsp:nvSpPr>
      <dsp:spPr>
        <a:xfrm>
          <a:off x="5236135" y="149381"/>
          <a:ext cx="1257975" cy="754785"/>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Awaiting Approval</a:t>
          </a:r>
          <a:endParaRPr lang="en-US" sz="1600" i="1" kern="1200" dirty="0">
            <a:solidFill>
              <a:schemeClr val="bg1"/>
            </a:solidFill>
          </a:endParaRPr>
        </a:p>
      </dsp:txBody>
      <dsp:txXfrm>
        <a:off x="5258242" y="171488"/>
        <a:ext cx="1213761" cy="710571"/>
      </dsp:txXfrm>
    </dsp:sp>
    <dsp:sp modelId="{0059F142-A32F-40B7-9E47-40907AC79460}">
      <dsp:nvSpPr>
        <dsp:cNvPr id="0" name=""/>
        <dsp:cNvSpPr/>
      </dsp:nvSpPr>
      <dsp:spPr>
        <a:xfrm>
          <a:off x="6619908" y="370785"/>
          <a:ext cx="266690" cy="311977"/>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6619908" y="433180"/>
        <a:ext cx="186683" cy="187187"/>
      </dsp:txXfrm>
    </dsp:sp>
    <dsp:sp modelId="{5E66D1BA-477F-40A5-AE97-8B89EFD3AB3E}">
      <dsp:nvSpPr>
        <dsp:cNvPr id="0" name=""/>
        <dsp:cNvSpPr/>
      </dsp:nvSpPr>
      <dsp:spPr>
        <a:xfrm>
          <a:off x="6997301" y="149381"/>
          <a:ext cx="1257975" cy="754785"/>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Approved</a:t>
          </a:r>
          <a:endParaRPr lang="en-US" sz="1700" kern="1200" dirty="0"/>
        </a:p>
      </dsp:txBody>
      <dsp:txXfrm>
        <a:off x="7019408" y="171488"/>
        <a:ext cx="1213761" cy="710571"/>
      </dsp:txXfrm>
    </dsp:sp>
    <dsp:sp modelId="{44E1F94D-FC1D-4C35-8974-0C3F57D73AB4}">
      <dsp:nvSpPr>
        <dsp:cNvPr id="0" name=""/>
        <dsp:cNvSpPr/>
      </dsp:nvSpPr>
      <dsp:spPr>
        <a:xfrm>
          <a:off x="8381074" y="370785"/>
          <a:ext cx="266690" cy="311977"/>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8381074" y="433180"/>
        <a:ext cx="186683" cy="187187"/>
      </dsp:txXfrm>
    </dsp:sp>
    <dsp:sp modelId="{8516B6A2-561B-438E-B653-C28F003C2603}">
      <dsp:nvSpPr>
        <dsp:cNvPr id="0" name=""/>
        <dsp:cNvSpPr/>
      </dsp:nvSpPr>
      <dsp:spPr>
        <a:xfrm>
          <a:off x="8758467" y="149381"/>
          <a:ext cx="1257975" cy="754785"/>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Closed</a:t>
          </a:r>
          <a:endParaRPr lang="en-US" sz="1700" kern="1200" dirty="0"/>
        </a:p>
      </dsp:txBody>
      <dsp:txXfrm>
        <a:off x="8780574" y="171488"/>
        <a:ext cx="1213761" cy="7105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5333"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Draft</a:t>
          </a:r>
        </a:p>
      </dsp:txBody>
      <dsp:txXfrm>
        <a:off x="34387" y="543517"/>
        <a:ext cx="1595192" cy="933872"/>
      </dsp:txXfrm>
    </dsp:sp>
    <dsp:sp modelId="{2AD1C4CC-E4AC-4C4D-A523-324449D5B254}">
      <dsp:nvSpPr>
        <dsp:cNvPr id="0" name=""/>
        <dsp:cNvSpPr/>
      </dsp:nvSpPr>
      <dsp:spPr>
        <a:xfrm>
          <a:off x="1823964"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1823964" y="887448"/>
        <a:ext cx="245349" cy="246010"/>
      </dsp:txXfrm>
    </dsp:sp>
    <dsp:sp modelId="{187DAEC8-BD89-1247-A42D-E0B6C3EDDA56}">
      <dsp:nvSpPr>
        <dsp:cNvPr id="0" name=""/>
        <dsp:cNvSpPr/>
      </dsp:nvSpPr>
      <dsp:spPr>
        <a:xfrm>
          <a:off x="2319954"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Attest</a:t>
          </a:r>
        </a:p>
      </dsp:txBody>
      <dsp:txXfrm>
        <a:off x="2349008" y="543517"/>
        <a:ext cx="1595192" cy="933872"/>
      </dsp:txXfrm>
    </dsp:sp>
    <dsp:sp modelId="{A7AFFDE3-8340-284B-AA05-1B08401BEFB1}">
      <dsp:nvSpPr>
        <dsp:cNvPr id="0" name=""/>
        <dsp:cNvSpPr/>
      </dsp:nvSpPr>
      <dsp:spPr>
        <a:xfrm>
          <a:off x="4138585"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4138585" y="887448"/>
        <a:ext cx="245349" cy="246010"/>
      </dsp:txXfrm>
    </dsp:sp>
    <dsp:sp modelId="{E28E713F-A6F6-BE4C-9EF6-E53E66A1A261}">
      <dsp:nvSpPr>
        <dsp:cNvPr id="0" name=""/>
        <dsp:cNvSpPr/>
      </dsp:nvSpPr>
      <dsp:spPr>
        <a:xfrm>
          <a:off x="4634576"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Review</a:t>
          </a:r>
        </a:p>
      </dsp:txBody>
      <dsp:txXfrm>
        <a:off x="4663630" y="543517"/>
        <a:ext cx="1595192" cy="933872"/>
      </dsp:txXfrm>
    </dsp:sp>
    <dsp:sp modelId="{B0D2F3A1-2EDE-C843-A13B-91B6EFDF8970}">
      <dsp:nvSpPr>
        <dsp:cNvPr id="0" name=""/>
        <dsp:cNvSpPr/>
      </dsp:nvSpPr>
      <dsp:spPr>
        <a:xfrm>
          <a:off x="6453207"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53207" y="887448"/>
        <a:ext cx="245349" cy="246010"/>
      </dsp:txXfrm>
    </dsp:sp>
    <dsp:sp modelId="{81D77FDD-86BE-0B4E-B35A-1663412B6623}">
      <dsp:nvSpPr>
        <dsp:cNvPr id="0" name=""/>
        <dsp:cNvSpPr/>
      </dsp:nvSpPr>
      <dsp:spPr>
        <a:xfrm>
          <a:off x="6949197"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Monitor</a:t>
          </a:r>
        </a:p>
      </dsp:txBody>
      <dsp:txXfrm>
        <a:off x="6978251" y="543517"/>
        <a:ext cx="1595192" cy="933872"/>
      </dsp:txXfrm>
    </dsp:sp>
    <dsp:sp modelId="{F907092B-C0EC-6C4D-AA9B-F02A6BB4D4BF}">
      <dsp:nvSpPr>
        <dsp:cNvPr id="0" name=""/>
        <dsp:cNvSpPr/>
      </dsp:nvSpPr>
      <dsp:spPr>
        <a:xfrm>
          <a:off x="8767828"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8767828" y="887448"/>
        <a:ext cx="245349" cy="246010"/>
      </dsp:txXfrm>
    </dsp:sp>
    <dsp:sp modelId="{74E41FC0-0CDB-EE42-AE23-9F7E3C680CCA}">
      <dsp:nvSpPr>
        <dsp:cNvPr id="0" name=""/>
        <dsp:cNvSpPr/>
      </dsp:nvSpPr>
      <dsp:spPr>
        <a:xfrm>
          <a:off x="9263818"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1"/>
              </a:solidFill>
            </a:rPr>
            <a:t>Retired</a:t>
          </a:r>
        </a:p>
      </dsp:txBody>
      <dsp:txXfrm>
        <a:off x="9292872" y="543517"/>
        <a:ext cx="1595192" cy="9338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5333"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Determine </a:t>
          </a:r>
          <a:r>
            <a:rPr lang="en-US" sz="1600" b="1" kern="1200" dirty="0">
              <a:solidFill>
                <a:schemeClr val="bg1"/>
              </a:solidFill>
            </a:rPr>
            <a:t>what</a:t>
          </a:r>
          <a:r>
            <a:rPr lang="en-US" sz="1600" kern="1200" dirty="0">
              <a:solidFill>
                <a:schemeClr val="bg1"/>
              </a:solidFill>
            </a:rPr>
            <a:t> to measure</a:t>
          </a:r>
        </a:p>
      </dsp:txBody>
      <dsp:txXfrm>
        <a:off x="34387" y="543517"/>
        <a:ext cx="1595192" cy="933872"/>
      </dsp:txXfrm>
    </dsp:sp>
    <dsp:sp modelId="{2AD1C4CC-E4AC-4C4D-A523-324449D5B254}">
      <dsp:nvSpPr>
        <dsp:cNvPr id="0" name=""/>
        <dsp:cNvSpPr/>
      </dsp:nvSpPr>
      <dsp:spPr>
        <a:xfrm>
          <a:off x="1823964"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1823964" y="887448"/>
        <a:ext cx="245349" cy="246010"/>
      </dsp:txXfrm>
    </dsp:sp>
    <dsp:sp modelId="{187DAEC8-BD89-1247-A42D-E0B6C3EDDA56}">
      <dsp:nvSpPr>
        <dsp:cNvPr id="0" name=""/>
        <dsp:cNvSpPr/>
      </dsp:nvSpPr>
      <dsp:spPr>
        <a:xfrm>
          <a:off x="2319954"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Determine </a:t>
          </a:r>
          <a:r>
            <a:rPr lang="en-US" sz="1600" b="1" kern="1200" dirty="0">
              <a:solidFill>
                <a:schemeClr val="bg1"/>
              </a:solidFill>
            </a:rPr>
            <a:t>how</a:t>
          </a:r>
          <a:r>
            <a:rPr lang="en-US" sz="1600" kern="1200" dirty="0">
              <a:solidFill>
                <a:schemeClr val="bg1"/>
              </a:solidFill>
            </a:rPr>
            <a:t> to measure</a:t>
          </a:r>
        </a:p>
      </dsp:txBody>
      <dsp:txXfrm>
        <a:off x="2349008" y="543517"/>
        <a:ext cx="1595192" cy="933872"/>
      </dsp:txXfrm>
    </dsp:sp>
    <dsp:sp modelId="{A7AFFDE3-8340-284B-AA05-1B08401BEFB1}">
      <dsp:nvSpPr>
        <dsp:cNvPr id="0" name=""/>
        <dsp:cNvSpPr/>
      </dsp:nvSpPr>
      <dsp:spPr>
        <a:xfrm>
          <a:off x="4138585"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4138585" y="887448"/>
        <a:ext cx="245349" cy="246010"/>
      </dsp:txXfrm>
    </dsp:sp>
    <dsp:sp modelId="{E28E713F-A6F6-BE4C-9EF6-E53E66A1A261}">
      <dsp:nvSpPr>
        <dsp:cNvPr id="0" name=""/>
        <dsp:cNvSpPr/>
      </dsp:nvSpPr>
      <dsp:spPr>
        <a:xfrm>
          <a:off x="4634576"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Create an indicator template</a:t>
          </a:r>
        </a:p>
      </dsp:txBody>
      <dsp:txXfrm>
        <a:off x="4663630" y="543517"/>
        <a:ext cx="1595192" cy="933872"/>
      </dsp:txXfrm>
    </dsp:sp>
    <dsp:sp modelId="{B0D2F3A1-2EDE-C843-A13B-91B6EFDF8970}">
      <dsp:nvSpPr>
        <dsp:cNvPr id="0" name=""/>
        <dsp:cNvSpPr/>
      </dsp:nvSpPr>
      <dsp:spPr>
        <a:xfrm>
          <a:off x="6453207"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53207" y="887448"/>
        <a:ext cx="245349" cy="246010"/>
      </dsp:txXfrm>
    </dsp:sp>
    <dsp:sp modelId="{81D77FDD-86BE-0B4E-B35A-1663412B6623}">
      <dsp:nvSpPr>
        <dsp:cNvPr id="0" name=""/>
        <dsp:cNvSpPr/>
      </dsp:nvSpPr>
      <dsp:spPr>
        <a:xfrm>
          <a:off x="6949197"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Create indicators</a:t>
          </a:r>
        </a:p>
      </dsp:txBody>
      <dsp:txXfrm>
        <a:off x="6978251" y="543517"/>
        <a:ext cx="1595192" cy="933872"/>
      </dsp:txXfrm>
    </dsp:sp>
    <dsp:sp modelId="{F907092B-C0EC-6C4D-AA9B-F02A6BB4D4BF}">
      <dsp:nvSpPr>
        <dsp:cNvPr id="0" name=""/>
        <dsp:cNvSpPr/>
      </dsp:nvSpPr>
      <dsp:spPr>
        <a:xfrm>
          <a:off x="8767828" y="805444"/>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8767828" y="887448"/>
        <a:ext cx="245349" cy="246010"/>
      </dsp:txXfrm>
    </dsp:sp>
    <dsp:sp modelId="{74E41FC0-0CDB-EE42-AE23-9F7E3C680CCA}">
      <dsp:nvSpPr>
        <dsp:cNvPr id="0" name=""/>
        <dsp:cNvSpPr/>
      </dsp:nvSpPr>
      <dsp:spPr>
        <a:xfrm>
          <a:off x="9263818" y="514463"/>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Complete indicator task</a:t>
          </a:r>
        </a:p>
      </dsp:txBody>
      <dsp:txXfrm>
        <a:off x="9292872" y="543517"/>
        <a:ext cx="1595192" cy="93387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0" y="600861"/>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New</a:t>
          </a:r>
        </a:p>
      </dsp:txBody>
      <dsp:txXfrm>
        <a:off x="23993" y="624854"/>
        <a:ext cx="1317320" cy="771197"/>
      </dsp:txXfrm>
    </dsp:sp>
    <dsp:sp modelId="{2AD1C4CC-E4AC-4C4D-A523-324449D5B254}">
      <dsp:nvSpPr>
        <dsp:cNvPr id="0" name=""/>
        <dsp:cNvSpPr/>
      </dsp:nvSpPr>
      <dsp:spPr>
        <a:xfrm>
          <a:off x="1501837" y="841155"/>
          <a:ext cx="289445"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1501837" y="908874"/>
        <a:ext cx="202612" cy="203158"/>
      </dsp:txXfrm>
    </dsp:sp>
    <dsp:sp modelId="{187DAEC8-BD89-1247-A42D-E0B6C3EDDA56}">
      <dsp:nvSpPr>
        <dsp:cNvPr id="0" name=""/>
        <dsp:cNvSpPr/>
      </dsp:nvSpPr>
      <dsp:spPr>
        <a:xfrm>
          <a:off x="1911429" y="600861"/>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Triage</a:t>
          </a:r>
        </a:p>
      </dsp:txBody>
      <dsp:txXfrm>
        <a:off x="1935422" y="624854"/>
        <a:ext cx="1317320" cy="771197"/>
      </dsp:txXfrm>
    </dsp:sp>
    <dsp:sp modelId="{A7AFFDE3-8340-284B-AA05-1B08401BEFB1}">
      <dsp:nvSpPr>
        <dsp:cNvPr id="0" name=""/>
        <dsp:cNvSpPr/>
      </dsp:nvSpPr>
      <dsp:spPr>
        <a:xfrm>
          <a:off x="3405291" y="841155"/>
          <a:ext cx="272538"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3405291" y="908874"/>
        <a:ext cx="190777" cy="203158"/>
      </dsp:txXfrm>
    </dsp:sp>
    <dsp:sp modelId="{E28E713F-A6F6-BE4C-9EF6-E53E66A1A261}">
      <dsp:nvSpPr>
        <dsp:cNvPr id="0" name=""/>
        <dsp:cNvSpPr/>
      </dsp:nvSpPr>
      <dsp:spPr>
        <a:xfrm>
          <a:off x="3790959" y="600861"/>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Investigate</a:t>
          </a:r>
        </a:p>
      </dsp:txBody>
      <dsp:txXfrm>
        <a:off x="3814952" y="624854"/>
        <a:ext cx="1317320" cy="771197"/>
      </dsp:txXfrm>
    </dsp:sp>
    <dsp:sp modelId="{B0D2F3A1-2EDE-C843-A13B-91B6EFDF8970}">
      <dsp:nvSpPr>
        <dsp:cNvPr id="0" name=""/>
        <dsp:cNvSpPr/>
      </dsp:nvSpPr>
      <dsp:spPr>
        <a:xfrm>
          <a:off x="5292796" y="841155"/>
          <a:ext cx="289445"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5292796" y="908874"/>
        <a:ext cx="202612" cy="203158"/>
      </dsp:txXfrm>
    </dsp:sp>
    <dsp:sp modelId="{81D77FDD-86BE-0B4E-B35A-1663412B6623}">
      <dsp:nvSpPr>
        <dsp:cNvPr id="0" name=""/>
        <dsp:cNvSpPr/>
      </dsp:nvSpPr>
      <dsp:spPr>
        <a:xfrm>
          <a:off x="5702388" y="600861"/>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Resolve</a:t>
          </a:r>
        </a:p>
      </dsp:txBody>
      <dsp:txXfrm>
        <a:off x="5726381" y="624854"/>
        <a:ext cx="1317320" cy="771197"/>
      </dsp:txXfrm>
    </dsp:sp>
    <dsp:sp modelId="{F907092B-C0EC-6C4D-AA9B-F02A6BB4D4BF}">
      <dsp:nvSpPr>
        <dsp:cNvPr id="0" name=""/>
        <dsp:cNvSpPr/>
      </dsp:nvSpPr>
      <dsp:spPr>
        <a:xfrm>
          <a:off x="7204226" y="841155"/>
          <a:ext cx="289445"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7204226" y="908874"/>
        <a:ext cx="202612" cy="203158"/>
      </dsp:txXfrm>
    </dsp:sp>
    <dsp:sp modelId="{74E41FC0-0CDB-EE42-AE23-9F7E3C680CCA}">
      <dsp:nvSpPr>
        <dsp:cNvPr id="0" name=""/>
        <dsp:cNvSpPr/>
      </dsp:nvSpPr>
      <dsp:spPr>
        <a:xfrm>
          <a:off x="7613818" y="600861"/>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Post Case Review</a:t>
          </a:r>
        </a:p>
      </dsp:txBody>
      <dsp:txXfrm>
        <a:off x="7637811" y="624854"/>
        <a:ext cx="1317320" cy="771197"/>
      </dsp:txXfrm>
    </dsp:sp>
    <dsp:sp modelId="{C53EE82E-EB1D-4AF8-A8BD-045A75DD51DB}">
      <dsp:nvSpPr>
        <dsp:cNvPr id="0" name=""/>
        <dsp:cNvSpPr/>
      </dsp:nvSpPr>
      <dsp:spPr>
        <a:xfrm>
          <a:off x="9115655" y="841155"/>
          <a:ext cx="289445" cy="338596"/>
        </a:xfrm>
        <a:prstGeom prst="rightArrow">
          <a:avLst>
            <a:gd name="adj1" fmla="val 60000"/>
            <a:gd name="adj2" fmla="val 50000"/>
          </a:avLst>
        </a:prstGeom>
        <a:solidFill>
          <a:srgbClr val="032D4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9115655" y="908874"/>
        <a:ext cx="202612" cy="203158"/>
      </dsp:txXfrm>
    </dsp:sp>
    <dsp:sp modelId="{DAD7A2F0-C6F2-48D8-9569-74BF54753624}">
      <dsp:nvSpPr>
        <dsp:cNvPr id="0" name=""/>
        <dsp:cNvSpPr/>
      </dsp:nvSpPr>
      <dsp:spPr>
        <a:xfrm>
          <a:off x="9525247" y="600861"/>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Close</a:t>
          </a:r>
        </a:p>
      </dsp:txBody>
      <dsp:txXfrm>
        <a:off x="9549240" y="624854"/>
        <a:ext cx="1317320" cy="77119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5333" y="293671"/>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Draft</a:t>
          </a:r>
        </a:p>
      </dsp:txBody>
      <dsp:txXfrm>
        <a:off x="34387" y="322725"/>
        <a:ext cx="1595192" cy="933872"/>
      </dsp:txXfrm>
    </dsp:sp>
    <dsp:sp modelId="{2AD1C4CC-E4AC-4C4D-A523-324449D5B254}">
      <dsp:nvSpPr>
        <dsp:cNvPr id="0" name=""/>
        <dsp:cNvSpPr/>
      </dsp:nvSpPr>
      <dsp:spPr>
        <a:xfrm>
          <a:off x="1823964" y="584652"/>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1823964" y="666656"/>
        <a:ext cx="245349" cy="246010"/>
      </dsp:txXfrm>
    </dsp:sp>
    <dsp:sp modelId="{187DAEC8-BD89-1247-A42D-E0B6C3EDDA56}">
      <dsp:nvSpPr>
        <dsp:cNvPr id="0" name=""/>
        <dsp:cNvSpPr/>
      </dsp:nvSpPr>
      <dsp:spPr>
        <a:xfrm>
          <a:off x="2319954" y="293671"/>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Assigned</a:t>
          </a:r>
        </a:p>
      </dsp:txBody>
      <dsp:txXfrm>
        <a:off x="2349008" y="322725"/>
        <a:ext cx="1595192" cy="933872"/>
      </dsp:txXfrm>
    </dsp:sp>
    <dsp:sp modelId="{A7AFFDE3-8340-284B-AA05-1B08401BEFB1}">
      <dsp:nvSpPr>
        <dsp:cNvPr id="0" name=""/>
        <dsp:cNvSpPr/>
      </dsp:nvSpPr>
      <dsp:spPr>
        <a:xfrm>
          <a:off x="4128928" y="584652"/>
          <a:ext cx="330027"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4128928" y="666656"/>
        <a:ext cx="231019" cy="246010"/>
      </dsp:txXfrm>
    </dsp:sp>
    <dsp:sp modelId="{E28E713F-A6F6-BE4C-9EF6-E53E66A1A261}">
      <dsp:nvSpPr>
        <dsp:cNvPr id="0" name=""/>
        <dsp:cNvSpPr/>
      </dsp:nvSpPr>
      <dsp:spPr>
        <a:xfrm>
          <a:off x="4595948" y="293671"/>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Work in Progress</a:t>
          </a:r>
        </a:p>
      </dsp:txBody>
      <dsp:txXfrm>
        <a:off x="4625002" y="322725"/>
        <a:ext cx="1595192" cy="933872"/>
      </dsp:txXfrm>
    </dsp:sp>
    <dsp:sp modelId="{B0D2F3A1-2EDE-C843-A13B-91B6EFDF8970}">
      <dsp:nvSpPr>
        <dsp:cNvPr id="0" name=""/>
        <dsp:cNvSpPr/>
      </dsp:nvSpPr>
      <dsp:spPr>
        <a:xfrm>
          <a:off x="6414579" y="584652"/>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6414579" y="666656"/>
        <a:ext cx="245349" cy="246010"/>
      </dsp:txXfrm>
    </dsp:sp>
    <dsp:sp modelId="{81D77FDD-86BE-0B4E-B35A-1663412B6623}">
      <dsp:nvSpPr>
        <dsp:cNvPr id="0" name=""/>
        <dsp:cNvSpPr/>
      </dsp:nvSpPr>
      <dsp:spPr>
        <a:xfrm>
          <a:off x="6910569" y="293671"/>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Review</a:t>
          </a:r>
        </a:p>
      </dsp:txBody>
      <dsp:txXfrm>
        <a:off x="6939623" y="322725"/>
        <a:ext cx="1595192" cy="933872"/>
      </dsp:txXfrm>
    </dsp:sp>
    <dsp:sp modelId="{F907092B-C0EC-6C4D-AA9B-F02A6BB4D4BF}">
      <dsp:nvSpPr>
        <dsp:cNvPr id="0" name=""/>
        <dsp:cNvSpPr/>
      </dsp:nvSpPr>
      <dsp:spPr>
        <a:xfrm>
          <a:off x="8729200" y="584652"/>
          <a:ext cx="350499" cy="410018"/>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8729200" y="666656"/>
        <a:ext cx="245349" cy="246010"/>
      </dsp:txXfrm>
    </dsp:sp>
    <dsp:sp modelId="{74E41FC0-0CDB-EE42-AE23-9F7E3C680CCA}">
      <dsp:nvSpPr>
        <dsp:cNvPr id="0" name=""/>
        <dsp:cNvSpPr/>
      </dsp:nvSpPr>
      <dsp:spPr>
        <a:xfrm>
          <a:off x="9225191" y="293671"/>
          <a:ext cx="1653300" cy="991980"/>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Closed</a:t>
          </a:r>
        </a:p>
      </dsp:txBody>
      <dsp:txXfrm>
        <a:off x="9254245" y="322725"/>
        <a:ext cx="1595192" cy="9338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7E56-DE6C-B644-B180-91118566441A}">
      <dsp:nvSpPr>
        <dsp:cNvPr id="0" name=""/>
        <dsp:cNvSpPr/>
      </dsp:nvSpPr>
      <dsp:spPr>
        <a:xfrm>
          <a:off x="0" y="353488"/>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New</a:t>
          </a:r>
        </a:p>
      </dsp:txBody>
      <dsp:txXfrm>
        <a:off x="23993" y="377481"/>
        <a:ext cx="1317320" cy="771197"/>
      </dsp:txXfrm>
    </dsp:sp>
    <dsp:sp modelId="{2AD1C4CC-E4AC-4C4D-A523-324449D5B254}">
      <dsp:nvSpPr>
        <dsp:cNvPr id="0" name=""/>
        <dsp:cNvSpPr/>
      </dsp:nvSpPr>
      <dsp:spPr>
        <a:xfrm>
          <a:off x="1501837" y="593781"/>
          <a:ext cx="289445"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1501837" y="661500"/>
        <a:ext cx="202612" cy="203158"/>
      </dsp:txXfrm>
    </dsp:sp>
    <dsp:sp modelId="{187DAEC8-BD89-1247-A42D-E0B6C3EDDA56}">
      <dsp:nvSpPr>
        <dsp:cNvPr id="0" name=""/>
        <dsp:cNvSpPr/>
      </dsp:nvSpPr>
      <dsp:spPr>
        <a:xfrm>
          <a:off x="1911429" y="353488"/>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Triage</a:t>
          </a:r>
        </a:p>
      </dsp:txBody>
      <dsp:txXfrm>
        <a:off x="1935422" y="377481"/>
        <a:ext cx="1317320" cy="771197"/>
      </dsp:txXfrm>
    </dsp:sp>
    <dsp:sp modelId="{A7AFFDE3-8340-284B-AA05-1B08401BEFB1}">
      <dsp:nvSpPr>
        <dsp:cNvPr id="0" name=""/>
        <dsp:cNvSpPr/>
      </dsp:nvSpPr>
      <dsp:spPr>
        <a:xfrm>
          <a:off x="3405291" y="593781"/>
          <a:ext cx="272538"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3405291" y="661500"/>
        <a:ext cx="190777" cy="203158"/>
      </dsp:txXfrm>
    </dsp:sp>
    <dsp:sp modelId="{E28E713F-A6F6-BE4C-9EF6-E53E66A1A261}">
      <dsp:nvSpPr>
        <dsp:cNvPr id="0" name=""/>
        <dsp:cNvSpPr/>
      </dsp:nvSpPr>
      <dsp:spPr>
        <a:xfrm>
          <a:off x="3790959" y="353488"/>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In Progress</a:t>
          </a:r>
        </a:p>
      </dsp:txBody>
      <dsp:txXfrm>
        <a:off x="3814952" y="377481"/>
        <a:ext cx="1317320" cy="771197"/>
      </dsp:txXfrm>
    </dsp:sp>
    <dsp:sp modelId="{B0D2F3A1-2EDE-C843-A13B-91B6EFDF8970}">
      <dsp:nvSpPr>
        <dsp:cNvPr id="0" name=""/>
        <dsp:cNvSpPr/>
      </dsp:nvSpPr>
      <dsp:spPr>
        <a:xfrm>
          <a:off x="5292796" y="593781"/>
          <a:ext cx="289445"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5292796" y="661500"/>
        <a:ext cx="202612" cy="203158"/>
      </dsp:txXfrm>
    </dsp:sp>
    <dsp:sp modelId="{81D77FDD-86BE-0B4E-B35A-1663412B6623}">
      <dsp:nvSpPr>
        <dsp:cNvPr id="0" name=""/>
        <dsp:cNvSpPr/>
      </dsp:nvSpPr>
      <dsp:spPr>
        <a:xfrm>
          <a:off x="5702388" y="353488"/>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Awaiting Approval</a:t>
          </a:r>
        </a:p>
      </dsp:txBody>
      <dsp:txXfrm>
        <a:off x="5726381" y="377481"/>
        <a:ext cx="1317320" cy="771197"/>
      </dsp:txXfrm>
    </dsp:sp>
    <dsp:sp modelId="{F907092B-C0EC-6C4D-AA9B-F02A6BB4D4BF}">
      <dsp:nvSpPr>
        <dsp:cNvPr id="0" name=""/>
        <dsp:cNvSpPr/>
      </dsp:nvSpPr>
      <dsp:spPr>
        <a:xfrm>
          <a:off x="7204226" y="593781"/>
          <a:ext cx="289445" cy="338596"/>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7204226" y="661500"/>
        <a:ext cx="202612" cy="203158"/>
      </dsp:txXfrm>
    </dsp:sp>
    <dsp:sp modelId="{74E41FC0-0CDB-EE42-AE23-9F7E3C680CCA}">
      <dsp:nvSpPr>
        <dsp:cNvPr id="0" name=""/>
        <dsp:cNvSpPr/>
      </dsp:nvSpPr>
      <dsp:spPr>
        <a:xfrm>
          <a:off x="7613818" y="353488"/>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Canceled*</a:t>
          </a:r>
        </a:p>
      </dsp:txBody>
      <dsp:txXfrm>
        <a:off x="7637811" y="377481"/>
        <a:ext cx="1317320" cy="771197"/>
      </dsp:txXfrm>
    </dsp:sp>
    <dsp:sp modelId="{C53EE82E-EB1D-4AF8-A8BD-045A75DD51DB}">
      <dsp:nvSpPr>
        <dsp:cNvPr id="0" name=""/>
        <dsp:cNvSpPr/>
      </dsp:nvSpPr>
      <dsp:spPr>
        <a:xfrm>
          <a:off x="9115655" y="593781"/>
          <a:ext cx="289445" cy="338596"/>
        </a:xfrm>
        <a:prstGeom prst="rightArrow">
          <a:avLst>
            <a:gd name="adj1" fmla="val 60000"/>
            <a:gd name="adj2" fmla="val 50000"/>
          </a:avLst>
        </a:prstGeom>
        <a:solidFill>
          <a:srgbClr val="032D4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dirty="0"/>
        </a:p>
      </dsp:txBody>
      <dsp:txXfrm>
        <a:off x="9115655" y="661500"/>
        <a:ext cx="202612" cy="203158"/>
      </dsp:txXfrm>
    </dsp:sp>
    <dsp:sp modelId="{DAD7A2F0-C6F2-48D8-9569-74BF54753624}">
      <dsp:nvSpPr>
        <dsp:cNvPr id="0" name=""/>
        <dsp:cNvSpPr/>
      </dsp:nvSpPr>
      <dsp:spPr>
        <a:xfrm>
          <a:off x="9525247" y="353488"/>
          <a:ext cx="1365306" cy="819183"/>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rPr>
            <a:t>Closed</a:t>
          </a:r>
        </a:p>
      </dsp:txBody>
      <dsp:txXfrm>
        <a:off x="9549240" y="377481"/>
        <a:ext cx="1317320" cy="7711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&#65279;<?xml version="1.0" encoding="utf-8"?><Relationships xmlns="http://schemas.openxmlformats.org/package/2006/relationships"><Relationship Type="http://schemas.openxmlformats.org/officeDocument/2006/relationships/theme" Target="/ppt/theme/theme5.xml" Id="rId1"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6764"/>
            <a:ext cx="3043343" cy="465455"/>
          </a:xfrm>
          <a:prstGeom prst="rect">
            <a:avLst/>
          </a:prstGeom>
        </p:spPr>
        <p:txBody>
          <a:bodyPr vert="horz" lIns="93885" tIns="46944" rIns="93885" bIns="46944" rtlCol="0"/>
          <a:lstStyle>
            <a:lvl1pPr algn="l">
              <a:defRPr sz="1200"/>
            </a:lvl1pPr>
          </a:lstStyle>
          <a:p>
            <a:endParaRPr lang="en-US" dirty="0">
              <a:latin typeface="+mj-lt"/>
            </a:endParaRPr>
          </a:p>
        </p:txBody>
      </p:sp>
      <p:sp>
        <p:nvSpPr>
          <p:cNvPr id="3" name="Date Placeholder 2"/>
          <p:cNvSpPr>
            <a:spLocks noGrp="1"/>
          </p:cNvSpPr>
          <p:nvPr>
            <p:ph type="dt" sz="quarter" idx="1"/>
          </p:nvPr>
        </p:nvSpPr>
        <p:spPr>
          <a:xfrm>
            <a:off x="3978135" y="126764"/>
            <a:ext cx="3043343" cy="465455"/>
          </a:xfrm>
          <a:prstGeom prst="rect">
            <a:avLst/>
          </a:prstGeom>
        </p:spPr>
        <p:txBody>
          <a:bodyPr vert="horz" lIns="93885" tIns="46944" rIns="93885" bIns="46944" rtlCol="0"/>
          <a:lstStyle>
            <a:lvl1pPr algn="r">
              <a:defRPr sz="1200"/>
            </a:lvl1pPr>
          </a:lstStyle>
          <a:p>
            <a:fld id="{E17B2DBE-960A-614B-B965-BE0EA04CC77A}" type="datetimeFigureOut">
              <a:rPr lang="en-US" smtClean="0">
                <a:latin typeface="+mj-lt"/>
              </a:rPr>
              <a:pPr/>
              <a:t>3/6/25</a:t>
            </a:fld>
            <a:endParaRPr lang="en-US" dirty="0">
              <a:latin typeface="+mj-lt"/>
            </a:endParaRPr>
          </a:p>
        </p:txBody>
      </p:sp>
      <p:sp>
        <p:nvSpPr>
          <p:cNvPr id="4" name="Footer Placeholder 3"/>
          <p:cNvSpPr>
            <a:spLocks noGrp="1"/>
          </p:cNvSpPr>
          <p:nvPr>
            <p:ph type="ftr" sz="quarter" idx="2"/>
          </p:nvPr>
        </p:nvSpPr>
        <p:spPr>
          <a:xfrm>
            <a:off x="3" y="8770113"/>
            <a:ext cx="3043343" cy="465455"/>
          </a:xfrm>
          <a:prstGeom prst="rect">
            <a:avLst/>
          </a:prstGeom>
        </p:spPr>
        <p:txBody>
          <a:bodyPr vert="horz" lIns="93885" tIns="46944" rIns="93885" bIns="46944" rtlCol="0" anchor="b"/>
          <a:lstStyle>
            <a:lvl1pPr algn="l">
              <a:defRPr sz="1200"/>
            </a:lvl1pPr>
          </a:lstStyle>
          <a:p>
            <a:endParaRPr lang="en-US" dirty="0">
              <a:latin typeface="+mj-lt"/>
            </a:endParaRPr>
          </a:p>
        </p:txBody>
      </p:sp>
      <p:sp>
        <p:nvSpPr>
          <p:cNvPr id="5" name="Slide Number Placeholder 4"/>
          <p:cNvSpPr>
            <a:spLocks noGrp="1"/>
          </p:cNvSpPr>
          <p:nvPr>
            <p:ph type="sldNum" sz="quarter" idx="3"/>
          </p:nvPr>
        </p:nvSpPr>
        <p:spPr>
          <a:xfrm>
            <a:off x="3978135" y="8770113"/>
            <a:ext cx="3043343" cy="465455"/>
          </a:xfrm>
          <a:prstGeom prst="rect">
            <a:avLst/>
          </a:prstGeom>
        </p:spPr>
        <p:txBody>
          <a:bodyPr vert="horz" lIns="93885" tIns="46944" rIns="93885" bIns="46944" rtlCol="0" anchor="b"/>
          <a:lstStyle>
            <a:lvl1pPr algn="r">
              <a:defRPr sz="1200"/>
            </a:lvl1pPr>
          </a:lstStyle>
          <a:p>
            <a:fld id="{1339C423-F22A-3B4E-A9CE-1A814546B4AA}" type="slidenum">
              <a:rPr lang="en-US" smtClean="0">
                <a:latin typeface="+mj-lt"/>
              </a:rPr>
              <a:pPr/>
              <a:t>‹#›</a:t>
            </a:fld>
            <a:endParaRPr lang="en-US" dirty="0">
              <a:latin typeface="+mj-lt"/>
            </a:endParaRPr>
          </a:p>
        </p:txBody>
      </p:sp>
      <p:grpSp>
        <p:nvGrpSpPr>
          <p:cNvPr id="20" name="Group 4">
            <a:extLst>
              <a:ext uri="{FF2B5EF4-FFF2-40B4-BE49-F238E27FC236}">
                <a16:creationId xmlns:a16="http://schemas.microsoft.com/office/drawing/2014/main" id="{12881E35-ADBD-4367-9103-4B944EDAC9F0}"/>
              </a:ext>
            </a:extLst>
          </p:cNvPr>
          <p:cNvGrpSpPr>
            <a:grpSpLocks noChangeAspect="1"/>
          </p:cNvGrpSpPr>
          <p:nvPr/>
        </p:nvGrpSpPr>
        <p:grpSpPr bwMode="auto">
          <a:xfrm>
            <a:off x="2909886" y="8981393"/>
            <a:ext cx="1173094" cy="186728"/>
            <a:chOff x="5713" y="2780"/>
            <a:chExt cx="939" cy="148"/>
          </a:xfrm>
          <a:solidFill>
            <a:schemeClr val="tx1"/>
          </a:solidFill>
        </p:grpSpPr>
        <p:sp>
          <p:nvSpPr>
            <p:cNvPr id="22" name="Freeform 5">
              <a:extLst>
                <a:ext uri="{FF2B5EF4-FFF2-40B4-BE49-F238E27FC236}">
                  <a16:creationId xmlns:a16="http://schemas.microsoft.com/office/drawing/2014/main" id="{24882040-6C09-46C7-BF58-485842B73A35}"/>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3" name="Freeform 6">
              <a:extLst>
                <a:ext uri="{FF2B5EF4-FFF2-40B4-BE49-F238E27FC236}">
                  <a16:creationId xmlns:a16="http://schemas.microsoft.com/office/drawing/2014/main" id="{66155231-A566-40F0-B137-35333F16FA95}"/>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4" name="Freeform 7">
              <a:extLst>
                <a:ext uri="{FF2B5EF4-FFF2-40B4-BE49-F238E27FC236}">
                  <a16:creationId xmlns:a16="http://schemas.microsoft.com/office/drawing/2014/main" id="{D0D38B3B-3532-4FC9-B9FE-D95885D0CFA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5" name="Freeform 8">
              <a:extLst>
                <a:ext uri="{FF2B5EF4-FFF2-40B4-BE49-F238E27FC236}">
                  <a16:creationId xmlns:a16="http://schemas.microsoft.com/office/drawing/2014/main" id="{F8EDF86F-E40A-454C-9A01-8F2BB8C60438}"/>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6" name="Oval 9">
              <a:extLst>
                <a:ext uri="{FF2B5EF4-FFF2-40B4-BE49-F238E27FC236}">
                  <a16:creationId xmlns:a16="http://schemas.microsoft.com/office/drawing/2014/main" id="{C5CBCDC8-18C9-42A6-BEF1-CA05917CE736}"/>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Rectangle 10">
              <a:extLst>
                <a:ext uri="{FF2B5EF4-FFF2-40B4-BE49-F238E27FC236}">
                  <a16:creationId xmlns:a16="http://schemas.microsoft.com/office/drawing/2014/main" id="{BD71175C-2312-4B96-8DF4-55196367FAB5}"/>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8" name="Freeform 11">
              <a:extLst>
                <a:ext uri="{FF2B5EF4-FFF2-40B4-BE49-F238E27FC236}">
                  <a16:creationId xmlns:a16="http://schemas.microsoft.com/office/drawing/2014/main" id="{CE194287-1F0B-4477-8B1C-DF62722CE656}"/>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9" name="Freeform 12">
              <a:extLst>
                <a:ext uri="{FF2B5EF4-FFF2-40B4-BE49-F238E27FC236}">
                  <a16:creationId xmlns:a16="http://schemas.microsoft.com/office/drawing/2014/main" id="{D67DFFA0-01D7-44A4-ABAD-E0B51DBA73CA}"/>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0" name="Freeform 13">
              <a:extLst>
                <a:ext uri="{FF2B5EF4-FFF2-40B4-BE49-F238E27FC236}">
                  <a16:creationId xmlns:a16="http://schemas.microsoft.com/office/drawing/2014/main" id="{B7CBA307-3194-4D29-8AD4-5990DD52307E}"/>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1" name="Freeform 14">
              <a:extLst>
                <a:ext uri="{FF2B5EF4-FFF2-40B4-BE49-F238E27FC236}">
                  <a16:creationId xmlns:a16="http://schemas.microsoft.com/office/drawing/2014/main" id="{14908BD5-FA87-4F53-B8A3-491B9206FED0}"/>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2" name="Freeform 15">
              <a:extLst>
                <a:ext uri="{FF2B5EF4-FFF2-40B4-BE49-F238E27FC236}">
                  <a16:creationId xmlns:a16="http://schemas.microsoft.com/office/drawing/2014/main" id="{C267D5CE-9629-4EB8-8E65-D6F864063E20}"/>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3" name="Freeform 16">
              <a:extLst>
                <a:ext uri="{FF2B5EF4-FFF2-40B4-BE49-F238E27FC236}">
                  <a16:creationId xmlns:a16="http://schemas.microsoft.com/office/drawing/2014/main" id="{B20DEC96-64CE-4439-A863-43F4B0BD17CD}"/>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4" name="Freeform 17">
              <a:extLst>
                <a:ext uri="{FF2B5EF4-FFF2-40B4-BE49-F238E27FC236}">
                  <a16:creationId xmlns:a16="http://schemas.microsoft.com/office/drawing/2014/main" id="{B5770143-F076-48BC-98C4-654EE666D172}"/>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gr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&#65279;<?xml version="1.0" encoding="utf-8"?><Relationships xmlns="http://schemas.openxmlformats.org/package/2006/relationships"><Relationship Type="http://schemas.openxmlformats.org/officeDocument/2006/relationships/theme" Target="/ppt/theme/theme4.xml" Id="rId1"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43343" cy="465455"/>
          </a:xfrm>
          <a:prstGeom prst="rect">
            <a:avLst/>
          </a:prstGeom>
        </p:spPr>
        <p:txBody>
          <a:bodyPr vert="horz" lIns="93885" tIns="46944" rIns="93885" bIns="46944" rtlCol="0"/>
          <a:lstStyle>
            <a:lvl1pPr algn="l">
              <a:defRPr sz="1200">
                <a:latin typeface="+mj-lt"/>
              </a:defRPr>
            </a:lvl1pPr>
          </a:lstStyle>
          <a:p>
            <a:endParaRPr lang="en-US" dirty="0"/>
          </a:p>
        </p:txBody>
      </p:sp>
      <p:sp>
        <p:nvSpPr>
          <p:cNvPr id="3" name="Date Placeholder 2"/>
          <p:cNvSpPr>
            <a:spLocks noGrp="1"/>
          </p:cNvSpPr>
          <p:nvPr>
            <p:ph type="dt" idx="1"/>
          </p:nvPr>
        </p:nvSpPr>
        <p:spPr>
          <a:xfrm>
            <a:off x="3978135" y="0"/>
            <a:ext cx="3043343" cy="465455"/>
          </a:xfrm>
          <a:prstGeom prst="rect">
            <a:avLst/>
          </a:prstGeom>
        </p:spPr>
        <p:txBody>
          <a:bodyPr vert="horz" lIns="93885" tIns="46944" rIns="93885" bIns="46944" rtlCol="0"/>
          <a:lstStyle>
            <a:lvl1pPr algn="r">
              <a:defRPr sz="1200">
                <a:latin typeface="+mj-lt"/>
              </a:defRPr>
            </a:lvl1pPr>
          </a:lstStyle>
          <a:p>
            <a:fld id="{546148A2-A49E-4B44-80FB-1D231F249F30}" type="datetimeFigureOut">
              <a:rPr lang="en-US" smtClean="0"/>
              <a:pPr/>
              <a:t>3/6/25</a:t>
            </a:fld>
            <a:endParaRPr lang="en-US" dirty="0"/>
          </a:p>
        </p:txBody>
      </p:sp>
      <p:sp>
        <p:nvSpPr>
          <p:cNvPr id="4" name="Slide Image Placeholder 3"/>
          <p:cNvSpPr>
            <a:spLocks noGrp="1" noRot="1" noChangeAspect="1"/>
          </p:cNvSpPr>
          <p:nvPr>
            <p:ph type="sldImg" idx="2"/>
          </p:nvPr>
        </p:nvSpPr>
        <p:spPr>
          <a:xfrm>
            <a:off x="409575" y="696913"/>
            <a:ext cx="6203950" cy="3490912"/>
          </a:xfrm>
          <a:prstGeom prst="rect">
            <a:avLst/>
          </a:prstGeom>
          <a:noFill/>
          <a:ln w="12700">
            <a:solidFill>
              <a:prstClr val="black"/>
            </a:solidFill>
          </a:ln>
        </p:spPr>
        <p:txBody>
          <a:bodyPr vert="horz" lIns="93885" tIns="46944" rIns="93885" bIns="46944" rtlCol="0" anchor="ctr"/>
          <a:lstStyle/>
          <a:p>
            <a:endParaRPr lang="en-US" dirty="0"/>
          </a:p>
        </p:txBody>
      </p:sp>
      <p:sp>
        <p:nvSpPr>
          <p:cNvPr id="5" name="Notes Placeholder 4"/>
          <p:cNvSpPr>
            <a:spLocks noGrp="1"/>
          </p:cNvSpPr>
          <p:nvPr>
            <p:ph type="body" sz="quarter" idx="3"/>
          </p:nvPr>
        </p:nvSpPr>
        <p:spPr>
          <a:xfrm>
            <a:off x="438944" y="4421823"/>
            <a:ext cx="6145213" cy="4189095"/>
          </a:xfrm>
          <a:prstGeom prst="rect">
            <a:avLst/>
          </a:prstGeom>
        </p:spPr>
        <p:txBody>
          <a:bodyPr vert="horz" lIns="93885" tIns="46944" rIns="93885" bIns="46944"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97236"/>
            <a:ext cx="3043343" cy="465455"/>
          </a:xfrm>
          <a:prstGeom prst="rect">
            <a:avLst/>
          </a:prstGeom>
        </p:spPr>
        <p:txBody>
          <a:bodyPr vert="horz" lIns="93885" tIns="46944" rIns="93885" bIns="46944" rtlCol="0" anchor="b"/>
          <a:lstStyle>
            <a:lvl1pPr algn="l">
              <a:defRPr sz="1200">
                <a:latin typeface="+mj-lt"/>
              </a:defRPr>
            </a:lvl1pPr>
          </a:lstStyle>
          <a:p>
            <a:endParaRPr lang="en-US" dirty="0"/>
          </a:p>
        </p:txBody>
      </p:sp>
      <p:sp>
        <p:nvSpPr>
          <p:cNvPr id="7" name="Slide Number Placeholder 6"/>
          <p:cNvSpPr>
            <a:spLocks noGrp="1"/>
          </p:cNvSpPr>
          <p:nvPr>
            <p:ph type="sldNum" sz="quarter" idx="5"/>
          </p:nvPr>
        </p:nvSpPr>
        <p:spPr>
          <a:xfrm>
            <a:off x="3978135" y="8797236"/>
            <a:ext cx="3043343" cy="465455"/>
          </a:xfrm>
          <a:prstGeom prst="rect">
            <a:avLst/>
          </a:prstGeom>
        </p:spPr>
        <p:txBody>
          <a:bodyPr vert="horz" lIns="93885" tIns="46944" rIns="93885" bIns="46944" rtlCol="0" anchor="b"/>
          <a:lstStyle>
            <a:lvl1pPr algn="r">
              <a:defRPr sz="1200">
                <a:latin typeface="+mj-lt"/>
              </a:defRPr>
            </a:lvl1pPr>
          </a:lstStyle>
          <a:p>
            <a:fld id="{074299CD-3469-7241-AD37-C0E01E3A61D2}" type="slidenum">
              <a:rPr lang="en-US" smtClean="0"/>
              <a:pPr/>
              <a:t>‹#›</a:t>
            </a:fld>
            <a:endParaRPr lang="en-US" dirty="0"/>
          </a:p>
        </p:txBody>
      </p:sp>
      <p:grpSp>
        <p:nvGrpSpPr>
          <p:cNvPr id="21" name="Group 4">
            <a:extLst>
              <a:ext uri="{FF2B5EF4-FFF2-40B4-BE49-F238E27FC236}">
                <a16:creationId xmlns:a16="http://schemas.microsoft.com/office/drawing/2014/main" id="{719CA6AD-1F3D-4F91-AEC8-D10E82D07A9C}"/>
              </a:ext>
            </a:extLst>
          </p:cNvPr>
          <p:cNvGrpSpPr>
            <a:grpSpLocks noChangeAspect="1"/>
          </p:cNvGrpSpPr>
          <p:nvPr/>
        </p:nvGrpSpPr>
        <p:grpSpPr bwMode="auto">
          <a:xfrm>
            <a:off x="2909886" y="8981393"/>
            <a:ext cx="1173094" cy="186728"/>
            <a:chOff x="5713" y="2780"/>
            <a:chExt cx="939" cy="148"/>
          </a:xfrm>
          <a:solidFill>
            <a:schemeClr val="tx1"/>
          </a:solidFill>
        </p:grpSpPr>
        <p:sp>
          <p:nvSpPr>
            <p:cNvPr id="22" name="Freeform 5">
              <a:extLst>
                <a:ext uri="{FF2B5EF4-FFF2-40B4-BE49-F238E27FC236}">
                  <a16:creationId xmlns:a16="http://schemas.microsoft.com/office/drawing/2014/main" id="{91A8B546-A028-471C-8EF2-DF64728CED4F}"/>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3" name="Freeform 6">
              <a:extLst>
                <a:ext uri="{FF2B5EF4-FFF2-40B4-BE49-F238E27FC236}">
                  <a16:creationId xmlns:a16="http://schemas.microsoft.com/office/drawing/2014/main" id="{F78F4DF0-E72A-4662-8AF1-9DA2A59FD72E}"/>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4" name="Freeform 7">
              <a:extLst>
                <a:ext uri="{FF2B5EF4-FFF2-40B4-BE49-F238E27FC236}">
                  <a16:creationId xmlns:a16="http://schemas.microsoft.com/office/drawing/2014/main" id="{13C83159-0457-435C-8DE0-DB18930C3EF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5" name="Freeform 8">
              <a:extLst>
                <a:ext uri="{FF2B5EF4-FFF2-40B4-BE49-F238E27FC236}">
                  <a16:creationId xmlns:a16="http://schemas.microsoft.com/office/drawing/2014/main" id="{3A16FA94-0A80-458B-8609-381307D9DD6B}"/>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6" name="Oval 9">
              <a:extLst>
                <a:ext uri="{FF2B5EF4-FFF2-40B4-BE49-F238E27FC236}">
                  <a16:creationId xmlns:a16="http://schemas.microsoft.com/office/drawing/2014/main" id="{F124964D-5328-4B8A-9AEC-B0C0499DFE42}"/>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Rectangle 10">
              <a:extLst>
                <a:ext uri="{FF2B5EF4-FFF2-40B4-BE49-F238E27FC236}">
                  <a16:creationId xmlns:a16="http://schemas.microsoft.com/office/drawing/2014/main" id="{5E8793B8-5238-41D4-9121-69061CAE48AF}"/>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8" name="Freeform 11">
              <a:extLst>
                <a:ext uri="{FF2B5EF4-FFF2-40B4-BE49-F238E27FC236}">
                  <a16:creationId xmlns:a16="http://schemas.microsoft.com/office/drawing/2014/main" id="{505AC5D6-6744-43E5-BE33-65AA241CC172}"/>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9" name="Freeform 12">
              <a:extLst>
                <a:ext uri="{FF2B5EF4-FFF2-40B4-BE49-F238E27FC236}">
                  <a16:creationId xmlns:a16="http://schemas.microsoft.com/office/drawing/2014/main" id="{F49B0515-42DD-45F4-AEEA-9C0595B78F76}"/>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0" name="Freeform 13">
              <a:extLst>
                <a:ext uri="{FF2B5EF4-FFF2-40B4-BE49-F238E27FC236}">
                  <a16:creationId xmlns:a16="http://schemas.microsoft.com/office/drawing/2014/main" id="{BD4B4931-4E48-4575-A2F1-14B09DDDF35C}"/>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1" name="Freeform 14">
              <a:extLst>
                <a:ext uri="{FF2B5EF4-FFF2-40B4-BE49-F238E27FC236}">
                  <a16:creationId xmlns:a16="http://schemas.microsoft.com/office/drawing/2014/main" id="{D0A18744-02EE-4BF6-99DA-A30533BFB80F}"/>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2" name="Freeform 15">
              <a:extLst>
                <a:ext uri="{FF2B5EF4-FFF2-40B4-BE49-F238E27FC236}">
                  <a16:creationId xmlns:a16="http://schemas.microsoft.com/office/drawing/2014/main" id="{833ACE78-A669-4245-8337-A11FE237DD8B}"/>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3" name="Freeform 16">
              <a:extLst>
                <a:ext uri="{FF2B5EF4-FFF2-40B4-BE49-F238E27FC236}">
                  <a16:creationId xmlns:a16="http://schemas.microsoft.com/office/drawing/2014/main" id="{05BAFF34-33C2-4FED-892A-8F6A22156123}"/>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4" name="Freeform 17">
              <a:extLst>
                <a:ext uri="{FF2B5EF4-FFF2-40B4-BE49-F238E27FC236}">
                  <a16:creationId xmlns:a16="http://schemas.microsoft.com/office/drawing/2014/main" id="{DF0FD444-1661-4913-A4B0-F93BBC370DDB}"/>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gr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Relationships xmlns="http://schemas.openxmlformats.org/package/2006/relationships"><Relationship Type="http://schemas.openxmlformats.org/officeDocument/2006/relationships/slide" Target="/ppt/slides/slide1.xml" Id="rId2" /><Relationship Type="http://schemas.openxmlformats.org/officeDocument/2006/relationships/notesMaster" Target="/ppt/notesMasters/notesMaster1.xml" Id="rId1" /></Relationships>
</file>

<file path=ppt/notesSlides/_rels/notesSlide10.xml.rels>&#65279;<?xml version="1.0" encoding="utf-8"?><Relationships xmlns="http://schemas.openxmlformats.org/package/2006/relationships"><Relationship Type="http://schemas.openxmlformats.org/officeDocument/2006/relationships/slide" Target="/ppt/slides/slide18.xml" Id="rId2" /><Relationship Type="http://schemas.openxmlformats.org/officeDocument/2006/relationships/notesMaster" Target="/ppt/notesMasters/notesMaster1.xml" Id="rId1" /></Relationships>
</file>

<file path=ppt/notesSlides/_rels/notesSlide100.xml.rels>&#65279;<?xml version="1.0" encoding="utf-8"?><Relationships xmlns="http://schemas.openxmlformats.org/package/2006/relationships"><Relationship Type="http://schemas.openxmlformats.org/officeDocument/2006/relationships/slide" Target="/ppt/slides/slide130.xml" Id="rId2" /><Relationship Type="http://schemas.openxmlformats.org/officeDocument/2006/relationships/notesMaster" Target="/ppt/notesMasters/notesMaster1.xml" Id="rId1" /></Relationships>
</file>

<file path=ppt/notesSlides/_rels/notesSlide101.xml.rels>&#65279;<?xml version="1.0" encoding="utf-8"?><Relationships xmlns="http://schemas.openxmlformats.org/package/2006/relationships"><Relationship Type="http://schemas.openxmlformats.org/officeDocument/2006/relationships/slide" Target="/ppt/slides/slide131.xml" Id="rId2" /><Relationship Type="http://schemas.openxmlformats.org/officeDocument/2006/relationships/notesMaster" Target="/ppt/notesMasters/notesMaster1.xml" Id="rId1" /></Relationships>
</file>

<file path=ppt/notesSlides/_rels/notesSlide102.xml.rels>&#65279;<?xml version="1.0" encoding="utf-8"?><Relationships xmlns="http://schemas.openxmlformats.org/package/2006/relationships"><Relationship Type="http://schemas.openxmlformats.org/officeDocument/2006/relationships/slide" Target="/ppt/slides/slide132.xml" Id="rId2" /><Relationship Type="http://schemas.openxmlformats.org/officeDocument/2006/relationships/notesMaster" Target="/ppt/notesMasters/notesMaster1.xml" Id="rId1" /></Relationships>
</file>

<file path=ppt/notesSlides/_rels/notesSlide103.xml.rels>&#65279;<?xml version="1.0" encoding="utf-8"?><Relationships xmlns="http://schemas.openxmlformats.org/package/2006/relationships"><Relationship Type="http://schemas.openxmlformats.org/officeDocument/2006/relationships/slide" Target="/ppt/slides/slide133.xml" Id="rId2" /><Relationship Type="http://schemas.openxmlformats.org/officeDocument/2006/relationships/notesMaster" Target="/ppt/notesMasters/notesMaster1.xml" Id="rId1" /></Relationships>
</file>

<file path=ppt/notesSlides/_rels/notesSlide104.xml.rels>&#65279;<?xml version="1.0" encoding="utf-8"?><Relationships xmlns="http://schemas.openxmlformats.org/package/2006/relationships"><Relationship Type="http://schemas.openxmlformats.org/officeDocument/2006/relationships/slide" Target="/ppt/slides/slide134.xml" Id="rId2" /><Relationship Type="http://schemas.openxmlformats.org/officeDocument/2006/relationships/notesMaster" Target="/ppt/notesMasters/notesMaster1.xml" Id="rId1" /></Relationships>
</file>

<file path=ppt/notesSlides/_rels/notesSlide105.xml.rels>&#65279;<?xml version="1.0" encoding="utf-8"?><Relationships xmlns="http://schemas.openxmlformats.org/package/2006/relationships"><Relationship Type="http://schemas.openxmlformats.org/officeDocument/2006/relationships/slide" Target="/ppt/slides/slide135.xml" Id="rId2" /><Relationship Type="http://schemas.openxmlformats.org/officeDocument/2006/relationships/notesMaster" Target="/ppt/notesMasters/notesMaster1.xml" Id="rId1" /></Relationships>
</file>

<file path=ppt/notesSlides/_rels/notesSlide106.xml.rels>&#65279;<?xml version="1.0" encoding="utf-8"?><Relationships xmlns="http://schemas.openxmlformats.org/package/2006/relationships"><Relationship Type="http://schemas.openxmlformats.org/officeDocument/2006/relationships/slide" Target="/ppt/slides/slide136.xml" Id="rId2" /><Relationship Type="http://schemas.openxmlformats.org/officeDocument/2006/relationships/notesMaster" Target="/ppt/notesMasters/notesMaster1.xml" Id="rId1" /></Relationships>
</file>

<file path=ppt/notesSlides/_rels/notesSlide107.xml.rels>&#65279;<?xml version="1.0" encoding="utf-8"?><Relationships xmlns="http://schemas.openxmlformats.org/package/2006/relationships"><Relationship Type="http://schemas.openxmlformats.org/officeDocument/2006/relationships/slide" Target="/ppt/slides/slide137.xml" Id="rId2" /><Relationship Type="http://schemas.openxmlformats.org/officeDocument/2006/relationships/notesMaster" Target="/ppt/notesMasters/notesMaster1.xml" Id="rId1" /></Relationships>
</file>

<file path=ppt/notesSlides/_rels/notesSlide108.xml.rels>&#65279;<?xml version="1.0" encoding="utf-8"?><Relationships xmlns="http://schemas.openxmlformats.org/package/2006/relationships"><Relationship Type="http://schemas.openxmlformats.org/officeDocument/2006/relationships/slide" Target="/ppt/slides/slide138.xml" Id="rId2" /><Relationship Type="http://schemas.openxmlformats.org/officeDocument/2006/relationships/notesMaster" Target="/ppt/notesMasters/notesMaster1.xml" Id="rId1" /></Relationships>
</file>

<file path=ppt/notesSlides/_rels/notesSlide109.xml.rels>&#65279;<?xml version="1.0" encoding="utf-8"?><Relationships xmlns="http://schemas.openxmlformats.org/package/2006/relationships"><Relationship Type="http://schemas.openxmlformats.org/officeDocument/2006/relationships/slide" Target="/ppt/slides/slide139.xml" Id="rId2" /><Relationship Type="http://schemas.openxmlformats.org/officeDocument/2006/relationships/notesMaster" Target="/ppt/notesMasters/notesMaster1.xml" Id="rId1" /></Relationships>
</file>

<file path=ppt/notesSlides/_rels/notesSlide11.xml.rels>&#65279;<?xml version="1.0" encoding="utf-8"?><Relationships xmlns="http://schemas.openxmlformats.org/package/2006/relationships"><Relationship Type="http://schemas.openxmlformats.org/officeDocument/2006/relationships/slide" Target="/ppt/slides/slide19.xml" Id="rId2" /><Relationship Type="http://schemas.openxmlformats.org/officeDocument/2006/relationships/notesMaster" Target="/ppt/notesMasters/notesMaster1.xml" Id="rId1" /></Relationships>
</file>

<file path=ppt/notesSlides/_rels/notesSlide110.xml.rels>&#65279;<?xml version="1.0" encoding="utf-8"?><Relationships xmlns="http://schemas.openxmlformats.org/package/2006/relationships"><Relationship Type="http://schemas.openxmlformats.org/officeDocument/2006/relationships/slide" Target="/ppt/slides/slide140.xml" Id="rId2" /><Relationship Type="http://schemas.openxmlformats.org/officeDocument/2006/relationships/notesMaster" Target="/ppt/notesMasters/notesMaster1.xml" Id="rId1" /></Relationships>
</file>

<file path=ppt/notesSlides/_rels/notesSlide111.xml.rels>&#65279;<?xml version="1.0" encoding="utf-8"?><Relationships xmlns="http://schemas.openxmlformats.org/package/2006/relationships"><Relationship Type="http://schemas.openxmlformats.org/officeDocument/2006/relationships/slide" Target="/ppt/slides/slide142.xml" Id="rId2" /><Relationship Type="http://schemas.openxmlformats.org/officeDocument/2006/relationships/notesMaster" Target="/ppt/notesMasters/notesMaster1.xml" Id="rId1" /></Relationships>
</file>

<file path=ppt/notesSlides/_rels/notesSlide112.xml.rels>&#65279;<?xml version="1.0" encoding="utf-8"?><Relationships xmlns="http://schemas.openxmlformats.org/package/2006/relationships"><Relationship Type="http://schemas.openxmlformats.org/officeDocument/2006/relationships/slide" Target="/ppt/slides/slide143.xml" Id="rId2" /><Relationship Type="http://schemas.openxmlformats.org/officeDocument/2006/relationships/notesMaster" Target="/ppt/notesMasters/notesMaster1.xml" Id="rId1" /></Relationships>
</file>

<file path=ppt/notesSlides/_rels/notesSlide113.xml.rels>&#65279;<?xml version="1.0" encoding="utf-8"?><Relationships xmlns="http://schemas.openxmlformats.org/package/2006/relationships"><Relationship Type="http://schemas.openxmlformats.org/officeDocument/2006/relationships/slide" Target="/ppt/slides/slide144.xml" Id="rId2" /><Relationship Type="http://schemas.openxmlformats.org/officeDocument/2006/relationships/notesMaster" Target="/ppt/notesMasters/notesMaster1.xml" Id="rId1" /></Relationships>
</file>

<file path=ppt/notesSlides/_rels/notesSlide114.xml.rels>&#65279;<?xml version="1.0" encoding="utf-8"?><Relationships xmlns="http://schemas.openxmlformats.org/package/2006/relationships"><Relationship Type="http://schemas.openxmlformats.org/officeDocument/2006/relationships/slide" Target="/ppt/slides/slide145.xml" Id="rId2" /><Relationship Type="http://schemas.openxmlformats.org/officeDocument/2006/relationships/notesMaster" Target="/ppt/notesMasters/notesMaster1.xml" Id="rId1" /></Relationships>
</file>

<file path=ppt/notesSlides/_rels/notesSlide115.xml.rels>&#65279;<?xml version="1.0" encoding="utf-8"?><Relationships xmlns="http://schemas.openxmlformats.org/package/2006/relationships"><Relationship Type="http://schemas.openxmlformats.org/officeDocument/2006/relationships/slide" Target="/ppt/slides/slide146.xml" Id="rId2" /><Relationship Type="http://schemas.openxmlformats.org/officeDocument/2006/relationships/notesMaster" Target="/ppt/notesMasters/notesMaster1.xml" Id="rId1" /></Relationships>
</file>

<file path=ppt/notesSlides/_rels/notesSlide116.xml.rels>&#65279;<?xml version="1.0" encoding="utf-8"?><Relationships xmlns="http://schemas.openxmlformats.org/package/2006/relationships"><Relationship Type="http://schemas.openxmlformats.org/officeDocument/2006/relationships/slide" Target="/ppt/slides/slide147.xml" Id="rId2" /><Relationship Type="http://schemas.openxmlformats.org/officeDocument/2006/relationships/notesMaster" Target="/ppt/notesMasters/notesMaster1.xml" Id="rId1" /></Relationships>
</file>

<file path=ppt/notesSlides/_rels/notesSlide117.xml.rels>&#65279;<?xml version="1.0" encoding="utf-8"?><Relationships xmlns="http://schemas.openxmlformats.org/package/2006/relationships"><Relationship Type="http://schemas.openxmlformats.org/officeDocument/2006/relationships/slide" Target="/ppt/slides/slide148.xml" Id="rId2" /><Relationship Type="http://schemas.openxmlformats.org/officeDocument/2006/relationships/notesMaster" Target="/ppt/notesMasters/notesMaster1.xml" Id="rId1" /></Relationships>
</file>

<file path=ppt/notesSlides/_rels/notesSlide118.xml.rels>&#65279;<?xml version="1.0" encoding="utf-8"?><Relationships xmlns="http://schemas.openxmlformats.org/package/2006/relationships"><Relationship Type="http://schemas.openxmlformats.org/officeDocument/2006/relationships/slide" Target="/ppt/slides/slide149.xml" Id="rId2" /><Relationship Type="http://schemas.openxmlformats.org/officeDocument/2006/relationships/notesMaster" Target="/ppt/notesMasters/notesMaster1.xml" Id="rId1" /></Relationships>
</file>

<file path=ppt/notesSlides/_rels/notesSlide119.xml.rels>&#65279;<?xml version="1.0" encoding="utf-8"?><Relationships xmlns="http://schemas.openxmlformats.org/package/2006/relationships"><Relationship Type="http://schemas.openxmlformats.org/officeDocument/2006/relationships/slide" Target="/ppt/slides/slide150.xml" Id="rId2" /><Relationship Type="http://schemas.openxmlformats.org/officeDocument/2006/relationships/notesMaster" Target="/ppt/notesMasters/notesMaster1.xml" Id="rId1" /></Relationships>
</file>

<file path=ppt/notesSlides/_rels/notesSlide12.xml.rels>&#65279;<?xml version="1.0" encoding="utf-8"?><Relationships xmlns="http://schemas.openxmlformats.org/package/2006/relationships"><Relationship Type="http://schemas.openxmlformats.org/officeDocument/2006/relationships/slide" Target="/ppt/slides/slide20.xml" Id="rId2" /><Relationship Type="http://schemas.openxmlformats.org/officeDocument/2006/relationships/notesMaster" Target="/ppt/notesMasters/notesMaster1.xml" Id="rId1" /></Relationships>
</file>

<file path=ppt/notesSlides/_rels/notesSlide120.xml.rels>&#65279;<?xml version="1.0" encoding="utf-8"?><Relationships xmlns="http://schemas.openxmlformats.org/package/2006/relationships"><Relationship Type="http://schemas.openxmlformats.org/officeDocument/2006/relationships/slide" Target="/ppt/slides/slide151.xml" Id="rId2" /><Relationship Type="http://schemas.openxmlformats.org/officeDocument/2006/relationships/notesMaster" Target="/ppt/notesMasters/notesMaster1.xml" Id="rId1" /></Relationships>
</file>

<file path=ppt/notesSlides/_rels/notesSlide121.xml.rels>&#65279;<?xml version="1.0" encoding="utf-8"?><Relationships xmlns="http://schemas.openxmlformats.org/package/2006/relationships"><Relationship Type="http://schemas.openxmlformats.org/officeDocument/2006/relationships/slide" Target="/ppt/slides/slide152.xml" Id="rId2" /><Relationship Type="http://schemas.openxmlformats.org/officeDocument/2006/relationships/notesMaster" Target="/ppt/notesMasters/notesMaster1.xml" Id="rId1" /></Relationships>
</file>

<file path=ppt/notesSlides/_rels/notesSlide122.xml.rels>&#65279;<?xml version="1.0" encoding="utf-8"?><Relationships xmlns="http://schemas.openxmlformats.org/package/2006/relationships"><Relationship Type="http://schemas.openxmlformats.org/officeDocument/2006/relationships/slide" Target="/ppt/slides/slide153.xml" Id="rId2" /><Relationship Type="http://schemas.openxmlformats.org/officeDocument/2006/relationships/notesMaster" Target="/ppt/notesMasters/notesMaster1.xml" Id="rId1" /></Relationships>
</file>

<file path=ppt/notesSlides/_rels/notesSlide123.xml.rels>&#65279;<?xml version="1.0" encoding="utf-8"?><Relationships xmlns="http://schemas.openxmlformats.org/package/2006/relationships"><Relationship Type="http://schemas.openxmlformats.org/officeDocument/2006/relationships/slide" Target="/ppt/slides/slide154.xml" Id="rId2" /><Relationship Type="http://schemas.openxmlformats.org/officeDocument/2006/relationships/notesMaster" Target="/ppt/notesMasters/notesMaster1.xml" Id="rId1" /></Relationships>
</file>

<file path=ppt/notesSlides/_rels/notesSlide124.xml.rels>&#65279;<?xml version="1.0" encoding="utf-8"?><Relationships xmlns="http://schemas.openxmlformats.org/package/2006/relationships"><Relationship Type="http://schemas.openxmlformats.org/officeDocument/2006/relationships/slide" Target="/ppt/slides/slide155.xml" Id="rId2" /><Relationship Type="http://schemas.openxmlformats.org/officeDocument/2006/relationships/notesMaster" Target="/ppt/notesMasters/notesMaster1.xml" Id="rId1" /></Relationships>
</file>

<file path=ppt/notesSlides/_rels/notesSlide125.xml.rels>&#65279;<?xml version="1.0" encoding="utf-8"?><Relationships xmlns="http://schemas.openxmlformats.org/package/2006/relationships"><Relationship Type="http://schemas.openxmlformats.org/officeDocument/2006/relationships/slide" Target="/ppt/slides/slide156.xml" Id="rId2" /><Relationship Type="http://schemas.openxmlformats.org/officeDocument/2006/relationships/notesMaster" Target="/ppt/notesMasters/notesMaster1.xml" Id="rId1" /></Relationships>
</file>

<file path=ppt/notesSlides/_rels/notesSlide126.xml.rels>&#65279;<?xml version="1.0" encoding="utf-8"?><Relationships xmlns="http://schemas.openxmlformats.org/package/2006/relationships"><Relationship Type="http://schemas.openxmlformats.org/officeDocument/2006/relationships/slide" Target="/ppt/slides/slide158.xml" Id="rId2" /><Relationship Type="http://schemas.openxmlformats.org/officeDocument/2006/relationships/notesMaster" Target="/ppt/notesMasters/notesMaster1.xml" Id="rId1" /></Relationships>
</file>

<file path=ppt/notesSlides/_rels/notesSlide127.xml.rels>&#65279;<?xml version="1.0" encoding="utf-8"?><Relationships xmlns="http://schemas.openxmlformats.org/package/2006/relationships"><Relationship Type="http://schemas.openxmlformats.org/officeDocument/2006/relationships/slide" Target="/ppt/slides/slide159.xml" Id="rId2" /><Relationship Type="http://schemas.openxmlformats.org/officeDocument/2006/relationships/notesMaster" Target="/ppt/notesMasters/notesMaster1.xml" Id="rId1" /></Relationships>
</file>

<file path=ppt/notesSlides/_rels/notesSlide128.xml.rels>&#65279;<?xml version="1.0" encoding="utf-8"?><Relationships xmlns="http://schemas.openxmlformats.org/package/2006/relationships"><Relationship Type="http://schemas.openxmlformats.org/officeDocument/2006/relationships/slide" Target="/ppt/slides/slide160.xml" Id="rId2" /><Relationship Type="http://schemas.openxmlformats.org/officeDocument/2006/relationships/notesMaster" Target="/ppt/notesMasters/notesMaster1.xml" Id="rId1" /></Relationships>
</file>

<file path=ppt/notesSlides/_rels/notesSlide129.xml.rels>&#65279;<?xml version="1.0" encoding="utf-8"?><Relationships xmlns="http://schemas.openxmlformats.org/package/2006/relationships"><Relationship Type="http://schemas.openxmlformats.org/officeDocument/2006/relationships/slide" Target="/ppt/slides/slide163.xml" Id="rId2" /><Relationship Type="http://schemas.openxmlformats.org/officeDocument/2006/relationships/notesMaster" Target="/ppt/notesMasters/notesMaster1.xml" Id="rId1" /></Relationships>
</file>

<file path=ppt/notesSlides/_rels/notesSlide13.xml.rels>&#65279;<?xml version="1.0" encoding="utf-8"?><Relationships xmlns="http://schemas.openxmlformats.org/package/2006/relationships"><Relationship Type="http://schemas.openxmlformats.org/officeDocument/2006/relationships/slide" Target="/ppt/slides/slide21.xml" Id="rId2" /><Relationship Type="http://schemas.openxmlformats.org/officeDocument/2006/relationships/notesMaster" Target="/ppt/notesMasters/notesMaster1.xml" Id="rId1" /></Relationships>
</file>

<file path=ppt/notesSlides/_rels/notesSlide130.xml.rels>&#65279;<?xml version="1.0" encoding="utf-8"?><Relationships xmlns="http://schemas.openxmlformats.org/package/2006/relationships"><Relationship Type="http://schemas.openxmlformats.org/officeDocument/2006/relationships/slide" Target="/ppt/slides/slide164.xml" Id="rId2" /><Relationship Type="http://schemas.openxmlformats.org/officeDocument/2006/relationships/notesMaster" Target="/ppt/notesMasters/notesMaster1.xml" Id="rId1" /></Relationships>
</file>

<file path=ppt/notesSlides/_rels/notesSlide131.xml.rels>&#65279;<?xml version="1.0" encoding="utf-8"?><Relationships xmlns="http://schemas.openxmlformats.org/package/2006/relationships"><Relationship Type="http://schemas.openxmlformats.org/officeDocument/2006/relationships/slide" Target="/ppt/slides/slide167.xml" Id="rId2" /><Relationship Type="http://schemas.openxmlformats.org/officeDocument/2006/relationships/notesMaster" Target="/ppt/notesMasters/notesMaster1.xml" Id="rId1" /></Relationships>
</file>

<file path=ppt/notesSlides/_rels/notesSlide132.xml.rels>&#65279;<?xml version="1.0" encoding="utf-8"?><Relationships xmlns="http://schemas.openxmlformats.org/package/2006/relationships"><Relationship Type="http://schemas.openxmlformats.org/officeDocument/2006/relationships/slide" Target="/ppt/slides/slide171.xml" Id="rId2" /><Relationship Type="http://schemas.openxmlformats.org/officeDocument/2006/relationships/notesMaster" Target="/ppt/notesMasters/notesMaster1.xml" Id="rId1" /></Relationships>
</file>

<file path=ppt/notesSlides/_rels/notesSlide133.xml.rels>&#65279;<?xml version="1.0" encoding="utf-8"?><Relationships xmlns="http://schemas.openxmlformats.org/package/2006/relationships"><Relationship Type="http://schemas.openxmlformats.org/officeDocument/2006/relationships/slide" Target="/ppt/slides/slide172.xml" Id="rId2" /><Relationship Type="http://schemas.openxmlformats.org/officeDocument/2006/relationships/notesMaster" Target="/ppt/notesMasters/notesMaster1.xml" Id="rId1" /></Relationships>
</file>

<file path=ppt/notesSlides/_rels/notesSlide134.xml.rels>&#65279;<?xml version="1.0" encoding="utf-8"?><Relationships xmlns="http://schemas.openxmlformats.org/package/2006/relationships"><Relationship Type="http://schemas.openxmlformats.org/officeDocument/2006/relationships/slide" Target="/ppt/slides/slide173.xml" Id="rId2" /><Relationship Type="http://schemas.openxmlformats.org/officeDocument/2006/relationships/notesMaster" Target="/ppt/notesMasters/notesMaster1.xml" Id="rId1" /></Relationships>
</file>

<file path=ppt/notesSlides/_rels/notesSlide135.xml.rels>&#65279;<?xml version="1.0" encoding="utf-8"?><Relationships xmlns="http://schemas.openxmlformats.org/package/2006/relationships"><Relationship Type="http://schemas.openxmlformats.org/officeDocument/2006/relationships/slide" Target="/ppt/slides/slide174.xml" Id="rId2" /><Relationship Type="http://schemas.openxmlformats.org/officeDocument/2006/relationships/notesMaster" Target="/ppt/notesMasters/notesMaster1.xml" Id="rId1" /></Relationships>
</file>

<file path=ppt/notesSlides/_rels/notesSlide136.xml.rels>&#65279;<?xml version="1.0" encoding="utf-8"?><Relationships xmlns="http://schemas.openxmlformats.org/package/2006/relationships"><Relationship Type="http://schemas.openxmlformats.org/officeDocument/2006/relationships/slide" Target="/ppt/slides/slide175.xml" Id="rId2" /><Relationship Type="http://schemas.openxmlformats.org/officeDocument/2006/relationships/notesMaster" Target="/ppt/notesMasters/notesMaster1.xml" Id="rId1" /></Relationships>
</file>

<file path=ppt/notesSlides/_rels/notesSlide137.xml.rels>&#65279;<?xml version="1.0" encoding="utf-8"?><Relationships xmlns="http://schemas.openxmlformats.org/package/2006/relationships"><Relationship Type="http://schemas.openxmlformats.org/officeDocument/2006/relationships/slide" Target="/ppt/slides/slide176.xml" Id="rId2" /><Relationship Type="http://schemas.openxmlformats.org/officeDocument/2006/relationships/notesMaster" Target="/ppt/notesMasters/notesMaster1.xml" Id="rId1" /></Relationships>
</file>

<file path=ppt/notesSlides/_rels/notesSlide14.xml.rels>&#65279;<?xml version="1.0" encoding="utf-8"?><Relationships xmlns="http://schemas.openxmlformats.org/package/2006/relationships"><Relationship Type="http://schemas.openxmlformats.org/officeDocument/2006/relationships/slide" Target="/ppt/slides/slide22.xml" Id="rId2" /><Relationship Type="http://schemas.openxmlformats.org/officeDocument/2006/relationships/notesMaster" Target="/ppt/notesMasters/notesMaster1.xml" Id="rId1" /></Relationships>
</file>

<file path=ppt/notesSlides/_rels/notesSlide15.xml.rels>&#65279;<?xml version="1.0" encoding="utf-8"?><Relationships xmlns="http://schemas.openxmlformats.org/package/2006/relationships"><Relationship Type="http://schemas.openxmlformats.org/officeDocument/2006/relationships/slide" Target="/ppt/slides/slide23.xml" Id="rId2" /><Relationship Type="http://schemas.openxmlformats.org/officeDocument/2006/relationships/notesMaster" Target="/ppt/notesMasters/notesMaster1.xml" Id="rId1" /></Relationships>
</file>

<file path=ppt/notesSlides/_rels/notesSlide16.xml.rels>&#65279;<?xml version="1.0" encoding="utf-8"?><Relationships xmlns="http://schemas.openxmlformats.org/package/2006/relationships"><Relationship Type="http://schemas.openxmlformats.org/officeDocument/2006/relationships/slide" Target="/ppt/slides/slide24.xml" Id="rId2" /><Relationship Type="http://schemas.openxmlformats.org/officeDocument/2006/relationships/notesMaster" Target="/ppt/notesMasters/notesMaster1.xml" Id="rId1" /></Relationships>
</file>

<file path=ppt/notesSlides/_rels/notesSlide17.xml.rels>&#65279;<?xml version="1.0" encoding="utf-8"?><Relationships xmlns="http://schemas.openxmlformats.org/package/2006/relationships"><Relationship Type="http://schemas.openxmlformats.org/officeDocument/2006/relationships/slide" Target="/ppt/slides/slide25.xml" Id="rId2" /><Relationship Type="http://schemas.openxmlformats.org/officeDocument/2006/relationships/notesMaster" Target="/ppt/notesMasters/notesMaster1.xml" Id="rId1" /></Relationships>
</file>

<file path=ppt/notesSlides/_rels/notesSlide18.xml.rels>&#65279;<?xml version="1.0" encoding="utf-8"?><Relationships xmlns="http://schemas.openxmlformats.org/package/2006/relationships"><Relationship Type="http://schemas.openxmlformats.org/officeDocument/2006/relationships/slide" Target="/ppt/slides/slide26.xml" Id="rId2" /><Relationship Type="http://schemas.openxmlformats.org/officeDocument/2006/relationships/notesMaster" Target="/ppt/notesMasters/notesMaster1.xml" Id="rId1" /></Relationships>
</file>

<file path=ppt/notesSlides/_rels/notesSlide19.xml.rels>&#65279;<?xml version="1.0" encoding="utf-8"?><Relationships xmlns="http://schemas.openxmlformats.org/package/2006/relationships"><Relationship Type="http://schemas.openxmlformats.org/officeDocument/2006/relationships/slide" Target="/ppt/slides/slide27.xml" Id="rId2" /><Relationship Type="http://schemas.openxmlformats.org/officeDocument/2006/relationships/notesMaster" Target="/ppt/notesMasters/notesMaster1.xml" Id="rId1" /></Relationships>
</file>

<file path=ppt/notesSlides/_rels/notesSlide2.xml.rels>&#65279;<?xml version="1.0" encoding="utf-8"?><Relationships xmlns="http://schemas.openxmlformats.org/package/2006/relationships"><Relationship Type="http://schemas.openxmlformats.org/officeDocument/2006/relationships/slide" Target="/ppt/slides/slide3.xml" Id="rId2" /><Relationship Type="http://schemas.openxmlformats.org/officeDocument/2006/relationships/notesMaster" Target="/ppt/notesMasters/notesMaster1.xml" Id="rId1" /></Relationships>
</file>

<file path=ppt/notesSlides/_rels/notesSlide20.xml.rels>&#65279;<?xml version="1.0" encoding="utf-8"?><Relationships xmlns="http://schemas.openxmlformats.org/package/2006/relationships"><Relationship Type="http://schemas.openxmlformats.org/officeDocument/2006/relationships/slide" Target="/ppt/slides/slide29.xml" Id="rId2" /><Relationship Type="http://schemas.openxmlformats.org/officeDocument/2006/relationships/notesMaster" Target="/ppt/notesMasters/notesMaster1.xml" Id="rId1" /></Relationships>
</file>

<file path=ppt/notesSlides/_rels/notesSlide21.xml.rels>&#65279;<?xml version="1.0" encoding="utf-8"?><Relationships xmlns="http://schemas.openxmlformats.org/package/2006/relationships"><Relationship Type="http://schemas.openxmlformats.org/officeDocument/2006/relationships/slide" Target="/ppt/slides/slide30.xml" Id="rId2" /><Relationship Type="http://schemas.openxmlformats.org/officeDocument/2006/relationships/notesMaster" Target="/ppt/notesMasters/notesMaster1.xml" Id="rId1" /></Relationships>
</file>

<file path=ppt/notesSlides/_rels/notesSlide22.xml.rels>&#65279;<?xml version="1.0" encoding="utf-8"?><Relationships xmlns="http://schemas.openxmlformats.org/package/2006/relationships"><Relationship Type="http://schemas.openxmlformats.org/officeDocument/2006/relationships/slide" Target="/ppt/slides/slide32.xml" Id="rId2" /><Relationship Type="http://schemas.openxmlformats.org/officeDocument/2006/relationships/notesMaster" Target="/ppt/notesMasters/notesMaster1.xml" Id="rId1" /></Relationships>
</file>

<file path=ppt/notesSlides/_rels/notesSlide23.xml.rels>&#65279;<?xml version="1.0" encoding="utf-8"?><Relationships xmlns="http://schemas.openxmlformats.org/package/2006/relationships"><Relationship Type="http://schemas.openxmlformats.org/officeDocument/2006/relationships/slide" Target="/ppt/slides/slide34.xml" Id="rId2" /><Relationship Type="http://schemas.openxmlformats.org/officeDocument/2006/relationships/notesMaster" Target="/ppt/notesMasters/notesMaster1.xml" Id="rId1" /></Relationships>
</file>

<file path=ppt/notesSlides/_rels/notesSlide24.xml.rels>&#65279;<?xml version="1.0" encoding="utf-8"?><Relationships xmlns="http://schemas.openxmlformats.org/package/2006/relationships"><Relationship Type="http://schemas.openxmlformats.org/officeDocument/2006/relationships/slide" Target="/ppt/slides/slide35.xml" Id="rId2" /><Relationship Type="http://schemas.openxmlformats.org/officeDocument/2006/relationships/notesMaster" Target="/ppt/notesMasters/notesMaster1.xml" Id="rId1" /></Relationships>
</file>

<file path=ppt/notesSlides/_rels/notesSlide25.xml.rels>&#65279;<?xml version="1.0" encoding="utf-8"?><Relationships xmlns="http://schemas.openxmlformats.org/package/2006/relationships"><Relationship Type="http://schemas.openxmlformats.org/officeDocument/2006/relationships/slide" Target="/ppt/slides/slide36.xml" Id="rId2" /><Relationship Type="http://schemas.openxmlformats.org/officeDocument/2006/relationships/notesMaster" Target="/ppt/notesMasters/notesMaster1.xml" Id="rId1" /></Relationships>
</file>

<file path=ppt/notesSlides/_rels/notesSlide26.xml.rels>&#65279;<?xml version="1.0" encoding="utf-8"?><Relationships xmlns="http://schemas.openxmlformats.org/package/2006/relationships"><Relationship Type="http://schemas.openxmlformats.org/officeDocument/2006/relationships/slide" Target="/ppt/slides/slide37.xml" Id="rId2" /><Relationship Type="http://schemas.openxmlformats.org/officeDocument/2006/relationships/notesMaster" Target="/ppt/notesMasters/notesMaster1.xml" Id="rId1" /></Relationships>
</file>

<file path=ppt/notesSlides/_rels/notesSlide27.xml.rels>&#65279;<?xml version="1.0" encoding="utf-8"?><Relationships xmlns="http://schemas.openxmlformats.org/package/2006/relationships"><Relationship Type="http://schemas.openxmlformats.org/officeDocument/2006/relationships/slide" Target="/ppt/slides/slide39.xml" Id="rId2" /><Relationship Type="http://schemas.openxmlformats.org/officeDocument/2006/relationships/notesMaster" Target="/ppt/notesMasters/notesMaster1.xml" Id="rId1" /><Relationship Type="http://schemas.openxmlformats.org/officeDocument/2006/relationships/hyperlink" Target="https://docs.servicenow.com/bundle/tokyo-governance-risk-compliance/page/product/grc-common/concept/enhancements-for-entities.html" TargetMode="External" Id="rId3" /></Relationships>
</file>

<file path=ppt/notesSlides/_rels/notesSlide28.xml.rels>&#65279;<?xml version="1.0" encoding="utf-8"?><Relationships xmlns="http://schemas.openxmlformats.org/package/2006/relationships"><Relationship Type="http://schemas.openxmlformats.org/officeDocument/2006/relationships/slide" Target="/ppt/slides/slide40.xml" Id="rId2" /><Relationship Type="http://schemas.openxmlformats.org/officeDocument/2006/relationships/notesMaster" Target="/ppt/notesMasters/notesMaster1.xml" Id="rId1" /></Relationships>
</file>

<file path=ppt/notesSlides/_rels/notesSlide29.xml.rels>&#65279;<?xml version="1.0" encoding="utf-8"?><Relationships xmlns="http://schemas.openxmlformats.org/package/2006/relationships"><Relationship Type="http://schemas.openxmlformats.org/officeDocument/2006/relationships/slide" Target="/ppt/slides/slide41.xml" Id="rId2" /><Relationship Type="http://schemas.openxmlformats.org/officeDocument/2006/relationships/notesMaster" Target="/ppt/notesMasters/notesMaster1.xml" Id="rId1" /></Relationships>
</file>

<file path=ppt/notesSlides/_rels/notesSlide3.xml.rels>&#65279;<?xml version="1.0" encoding="utf-8"?><Relationships xmlns="http://schemas.openxmlformats.org/package/2006/relationships"><Relationship Type="http://schemas.openxmlformats.org/officeDocument/2006/relationships/slide" Target="/ppt/slides/slide8.xml" Id="rId2" /><Relationship Type="http://schemas.openxmlformats.org/officeDocument/2006/relationships/notesMaster" Target="/ppt/notesMasters/notesMaster1.xml" Id="rId1" /></Relationships>
</file>

<file path=ppt/notesSlides/_rels/notesSlide30.xml.rels>&#65279;<?xml version="1.0" encoding="utf-8"?><Relationships xmlns="http://schemas.openxmlformats.org/package/2006/relationships"><Relationship Type="http://schemas.openxmlformats.org/officeDocument/2006/relationships/slide" Target="/ppt/slides/slide42.xml" Id="rId2" /><Relationship Type="http://schemas.openxmlformats.org/officeDocument/2006/relationships/notesMaster" Target="/ppt/notesMasters/notesMaster1.xml" Id="rId1" /></Relationships>
</file>

<file path=ppt/notesSlides/_rels/notesSlide31.xml.rels>&#65279;<?xml version="1.0" encoding="utf-8"?><Relationships xmlns="http://schemas.openxmlformats.org/package/2006/relationships"><Relationship Type="http://schemas.openxmlformats.org/officeDocument/2006/relationships/slide" Target="/ppt/slides/slide43.xml" Id="rId2" /><Relationship Type="http://schemas.openxmlformats.org/officeDocument/2006/relationships/notesMaster" Target="/ppt/notesMasters/notesMaster1.xml" Id="rId1" /></Relationships>
</file>

<file path=ppt/notesSlides/_rels/notesSlide32.xml.rels>&#65279;<?xml version="1.0" encoding="utf-8"?><Relationships xmlns="http://schemas.openxmlformats.org/package/2006/relationships"><Relationship Type="http://schemas.openxmlformats.org/officeDocument/2006/relationships/slide" Target="/ppt/slides/slide45.xml" Id="rId2" /><Relationship Type="http://schemas.openxmlformats.org/officeDocument/2006/relationships/notesMaster" Target="/ppt/notesMasters/notesMaster1.xml" Id="rId1" /></Relationships>
</file>

<file path=ppt/notesSlides/_rels/notesSlide33.xml.rels>&#65279;<?xml version="1.0" encoding="utf-8"?><Relationships xmlns="http://schemas.openxmlformats.org/package/2006/relationships"><Relationship Type="http://schemas.openxmlformats.org/officeDocument/2006/relationships/slide" Target="/ppt/slides/slide46.xml" Id="rId2" /><Relationship Type="http://schemas.openxmlformats.org/officeDocument/2006/relationships/notesMaster" Target="/ppt/notesMasters/notesMaster1.xml" Id="rId1" /></Relationships>
</file>

<file path=ppt/notesSlides/_rels/notesSlide34.xml.rels>&#65279;<?xml version="1.0" encoding="utf-8"?><Relationships xmlns="http://schemas.openxmlformats.org/package/2006/relationships"><Relationship Type="http://schemas.openxmlformats.org/officeDocument/2006/relationships/slide" Target="/ppt/slides/slide47.xml" Id="rId2" /><Relationship Type="http://schemas.openxmlformats.org/officeDocument/2006/relationships/notesMaster" Target="/ppt/notesMasters/notesMaster1.xml" Id="rId1" /></Relationships>
</file>

<file path=ppt/notesSlides/_rels/notesSlide35.xml.rels>&#65279;<?xml version="1.0" encoding="utf-8"?><Relationships xmlns="http://schemas.openxmlformats.org/package/2006/relationships"><Relationship Type="http://schemas.openxmlformats.org/officeDocument/2006/relationships/slide" Target="/ppt/slides/slide48.xml" Id="rId2" /><Relationship Type="http://schemas.openxmlformats.org/officeDocument/2006/relationships/notesMaster" Target="/ppt/notesMasters/notesMaster1.xml" Id="rId1" /></Relationships>
</file>

<file path=ppt/notesSlides/_rels/notesSlide36.xml.rels>&#65279;<?xml version="1.0" encoding="utf-8"?><Relationships xmlns="http://schemas.openxmlformats.org/package/2006/relationships"><Relationship Type="http://schemas.openxmlformats.org/officeDocument/2006/relationships/slide" Target="/ppt/slides/slide49.xml" Id="rId2" /><Relationship Type="http://schemas.openxmlformats.org/officeDocument/2006/relationships/notesMaster" Target="/ppt/notesMasters/notesMaster1.xml" Id="rId1" /></Relationships>
</file>

<file path=ppt/notesSlides/_rels/notesSlide37.xml.rels>&#65279;<?xml version="1.0" encoding="utf-8"?><Relationships xmlns="http://schemas.openxmlformats.org/package/2006/relationships"><Relationship Type="http://schemas.openxmlformats.org/officeDocument/2006/relationships/slide" Target="/ppt/slides/slide50.xml" Id="rId2" /><Relationship Type="http://schemas.openxmlformats.org/officeDocument/2006/relationships/notesMaster" Target="/ppt/notesMasters/notesMaster1.xml" Id="rId1" /></Relationships>
</file>

<file path=ppt/notesSlides/_rels/notesSlide38.xml.rels>&#65279;<?xml version="1.0" encoding="utf-8"?><Relationships xmlns="http://schemas.openxmlformats.org/package/2006/relationships"><Relationship Type="http://schemas.openxmlformats.org/officeDocument/2006/relationships/slide" Target="/ppt/slides/slide51.xml" Id="rId2" /><Relationship Type="http://schemas.openxmlformats.org/officeDocument/2006/relationships/notesMaster" Target="/ppt/notesMasters/notesMaster1.xml" Id="rId1" /></Relationships>
</file>

<file path=ppt/notesSlides/_rels/notesSlide39.xml.rels>&#65279;<?xml version="1.0" encoding="utf-8"?><Relationships xmlns="http://schemas.openxmlformats.org/package/2006/relationships"><Relationship Type="http://schemas.openxmlformats.org/officeDocument/2006/relationships/slide" Target="/ppt/slides/slide53.xml" Id="rId2" /><Relationship Type="http://schemas.openxmlformats.org/officeDocument/2006/relationships/notesMaster" Target="/ppt/notesMasters/notesMaster1.xml" Id="rId1" /></Relationships>
</file>

<file path=ppt/notesSlides/_rels/notesSlide4.xml.rels>&#65279;<?xml version="1.0" encoding="utf-8"?><Relationships xmlns="http://schemas.openxmlformats.org/package/2006/relationships"><Relationship Type="http://schemas.openxmlformats.org/officeDocument/2006/relationships/slide" Target="/ppt/slides/slide9.xml" Id="rId2" /><Relationship Type="http://schemas.openxmlformats.org/officeDocument/2006/relationships/notesMaster" Target="/ppt/notesMasters/notesMaster1.xml" Id="rId1" /></Relationships>
</file>

<file path=ppt/notesSlides/_rels/notesSlide40.xml.rels>&#65279;<?xml version="1.0" encoding="utf-8"?><Relationships xmlns="http://schemas.openxmlformats.org/package/2006/relationships"><Relationship Type="http://schemas.openxmlformats.org/officeDocument/2006/relationships/slide" Target="/ppt/slides/slide56.xml" Id="rId2" /><Relationship Type="http://schemas.openxmlformats.org/officeDocument/2006/relationships/notesMaster" Target="/ppt/notesMasters/notesMaster1.xml" Id="rId1" /></Relationships>
</file>

<file path=ppt/notesSlides/_rels/notesSlide41.xml.rels>&#65279;<?xml version="1.0" encoding="utf-8"?><Relationships xmlns="http://schemas.openxmlformats.org/package/2006/relationships"><Relationship Type="http://schemas.openxmlformats.org/officeDocument/2006/relationships/slide" Target="/ppt/slides/slide57.xml" Id="rId2" /><Relationship Type="http://schemas.openxmlformats.org/officeDocument/2006/relationships/notesMaster" Target="/ppt/notesMasters/notesMaster1.xml" Id="rId1" /></Relationships>
</file>

<file path=ppt/notesSlides/_rels/notesSlide42.xml.rels>&#65279;<?xml version="1.0" encoding="utf-8"?><Relationships xmlns="http://schemas.openxmlformats.org/package/2006/relationships"><Relationship Type="http://schemas.openxmlformats.org/officeDocument/2006/relationships/slide" Target="/ppt/slides/slide58.xml" Id="rId2" /><Relationship Type="http://schemas.openxmlformats.org/officeDocument/2006/relationships/notesMaster" Target="/ppt/notesMasters/notesMaster1.xml" Id="rId1" /></Relationships>
</file>

<file path=ppt/notesSlides/_rels/notesSlide43.xml.rels>&#65279;<?xml version="1.0" encoding="utf-8"?><Relationships xmlns="http://schemas.openxmlformats.org/package/2006/relationships"><Relationship Type="http://schemas.openxmlformats.org/officeDocument/2006/relationships/slide" Target="/ppt/slides/slide59.xml" Id="rId2" /><Relationship Type="http://schemas.openxmlformats.org/officeDocument/2006/relationships/notesMaster" Target="/ppt/notesMasters/notesMaster1.xml" Id="rId1" /></Relationships>
</file>

<file path=ppt/notesSlides/_rels/notesSlide44.xml.rels>&#65279;<?xml version="1.0" encoding="utf-8"?><Relationships xmlns="http://schemas.openxmlformats.org/package/2006/relationships"><Relationship Type="http://schemas.openxmlformats.org/officeDocument/2006/relationships/slide" Target="/ppt/slides/slide60.xml" Id="rId2" /><Relationship Type="http://schemas.openxmlformats.org/officeDocument/2006/relationships/notesMaster" Target="/ppt/notesMasters/notesMaster1.xml" Id="rId1" /></Relationships>
</file>

<file path=ppt/notesSlides/_rels/notesSlide45.xml.rels>&#65279;<?xml version="1.0" encoding="utf-8"?><Relationships xmlns="http://schemas.openxmlformats.org/package/2006/relationships"><Relationship Type="http://schemas.openxmlformats.org/officeDocument/2006/relationships/slide" Target="/ppt/slides/slide61.xml" Id="rId2" /><Relationship Type="http://schemas.openxmlformats.org/officeDocument/2006/relationships/notesMaster" Target="/ppt/notesMasters/notesMaster1.xml" Id="rId1" /></Relationships>
</file>

<file path=ppt/notesSlides/_rels/notesSlide46.xml.rels>&#65279;<?xml version="1.0" encoding="utf-8"?><Relationships xmlns="http://schemas.openxmlformats.org/package/2006/relationships"><Relationship Type="http://schemas.openxmlformats.org/officeDocument/2006/relationships/slide" Target="/ppt/slides/slide62.xml" Id="rId2" /><Relationship Type="http://schemas.openxmlformats.org/officeDocument/2006/relationships/notesMaster" Target="/ppt/notesMasters/notesMaster1.xml" Id="rId1" /></Relationships>
</file>

<file path=ppt/notesSlides/_rels/notesSlide47.xml.rels>&#65279;<?xml version="1.0" encoding="utf-8"?><Relationships xmlns="http://schemas.openxmlformats.org/package/2006/relationships"><Relationship Type="http://schemas.openxmlformats.org/officeDocument/2006/relationships/slide" Target="/ppt/slides/slide65.xml" Id="rId2" /><Relationship Type="http://schemas.openxmlformats.org/officeDocument/2006/relationships/notesMaster" Target="/ppt/notesMasters/notesMaster1.xml" Id="rId1" /></Relationships>
</file>

<file path=ppt/notesSlides/_rels/notesSlide48.xml.rels>&#65279;<?xml version="1.0" encoding="utf-8"?><Relationships xmlns="http://schemas.openxmlformats.org/package/2006/relationships"><Relationship Type="http://schemas.openxmlformats.org/officeDocument/2006/relationships/slide" Target="/ppt/slides/slide66.xml" Id="rId2" /><Relationship Type="http://schemas.openxmlformats.org/officeDocument/2006/relationships/notesMaster" Target="/ppt/notesMasters/notesMaster1.xml" Id="rId1" /></Relationships>
</file>

<file path=ppt/notesSlides/_rels/notesSlide49.xml.rels>&#65279;<?xml version="1.0" encoding="utf-8"?><Relationships xmlns="http://schemas.openxmlformats.org/package/2006/relationships"><Relationship Type="http://schemas.openxmlformats.org/officeDocument/2006/relationships/slide" Target="/ppt/slides/slide67.xml" Id="rId2" /><Relationship Type="http://schemas.openxmlformats.org/officeDocument/2006/relationships/notesMaster" Target="/ppt/notesMasters/notesMaster1.xml" Id="rId1" /></Relationships>
</file>

<file path=ppt/notesSlides/_rels/notesSlide5.xml.rels>&#65279;<?xml version="1.0" encoding="utf-8"?><Relationships xmlns="http://schemas.openxmlformats.org/package/2006/relationships"><Relationship Type="http://schemas.openxmlformats.org/officeDocument/2006/relationships/slide" Target="/ppt/slides/slide11.xml" Id="rId2" /><Relationship Type="http://schemas.openxmlformats.org/officeDocument/2006/relationships/notesMaster" Target="/ppt/notesMasters/notesMaster1.xml" Id="rId1" /></Relationships>
</file>

<file path=ppt/notesSlides/_rels/notesSlide50.xml.rels>&#65279;<?xml version="1.0" encoding="utf-8"?><Relationships xmlns="http://schemas.openxmlformats.org/package/2006/relationships"><Relationship Type="http://schemas.openxmlformats.org/officeDocument/2006/relationships/slide" Target="/ppt/slides/slide68.xml" Id="rId2" /><Relationship Type="http://schemas.openxmlformats.org/officeDocument/2006/relationships/notesMaster" Target="/ppt/notesMasters/notesMaster1.xml" Id="rId1" /></Relationships>
</file>

<file path=ppt/notesSlides/_rels/notesSlide51.xml.rels>&#65279;<?xml version="1.0" encoding="utf-8"?><Relationships xmlns="http://schemas.openxmlformats.org/package/2006/relationships"><Relationship Type="http://schemas.openxmlformats.org/officeDocument/2006/relationships/slide" Target="/ppt/slides/slide69.xml" Id="rId2" /><Relationship Type="http://schemas.openxmlformats.org/officeDocument/2006/relationships/notesMaster" Target="/ppt/notesMasters/notesMaster1.xml" Id="rId1" /></Relationships>
</file>

<file path=ppt/notesSlides/_rels/notesSlide52.xml.rels>&#65279;<?xml version="1.0" encoding="utf-8"?><Relationships xmlns="http://schemas.openxmlformats.org/package/2006/relationships"><Relationship Type="http://schemas.openxmlformats.org/officeDocument/2006/relationships/slide" Target="/ppt/slides/slide70.xml" Id="rId2" /><Relationship Type="http://schemas.openxmlformats.org/officeDocument/2006/relationships/notesMaster" Target="/ppt/notesMasters/notesMaster1.xml" Id="rId1" /></Relationships>
</file>

<file path=ppt/notesSlides/_rels/notesSlide53.xml.rels>&#65279;<?xml version="1.0" encoding="utf-8"?><Relationships xmlns="http://schemas.openxmlformats.org/package/2006/relationships"><Relationship Type="http://schemas.openxmlformats.org/officeDocument/2006/relationships/slide" Target="/ppt/slides/slide71.xml" Id="rId2" /><Relationship Type="http://schemas.openxmlformats.org/officeDocument/2006/relationships/notesMaster" Target="/ppt/notesMasters/notesMaster1.xml" Id="rId1" /></Relationships>
</file>

<file path=ppt/notesSlides/_rels/notesSlide54.xml.rels>&#65279;<?xml version="1.0" encoding="utf-8"?><Relationships xmlns="http://schemas.openxmlformats.org/package/2006/relationships"><Relationship Type="http://schemas.openxmlformats.org/officeDocument/2006/relationships/slide" Target="/ppt/slides/slide72.xml" Id="rId2" /><Relationship Type="http://schemas.openxmlformats.org/officeDocument/2006/relationships/notesMaster" Target="/ppt/notesMasters/notesMaster1.xml" Id="rId1" /></Relationships>
</file>

<file path=ppt/notesSlides/_rels/notesSlide55.xml.rels>&#65279;<?xml version="1.0" encoding="utf-8"?><Relationships xmlns="http://schemas.openxmlformats.org/package/2006/relationships"><Relationship Type="http://schemas.openxmlformats.org/officeDocument/2006/relationships/slide" Target="/ppt/slides/slide74.xml" Id="rId2" /><Relationship Type="http://schemas.openxmlformats.org/officeDocument/2006/relationships/notesMaster" Target="/ppt/notesMasters/notesMaster1.xml" Id="rId1" /></Relationships>
</file>

<file path=ppt/notesSlides/_rels/notesSlide56.xml.rels>&#65279;<?xml version="1.0" encoding="utf-8"?><Relationships xmlns="http://schemas.openxmlformats.org/package/2006/relationships"><Relationship Type="http://schemas.openxmlformats.org/officeDocument/2006/relationships/slide" Target="/ppt/slides/slide75.xml" Id="rId2" /><Relationship Type="http://schemas.openxmlformats.org/officeDocument/2006/relationships/notesMaster" Target="/ppt/notesMasters/notesMaster1.xml" Id="rId1" /></Relationships>
</file>

<file path=ppt/notesSlides/_rels/notesSlide57.xml.rels>&#65279;<?xml version="1.0" encoding="utf-8"?><Relationships xmlns="http://schemas.openxmlformats.org/package/2006/relationships"><Relationship Type="http://schemas.openxmlformats.org/officeDocument/2006/relationships/slide" Target="/ppt/slides/slide76.xml" Id="rId2" /><Relationship Type="http://schemas.openxmlformats.org/officeDocument/2006/relationships/notesMaster" Target="/ppt/notesMasters/notesMaster1.xml" Id="rId1" /></Relationships>
</file>

<file path=ppt/notesSlides/_rels/notesSlide58.xml.rels>&#65279;<?xml version="1.0" encoding="utf-8"?><Relationships xmlns="http://schemas.openxmlformats.org/package/2006/relationships"><Relationship Type="http://schemas.openxmlformats.org/officeDocument/2006/relationships/slide" Target="/ppt/slides/slide77.xml" Id="rId2" /><Relationship Type="http://schemas.openxmlformats.org/officeDocument/2006/relationships/notesMaster" Target="/ppt/notesMasters/notesMaster1.xml" Id="rId1" /></Relationships>
</file>

<file path=ppt/notesSlides/_rels/notesSlide59.xml.rels>&#65279;<?xml version="1.0" encoding="utf-8"?><Relationships xmlns="http://schemas.openxmlformats.org/package/2006/relationships"><Relationship Type="http://schemas.openxmlformats.org/officeDocument/2006/relationships/slide" Target="/ppt/slides/slide78.xml" Id="rId2" /><Relationship Type="http://schemas.openxmlformats.org/officeDocument/2006/relationships/notesMaster" Target="/ppt/notesMasters/notesMaster1.xml" Id="rId1" /></Relationships>
</file>

<file path=ppt/notesSlides/_rels/notesSlide6.xml.rels>&#65279;<?xml version="1.0" encoding="utf-8"?><Relationships xmlns="http://schemas.openxmlformats.org/package/2006/relationships"><Relationship Type="http://schemas.openxmlformats.org/officeDocument/2006/relationships/slide" Target="/ppt/slides/slide13.xml" Id="rId2" /><Relationship Type="http://schemas.openxmlformats.org/officeDocument/2006/relationships/notesMaster" Target="/ppt/notesMasters/notesMaster1.xml" Id="rId1" /></Relationships>
</file>

<file path=ppt/notesSlides/_rels/notesSlide60.xml.rels>&#65279;<?xml version="1.0" encoding="utf-8"?><Relationships xmlns="http://schemas.openxmlformats.org/package/2006/relationships"><Relationship Type="http://schemas.openxmlformats.org/officeDocument/2006/relationships/slide" Target="/ppt/slides/slide79.xml" Id="rId2" /><Relationship Type="http://schemas.openxmlformats.org/officeDocument/2006/relationships/notesMaster" Target="/ppt/notesMasters/notesMaster1.xml" Id="rId1" /></Relationships>
</file>

<file path=ppt/notesSlides/_rels/notesSlide61.xml.rels>&#65279;<?xml version="1.0" encoding="utf-8"?><Relationships xmlns="http://schemas.openxmlformats.org/package/2006/relationships"><Relationship Type="http://schemas.openxmlformats.org/officeDocument/2006/relationships/slide" Target="/ppt/slides/slide80.xml" Id="rId2" /><Relationship Type="http://schemas.openxmlformats.org/officeDocument/2006/relationships/notesMaster" Target="/ppt/notesMasters/notesMaster1.xml" Id="rId1" /></Relationships>
</file>

<file path=ppt/notesSlides/_rels/notesSlide62.xml.rels>&#65279;<?xml version="1.0" encoding="utf-8"?><Relationships xmlns="http://schemas.openxmlformats.org/package/2006/relationships"><Relationship Type="http://schemas.openxmlformats.org/officeDocument/2006/relationships/slide" Target="/ppt/slides/slide81.xml" Id="rId2" /><Relationship Type="http://schemas.openxmlformats.org/officeDocument/2006/relationships/notesMaster" Target="/ppt/notesMasters/notesMaster1.xml" Id="rId1" /></Relationships>
</file>

<file path=ppt/notesSlides/_rels/notesSlide63.xml.rels>&#65279;<?xml version="1.0" encoding="utf-8"?><Relationships xmlns="http://schemas.openxmlformats.org/package/2006/relationships"><Relationship Type="http://schemas.openxmlformats.org/officeDocument/2006/relationships/slide" Target="/ppt/slides/slide82.xml" Id="rId2" /><Relationship Type="http://schemas.openxmlformats.org/officeDocument/2006/relationships/notesMaster" Target="/ppt/notesMasters/notesMaster1.xml" Id="rId1" /></Relationships>
</file>

<file path=ppt/notesSlides/_rels/notesSlide64.xml.rels>&#65279;<?xml version="1.0" encoding="utf-8"?><Relationships xmlns="http://schemas.openxmlformats.org/package/2006/relationships"><Relationship Type="http://schemas.openxmlformats.org/officeDocument/2006/relationships/slide" Target="/ppt/slides/slide84.xml" Id="rId2" /><Relationship Type="http://schemas.openxmlformats.org/officeDocument/2006/relationships/notesMaster" Target="/ppt/notesMasters/notesMaster1.xml" Id="rId1" /></Relationships>
</file>

<file path=ppt/notesSlides/_rels/notesSlide65.xml.rels>&#65279;<?xml version="1.0" encoding="utf-8"?><Relationships xmlns="http://schemas.openxmlformats.org/package/2006/relationships"><Relationship Type="http://schemas.openxmlformats.org/officeDocument/2006/relationships/slide" Target="/ppt/slides/slide85.xml" Id="rId2" /><Relationship Type="http://schemas.openxmlformats.org/officeDocument/2006/relationships/notesMaster" Target="/ppt/notesMasters/notesMaster1.xml" Id="rId1" /></Relationships>
</file>

<file path=ppt/notesSlides/_rels/notesSlide66.xml.rels>&#65279;<?xml version="1.0" encoding="utf-8"?><Relationships xmlns="http://schemas.openxmlformats.org/package/2006/relationships"><Relationship Type="http://schemas.openxmlformats.org/officeDocument/2006/relationships/slide" Target="/ppt/slides/slide86.xml" Id="rId2" /><Relationship Type="http://schemas.openxmlformats.org/officeDocument/2006/relationships/notesMaster" Target="/ppt/notesMasters/notesMaster1.xml" Id="rId1" /></Relationships>
</file>

<file path=ppt/notesSlides/_rels/notesSlide67.xml.rels>&#65279;<?xml version="1.0" encoding="utf-8"?><Relationships xmlns="http://schemas.openxmlformats.org/package/2006/relationships"><Relationship Type="http://schemas.openxmlformats.org/officeDocument/2006/relationships/slide" Target="/ppt/slides/slide87.xml" Id="rId2" /><Relationship Type="http://schemas.openxmlformats.org/officeDocument/2006/relationships/notesMaster" Target="/ppt/notesMasters/notesMaster1.xml" Id="rId1" /></Relationships>
</file>

<file path=ppt/notesSlides/_rels/notesSlide68.xml.rels>&#65279;<?xml version="1.0" encoding="utf-8"?><Relationships xmlns="http://schemas.openxmlformats.org/package/2006/relationships"><Relationship Type="http://schemas.openxmlformats.org/officeDocument/2006/relationships/slide" Target="/ppt/slides/slide88.xml" Id="rId2" /><Relationship Type="http://schemas.openxmlformats.org/officeDocument/2006/relationships/notesMaster" Target="/ppt/notesMasters/notesMaster1.xml" Id="rId1" /></Relationships>
</file>

<file path=ppt/notesSlides/_rels/notesSlide69.xml.rels>&#65279;<?xml version="1.0" encoding="utf-8"?><Relationships xmlns="http://schemas.openxmlformats.org/package/2006/relationships"><Relationship Type="http://schemas.openxmlformats.org/officeDocument/2006/relationships/slide" Target="/ppt/slides/slide90.xml" Id="rId2" /><Relationship Type="http://schemas.openxmlformats.org/officeDocument/2006/relationships/notesMaster" Target="/ppt/notesMasters/notesMaster1.xml" Id="rId1" /></Relationships>
</file>

<file path=ppt/notesSlides/_rels/notesSlide7.xml.rels>&#65279;<?xml version="1.0" encoding="utf-8"?><Relationships xmlns="http://schemas.openxmlformats.org/package/2006/relationships"><Relationship Type="http://schemas.openxmlformats.org/officeDocument/2006/relationships/slide" Target="/ppt/slides/slide15.xml" Id="rId2" /><Relationship Type="http://schemas.openxmlformats.org/officeDocument/2006/relationships/notesMaster" Target="/ppt/notesMasters/notesMaster1.xml" Id="rId1" /></Relationships>
</file>

<file path=ppt/notesSlides/_rels/notesSlide70.xml.rels>&#65279;<?xml version="1.0" encoding="utf-8"?><Relationships xmlns="http://schemas.openxmlformats.org/package/2006/relationships"><Relationship Type="http://schemas.openxmlformats.org/officeDocument/2006/relationships/slide" Target="/ppt/slides/slide91.xml" Id="rId2" /><Relationship Type="http://schemas.openxmlformats.org/officeDocument/2006/relationships/notesMaster" Target="/ppt/notesMasters/notesMaster1.xml" Id="rId1" /></Relationships>
</file>

<file path=ppt/notesSlides/_rels/notesSlide71.xml.rels>&#65279;<?xml version="1.0" encoding="utf-8"?><Relationships xmlns="http://schemas.openxmlformats.org/package/2006/relationships"><Relationship Type="http://schemas.openxmlformats.org/officeDocument/2006/relationships/slide" Target="/ppt/slides/slide92.xml" Id="rId2" /><Relationship Type="http://schemas.openxmlformats.org/officeDocument/2006/relationships/notesMaster" Target="/ppt/notesMasters/notesMaster1.xml" Id="rId1" /></Relationships>
</file>

<file path=ppt/notesSlides/_rels/notesSlide72.xml.rels>&#65279;<?xml version="1.0" encoding="utf-8"?><Relationships xmlns="http://schemas.openxmlformats.org/package/2006/relationships"><Relationship Type="http://schemas.openxmlformats.org/officeDocument/2006/relationships/slide" Target="/ppt/slides/slide93.xml" Id="rId2" /><Relationship Type="http://schemas.openxmlformats.org/officeDocument/2006/relationships/notesMaster" Target="/ppt/notesMasters/notesMaster1.xml" Id="rId1" /></Relationships>
</file>

<file path=ppt/notesSlides/_rels/notesSlide73.xml.rels>&#65279;<?xml version="1.0" encoding="utf-8"?><Relationships xmlns="http://schemas.openxmlformats.org/package/2006/relationships"><Relationship Type="http://schemas.openxmlformats.org/officeDocument/2006/relationships/slide" Target="/ppt/slides/slide95.xml" Id="rId2" /><Relationship Type="http://schemas.openxmlformats.org/officeDocument/2006/relationships/notesMaster" Target="/ppt/notesMasters/notesMaster1.xml" Id="rId1" /></Relationships>
</file>

<file path=ppt/notesSlides/_rels/notesSlide74.xml.rels>&#65279;<?xml version="1.0" encoding="utf-8"?><Relationships xmlns="http://schemas.openxmlformats.org/package/2006/relationships"><Relationship Type="http://schemas.openxmlformats.org/officeDocument/2006/relationships/slide" Target="/ppt/slides/slide96.xml" Id="rId2" /><Relationship Type="http://schemas.openxmlformats.org/officeDocument/2006/relationships/notesMaster" Target="/ppt/notesMasters/notesMaster1.xml" Id="rId1" /></Relationships>
</file>

<file path=ppt/notesSlides/_rels/notesSlide75.xml.rels>&#65279;<?xml version="1.0" encoding="utf-8"?><Relationships xmlns="http://schemas.openxmlformats.org/package/2006/relationships"><Relationship Type="http://schemas.openxmlformats.org/officeDocument/2006/relationships/slide" Target="/ppt/slides/slide98.xml" Id="rId2" /><Relationship Type="http://schemas.openxmlformats.org/officeDocument/2006/relationships/notesMaster" Target="/ppt/notesMasters/notesMaster1.xml" Id="rId1" /></Relationships>
</file>

<file path=ppt/notesSlides/_rels/notesSlide76.xml.rels>&#65279;<?xml version="1.0" encoding="utf-8"?><Relationships xmlns="http://schemas.openxmlformats.org/package/2006/relationships"><Relationship Type="http://schemas.openxmlformats.org/officeDocument/2006/relationships/slide" Target="/ppt/slides/slide99.xml" Id="rId2" /><Relationship Type="http://schemas.openxmlformats.org/officeDocument/2006/relationships/notesMaster" Target="/ppt/notesMasters/notesMaster1.xml" Id="rId1" /></Relationships>
</file>

<file path=ppt/notesSlides/_rels/notesSlide77.xml.rels>&#65279;<?xml version="1.0" encoding="utf-8"?><Relationships xmlns="http://schemas.openxmlformats.org/package/2006/relationships"><Relationship Type="http://schemas.openxmlformats.org/officeDocument/2006/relationships/slide" Target="/ppt/slides/slide103.xml" Id="rId2" /><Relationship Type="http://schemas.openxmlformats.org/officeDocument/2006/relationships/notesMaster" Target="/ppt/notesMasters/notesMaster1.xml" Id="rId1" /></Relationships>
</file>

<file path=ppt/notesSlides/_rels/notesSlide78.xml.rels>&#65279;<?xml version="1.0" encoding="utf-8"?><Relationships xmlns="http://schemas.openxmlformats.org/package/2006/relationships"><Relationship Type="http://schemas.openxmlformats.org/officeDocument/2006/relationships/slide" Target="/ppt/slides/slide104.xml" Id="rId2" /><Relationship Type="http://schemas.openxmlformats.org/officeDocument/2006/relationships/notesMaster" Target="/ppt/notesMasters/notesMaster1.xml" Id="rId1" /></Relationships>
</file>

<file path=ppt/notesSlides/_rels/notesSlide79.xml.rels>&#65279;<?xml version="1.0" encoding="utf-8"?><Relationships xmlns="http://schemas.openxmlformats.org/package/2006/relationships"><Relationship Type="http://schemas.openxmlformats.org/officeDocument/2006/relationships/slide" Target="/ppt/slides/slide105.xml" Id="rId2" /><Relationship Type="http://schemas.openxmlformats.org/officeDocument/2006/relationships/notesMaster" Target="/ppt/notesMasters/notesMaster1.xml" Id="rId1" /></Relationships>
</file>

<file path=ppt/notesSlides/_rels/notesSlide8.xml.rels>&#65279;<?xml version="1.0" encoding="utf-8"?><Relationships xmlns="http://schemas.openxmlformats.org/package/2006/relationships"><Relationship Type="http://schemas.openxmlformats.org/officeDocument/2006/relationships/slide" Target="/ppt/slides/slide16.xml" Id="rId2" /><Relationship Type="http://schemas.openxmlformats.org/officeDocument/2006/relationships/notesMaster" Target="/ppt/notesMasters/notesMaster1.xml" Id="rId1" /></Relationships>
</file>

<file path=ppt/notesSlides/_rels/notesSlide80.xml.rels>&#65279;<?xml version="1.0" encoding="utf-8"?><Relationships xmlns="http://schemas.openxmlformats.org/package/2006/relationships"><Relationship Type="http://schemas.openxmlformats.org/officeDocument/2006/relationships/slide" Target="/ppt/slides/slide106.xml" Id="rId2" /><Relationship Type="http://schemas.openxmlformats.org/officeDocument/2006/relationships/notesMaster" Target="/ppt/notesMasters/notesMaster1.xml" Id="rId1" /></Relationships>
</file>

<file path=ppt/notesSlides/_rels/notesSlide81.xml.rels>&#65279;<?xml version="1.0" encoding="utf-8"?><Relationships xmlns="http://schemas.openxmlformats.org/package/2006/relationships"><Relationship Type="http://schemas.openxmlformats.org/officeDocument/2006/relationships/slide" Target="/ppt/slides/slide107.xml" Id="rId2" /><Relationship Type="http://schemas.openxmlformats.org/officeDocument/2006/relationships/notesMaster" Target="/ppt/notesMasters/notesMaster1.xml" Id="rId1" /></Relationships>
</file>

<file path=ppt/notesSlides/_rels/notesSlide82.xml.rels>&#65279;<?xml version="1.0" encoding="utf-8"?><Relationships xmlns="http://schemas.openxmlformats.org/package/2006/relationships"><Relationship Type="http://schemas.openxmlformats.org/officeDocument/2006/relationships/slide" Target="/ppt/slides/slide109.xml" Id="rId2" /><Relationship Type="http://schemas.openxmlformats.org/officeDocument/2006/relationships/notesMaster" Target="/ppt/notesMasters/notesMaster1.xml" Id="rId1" /></Relationships>
</file>

<file path=ppt/notesSlides/_rels/notesSlide83.xml.rels>&#65279;<?xml version="1.0" encoding="utf-8"?><Relationships xmlns="http://schemas.openxmlformats.org/package/2006/relationships"><Relationship Type="http://schemas.openxmlformats.org/officeDocument/2006/relationships/slide" Target="/ppt/slides/slide110.xml" Id="rId2" /><Relationship Type="http://schemas.openxmlformats.org/officeDocument/2006/relationships/notesMaster" Target="/ppt/notesMasters/notesMaster1.xml" Id="rId1" /></Relationships>
</file>

<file path=ppt/notesSlides/_rels/notesSlide84.xml.rels>&#65279;<?xml version="1.0" encoding="utf-8"?><Relationships xmlns="http://schemas.openxmlformats.org/package/2006/relationships"><Relationship Type="http://schemas.openxmlformats.org/officeDocument/2006/relationships/slide" Target="/ppt/slides/slide111.xml" Id="rId2" /><Relationship Type="http://schemas.openxmlformats.org/officeDocument/2006/relationships/notesMaster" Target="/ppt/notesMasters/notesMaster1.xml" Id="rId1" /></Relationships>
</file>

<file path=ppt/notesSlides/_rels/notesSlide85.xml.rels>&#65279;<?xml version="1.0" encoding="utf-8"?><Relationships xmlns="http://schemas.openxmlformats.org/package/2006/relationships"><Relationship Type="http://schemas.openxmlformats.org/officeDocument/2006/relationships/slide" Target="/ppt/slides/slide112.xml" Id="rId2" /><Relationship Type="http://schemas.openxmlformats.org/officeDocument/2006/relationships/notesMaster" Target="/ppt/notesMasters/notesMaster1.xml" Id="rId1" /></Relationships>
</file>

<file path=ppt/notesSlides/_rels/notesSlide86.xml.rels>&#65279;<?xml version="1.0" encoding="utf-8"?><Relationships xmlns="http://schemas.openxmlformats.org/package/2006/relationships"><Relationship Type="http://schemas.openxmlformats.org/officeDocument/2006/relationships/slide" Target="/ppt/slides/slide113.xml" Id="rId2" /><Relationship Type="http://schemas.openxmlformats.org/officeDocument/2006/relationships/notesMaster" Target="/ppt/notesMasters/notesMaster1.xml" Id="rId1" /></Relationships>
</file>

<file path=ppt/notesSlides/_rels/notesSlide87.xml.rels>&#65279;<?xml version="1.0" encoding="utf-8"?><Relationships xmlns="http://schemas.openxmlformats.org/package/2006/relationships"><Relationship Type="http://schemas.openxmlformats.org/officeDocument/2006/relationships/slide" Target="/ppt/slides/slide114.xml" Id="rId2" /><Relationship Type="http://schemas.openxmlformats.org/officeDocument/2006/relationships/notesMaster" Target="/ppt/notesMasters/notesMaster1.xml" Id="rId1" /></Relationships>
</file>

<file path=ppt/notesSlides/_rels/notesSlide88.xml.rels>&#65279;<?xml version="1.0" encoding="utf-8"?><Relationships xmlns="http://schemas.openxmlformats.org/package/2006/relationships"><Relationship Type="http://schemas.openxmlformats.org/officeDocument/2006/relationships/slide" Target="/ppt/slides/slide115.xml" Id="rId2" /><Relationship Type="http://schemas.openxmlformats.org/officeDocument/2006/relationships/notesMaster" Target="/ppt/notesMasters/notesMaster1.xml" Id="rId1" /></Relationships>
</file>

<file path=ppt/notesSlides/_rels/notesSlide89.xml.rels>&#65279;<?xml version="1.0" encoding="utf-8"?><Relationships xmlns="http://schemas.openxmlformats.org/package/2006/relationships"><Relationship Type="http://schemas.openxmlformats.org/officeDocument/2006/relationships/slide" Target="/ppt/slides/slide116.xml" Id="rId2" /><Relationship Type="http://schemas.openxmlformats.org/officeDocument/2006/relationships/notesMaster" Target="/ppt/notesMasters/notesMaster1.xml" Id="rId1" /></Relationships>
</file>

<file path=ppt/notesSlides/_rels/notesSlide9.xml.rels>&#65279;<?xml version="1.0" encoding="utf-8"?><Relationships xmlns="http://schemas.openxmlformats.org/package/2006/relationships"><Relationship Type="http://schemas.openxmlformats.org/officeDocument/2006/relationships/slide" Target="/ppt/slides/slide17.xml" Id="rId2" /><Relationship Type="http://schemas.openxmlformats.org/officeDocument/2006/relationships/notesMaster" Target="/ppt/notesMasters/notesMaster1.xml" Id="rId1" /></Relationships>
</file>

<file path=ppt/notesSlides/_rels/notesSlide90.xml.rels>&#65279;<?xml version="1.0" encoding="utf-8"?><Relationships xmlns="http://schemas.openxmlformats.org/package/2006/relationships"><Relationship Type="http://schemas.openxmlformats.org/officeDocument/2006/relationships/slide" Target="/ppt/slides/slide117.xml" Id="rId2" /><Relationship Type="http://schemas.openxmlformats.org/officeDocument/2006/relationships/notesMaster" Target="/ppt/notesMasters/notesMaster1.xml" Id="rId1" /></Relationships>
</file>

<file path=ppt/notesSlides/_rels/notesSlide91.xml.rels>&#65279;<?xml version="1.0" encoding="utf-8"?><Relationships xmlns="http://schemas.openxmlformats.org/package/2006/relationships"><Relationship Type="http://schemas.openxmlformats.org/officeDocument/2006/relationships/slide" Target="/ppt/slides/slide118.xml" Id="rId2" /><Relationship Type="http://schemas.openxmlformats.org/officeDocument/2006/relationships/notesMaster" Target="/ppt/notesMasters/notesMaster1.xml" Id="rId1" /></Relationships>
</file>

<file path=ppt/notesSlides/_rels/notesSlide92.xml.rels>&#65279;<?xml version="1.0" encoding="utf-8"?><Relationships xmlns="http://schemas.openxmlformats.org/package/2006/relationships"><Relationship Type="http://schemas.openxmlformats.org/officeDocument/2006/relationships/slide" Target="/ppt/slides/slide119.xml" Id="rId2" /><Relationship Type="http://schemas.openxmlformats.org/officeDocument/2006/relationships/notesMaster" Target="/ppt/notesMasters/notesMaster1.xml" Id="rId1" /></Relationships>
</file>

<file path=ppt/notesSlides/_rels/notesSlide93.xml.rels>&#65279;<?xml version="1.0" encoding="utf-8"?><Relationships xmlns="http://schemas.openxmlformats.org/package/2006/relationships"><Relationship Type="http://schemas.openxmlformats.org/officeDocument/2006/relationships/slide" Target="/ppt/slides/slide120.xml" Id="rId2" /><Relationship Type="http://schemas.openxmlformats.org/officeDocument/2006/relationships/notesMaster" Target="/ppt/notesMasters/notesMaster1.xml" Id="rId1" /></Relationships>
</file>

<file path=ppt/notesSlides/_rels/notesSlide94.xml.rels>&#65279;<?xml version="1.0" encoding="utf-8"?><Relationships xmlns="http://schemas.openxmlformats.org/package/2006/relationships"><Relationship Type="http://schemas.openxmlformats.org/officeDocument/2006/relationships/slide" Target="/ppt/slides/slide121.xml" Id="rId2" /><Relationship Type="http://schemas.openxmlformats.org/officeDocument/2006/relationships/notesMaster" Target="/ppt/notesMasters/notesMaster1.xml" Id="rId1" /></Relationships>
</file>

<file path=ppt/notesSlides/_rels/notesSlide95.xml.rels>&#65279;<?xml version="1.0" encoding="utf-8"?><Relationships xmlns="http://schemas.openxmlformats.org/package/2006/relationships"><Relationship Type="http://schemas.openxmlformats.org/officeDocument/2006/relationships/slide" Target="/ppt/slides/slide122.xml" Id="rId2" /><Relationship Type="http://schemas.openxmlformats.org/officeDocument/2006/relationships/notesMaster" Target="/ppt/notesMasters/notesMaster1.xml" Id="rId1" /></Relationships>
</file>

<file path=ppt/notesSlides/_rels/notesSlide96.xml.rels>&#65279;<?xml version="1.0" encoding="utf-8"?><Relationships xmlns="http://schemas.openxmlformats.org/package/2006/relationships"><Relationship Type="http://schemas.openxmlformats.org/officeDocument/2006/relationships/slide" Target="/ppt/slides/slide124.xml" Id="rId2" /><Relationship Type="http://schemas.openxmlformats.org/officeDocument/2006/relationships/notesMaster" Target="/ppt/notesMasters/notesMaster1.xml" Id="rId1" /></Relationships>
</file>

<file path=ppt/notesSlides/_rels/notesSlide97.xml.rels>&#65279;<?xml version="1.0" encoding="utf-8"?><Relationships xmlns="http://schemas.openxmlformats.org/package/2006/relationships"><Relationship Type="http://schemas.openxmlformats.org/officeDocument/2006/relationships/slide" Target="/ppt/slides/slide125.xml" Id="rId2" /><Relationship Type="http://schemas.openxmlformats.org/officeDocument/2006/relationships/notesMaster" Target="/ppt/notesMasters/notesMaster1.xml" Id="rId1" /></Relationships>
</file>

<file path=ppt/notesSlides/_rels/notesSlide98.xml.rels>&#65279;<?xml version="1.0" encoding="utf-8"?><Relationships xmlns="http://schemas.openxmlformats.org/package/2006/relationships"><Relationship Type="http://schemas.openxmlformats.org/officeDocument/2006/relationships/slide" Target="/ppt/slides/slide127.xml" Id="rId2" /><Relationship Type="http://schemas.openxmlformats.org/officeDocument/2006/relationships/notesMaster" Target="/ppt/notesMasters/notesMaster1.xml" Id="rId1" /></Relationships>
</file>

<file path=ppt/notesSlides/_rels/notesSlide99.xml.rels>&#65279;<?xml version="1.0" encoding="utf-8"?><Relationships xmlns="http://schemas.openxmlformats.org/package/2006/relationships"><Relationship Type="http://schemas.openxmlformats.org/officeDocument/2006/relationships/slide" Target="/ppt/slides/slide128.xml" Id="rId2" /><Relationship Type="http://schemas.openxmlformats.org/officeDocument/2006/relationships/notesMaster" Target="/ppt/notesMasters/notesMaster1.xml" Id="rId1"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a:t>
            </a:fld>
            <a:endParaRPr lang="en-US" dirty="0"/>
          </a:p>
        </p:txBody>
      </p:sp>
    </p:spTree>
    <p:extLst>
      <p:ext uri="{BB962C8B-B14F-4D97-AF65-F5344CB8AC3E}">
        <p14:creationId xmlns:p14="http://schemas.microsoft.com/office/powerpoint/2010/main" val="2759491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6986503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Configuration compliance required</a:t>
            </a:r>
          </a:p>
          <a:p>
            <a:r>
              <a:rPr lang="en-US" dirty="0"/>
              <a:t>https://docs.servicenow.com/bundle/tokyo-governance-risk-compliance/page/product/grc-policy-and-compliance/reference/continuous-configuration-monitoring.html</a:t>
            </a:r>
          </a:p>
        </p:txBody>
      </p:sp>
      <p:sp>
        <p:nvSpPr>
          <p:cNvPr id="4" name="Slide Number Placeholder 3"/>
          <p:cNvSpPr>
            <a:spLocks noGrp="1"/>
          </p:cNvSpPr>
          <p:nvPr>
            <p:ph type="sldNum" sz="quarter" idx="10"/>
          </p:nvPr>
        </p:nvSpPr>
        <p:spPr/>
        <p:txBody>
          <a:bodyPr/>
          <a:lstStyle/>
          <a:p>
            <a:fld id="{074299CD-3469-7241-AD37-C0E01E3A61D2}" type="slidenum">
              <a:rPr lang="en-US" smtClean="0"/>
              <a:pPr/>
              <a:t>130</a:t>
            </a:fld>
            <a:endParaRPr lang="en-US" dirty="0"/>
          </a:p>
        </p:txBody>
      </p:sp>
    </p:spTree>
    <p:extLst>
      <p:ext uri="{BB962C8B-B14F-4D97-AF65-F5344CB8AC3E}">
        <p14:creationId xmlns:p14="http://schemas.microsoft.com/office/powerpoint/2010/main" val="2871503618"/>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t>https://docs.servicenow.com/bundle/tokyo-governance-risk-compliance/page/product/grc-policy-and-compliance/reference/continuous-configuration-monitoring.html</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131</a:t>
            </a:fld>
            <a:endParaRPr lang="en-US" dirty="0"/>
          </a:p>
        </p:txBody>
      </p:sp>
    </p:spTree>
    <p:extLst>
      <p:ext uri="{BB962C8B-B14F-4D97-AF65-F5344CB8AC3E}">
        <p14:creationId xmlns:p14="http://schemas.microsoft.com/office/powerpoint/2010/main" val="308043965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and control objectives and configuration tests linked for entities and controls to be automatically generated and test results linked to those generated controls.</a:t>
            </a:r>
          </a:p>
          <a:p>
            <a:pPr marL="0" indent="0">
              <a:buNone/>
            </a:pPr>
            <a:r>
              <a:rPr lang="en-GB" b="1" dirty="0"/>
              <a:t>Process:</a:t>
            </a:r>
          </a:p>
          <a:p>
            <a:pPr marL="228600" indent="-228600">
              <a:buAutoNum type="arabicPeriod"/>
            </a:pPr>
            <a:r>
              <a:rPr lang="en-GB" dirty="0"/>
              <a:t>Integrate vulnerability scanner</a:t>
            </a:r>
          </a:p>
          <a:p>
            <a:pPr marL="228600" indent="-228600">
              <a:buAutoNum type="arabicPeriod"/>
            </a:pPr>
            <a:r>
              <a:rPr lang="en-US" dirty="0"/>
              <a:t>Collect configuration test data</a:t>
            </a:r>
          </a:p>
          <a:p>
            <a:pPr marL="228600" indent="-228600">
              <a:buAutoNum type="arabicPeriod"/>
            </a:pPr>
            <a:r>
              <a:rPr lang="en-US" dirty="0"/>
              <a:t>Monitor for control effectiveness</a:t>
            </a:r>
          </a:p>
          <a:p>
            <a:pPr marL="228600" marR="0" lvl="0" indent="-228600" algn="l" defTabSz="457040" rtl="0" eaLnBrk="1" fontAlgn="auto" latinLnBrk="0" hangingPunct="1">
              <a:lnSpc>
                <a:spcPct val="95000"/>
              </a:lnSpc>
              <a:spcBef>
                <a:spcPts val="0"/>
              </a:spcBef>
              <a:spcAft>
                <a:spcPts val="600"/>
              </a:spcAft>
              <a:buClrTx/>
              <a:buSzTx/>
              <a:buFont typeface="Arial" panose="020B0604020202020204" pitchFamily="34" charset="0"/>
              <a:buAutoNum type="arabicPeriod"/>
              <a:tabLst/>
              <a:defRPr/>
            </a:pPr>
            <a:r>
              <a:rPr lang="en-US" dirty="0"/>
              <a:t>Control failure automatically generates issue (</a:t>
            </a:r>
            <a:r>
              <a:rPr lang="en-US" b="0" i="0" dirty="0">
                <a:solidFill>
                  <a:srgbClr val="161B1C"/>
                </a:solidFill>
                <a:effectLst/>
                <a:latin typeface="Source Sans Pro" panose="020B0503030403020204" pitchFamily="34" charset="0"/>
              </a:rPr>
              <a:t>If the next scan result of the configuration test indicates that the failure has been remediated, then the control is compliant, and the issue is automatically closed)</a:t>
            </a:r>
            <a:endParaRPr lang="en-US" dirty="0"/>
          </a:p>
          <a:p>
            <a:pPr marL="228600" marR="0" lvl="0" indent="-228600" algn="l" defTabSz="457040" rtl="0" eaLnBrk="1" fontAlgn="auto" latinLnBrk="0" hangingPunct="1">
              <a:lnSpc>
                <a:spcPct val="95000"/>
              </a:lnSpc>
              <a:spcBef>
                <a:spcPts val="0"/>
              </a:spcBef>
              <a:spcAft>
                <a:spcPts val="600"/>
              </a:spcAft>
              <a:buClrTx/>
              <a:buSzTx/>
              <a:buFont typeface="Arial" panose="020B0604020202020204" pitchFamily="34" charset="0"/>
              <a:buAutoNum type="arabicPeriod"/>
              <a:tabLst/>
              <a:defRPr/>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Analyze issue and close or generate policy exception</a:t>
            </a:r>
          </a:p>
          <a:p>
            <a:pPr marL="228600" marR="0" lvl="0" indent="-228600" algn="l" defTabSz="457040" rtl="0" eaLnBrk="1" fontAlgn="auto" latinLnBrk="0" hangingPunct="1">
              <a:lnSpc>
                <a:spcPct val="95000"/>
              </a:lnSpc>
              <a:spcBef>
                <a:spcPts val="0"/>
              </a:spcBef>
              <a:spcAft>
                <a:spcPts val="600"/>
              </a:spcAft>
              <a:buClrTx/>
              <a:buSzTx/>
              <a:buFont typeface="Arial" panose="020B0604020202020204" pitchFamily="34" charset="0"/>
              <a:buAutoNum type="arabicPeriod"/>
              <a:tabLst/>
              <a:defRPr/>
            </a:pPr>
            <a:r>
              <a:rPr kumimoji="0" lang="en-US" sz="1200" b="0" i="0" u="none" strike="noStrike" kern="1200" cap="none" spc="-10" normalizeH="0" baseline="0" noProof="0" dirty="0">
                <a:ln>
                  <a:noFill/>
                </a:ln>
                <a:solidFill>
                  <a:srgbClr val="FFFFFF"/>
                </a:solidFill>
                <a:effectLst/>
                <a:uLnTx/>
                <a:uFillTx/>
                <a:latin typeface="Century Gothic" panose="020F0302020204030204"/>
                <a:ea typeface="+mn-ea"/>
                <a:cs typeface="+mn-cs"/>
              </a:rPr>
              <a:t>Continue to monitor with real-time dashboards</a:t>
            </a: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132</a:t>
            </a:fld>
            <a:endParaRPr lang="en-US" dirty="0"/>
          </a:p>
        </p:txBody>
      </p:sp>
    </p:spTree>
    <p:extLst>
      <p:ext uri="{BB962C8B-B14F-4D97-AF65-F5344CB8AC3E}">
        <p14:creationId xmlns:p14="http://schemas.microsoft.com/office/powerpoint/2010/main" val="188450995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133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30637459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134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3826562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135</a:t>
            </a:fld>
            <a:endParaRPr lang="en-US" dirty="0">
              <a:solidFill>
                <a:srgbClr val="515151"/>
              </a:solidFill>
            </a:endParaRPr>
          </a:p>
        </p:txBody>
      </p:sp>
    </p:spTree>
    <p:extLst>
      <p:ext uri="{BB962C8B-B14F-4D97-AF65-F5344CB8AC3E}">
        <p14:creationId xmlns:p14="http://schemas.microsoft.com/office/powerpoint/2010/main" val="101813485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136</a:t>
            </a:fld>
            <a:endParaRPr lang="en-US" dirty="0">
              <a:solidFill>
                <a:srgbClr val="515151"/>
              </a:solidFill>
            </a:endParaRPr>
          </a:p>
        </p:txBody>
      </p:sp>
    </p:spTree>
    <p:extLst>
      <p:ext uri="{BB962C8B-B14F-4D97-AF65-F5344CB8AC3E}">
        <p14:creationId xmlns:p14="http://schemas.microsoft.com/office/powerpoint/2010/main" val="403277125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137</a:t>
            </a:fld>
            <a:endParaRPr lang="en-US" dirty="0">
              <a:solidFill>
                <a:srgbClr val="515151"/>
              </a:solidFill>
            </a:endParaRPr>
          </a:p>
        </p:txBody>
      </p:sp>
    </p:spTree>
    <p:extLst>
      <p:ext uri="{BB962C8B-B14F-4D97-AF65-F5344CB8AC3E}">
        <p14:creationId xmlns:p14="http://schemas.microsoft.com/office/powerpoint/2010/main" val="154003024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138</a:t>
            </a:fld>
            <a:endParaRPr lang="en-US" dirty="0">
              <a:solidFill>
                <a:srgbClr val="515151"/>
              </a:solidFill>
            </a:endParaRPr>
          </a:p>
        </p:txBody>
      </p:sp>
    </p:spTree>
    <p:extLst>
      <p:ext uri="{BB962C8B-B14F-4D97-AF65-F5344CB8AC3E}">
        <p14:creationId xmlns:p14="http://schemas.microsoft.com/office/powerpoint/2010/main" val="1244532117"/>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139</a:t>
            </a:fld>
            <a:endParaRPr lang="en-US" dirty="0">
              <a:solidFill>
                <a:srgbClr val="515151"/>
              </a:solidFill>
            </a:endParaRPr>
          </a:p>
        </p:txBody>
      </p:sp>
    </p:spTree>
    <p:extLst>
      <p:ext uri="{BB962C8B-B14F-4D97-AF65-F5344CB8AC3E}">
        <p14:creationId xmlns:p14="http://schemas.microsoft.com/office/powerpoint/2010/main" val="1343907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517750172"/>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140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352795814"/>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01320" indent="-342900">
              <a:lnSpc>
                <a:spcPct val="110000"/>
              </a:lnSpc>
              <a:spcBef>
                <a:spcPts val="500"/>
              </a:spcBef>
              <a:spcAft>
                <a:spcPts val="500"/>
              </a:spcAft>
              <a:buFont typeface="Arial,Sans-Serif"/>
            </a:pPr>
            <a:r>
              <a:rPr lang="en-US" dirty="0"/>
              <a:t>Personalized experience for corporate compliance manager for managing their work better</a:t>
            </a:r>
          </a:p>
          <a:p>
            <a:pPr marL="401320" indent="-342900">
              <a:lnSpc>
                <a:spcPct val="110000"/>
              </a:lnSpc>
              <a:spcBef>
                <a:spcPts val="500"/>
              </a:spcBef>
              <a:spcAft>
                <a:spcPts val="500"/>
              </a:spcAft>
              <a:buFont typeface="Arial,Sans-Serif"/>
            </a:pPr>
            <a:r>
              <a:rPr lang="en-US" dirty="0"/>
              <a:t>5 sections </a:t>
            </a:r>
          </a:p>
          <a:p>
            <a:pPr marL="799465" lvl="1" indent="-342900">
              <a:lnSpc>
                <a:spcPct val="110000"/>
              </a:lnSpc>
              <a:spcBef>
                <a:spcPts val="500"/>
              </a:spcBef>
              <a:spcAft>
                <a:spcPts val="500"/>
              </a:spcAft>
              <a:buFont typeface="System Font Regular,Sans-Serif"/>
            </a:pPr>
            <a:r>
              <a:rPr lang="en-US" dirty="0"/>
              <a:t>Overview : compliance overview</a:t>
            </a:r>
          </a:p>
          <a:p>
            <a:pPr marL="799465" lvl="1" indent="-342900">
              <a:lnSpc>
                <a:spcPct val="110000"/>
              </a:lnSpc>
              <a:spcBef>
                <a:spcPts val="500"/>
              </a:spcBef>
              <a:spcAft>
                <a:spcPts val="500"/>
              </a:spcAft>
              <a:buFont typeface="System Font Regular,Sans-Serif"/>
            </a:pPr>
            <a:r>
              <a:rPr lang="en-US" dirty="0"/>
              <a:t>Control assurance : control testing and monitoring overview</a:t>
            </a:r>
          </a:p>
          <a:p>
            <a:pPr marL="799465" lvl="1" indent="-342900">
              <a:lnSpc>
                <a:spcPct val="110000"/>
              </a:lnSpc>
              <a:spcBef>
                <a:spcPts val="500"/>
              </a:spcBef>
              <a:spcAft>
                <a:spcPts val="500"/>
              </a:spcAft>
              <a:buFont typeface="System Font Regular,Sans-Serif"/>
            </a:pPr>
            <a:r>
              <a:rPr lang="en-US" dirty="0"/>
              <a:t>Tracking : summary of important issues, tasks, exceptions etc.</a:t>
            </a:r>
          </a:p>
          <a:p>
            <a:pPr marL="799465" lvl="1" indent="-342900">
              <a:lnSpc>
                <a:spcPct val="110000"/>
              </a:lnSpc>
              <a:spcBef>
                <a:spcPts val="500"/>
              </a:spcBef>
              <a:spcAft>
                <a:spcPts val="500"/>
              </a:spcAft>
              <a:buFont typeface="System Font Regular,Sans-Serif"/>
            </a:pPr>
            <a:r>
              <a:rPr lang="en-US" dirty="0"/>
              <a:t>Compliance domains: summary of compliance posture per domain like privacy</a:t>
            </a:r>
          </a:p>
          <a:p>
            <a:pPr marL="799465" lvl="1" indent="-342900">
              <a:lnSpc>
                <a:spcPct val="110000"/>
              </a:lnSpc>
              <a:spcBef>
                <a:spcPts val="500"/>
              </a:spcBef>
              <a:spcAft>
                <a:spcPts val="500"/>
              </a:spcAft>
              <a:buFont typeface="System Font Regular,Sans-Serif"/>
            </a:pPr>
            <a:r>
              <a:rPr lang="en-US" dirty="0"/>
              <a:t>Tasks : summary of my tasks and my group’s task</a:t>
            </a:r>
          </a:p>
          <a:p>
            <a:pPr marL="401320" indent="-342900">
              <a:lnSpc>
                <a:spcPct val="110000"/>
              </a:lnSpc>
              <a:spcBef>
                <a:spcPts val="500"/>
              </a:spcBef>
              <a:spcAft>
                <a:spcPts val="500"/>
              </a:spcAft>
              <a:buFont typeface="Arial,Sans-Serif"/>
            </a:pPr>
            <a:r>
              <a:rPr lang="en-US" dirty="0"/>
              <a:t>Quick links to create new records</a:t>
            </a:r>
          </a:p>
          <a:p>
            <a:pPr marL="401320" indent="-342900">
              <a:lnSpc>
                <a:spcPct val="110000"/>
              </a:lnSpc>
              <a:spcBef>
                <a:spcPts val="500"/>
              </a:spcBef>
              <a:spcAft>
                <a:spcPts val="500"/>
              </a:spcAft>
              <a:buFont typeface="Arial,Sans-Serif"/>
            </a:pPr>
            <a:r>
              <a:rPr lang="en-US" dirty="0"/>
              <a:t>Supported Roles </a:t>
            </a:r>
          </a:p>
          <a:p>
            <a:pPr marL="799465" lvl="1" indent="-342900">
              <a:lnSpc>
                <a:spcPct val="110000"/>
              </a:lnSpc>
              <a:spcBef>
                <a:spcPts val="500"/>
              </a:spcBef>
              <a:spcAft>
                <a:spcPts val="500"/>
              </a:spcAft>
              <a:buFont typeface="System Font Regular,Sans-Serif"/>
            </a:pPr>
            <a:r>
              <a:rPr lang="en-US" dirty="0"/>
              <a:t>Corporate compliance manager</a:t>
            </a:r>
          </a:p>
          <a:p>
            <a:pPr marL="285750" indent="-285750">
              <a:buFont typeface="System Font Regular,Sans-Serif"/>
              <a:buChar char="−"/>
            </a:pPr>
            <a:endParaRPr lang="en-US" dirty="0"/>
          </a:p>
          <a:p>
            <a:pPr>
              <a:buNone/>
            </a:pP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142</a:t>
            </a:fld>
            <a:endParaRPr lang="en-US" dirty="0"/>
          </a:p>
        </p:txBody>
      </p:sp>
    </p:spTree>
    <p:extLst>
      <p:ext uri="{BB962C8B-B14F-4D97-AF65-F5344CB8AC3E}">
        <p14:creationId xmlns:p14="http://schemas.microsoft.com/office/powerpoint/2010/main" val="25519844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01320" indent="-342900" fontAlgn="base">
              <a:lnSpc>
                <a:spcPct val="110000"/>
              </a:lnSpc>
              <a:spcBef>
                <a:spcPts val="500"/>
              </a:spcBef>
              <a:spcAft>
                <a:spcPts val="500"/>
              </a:spcAft>
              <a:buClr>
                <a:schemeClr val="bg1"/>
              </a:buClr>
              <a:buFont typeface="Arial,Sans-Serif"/>
              <a:buChar char="•"/>
              <a:defRPr/>
            </a:pPr>
            <a:r>
              <a:rPr lang="en-US" dirty="0">
                <a:solidFill>
                  <a:srgbClr val="293E40"/>
                </a:solidFill>
              </a:rPr>
              <a:t>Personalized</a:t>
            </a:r>
            <a:r>
              <a:rPr lang="en-US" dirty="0"/>
              <a:t> experience for corporate compliance analyst for managing their work​ better</a:t>
            </a:r>
          </a:p>
          <a:p>
            <a:pPr marL="401320" indent="-342900" fontAlgn="base">
              <a:lnSpc>
                <a:spcPct val="110000"/>
              </a:lnSpc>
              <a:spcBef>
                <a:spcPts val="500"/>
              </a:spcBef>
              <a:spcAft>
                <a:spcPts val="500"/>
              </a:spcAft>
              <a:buClr>
                <a:schemeClr val="bg1"/>
              </a:buClr>
              <a:buFont typeface="Arial,Sans-Serif"/>
              <a:buChar char="•"/>
              <a:defRPr/>
            </a:pPr>
            <a:r>
              <a:rPr lang="en-US" dirty="0"/>
              <a:t>4 sections​</a:t>
            </a:r>
          </a:p>
          <a:p>
            <a:pPr marL="401320" lvl="1" indent="-342900" fontAlgn="base">
              <a:lnSpc>
                <a:spcPct val="110000"/>
              </a:lnSpc>
              <a:spcBef>
                <a:spcPts val="500"/>
              </a:spcBef>
              <a:spcAft>
                <a:spcPts val="500"/>
              </a:spcAft>
              <a:buClr>
                <a:schemeClr val="bg1"/>
              </a:buClr>
              <a:buFont typeface="Arial,Sans-Serif"/>
              <a:buChar char="•"/>
              <a:defRPr/>
            </a:pPr>
            <a:r>
              <a:rPr lang="en-US" sz="1200" dirty="0"/>
              <a:t>Overview​ : compliance overview</a:t>
            </a:r>
          </a:p>
          <a:p>
            <a:pPr marL="799465" lvl="1" indent="-342900" fontAlgn="base">
              <a:lnSpc>
                <a:spcPct val="110000"/>
              </a:lnSpc>
              <a:spcBef>
                <a:spcPts val="500"/>
              </a:spcBef>
              <a:spcAft>
                <a:spcPts val="500"/>
              </a:spcAft>
              <a:buClr>
                <a:schemeClr val="bg1"/>
              </a:buClr>
              <a:buFont typeface="System Font Regular"/>
              <a:buChar char="−"/>
              <a:defRPr/>
            </a:pPr>
            <a:r>
              <a:rPr lang="en-US" sz="1200" dirty="0"/>
              <a:t>Control assurance​ : control testing and monitoring overview</a:t>
            </a:r>
          </a:p>
          <a:p>
            <a:pPr marL="799465" lvl="1" indent="-342900" fontAlgn="base">
              <a:lnSpc>
                <a:spcPct val="110000"/>
              </a:lnSpc>
              <a:spcBef>
                <a:spcPts val="500"/>
              </a:spcBef>
              <a:spcAft>
                <a:spcPts val="500"/>
              </a:spcAft>
              <a:buClr>
                <a:schemeClr val="bg1"/>
              </a:buClr>
              <a:buFont typeface="System Font Regular"/>
              <a:buChar char="−"/>
              <a:defRPr/>
            </a:pPr>
            <a:r>
              <a:rPr lang="en-US" sz="1200" dirty="0"/>
              <a:t>Tracking​ : summary of important issues, tasks, exceptions etc.</a:t>
            </a:r>
          </a:p>
          <a:p>
            <a:pPr marL="799465" lvl="1" indent="-342900" fontAlgn="base">
              <a:lnSpc>
                <a:spcPct val="110000"/>
              </a:lnSpc>
              <a:spcBef>
                <a:spcPts val="500"/>
              </a:spcBef>
              <a:spcAft>
                <a:spcPts val="500"/>
              </a:spcAft>
              <a:buClr>
                <a:schemeClr val="bg1"/>
              </a:buClr>
              <a:buFont typeface="System Font Regular"/>
              <a:buChar char="−"/>
              <a:defRPr/>
            </a:pPr>
            <a:r>
              <a:rPr lang="en-US" sz="1200" dirty="0"/>
              <a:t>Tasks : summary of my tasks and my group’s task</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dirty="0"/>
              <a:t>Quick links to create new records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dirty="0"/>
              <a:t>Supported Roles​</a:t>
            </a:r>
          </a:p>
          <a:p>
            <a:pPr marL="799465" lvl="1" indent="-342900" fontAlgn="base">
              <a:lnSpc>
                <a:spcPct val="110000"/>
              </a:lnSpc>
              <a:spcBef>
                <a:spcPts val="500"/>
              </a:spcBef>
              <a:spcAft>
                <a:spcPts val="500"/>
              </a:spcAft>
              <a:buClr>
                <a:schemeClr val="bg1"/>
              </a:buClr>
              <a:buFont typeface="System Font Regular"/>
              <a:buChar char="−"/>
              <a:defRPr/>
            </a:pPr>
            <a:r>
              <a:rPr lang="en-US" sz="1200" dirty="0"/>
              <a:t>Corporate compliance</a:t>
            </a:r>
            <a:r>
              <a:rPr lang="en-US" sz="1200" dirty="0">
                <a:solidFill>
                  <a:schemeClr val="bg1"/>
                </a:solidFill>
              </a:rPr>
              <a:t> </a:t>
            </a:r>
            <a:r>
              <a:rPr lang="en-US" sz="1200" dirty="0"/>
              <a:t>analyst</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143</a:t>
            </a:fld>
            <a:endParaRPr lang="en-US" dirty="0"/>
          </a:p>
        </p:txBody>
      </p:sp>
    </p:spTree>
    <p:extLst>
      <p:ext uri="{BB962C8B-B14F-4D97-AF65-F5344CB8AC3E}">
        <p14:creationId xmlns:p14="http://schemas.microsoft.com/office/powerpoint/2010/main" val="1634310658"/>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fontAlgn="base">
              <a:lnSpc>
                <a:spcPct val="110000"/>
              </a:lnSpc>
              <a:spcBef>
                <a:spcPts val="500"/>
              </a:spcBef>
              <a:spcAft>
                <a:spcPts val="500"/>
              </a:spcAft>
              <a:buClr>
                <a:schemeClr val="bg1"/>
              </a:buClr>
              <a:buFont typeface="Arial" panose="020B0604020202020204" pitchFamily="34" charset="0"/>
              <a:buChar char="•"/>
              <a:defRPr/>
            </a:pPr>
            <a:r>
              <a:rPr lang="en-US" dirty="0">
                <a:solidFill>
                  <a:srgbClr val="293E40"/>
                </a:solidFill>
              </a:rPr>
              <a:t>Single pane view of all task:</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My pending tasks</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My groups tasks</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My items</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Awaiting my review / approval</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Overdue tasks</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New tasks in my queue</a:t>
            </a:r>
          </a:p>
          <a:p>
            <a:pPr marL="799465" lvl="1" indent="-342900" fontAlgn="base">
              <a:lnSpc>
                <a:spcPct val="110000"/>
              </a:lnSpc>
              <a:spcBef>
                <a:spcPts val="500"/>
              </a:spcBef>
              <a:spcAft>
                <a:spcPts val="500"/>
              </a:spcAft>
              <a:buClr>
                <a:schemeClr val="bg1"/>
              </a:buClr>
              <a:buFont typeface="System Font Regular"/>
              <a:buChar char="−"/>
              <a:defRPr/>
            </a:pPr>
            <a:r>
              <a:rPr lang="en-US" sz="1200" dirty="0">
                <a:solidFill>
                  <a:srgbClr val="293E40"/>
                </a:solidFill>
              </a:rPr>
              <a:t>Things I am watching</a:t>
            </a:r>
          </a:p>
          <a:p>
            <a:endParaRPr lang="en-US" dirty="0">
              <a:solidFill>
                <a:srgbClr val="293E40"/>
              </a:solidFill>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144</a:t>
            </a:fld>
            <a:endParaRPr lang="en-US" dirty="0"/>
          </a:p>
        </p:txBody>
      </p:sp>
    </p:spTree>
    <p:extLst>
      <p:ext uri="{BB962C8B-B14F-4D97-AF65-F5344CB8AC3E}">
        <p14:creationId xmlns:p14="http://schemas.microsoft.com/office/powerpoint/2010/main" val="305048746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fontAlgn="base">
              <a:lnSpc>
                <a:spcPct val="110000"/>
              </a:lnSpc>
              <a:spcBef>
                <a:spcPts val="500"/>
              </a:spcBef>
              <a:spcAft>
                <a:spcPts val="500"/>
              </a:spcAft>
              <a:buClr>
                <a:schemeClr val="bg1"/>
              </a:buClr>
              <a:buFont typeface="Arial" panose="020B0604020202020204" pitchFamily="34" charset="0"/>
              <a:buChar char="•"/>
              <a:defRPr/>
            </a:pPr>
            <a:r>
              <a:rPr lang="en-US" dirty="0">
                <a:solidFill>
                  <a:srgbClr val="293E40"/>
                </a:solidFill>
              </a:rPr>
              <a:t>Single-pane view of all issue triages and issues</a:t>
            </a:r>
          </a:p>
          <a:p>
            <a:pPr marL="799465" lvl="1" indent="-342900" fontAlgn="base">
              <a:lnSpc>
                <a:spcPct val="110000"/>
              </a:lnSpc>
              <a:spcBef>
                <a:spcPts val="500"/>
              </a:spcBef>
              <a:spcAft>
                <a:spcPts val="500"/>
              </a:spcAft>
              <a:buClr>
                <a:schemeClr val="bg1"/>
              </a:buClr>
              <a:buFont typeface="Arial" panose="020B0604020202020204" pitchFamily="34" charset="0"/>
              <a:buChar char="•"/>
              <a:defRPr/>
            </a:pPr>
            <a:r>
              <a:rPr lang="en-US" sz="1200" dirty="0">
                <a:solidFill>
                  <a:srgbClr val="293E40"/>
                </a:solidFill>
              </a:rPr>
              <a:t>Overview :</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Issues breakdown by state, issue type, issue rating, and priority</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Overdue issue aging (due date) by priority and issue rating</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Issue triaging by state, issue type, issue rating, and priority</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Issue triage aging (created date) by priority</a:t>
            </a:r>
          </a:p>
          <a:p>
            <a:pPr marL="799465" lvl="1" indent="-342900" fontAlgn="base">
              <a:lnSpc>
                <a:spcPct val="110000"/>
              </a:lnSpc>
              <a:spcBef>
                <a:spcPts val="500"/>
              </a:spcBef>
              <a:spcAft>
                <a:spcPts val="500"/>
              </a:spcAft>
              <a:buClr>
                <a:schemeClr val="bg1"/>
              </a:buClr>
              <a:buFont typeface="Arial" panose="020B0604020202020204" pitchFamily="34" charset="0"/>
              <a:buChar char="•"/>
              <a:defRPr/>
            </a:pPr>
            <a:r>
              <a:rPr lang="en-US" sz="1200" dirty="0">
                <a:solidFill>
                  <a:srgbClr val="293E40"/>
                </a:solidFill>
              </a:rPr>
              <a:t>Tracking :</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Open, overdue remediating tasks</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Open exceptions on issues</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Evidence requested for issues</a:t>
            </a:r>
          </a:p>
          <a:p>
            <a:pPr marL="799465" lvl="1" indent="-342900" fontAlgn="base">
              <a:lnSpc>
                <a:spcPct val="110000"/>
              </a:lnSpc>
              <a:spcBef>
                <a:spcPts val="500"/>
              </a:spcBef>
              <a:spcAft>
                <a:spcPts val="500"/>
              </a:spcAft>
              <a:buClr>
                <a:schemeClr val="bg1"/>
              </a:buClr>
              <a:buFont typeface="Arial" panose="020B0604020202020204" pitchFamily="34" charset="0"/>
              <a:buChar char="•"/>
              <a:defRPr/>
            </a:pPr>
            <a:r>
              <a:rPr lang="en-US" sz="1200" dirty="0">
                <a:solidFill>
                  <a:srgbClr val="293E40"/>
                </a:solidFill>
              </a:rPr>
              <a:t>Performance :</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Open vs. confirmed vs. closed issues trend</a:t>
            </a:r>
          </a:p>
          <a:p>
            <a:pPr marL="799465" lvl="1" indent="-342900" fontAlgn="base">
              <a:lnSpc>
                <a:spcPct val="110000"/>
              </a:lnSpc>
              <a:spcBef>
                <a:spcPts val="500"/>
              </a:spcBef>
              <a:spcAft>
                <a:spcPts val="500"/>
              </a:spcAft>
              <a:buClr>
                <a:schemeClr val="bg1"/>
              </a:buClr>
              <a:buFont typeface="Arial" panose="020B0604020202020204" pitchFamily="34" charset="0"/>
              <a:buChar char="•"/>
              <a:defRPr/>
            </a:pPr>
            <a:r>
              <a:rPr lang="en-US" sz="1200" dirty="0">
                <a:solidFill>
                  <a:srgbClr val="293E40"/>
                </a:solidFill>
              </a:rPr>
              <a:t>My issues, my group’s issues, watched items:</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Issue triages and issues I manage, I review, I respond to, and I watch</a:t>
            </a:r>
          </a:p>
          <a:p>
            <a:pPr marL="1256665" lvl="2" indent="-342900" fontAlgn="base">
              <a:lnSpc>
                <a:spcPct val="110000"/>
              </a:lnSpc>
              <a:spcBef>
                <a:spcPts val="500"/>
              </a:spcBef>
              <a:spcAft>
                <a:spcPts val="500"/>
              </a:spcAft>
              <a:buClr>
                <a:schemeClr val="bg1"/>
              </a:buClr>
              <a:buFont typeface="System Font Regular"/>
              <a:buChar char="−"/>
              <a:defRPr/>
            </a:pPr>
            <a:r>
              <a:rPr lang="en-US" dirty="0">
                <a:solidFill>
                  <a:srgbClr val="293E40"/>
                </a:solidFill>
                <a:latin typeface="+mj-lt"/>
              </a:rPr>
              <a:t>Issue triages and issues assigned to my group, unassigned issue triages and issues</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145</a:t>
            </a:fld>
            <a:endParaRPr lang="en-US" dirty="0"/>
          </a:p>
        </p:txBody>
      </p:sp>
    </p:spTree>
    <p:extLst>
      <p:ext uri="{BB962C8B-B14F-4D97-AF65-F5344CB8AC3E}">
        <p14:creationId xmlns:p14="http://schemas.microsoft.com/office/powerpoint/2010/main" val="3098548796"/>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fontAlgn="base">
              <a:lnSpc>
                <a:spcPct val="110000"/>
              </a:lnSpc>
              <a:spcBef>
                <a:spcPts val="500"/>
              </a:spcBef>
              <a:spcAft>
                <a:spcPts val="500"/>
              </a:spcAft>
              <a:buClr>
                <a:schemeClr val="bg1"/>
              </a:buClr>
              <a:buFont typeface="Arial" panose="020B0604020202020204" pitchFamily="34" charset="0"/>
              <a:buChar char="•"/>
              <a:defRPr/>
            </a:pPr>
            <a:r>
              <a:rPr lang="en-IN" dirty="0">
                <a:solidFill>
                  <a:srgbClr val="293E40"/>
                </a:solidFill>
              </a:rPr>
              <a:t>Well-organized navigation menu listing the modules based on compliance persona’s needs: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Compliance library : list of authority documents, policies, control objectives, controls etc.</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Scoping: scoped entity types, entities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Policy acknowledgements : list of acknowledgement campaigns and acknowledgments </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Policy exceptions : list of all requested and approved exceptions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Control attestations : list of all control attestations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Control testing: test plans, control tests, compliance plans and engagements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Control monitoring: indicators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Evidence requests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Issues and issue triages</a:t>
            </a:r>
          </a:p>
          <a:p>
            <a:pPr marL="799465" lvl="1" indent="-342900" fontAlgn="base">
              <a:lnSpc>
                <a:spcPct val="110000"/>
              </a:lnSpc>
              <a:spcBef>
                <a:spcPts val="500"/>
              </a:spcBef>
              <a:spcAft>
                <a:spcPts val="500"/>
              </a:spcAft>
              <a:buClr>
                <a:schemeClr val="bg1"/>
              </a:buClr>
              <a:buFont typeface="System Font Regular"/>
              <a:buChar char="−"/>
              <a:defRPr/>
            </a:pPr>
            <a:r>
              <a:rPr lang="en-IN" sz="1200" dirty="0">
                <a:solidFill>
                  <a:srgbClr val="293E40"/>
                </a:solidFill>
              </a:rPr>
              <a:t>Regulatory alerts and taxonomy</a:t>
            </a:r>
          </a:p>
          <a:p>
            <a:pPr marL="742790" lvl="1" indent="-285750">
              <a:buFont typeface="Arial" panose="020B0604020202020204" pitchFamily="34" charset="0"/>
              <a:buChar char="•"/>
            </a:pPr>
            <a:endParaRPr lang="en-IN" sz="1200" dirty="0">
              <a:solidFill>
                <a:srgbClr val="293E40"/>
              </a:solidFill>
            </a:endParaRPr>
          </a:p>
          <a:p>
            <a:endParaRPr lang="en-US" dirty="0">
              <a:solidFill>
                <a:srgbClr val="293E40"/>
              </a:solidFill>
            </a:endParaRPr>
          </a:p>
          <a:p>
            <a:endParaRPr lang="en-US" dirty="0">
              <a:solidFill>
                <a:srgbClr val="293E40"/>
              </a:solidFill>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146</a:t>
            </a:fld>
            <a:endParaRPr lang="en-US" dirty="0"/>
          </a:p>
        </p:txBody>
      </p:sp>
    </p:spTree>
    <p:extLst>
      <p:ext uri="{BB962C8B-B14F-4D97-AF65-F5344CB8AC3E}">
        <p14:creationId xmlns:p14="http://schemas.microsoft.com/office/powerpoint/2010/main" val="189067974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New application for Vancouver release</a:t>
            </a: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147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388804340"/>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solidFill>
                <a:srgbClr val="293E40"/>
              </a:solidFill>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148</a:t>
            </a:fld>
            <a:endParaRPr lang="en-US" dirty="0"/>
          </a:p>
        </p:txBody>
      </p:sp>
    </p:spTree>
    <p:extLst>
      <p:ext uri="{BB962C8B-B14F-4D97-AF65-F5344CB8AC3E}">
        <p14:creationId xmlns:p14="http://schemas.microsoft.com/office/powerpoint/2010/main" val="1238842210"/>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Compliance Request and Compliance Case are used for different use cases</a:t>
            </a:r>
          </a:p>
          <a:p>
            <a:pPr marL="0" marR="0" lvl="0" indent="0" algn="l" defTabSz="456766" rtl="0" eaLnBrk="1" fontAlgn="base" latinLnBrk="0" hangingPunct="1">
              <a:lnSpc>
                <a:spcPct val="100000"/>
              </a:lnSpc>
              <a:spcBef>
                <a:spcPts val="400"/>
              </a:spcBef>
              <a:spcAft>
                <a:spcPts val="1200"/>
              </a:spcAft>
              <a:buClr>
                <a:srgbClr val="61D84E"/>
              </a:buClr>
              <a:buSzTx/>
              <a:buFont typeface="System Font Regular"/>
              <a:buNone/>
              <a:tabLst/>
              <a:defRPr/>
            </a:pPr>
            <a:r>
              <a:rPr kumimoji="0" lang="en-US" b="1" i="0" u="none" strike="noStrike" kern="1200" cap="none" spc="0" normalizeH="0" baseline="0" noProof="0" dirty="0">
                <a:ln>
                  <a:noFill/>
                </a:ln>
                <a:solidFill>
                  <a:srgbClr val="FFFFFF"/>
                </a:solidFill>
                <a:effectLst/>
                <a:uLnTx/>
                <a:uFillTx/>
                <a:latin typeface="Century Gothic" panose="020B0502020202020204" pitchFamily="34" charset="0"/>
              </a:rPr>
              <a:t>Compliance Request/</a:t>
            </a:r>
            <a:r>
              <a:rPr lang="en-US" b="1" dirty="0">
                <a:solidFill>
                  <a:srgbClr val="FFFFFF"/>
                </a:solidFill>
                <a:latin typeface="Century Gothic" panose="020B0502020202020204" pitchFamily="34" charset="0"/>
              </a:rPr>
              <a:t>Inquiry</a:t>
            </a:r>
            <a:r>
              <a:rPr kumimoji="0" lang="en-US" b="1" i="0" u="none" strike="noStrike" kern="1200" cap="none" spc="0" normalizeH="0" baseline="0" noProof="0" dirty="0">
                <a:ln>
                  <a:noFill/>
                </a:ln>
                <a:solidFill>
                  <a:srgbClr val="FFFFFF"/>
                </a:solidFill>
                <a:effectLst/>
                <a:uLnTx/>
                <a:uFillTx/>
                <a:latin typeface="Century Gothic" panose="020B0502020202020204" pitchFamily="34" charset="0"/>
              </a:rPr>
              <a:t>: </a:t>
            </a:r>
          </a:p>
          <a:p>
            <a:pPr marL="455295" marR="0" lvl="1" indent="-171450" algn="l" defTabSz="456766" rtl="0" eaLnBrk="1" fontAlgn="base" latinLnBrk="0" hangingPunct="1">
              <a:lnSpc>
                <a:spcPct val="100000"/>
              </a:lnSpc>
              <a:spcBef>
                <a:spcPts val="400"/>
              </a:spcBef>
              <a:spcAft>
                <a:spcPts val="1200"/>
              </a:spcAft>
              <a:buClr>
                <a:srgbClr val="61D84E"/>
              </a:buClr>
              <a:buSzTx/>
              <a:buFont typeface="Arial" panose="020B0604020202020204" pitchFamily="34" charset="0"/>
              <a:buChar char="•"/>
              <a:tabLst/>
              <a:defRPr/>
            </a:pPr>
            <a:r>
              <a:rPr kumimoji="0" lang="en-US" sz="1100" b="0" i="0" u="none" strike="noStrike" kern="1200" cap="none" spc="0" normalizeH="0" baseline="0" noProof="0" dirty="0">
                <a:ln>
                  <a:noFill/>
                </a:ln>
                <a:solidFill>
                  <a:srgbClr val="FFFFFF"/>
                </a:solidFill>
                <a:effectLst/>
                <a:uLnTx/>
                <a:uFillTx/>
                <a:latin typeface="Century Gothic" panose="020B0502020202020204" pitchFamily="34" charset="0"/>
              </a:rPr>
              <a:t>Employees can </a:t>
            </a:r>
            <a:r>
              <a:rPr kumimoji="0" lang="en-US" sz="1100" b="1" i="0" u="none" strike="noStrike" kern="1200" cap="none" spc="0" normalizeH="0" baseline="0" noProof="0" dirty="0">
                <a:ln>
                  <a:noFill/>
                </a:ln>
                <a:solidFill>
                  <a:srgbClr val="FFFFFF"/>
                </a:solidFill>
                <a:effectLst/>
                <a:uLnTx/>
                <a:uFillTx/>
                <a:latin typeface="Century Gothic" panose="020B0502020202020204" pitchFamily="34" charset="0"/>
              </a:rPr>
              <a:t>raise compliance related inquiries</a:t>
            </a:r>
            <a:r>
              <a:rPr kumimoji="0" lang="en-US" sz="1100" b="0" i="0" u="none" strike="noStrike" kern="1200" cap="none" spc="0" normalizeH="0" baseline="0" noProof="0" dirty="0">
                <a:ln>
                  <a:noFill/>
                </a:ln>
                <a:solidFill>
                  <a:srgbClr val="FFFFFF"/>
                </a:solidFill>
                <a:effectLst/>
                <a:uLnTx/>
                <a:uFillTx/>
                <a:latin typeface="Century Gothic" panose="020B0502020202020204" pitchFamily="34" charset="0"/>
              </a:rPr>
              <a:t> to compliance team from Employee portal.</a:t>
            </a:r>
          </a:p>
          <a:p>
            <a:pPr marL="0" marR="0" lvl="0" indent="0" algn="l" defTabSz="456766" rtl="0" eaLnBrk="1" fontAlgn="base" latinLnBrk="0" hangingPunct="1">
              <a:lnSpc>
                <a:spcPct val="100000"/>
              </a:lnSpc>
              <a:spcBef>
                <a:spcPts val="400"/>
              </a:spcBef>
              <a:spcAft>
                <a:spcPts val="1200"/>
              </a:spcAft>
              <a:buClr>
                <a:srgbClr val="61D84E"/>
              </a:buClr>
              <a:buSzTx/>
              <a:buFont typeface="System Font Regular"/>
              <a:buNone/>
              <a:tabLst/>
              <a:defRPr/>
            </a:pPr>
            <a:r>
              <a:rPr kumimoji="0" lang="en-US" b="1" i="0" u="none" strike="noStrike" kern="1200" cap="none" spc="0" normalizeH="0" baseline="0" noProof="0" dirty="0">
                <a:ln>
                  <a:noFill/>
                </a:ln>
                <a:solidFill>
                  <a:srgbClr val="FFFFFF"/>
                </a:solidFill>
                <a:effectLst/>
                <a:uLnTx/>
                <a:uFillTx/>
                <a:latin typeface="Century Gothic" panose="020B0502020202020204" pitchFamily="34" charset="0"/>
              </a:rPr>
              <a:t>Compliance Case:</a:t>
            </a:r>
          </a:p>
          <a:p>
            <a:pPr marL="455295" lvl="1" indent="-171450" defTabSz="456766" fontAlgn="base">
              <a:spcAft>
                <a:spcPts val="1200"/>
              </a:spcAft>
              <a:buClr>
                <a:srgbClr val="61D84E"/>
              </a:buClr>
              <a:buFont typeface="Arial" panose="020B0604020202020204" pitchFamily="34" charset="0"/>
              <a:buChar char="•"/>
              <a:defRPr/>
            </a:pPr>
            <a:r>
              <a:rPr kumimoji="0" lang="en-US" sz="1100" b="0" i="0" u="none" strike="noStrike" kern="1200" cap="none" spc="0" normalizeH="0" baseline="0" noProof="0" dirty="0">
                <a:ln>
                  <a:noFill/>
                </a:ln>
                <a:solidFill>
                  <a:srgbClr val="FFFFFF"/>
                </a:solidFill>
                <a:effectLst/>
                <a:uLnTx/>
                <a:uFillTx/>
                <a:latin typeface="Century Gothic" panose="020B0502020202020204" pitchFamily="34" charset="0"/>
              </a:rPr>
              <a:t>Employees can </a:t>
            </a:r>
            <a:r>
              <a:rPr kumimoji="0" lang="en-US" sz="1100" b="1" i="0" u="none" strike="noStrike" kern="1200" cap="none" spc="0" normalizeH="0" baseline="0" noProof="0" dirty="0">
                <a:ln>
                  <a:noFill/>
                </a:ln>
                <a:solidFill>
                  <a:srgbClr val="FFFFFF"/>
                </a:solidFill>
                <a:effectLst/>
                <a:uLnTx/>
                <a:uFillTx/>
                <a:latin typeface="Century Gothic" panose="020B0502020202020204" pitchFamily="34" charset="0"/>
              </a:rPr>
              <a:t>report any non-compliance event</a:t>
            </a:r>
            <a:r>
              <a:rPr kumimoji="0" lang="en-US" sz="1100" b="0" i="0" u="none" strike="noStrike" kern="1200" cap="none" spc="0" normalizeH="0" baseline="0" noProof="0" dirty="0">
                <a:ln>
                  <a:noFill/>
                </a:ln>
                <a:solidFill>
                  <a:srgbClr val="FFFFFF"/>
                </a:solidFill>
                <a:effectLst/>
                <a:uLnTx/>
                <a:uFillTx/>
                <a:latin typeface="Century Gothic" panose="020B0502020202020204" pitchFamily="34" charset="0"/>
              </a:rPr>
              <a:t> to compliance team from</a:t>
            </a:r>
            <a:r>
              <a:rPr lang="en-US" sz="1100" dirty="0">
                <a:solidFill>
                  <a:srgbClr val="FFFFFF"/>
                </a:solidFill>
                <a:latin typeface="Century Gothic" panose="020B0502020202020204" pitchFamily="34" charset="0"/>
              </a:rPr>
              <a:t> Employee portal.</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149</a:t>
            </a:fld>
            <a:endParaRPr lang="en-US" dirty="0"/>
          </a:p>
        </p:txBody>
      </p:sp>
    </p:spTree>
    <p:extLst>
      <p:ext uri="{BB962C8B-B14F-4D97-AF65-F5344CB8AC3E}">
        <p14:creationId xmlns:p14="http://schemas.microsoft.com/office/powerpoint/2010/main" val="3714482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150</a:t>
            </a:fld>
            <a:endParaRPr lang="en-US" dirty="0">
              <a:solidFill>
                <a:srgbClr val="515151"/>
              </a:solidFill>
            </a:endParaRPr>
          </a:p>
        </p:txBody>
      </p:sp>
    </p:spTree>
    <p:extLst>
      <p:ext uri="{BB962C8B-B14F-4D97-AF65-F5344CB8AC3E}">
        <p14:creationId xmlns:p14="http://schemas.microsoft.com/office/powerpoint/2010/main" val="451340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sz="1800" dirty="0">
              <a:solidFill>
                <a:srgbClr val="313537"/>
              </a:solidFill>
              <a:effectLst/>
              <a:latin typeface="Calibri" panose="020F0502020204030204" pitchFamily="34" charset="0"/>
              <a:cs typeface="Calibri"/>
            </a:endParaRPr>
          </a:p>
          <a:p>
            <a:pPr marL="0" indent="0">
              <a:buNone/>
            </a:pPr>
            <a:endParaRPr lang="en-US" sz="1800" dirty="0">
              <a:solidFill>
                <a:srgbClr val="313537"/>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94486179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151</a:t>
            </a:fld>
            <a:endParaRPr lang="en-US" dirty="0">
              <a:solidFill>
                <a:srgbClr val="515151"/>
              </a:solidFill>
            </a:endParaRPr>
          </a:p>
        </p:txBody>
      </p:sp>
    </p:spTree>
    <p:extLst>
      <p:ext uri="{BB962C8B-B14F-4D97-AF65-F5344CB8AC3E}">
        <p14:creationId xmlns:p14="http://schemas.microsoft.com/office/powerpoint/2010/main" val="397122322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152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60499580"/>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dirty="0"/>
              <a:t>*see task workflow on next slide</a:t>
            </a:r>
          </a:p>
        </p:txBody>
      </p:sp>
      <p:sp>
        <p:nvSpPr>
          <p:cNvPr id="4" name="Slide Number Placeholder 3"/>
          <p:cNvSpPr>
            <a:spLocks noGrp="1"/>
          </p:cNvSpPr>
          <p:nvPr>
            <p:ph type="sldNum" sz="quarter" idx="5"/>
          </p:nvPr>
        </p:nvSpPr>
        <p:spPr/>
        <p:txBody>
          <a:bodyPr/>
          <a:lstStyle/>
          <a:p>
            <a:fld id="{074299CD-3469-7241-AD37-C0E01E3A61D2}" type="slidenum">
              <a:rPr lang="en-US" smtClean="0"/>
              <a:pPr/>
              <a:t>153</a:t>
            </a:fld>
            <a:endParaRPr lang="en-US" dirty="0"/>
          </a:p>
        </p:txBody>
      </p:sp>
    </p:spTree>
    <p:extLst>
      <p:ext uri="{BB962C8B-B14F-4D97-AF65-F5344CB8AC3E}">
        <p14:creationId xmlns:p14="http://schemas.microsoft.com/office/powerpoint/2010/main" val="42946262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b="0" i="0" dirty="0">
                <a:solidFill>
                  <a:srgbClr val="161B1C"/>
                </a:solidFill>
                <a:effectLst/>
                <a:latin typeface="Source Sans Pro" panose="020B0503030403020204" pitchFamily="34" charset="0"/>
              </a:rPr>
              <a:t>There are three types of case tasks:</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b="1" dirty="0"/>
              <a:t>Assessment</a:t>
            </a:r>
            <a:r>
              <a:rPr lang="en-US" dirty="0"/>
              <a:t>: An Assessment case task requires the case task owner to take an assessment and provide responses. A case task of this type can only be reassigned.</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b="1" dirty="0"/>
              <a:t>Investigation</a:t>
            </a:r>
            <a:r>
              <a:rPr lang="en-US" dirty="0"/>
              <a:t>: An Investigation case task requires the case task owner to provide observations.</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b="1" dirty="0"/>
              <a:t>Others</a:t>
            </a:r>
            <a:r>
              <a:rPr lang="en-US" dirty="0"/>
              <a:t>: An Others case task also requires the case task owner to provide observations.</a:t>
            </a:r>
          </a:p>
        </p:txBody>
      </p:sp>
      <p:sp>
        <p:nvSpPr>
          <p:cNvPr id="4" name="Slide Number Placeholder 3"/>
          <p:cNvSpPr>
            <a:spLocks noGrp="1"/>
          </p:cNvSpPr>
          <p:nvPr>
            <p:ph type="sldNum" sz="quarter" idx="5"/>
          </p:nvPr>
        </p:nvSpPr>
        <p:spPr/>
        <p:txBody>
          <a:bodyPr/>
          <a:lstStyle/>
          <a:p>
            <a:fld id="{074299CD-3469-7241-AD37-C0E01E3A61D2}" type="slidenum">
              <a:rPr lang="en-US" smtClean="0"/>
              <a:pPr/>
              <a:t>154</a:t>
            </a:fld>
            <a:endParaRPr lang="en-US" dirty="0"/>
          </a:p>
        </p:txBody>
      </p:sp>
    </p:spTree>
    <p:extLst>
      <p:ext uri="{BB962C8B-B14F-4D97-AF65-F5344CB8AC3E}">
        <p14:creationId xmlns:p14="http://schemas.microsoft.com/office/powerpoint/2010/main" val="43630796"/>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074299CD-3469-7241-AD37-C0E01E3A61D2}" type="slidenum">
              <a:rPr lang="en-US" smtClean="0"/>
              <a:pPr/>
              <a:t>155</a:t>
            </a:fld>
            <a:endParaRPr lang="en-US" dirty="0"/>
          </a:p>
        </p:txBody>
      </p:sp>
    </p:spTree>
    <p:extLst>
      <p:ext uri="{BB962C8B-B14F-4D97-AF65-F5344CB8AC3E}">
        <p14:creationId xmlns:p14="http://schemas.microsoft.com/office/powerpoint/2010/main" val="2632736898"/>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156</a:t>
            </a:fld>
            <a:endParaRPr lang="en-US" dirty="0"/>
          </a:p>
        </p:txBody>
      </p:sp>
    </p:spTree>
    <p:extLst>
      <p:ext uri="{BB962C8B-B14F-4D97-AF65-F5344CB8AC3E}">
        <p14:creationId xmlns:p14="http://schemas.microsoft.com/office/powerpoint/2010/main" val="3472104693"/>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158</a:t>
            </a:fld>
            <a:endParaRPr lang="en-US" dirty="0"/>
          </a:p>
        </p:txBody>
      </p:sp>
    </p:spTree>
    <p:extLst>
      <p:ext uri="{BB962C8B-B14F-4D97-AF65-F5344CB8AC3E}">
        <p14:creationId xmlns:p14="http://schemas.microsoft.com/office/powerpoint/2010/main" val="437405465"/>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159</a:t>
            </a:fld>
            <a:endParaRPr lang="en-US" dirty="0"/>
          </a:p>
        </p:txBody>
      </p:sp>
    </p:spTree>
    <p:extLst>
      <p:ext uri="{BB962C8B-B14F-4D97-AF65-F5344CB8AC3E}">
        <p14:creationId xmlns:p14="http://schemas.microsoft.com/office/powerpoint/2010/main" val="3003366283"/>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160</a:t>
            </a:fld>
            <a:endParaRPr lang="en-US" dirty="0"/>
          </a:p>
        </p:txBody>
      </p:sp>
    </p:spTree>
    <p:extLst>
      <p:ext uri="{BB962C8B-B14F-4D97-AF65-F5344CB8AC3E}">
        <p14:creationId xmlns:p14="http://schemas.microsoft.com/office/powerpoint/2010/main" val="3772392894"/>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163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01834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sz="1800" dirty="0">
              <a:solidFill>
                <a:srgbClr val="313537"/>
              </a:solidFill>
              <a:effectLst/>
              <a:latin typeface="Calibri" panose="020F0502020204030204" pitchFamily="34" charset="0"/>
              <a:cs typeface="Calibri"/>
            </a:endParaRPr>
          </a:p>
          <a:p>
            <a:pPr marL="0" indent="0">
              <a:buNone/>
            </a:pPr>
            <a:endParaRPr lang="en-US" sz="1800" dirty="0">
              <a:solidFill>
                <a:srgbClr val="313537"/>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625700989"/>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dirty="0"/>
              <a:t>*optional state</a:t>
            </a:r>
          </a:p>
        </p:txBody>
      </p:sp>
      <p:sp>
        <p:nvSpPr>
          <p:cNvPr id="4" name="Slide Number Placeholder 3"/>
          <p:cNvSpPr>
            <a:spLocks noGrp="1"/>
          </p:cNvSpPr>
          <p:nvPr>
            <p:ph type="sldNum" sz="quarter" idx="5"/>
          </p:nvPr>
        </p:nvSpPr>
        <p:spPr/>
        <p:txBody>
          <a:bodyPr/>
          <a:lstStyle/>
          <a:p>
            <a:fld id="{074299CD-3469-7241-AD37-C0E01E3A61D2}" type="slidenum">
              <a:rPr lang="en-US" smtClean="0"/>
              <a:pPr/>
              <a:t>164</a:t>
            </a:fld>
            <a:endParaRPr lang="en-US" dirty="0"/>
          </a:p>
        </p:txBody>
      </p:sp>
    </p:spTree>
    <p:extLst>
      <p:ext uri="{BB962C8B-B14F-4D97-AF65-F5344CB8AC3E}">
        <p14:creationId xmlns:p14="http://schemas.microsoft.com/office/powerpoint/2010/main" val="74735209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dirty="0">
                <a:latin typeface="Century Gothic" panose="020F0302020204030204"/>
              </a:rPr>
              <a:t>Request analyst/assignee of the request can also auto approve/reject the request based on the analysis performed</a:t>
            </a:r>
            <a:endParaRPr lang="en-US" sz="1000" dirty="0">
              <a:latin typeface="Century Gothic" panose="020F0302020204030204"/>
            </a:endParaRP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167</a:t>
            </a:fld>
            <a:endParaRPr lang="en-US" dirty="0"/>
          </a:p>
        </p:txBody>
      </p:sp>
    </p:spTree>
    <p:extLst>
      <p:ext uri="{BB962C8B-B14F-4D97-AF65-F5344CB8AC3E}">
        <p14:creationId xmlns:p14="http://schemas.microsoft.com/office/powerpoint/2010/main" val="1119792612"/>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171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41016497"/>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SLAs are records that specify the time within which a service must be provided.</a:t>
            </a:r>
          </a:p>
          <a:p>
            <a:r>
              <a:rPr lang="en-US" dirty="0"/>
              <a:t>The Service Level Management application helps to gather service requirements  as well as monitor and report agreed service levels.</a:t>
            </a:r>
          </a:p>
          <a:p>
            <a:r>
              <a:rPr lang="en-US" dirty="0"/>
              <a:t>SLA definitions can be set up for any table that extends from the Task table as per table (custom workflow is required to be developed for tables that don’t)</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172</a:t>
            </a:fld>
            <a:endParaRPr lang="en-US" dirty="0"/>
          </a:p>
        </p:txBody>
      </p:sp>
    </p:spTree>
    <p:extLst>
      <p:ext uri="{BB962C8B-B14F-4D97-AF65-F5344CB8AC3E}">
        <p14:creationId xmlns:p14="http://schemas.microsoft.com/office/powerpoint/2010/main" val="2242892950"/>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https://docs.servicenow.com/bundle/utah-governance-risk-compliance/page/product/grc-common/concept/confidential-records.html</a:t>
            </a:r>
          </a:p>
        </p:txBody>
      </p:sp>
      <p:sp>
        <p:nvSpPr>
          <p:cNvPr id="4" name="Slide Number Placeholder 3"/>
          <p:cNvSpPr>
            <a:spLocks noGrp="1"/>
          </p:cNvSpPr>
          <p:nvPr>
            <p:ph type="sldNum" sz="quarter" idx="5"/>
          </p:nvPr>
        </p:nvSpPr>
        <p:spPr/>
        <p:txBody>
          <a:bodyPr/>
          <a:lstStyle/>
          <a:p>
            <a:fld id="{074299CD-3469-7241-AD37-C0E01E3A61D2}" type="slidenum">
              <a:rPr lang="en-US" smtClean="0"/>
              <a:pPr/>
              <a:t>173</a:t>
            </a:fld>
            <a:endParaRPr lang="en-US" dirty="0"/>
          </a:p>
        </p:txBody>
      </p:sp>
    </p:spTree>
    <p:extLst>
      <p:ext uri="{BB962C8B-B14F-4D97-AF65-F5344CB8AC3E}">
        <p14:creationId xmlns:p14="http://schemas.microsoft.com/office/powerpoint/2010/main" val="4081606974"/>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https://docs.servicenow.com/bundle/utah-governance-risk-compliance/page/product/grc-common/concept/user-hierarchy.html</a:t>
            </a:r>
          </a:p>
        </p:txBody>
      </p:sp>
      <p:sp>
        <p:nvSpPr>
          <p:cNvPr id="4" name="Slide Number Placeholder 3"/>
          <p:cNvSpPr>
            <a:spLocks noGrp="1"/>
          </p:cNvSpPr>
          <p:nvPr>
            <p:ph type="sldNum" sz="quarter" idx="5"/>
          </p:nvPr>
        </p:nvSpPr>
        <p:spPr/>
        <p:txBody>
          <a:bodyPr/>
          <a:lstStyle/>
          <a:p>
            <a:fld id="{074299CD-3469-7241-AD37-C0E01E3A61D2}" type="slidenum">
              <a:rPr lang="en-US" smtClean="0"/>
              <a:pPr/>
              <a:t>174</a:t>
            </a:fld>
            <a:endParaRPr lang="en-US" dirty="0"/>
          </a:p>
        </p:txBody>
      </p:sp>
    </p:spTree>
    <p:extLst>
      <p:ext uri="{BB962C8B-B14F-4D97-AF65-F5344CB8AC3E}">
        <p14:creationId xmlns:p14="http://schemas.microsoft.com/office/powerpoint/2010/main" val="2813124875"/>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r>
              <a:rPr lang="en-US" dirty="0">
                <a:ea typeface="+mn-ea"/>
                <a:cs typeface="+mn-cs"/>
              </a:rPr>
              <a:t>https://docs.servicenow.com/bundle/tokyo-governance-risk-compliance/page/product/grc-common/reference/grc-common-roles.html</a:t>
            </a: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175</a:t>
            </a:fld>
            <a:endParaRPr lang="en-US" dirty="0">
              <a:solidFill>
                <a:srgbClr val="515151"/>
              </a:solidFill>
            </a:endParaRPr>
          </a:p>
        </p:txBody>
      </p:sp>
    </p:spTree>
    <p:extLst>
      <p:ext uri="{BB962C8B-B14F-4D97-AF65-F5344CB8AC3E}">
        <p14:creationId xmlns:p14="http://schemas.microsoft.com/office/powerpoint/2010/main" val="125845809"/>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r>
              <a:rPr lang="en-US" dirty="0">
                <a:ea typeface="+mn-ea"/>
                <a:cs typeface="+mn-cs"/>
              </a:rPr>
              <a:t>https://docs.servicenow.com/bundle/tokyo-governance-risk-compliance/page/product/grc-common/reference/grc-common-roles.html</a:t>
            </a: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176</a:t>
            </a:fld>
            <a:endParaRPr lang="en-US" dirty="0">
              <a:solidFill>
                <a:srgbClr val="515151"/>
              </a:solidFill>
            </a:endParaRPr>
          </a:p>
        </p:txBody>
      </p:sp>
    </p:spTree>
    <p:extLst>
      <p:ext uri="{BB962C8B-B14F-4D97-AF65-F5344CB8AC3E}">
        <p14:creationId xmlns:p14="http://schemas.microsoft.com/office/powerpoint/2010/main" val="2443993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0" dirty="0">
                <a:solidFill>
                  <a:srgbClr val="313537"/>
                </a:solidFill>
                <a:effectLst/>
                <a:latin typeface="Calibri" panose="020F0502020204030204" pitchFamily="34" charset="0"/>
              </a:rPr>
              <a:t>An entity can belong to many entity types, but it can have only one entity class.</a:t>
            </a:r>
            <a:r>
              <a:rPr lang="en-GB" sz="1800" b="0" dirty="0">
                <a:solidFill>
                  <a:srgbClr val="313537"/>
                </a:solidFill>
                <a:effectLst/>
                <a:latin typeface="Calibri" panose="020F0502020204030204" pitchFamily="34" charset="0"/>
              </a:rPr>
              <a:t> </a:t>
            </a:r>
            <a:r>
              <a:rPr lang="en-US" sz="1800" b="0" dirty="0">
                <a:solidFill>
                  <a:srgbClr val="313537"/>
                </a:solidFill>
                <a:effectLst/>
                <a:latin typeface="Calibri" panose="020F0502020204030204" pitchFamily="34" charset="0"/>
              </a:rPr>
              <a:t>One entity type can have entities that belong to different entity classes.</a:t>
            </a:r>
          </a:p>
          <a:p>
            <a:pPr marL="0" marR="0">
              <a:spcBef>
                <a:spcPts val="0"/>
              </a:spcBef>
              <a:spcAft>
                <a:spcPts val="0"/>
              </a:spcAft>
            </a:pPr>
            <a:r>
              <a:rPr lang="en-US" sz="1800" b="1" u="none" dirty="0">
                <a:solidFill>
                  <a:srgbClr val="313537"/>
                </a:solidFill>
                <a:effectLst/>
                <a:latin typeface="Calibri" panose="020F0502020204030204" pitchFamily="34" charset="0"/>
              </a:rPr>
              <a:t>Entity classes </a:t>
            </a:r>
            <a:r>
              <a:rPr lang="en-US" sz="1800" u="none" dirty="0">
                <a:solidFill>
                  <a:srgbClr val="313537"/>
                </a:solidFill>
                <a:effectLst/>
                <a:latin typeface="Calibri" panose="020F0502020204030204" pitchFamily="34" charset="0"/>
              </a:rPr>
              <a:t>can roll up to each other, leading to the development of the Dependency Model. </a:t>
            </a:r>
          </a:p>
          <a:p>
            <a:pPr marL="0" marR="0">
              <a:spcBef>
                <a:spcPts val="0"/>
              </a:spcBef>
              <a:spcAft>
                <a:spcPts val="0"/>
              </a:spcAft>
            </a:pPr>
            <a:r>
              <a:rPr lang="en-US" sz="1800" b="1" dirty="0">
                <a:effectLst/>
                <a:latin typeface="Calibri" panose="020F0502020204030204" pitchFamily="34" charset="0"/>
              </a:rPr>
              <a:t>Entity tiers </a:t>
            </a:r>
            <a:r>
              <a:rPr lang="en-US" sz="1800" dirty="0">
                <a:effectLst/>
                <a:latin typeface="Calibri" panose="020F0502020204030204" pitchFamily="34" charset="0"/>
              </a:rPr>
              <a:t>are a way for an organization to logically group entity classes and then filter reports by those groupings. They are used for building entity hierarchy between various entity classes. For example, the database and server entity classes can be grouped together under the IT Asset entity tier.</a:t>
            </a:r>
            <a:endParaRPr lang="en-US" sz="1800" dirty="0">
              <a:solidFill>
                <a:srgbClr val="313537"/>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519797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44649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Use this slide to help make decisions regarding which entity types to setup </a:t>
            </a:r>
          </a:p>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306573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Master data should exist in the relevant ServiceNow tables to better support organizational changes.</a:t>
            </a:r>
          </a:p>
          <a:p>
            <a:pPr marL="0" indent="0">
              <a:buNone/>
            </a:pP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584160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800" dirty="0">
                <a:effectLst/>
                <a:latin typeface="Calibri" panose="020F0502020204030204" pitchFamily="34" charset="0"/>
              </a:rPr>
              <a:t>In order to take advantage of the entity filter, attribute data is required in the ServiceNow tables e.g. if there is a requirement to filter on critical business applications, a criticality field in the business applications table is required to have data in otherwise the filter will not work as expected.</a:t>
            </a:r>
          </a:p>
          <a:p>
            <a:pPr marL="0" indent="0">
              <a:buNone/>
            </a:pPr>
            <a:endParaRPr lang="en-GB" sz="1800" dirty="0">
              <a:effectLst/>
              <a:latin typeface="Calibri" panose="020F0502020204030204" pitchFamily="34" charset="0"/>
            </a:endParaRPr>
          </a:p>
          <a:p>
            <a:pPr marL="0" indent="0">
              <a:buNone/>
            </a:pPr>
            <a:r>
              <a:rPr lang="en-US" sz="1800" dirty="0"/>
              <a:t>This is the recommended method of populating entity types with entities as this is a </a:t>
            </a:r>
            <a:r>
              <a:rPr lang="en-US" sz="1800" b="1" dirty="0"/>
              <a:t>dynamic relationship</a:t>
            </a:r>
            <a:r>
              <a:rPr lang="en-US" sz="1800" dirty="0"/>
              <a:t>. If a new record is created in the ServiceNow table and meets the requirement of the entity filter, it will be automatically added as an entity in the entity framework. Similarly, if the filter is amended, the relevant entities will be automatically updated.</a:t>
            </a:r>
          </a:p>
          <a:p>
            <a:pPr marL="0" indent="0">
              <a:buNone/>
            </a:pPr>
            <a:r>
              <a:rPr lang="en-US" sz="1800" dirty="0"/>
              <a:t>Entities can be manually added to entity types as well but will require to be maintained manually.</a:t>
            </a:r>
          </a:p>
          <a:p>
            <a:pPr marL="0" indent="0">
              <a:buNone/>
            </a:pPr>
            <a:endParaRPr lang="en-GB" sz="1800" dirty="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855665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800" dirty="0">
                <a:effectLst/>
                <a:latin typeface="Calibri" panose="020F0502020204030204" pitchFamily="34" charset="0"/>
              </a:rPr>
              <a:t>It is </a:t>
            </a:r>
            <a:r>
              <a:rPr lang="en-GB" sz="1800" b="1" dirty="0">
                <a:effectLst/>
                <a:latin typeface="Calibri" panose="020F0502020204030204" pitchFamily="34" charset="0"/>
              </a:rPr>
              <a:t>not </a:t>
            </a:r>
            <a:r>
              <a:rPr lang="en-GB" sz="1800" dirty="0">
                <a:effectLst/>
                <a:latin typeface="Calibri" panose="020F0502020204030204" pitchFamily="34" charset="0"/>
              </a:rPr>
              <a:t>recommended to organize data outside of tables e.g. directly into the entity framework or custom tables.</a:t>
            </a:r>
          </a:p>
          <a:p>
            <a:pPr marL="0" indent="0">
              <a:buNone/>
            </a:pPr>
            <a:r>
              <a:rPr lang="en-GB" sz="1800" dirty="0">
                <a:effectLst/>
                <a:latin typeface="Calibri" panose="020F0502020204030204" pitchFamily="34" charset="0"/>
              </a:rPr>
              <a:t>This becomes challenging to manage and the following issues are commonly seen:</a:t>
            </a:r>
          </a:p>
          <a:p>
            <a:pPr marL="171450" indent="-171450"/>
            <a:r>
              <a:rPr lang="en-GB" sz="1800" dirty="0">
                <a:effectLst/>
                <a:latin typeface="Calibri" panose="020F0502020204030204" pitchFamily="34" charset="0"/>
              </a:rPr>
              <a:t>Out of date entity information</a:t>
            </a:r>
          </a:p>
          <a:p>
            <a:pPr marL="171450" indent="-171450"/>
            <a:r>
              <a:rPr lang="en-GB" sz="1800" dirty="0">
                <a:effectLst/>
                <a:latin typeface="Calibri" panose="020F0502020204030204" pitchFamily="34" charset="0"/>
              </a:rPr>
              <a:t>Duplication </a:t>
            </a:r>
          </a:p>
          <a:p>
            <a:pPr marL="171450" indent="-171450"/>
            <a:r>
              <a:rPr lang="en-GB" sz="1800" dirty="0">
                <a:effectLst/>
                <a:latin typeface="Calibri" panose="020F0502020204030204" pitchFamily="34" charset="0"/>
              </a:rPr>
              <a:t>Incorrect entity hierarchy</a:t>
            </a:r>
          </a:p>
          <a:p>
            <a:pPr marL="171450" indent="-171450"/>
            <a:r>
              <a:rPr lang="en-GB" sz="1800" dirty="0">
                <a:effectLst/>
                <a:latin typeface="Calibri" panose="020F0502020204030204" pitchFamily="34" charset="0"/>
              </a:rPr>
              <a:t>Time consuming to update entities</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944992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3</a:t>
            </a:fld>
            <a:endParaRPr lang="en-US" dirty="0"/>
          </a:p>
        </p:txBody>
      </p:sp>
    </p:spTree>
    <p:extLst>
      <p:ext uri="{BB962C8B-B14F-4D97-AF65-F5344CB8AC3E}">
        <p14:creationId xmlns:p14="http://schemas.microsoft.com/office/powerpoint/2010/main" val="1319352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372946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https://docs.servicenow.com/bundle/sandiego-governance-risk-compliance/page/product/grc-common/concept/grc-workbench.html</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0602629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276487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Eligible entity dependencies are driven by the entity class hierarchy e.g., downstream entities can only come from downstream entity classes that are defined in the entity class hierarchy</a:t>
            </a:r>
          </a:p>
          <a:p>
            <a:r>
              <a:rPr lang="en-US" dirty="0"/>
              <a:t>Drag the entities from the left-hand side panel and select applicable dependencies from the right-hand side panel</a:t>
            </a:r>
          </a:p>
          <a:p>
            <a:r>
              <a:rPr lang="en-US" dirty="0"/>
              <a:t>https://docs.servicenow.com/bundle/tokyo-governance-risk-compliance/page/product/grc-common/task/visualize-edit-profile-dependencies.html</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31902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sz="1200" dirty="0">
                <a:effectLst/>
                <a:latin typeface="Calibri" panose="020F0502020204030204" pitchFamily="34" charset="0"/>
              </a:rPr>
              <a:t>The entity owner is the default control owner</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sz="1200" i="0" dirty="0">
                <a:effectLst/>
              </a:rPr>
              <a:t>Controls can be created when an entity type is associated with a policy. Controls will be created for every control objective related to this policy.</a:t>
            </a:r>
            <a:endParaRPr lang="en-GB" sz="1200" dirty="0">
              <a:effectLst/>
              <a:latin typeface="Calibri" panose="020F0502020204030204" pitchFamily="34" charset="0"/>
            </a:endParaRP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sz="1800" b="1" dirty="0">
                <a:solidFill>
                  <a:srgbClr val="FA0000"/>
                </a:solidFill>
                <a:effectLst/>
                <a:latin typeface="Century Gothic" panose="020B0502020202020204" pitchFamily="34" charset="0"/>
              </a:rPr>
              <a:t>Note</a:t>
            </a:r>
            <a:r>
              <a:rPr lang="en-GB" sz="1800" dirty="0">
                <a:solidFill>
                  <a:srgbClr val="FA0000"/>
                </a:solidFill>
                <a:effectLst/>
                <a:latin typeface="Calibri" panose="020F0502020204030204" pitchFamily="34" charset="0"/>
              </a:rPr>
              <a:t>: Relating entity types to a policy is rarely done. Although it is technically possible, in the real world, it is uncommon for all control objectives for a policy to be scoped with the same entity type.</a:t>
            </a:r>
            <a:endParaRPr lang="en-GB" sz="1200" dirty="0">
              <a:effectLst/>
              <a:latin typeface="Calibri" panose="020F0502020204030204" pitchFamily="34" charset="0"/>
            </a:endParaRPr>
          </a:p>
          <a:p>
            <a:endParaRPr lang="en-US" dirty="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C11AA0E-C8F9-8947-BCF0-83AD08D4A043}" type="slidenum">
              <a:rPr kumimoji="0" lang="en-US" sz="1200" b="0" i="0" u="none" strike="noStrike" kern="1200" cap="none" spc="0" normalizeH="0" baseline="0" noProof="0" smtClean="0">
                <a:ln>
                  <a:noFill/>
                </a:ln>
                <a:solidFill>
                  <a:srgbClr val="515151"/>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srgbClr val="515151"/>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122077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Manually created entities should still link to the relevant ServiceNow table.</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316366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725967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a:t>It is recommended that you review your entity architecture on a regular basis to determine whether any performance tuning needs to be performed.  If you determine a change is required or desired, decide whether the change is a minor one or a major one. </a:t>
            </a:r>
          </a:p>
          <a:p>
            <a:pPr>
              <a:buNone/>
            </a:pPr>
            <a:r>
              <a:rPr lang="en-US" dirty="0"/>
              <a:t>Additionally, consider utilizing out-of-box automation to help determine entity issues, such as orphaned entities, by using Indicators and Dashboard.  Using the indicators and dashboards has the additional benefit of improving proper governance.  Learn more about functional enhancements: </a:t>
            </a:r>
            <a:r>
              <a:rPr lang="en-US" dirty="0">
                <a:hlinkClick r:id="rId3"/>
              </a:rPr>
              <a:t>https://docs.servicenow.com/bundle/tokyo-governance-risk-compliance/page/product/grc-common/concept/enhancements-for-entities.html</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39</a:t>
            </a:fld>
            <a:endParaRPr lang="en-US" dirty="0"/>
          </a:p>
        </p:txBody>
      </p:sp>
    </p:spTree>
    <p:extLst>
      <p:ext uri="{BB962C8B-B14F-4D97-AF65-F5344CB8AC3E}">
        <p14:creationId xmlns:p14="http://schemas.microsoft.com/office/powerpoint/2010/main" val="24194465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a:t>Minor changes might include one entity being split into two or an entity being renamed or removed. A reorganization would be a major change where you may want to consider engaging with ServiceNow or a preferred partner for advice.</a:t>
            </a:r>
          </a:p>
          <a:p>
            <a:pPr>
              <a:buNone/>
            </a:pPr>
            <a:r>
              <a:rPr lang="en-US" dirty="0"/>
              <a:t>If in doubt as to whether an entity architecture change is minor or major, err on the side of caution and treat it as a major change.</a:t>
            </a:r>
          </a:p>
          <a:p>
            <a:pPr>
              <a:buNone/>
            </a:pPr>
            <a:r>
              <a:rPr lang="en-US" dirty="0"/>
              <a:t>Changing an entity can create an issue if items related to the entity are not appropriately updated.</a:t>
            </a:r>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40</a:t>
            </a:fld>
            <a:endParaRPr lang="en-US" dirty="0"/>
          </a:p>
        </p:txBody>
      </p:sp>
    </p:spTree>
    <p:extLst>
      <p:ext uri="{BB962C8B-B14F-4D97-AF65-F5344CB8AC3E}">
        <p14:creationId xmlns:p14="http://schemas.microsoft.com/office/powerpoint/2010/main" val="38881498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788590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95000"/>
              </a:lnSpc>
              <a:spcBef>
                <a:spcPts val="0"/>
              </a:spcBef>
              <a:spcAft>
                <a:spcPts val="600"/>
              </a:spcAft>
              <a:buClrTx/>
              <a:buSzTx/>
              <a:buFontTx/>
              <a:buNone/>
              <a:tabLst/>
              <a:defRPr/>
            </a:pPr>
            <a:r>
              <a:rPr lang="en-GB" sz="1600" b="1" dirty="0">
                <a:solidFill>
                  <a:srgbClr val="C00000"/>
                </a:solidFill>
              </a:rPr>
              <a:t>** USE THIS SLIDE IF DELIVERING THE WORKSHOP IN A VIRTUAL OR HYBRID FORMAT **</a:t>
            </a:r>
          </a:p>
          <a:p>
            <a:pPr marL="0" marR="0" indent="0" algn="l" defTabSz="457200" rtl="0" eaLnBrk="1" fontAlgn="auto" latinLnBrk="0" hangingPunct="1">
              <a:lnSpc>
                <a:spcPct val="95000"/>
              </a:lnSpc>
              <a:spcBef>
                <a:spcPts val="0"/>
              </a:spcBef>
              <a:spcAft>
                <a:spcPts val="600"/>
              </a:spcAft>
              <a:buClrTx/>
              <a:buSzTx/>
              <a:buFontTx/>
              <a:buNone/>
              <a:tabLst/>
              <a:defRPr/>
            </a:pPr>
            <a:endParaRPr lang="en-GB" sz="1600" b="1" dirty="0">
              <a:solidFill>
                <a:srgbClr val="C00000"/>
              </a:solidFill>
            </a:endParaRPr>
          </a:p>
          <a:p>
            <a:pPr marL="0" marR="0" indent="0" algn="l" defTabSz="457200" rtl="0" eaLnBrk="1" fontAlgn="auto" latinLnBrk="0" hangingPunct="1">
              <a:lnSpc>
                <a:spcPct val="95000"/>
              </a:lnSpc>
              <a:spcBef>
                <a:spcPts val="0"/>
              </a:spcBef>
              <a:spcAft>
                <a:spcPts val="600"/>
              </a:spcAft>
              <a:buClrTx/>
              <a:buSzTx/>
              <a:buFontTx/>
              <a:buNone/>
              <a:tabLst/>
              <a:defRPr/>
            </a:pPr>
            <a:endParaRPr lang="en-GB" sz="1600" b="1" dirty="0">
              <a:solidFill>
                <a:srgbClr val="C00000"/>
              </a:solidFill>
            </a:endParaRPr>
          </a:p>
          <a:p>
            <a:pPr marL="0" marR="0" indent="0" algn="l" defTabSz="457200" rtl="0" eaLnBrk="1" fontAlgn="auto" latinLnBrk="0" hangingPunct="1">
              <a:lnSpc>
                <a:spcPct val="95000"/>
              </a:lnSpc>
              <a:spcBef>
                <a:spcPts val="0"/>
              </a:spcBef>
              <a:spcAft>
                <a:spcPts val="600"/>
              </a:spcAft>
              <a:buClrTx/>
              <a:buSzTx/>
              <a:buFontTx/>
              <a:buNone/>
              <a:tabLst/>
              <a:defRPr/>
            </a:pPr>
            <a:r>
              <a:rPr lang="en-GB" sz="1600" b="1" dirty="0">
                <a:solidFill>
                  <a:srgbClr val="C00000"/>
                </a:solidFill>
              </a:rPr>
              <a:t>Explain and discuss</a:t>
            </a:r>
          </a:p>
          <a:p>
            <a:pPr marL="285750" marR="0" indent="-285750" algn="l" defTabSz="457200" rtl="0" eaLnBrk="1" fontAlgn="auto" latinLnBrk="0" hangingPunct="1">
              <a:lnSpc>
                <a:spcPct val="95000"/>
              </a:lnSpc>
              <a:spcBef>
                <a:spcPts val="0"/>
              </a:spcBef>
              <a:spcAft>
                <a:spcPts val="600"/>
              </a:spcAft>
              <a:buClrTx/>
              <a:buSzTx/>
              <a:buFont typeface="Arial" charset="0"/>
              <a:buChar char="•"/>
              <a:tabLst/>
              <a:defRPr/>
            </a:pPr>
            <a:r>
              <a:rPr lang="en-GB" dirty="0"/>
              <a:t>Review the housekeeping </a:t>
            </a:r>
            <a:r>
              <a:rPr lang="en-GB" baseline="0" dirty="0"/>
              <a:t>with workshop participants.</a:t>
            </a:r>
          </a:p>
          <a:p>
            <a:pPr marL="285750" marR="0"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Key points to highlight:</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If participants come back late from a break or lunch, you will not be able to repeat what they missed during the session.  They need to catch up on another break or after workshop.</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Silence phones and step away if you need to use the phone.</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Try to stay focused.  Emails, phone calls, texting, working on other things, etc. can cause missed, unclear, or un-agreed requirements which leads to additional time to deploy.</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There are no titles in the room.  Everyone’s opinions, challenges, and ideas should be shared if it could be a input to a requirement.</a:t>
            </a: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5139924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1659658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236605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45</a:t>
            </a:fld>
            <a:endParaRPr lang="en-US" dirty="0"/>
          </a:p>
        </p:txBody>
      </p:sp>
    </p:spTree>
    <p:extLst>
      <p:ext uri="{BB962C8B-B14F-4D97-AF65-F5344CB8AC3E}">
        <p14:creationId xmlns:p14="http://schemas.microsoft.com/office/powerpoint/2010/main" val="41615011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solidFill>
                  <a:srgbClr val="313537"/>
                </a:solidFill>
                <a:effectLst/>
                <a:latin typeface="merriweather" panose="020B0604020202020204" pitchFamily="2" charset="0"/>
              </a:rPr>
              <a:t>Authority documents compile the regulatory content that business processes follow for compliance.</a:t>
            </a:r>
            <a:endParaRPr lang="en-US" sz="1200" dirty="0">
              <a:solidFill>
                <a:srgbClr val="313537"/>
              </a:solidFill>
              <a:effectLst/>
              <a:latin typeface="Calibri" panose="020F0502020204030204" pitchFamily="34" charset="0"/>
            </a:endParaRPr>
          </a:p>
          <a:p>
            <a:pPr marL="0" marR="0">
              <a:spcBef>
                <a:spcPts val="0"/>
              </a:spcBef>
              <a:spcAft>
                <a:spcPts val="0"/>
              </a:spcAft>
            </a:pPr>
            <a:r>
              <a:rPr lang="en-US" sz="1200" dirty="0">
                <a:solidFill>
                  <a:srgbClr val="313537"/>
                </a:solidFill>
                <a:effectLst/>
                <a:latin typeface="merriweather" panose="020B0604020202020204" pitchFamily="2" charset="0"/>
              </a:rPr>
              <a:t>Authority documents are housed in the ServiceNow instance as the top level of the compliance framework hierarchy. Citations map to the authority document, and control objectives map to the citations.</a:t>
            </a:r>
          </a:p>
          <a:p>
            <a:pPr marL="0" marR="0">
              <a:spcBef>
                <a:spcPts val="0"/>
              </a:spcBef>
              <a:spcAft>
                <a:spcPts val="0"/>
              </a:spcAft>
            </a:pPr>
            <a:r>
              <a:rPr lang="en-US" sz="1200" dirty="0">
                <a:solidFill>
                  <a:srgbClr val="313537"/>
                </a:solidFill>
                <a:effectLst/>
                <a:latin typeface="Calibri" panose="020F0502020204030204" pitchFamily="34" charset="0"/>
              </a:rPr>
              <a:t>e.g. the PCI DSS authority document includes over 400 associated citations.</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46</a:t>
            </a:fld>
            <a:endParaRPr lang="en-US" dirty="0"/>
          </a:p>
        </p:txBody>
      </p:sp>
    </p:spTree>
    <p:extLst>
      <p:ext uri="{BB962C8B-B14F-4D97-AF65-F5344CB8AC3E}">
        <p14:creationId xmlns:p14="http://schemas.microsoft.com/office/powerpoint/2010/main" val="8369874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Table name: sn_compliance_authority_document</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47</a:t>
            </a:fld>
            <a:endParaRPr lang="en-US" dirty="0"/>
          </a:p>
        </p:txBody>
      </p:sp>
    </p:spTree>
    <p:extLst>
      <p:ext uri="{BB962C8B-B14F-4D97-AF65-F5344CB8AC3E}">
        <p14:creationId xmlns:p14="http://schemas.microsoft.com/office/powerpoint/2010/main" val="29451288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spcBef>
                <a:spcPts val="0"/>
              </a:spcBef>
              <a:spcAft>
                <a:spcPts val="0"/>
              </a:spcAft>
              <a:buNone/>
            </a:pPr>
            <a:r>
              <a:rPr lang="en-US" sz="1200" dirty="0">
                <a:solidFill>
                  <a:srgbClr val="313537"/>
                </a:solidFill>
                <a:effectLst/>
                <a:latin typeface="merriweather" panose="00000500000000000000" pitchFamily="2" charset="0"/>
              </a:rPr>
              <a:t>A citation defines a section of an authority document to which an organization must comply. </a:t>
            </a:r>
          </a:p>
          <a:p>
            <a:pPr rtl="0" fontAlgn="ctr">
              <a:spcBef>
                <a:spcPts val="0"/>
              </a:spcBef>
              <a:spcAft>
                <a:spcPts val="0"/>
              </a:spcAft>
              <a:buFont typeface="Arial" panose="020B0604020202020204" pitchFamily="34" charset="0"/>
              <a:buChar char="•"/>
            </a:pPr>
            <a:r>
              <a:rPr lang="en-US" sz="1200" dirty="0">
                <a:solidFill>
                  <a:srgbClr val="313537"/>
                </a:solidFill>
                <a:effectLst/>
                <a:latin typeface="merriweather" panose="00000500000000000000" pitchFamily="2" charset="0"/>
              </a:rPr>
              <a:t>A citation maps to one authority document</a:t>
            </a:r>
            <a:endParaRPr lang="en-US" sz="1200" dirty="0">
              <a:solidFill>
                <a:srgbClr val="313537"/>
              </a:solidFill>
              <a:effectLst/>
              <a:latin typeface="Calibri" panose="020F0502020204030204" pitchFamily="34" charset="0"/>
            </a:endParaRPr>
          </a:p>
          <a:p>
            <a:pPr rtl="0" fontAlgn="ctr">
              <a:spcBef>
                <a:spcPts val="0"/>
              </a:spcBef>
              <a:spcAft>
                <a:spcPts val="0"/>
              </a:spcAft>
              <a:buFont typeface="Arial" panose="020B0604020202020204" pitchFamily="34" charset="0"/>
              <a:buChar char="•"/>
            </a:pPr>
            <a:r>
              <a:rPr lang="en-US" sz="1200" dirty="0">
                <a:solidFill>
                  <a:srgbClr val="313537"/>
                </a:solidFill>
                <a:effectLst/>
                <a:latin typeface="merriweather" panose="00000500000000000000" pitchFamily="2" charset="0"/>
              </a:rPr>
              <a:t>Citations can be part of hierarchical, parent-child relationships</a:t>
            </a:r>
            <a:endParaRPr lang="en-US" sz="1200" dirty="0">
              <a:solidFill>
                <a:srgbClr val="313537"/>
              </a:solidFill>
              <a:effectLst/>
              <a:latin typeface="Calibri" panose="020F0502020204030204" pitchFamily="34" charset="0"/>
            </a:endParaRPr>
          </a:p>
          <a:p>
            <a:pPr marL="0" marR="0">
              <a:spcBef>
                <a:spcPts val="0"/>
              </a:spcBef>
              <a:spcAft>
                <a:spcPts val="0"/>
              </a:spcAft>
            </a:pPr>
            <a:r>
              <a:rPr lang="en-US" sz="1200" dirty="0">
                <a:solidFill>
                  <a:srgbClr val="313537"/>
                </a:solidFill>
                <a:effectLst/>
                <a:latin typeface="merriweather" panose="00000500000000000000" pitchFamily="2" charset="0"/>
              </a:rPr>
              <a:t>Citations can be mapped to one or many control objectives. Citations are mapped to control objectives so that compliance is measured as a control is tested.</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48</a:t>
            </a:fld>
            <a:endParaRPr lang="en-US" dirty="0"/>
          </a:p>
        </p:txBody>
      </p:sp>
    </p:spTree>
    <p:extLst>
      <p:ext uri="{BB962C8B-B14F-4D97-AF65-F5344CB8AC3E}">
        <p14:creationId xmlns:p14="http://schemas.microsoft.com/office/powerpoint/2010/main" val="5178786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Table name: sn_compliance_citation</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49</a:t>
            </a:fld>
            <a:endParaRPr lang="en-US" dirty="0"/>
          </a:p>
        </p:txBody>
      </p:sp>
    </p:spTree>
    <p:extLst>
      <p:ext uri="{BB962C8B-B14F-4D97-AF65-F5344CB8AC3E}">
        <p14:creationId xmlns:p14="http://schemas.microsoft.com/office/powerpoint/2010/main" val="10722107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b="1" dirty="0">
                <a:solidFill>
                  <a:srgbClr val="313537"/>
                </a:solidFill>
                <a:effectLst/>
                <a:latin typeface="Century Gothic" panose="020B0502020202020204" pitchFamily="34" charset="0"/>
              </a:rPr>
              <a:t>A control objective is an objective, direction, or standard that acts as guidance for company interactions and operations. Control objectives can be categorized, classified, and related to other GRC components, such as policies and risk statements.</a:t>
            </a:r>
            <a:endParaRPr lang="en-US" sz="1200" dirty="0">
              <a:effectLst/>
              <a:latin typeface="Calibri" panose="020F0502020204030204" pitchFamily="34" charset="0"/>
            </a:endParaRPr>
          </a:p>
          <a:p>
            <a:pPr rtl="0" fontAlgn="ctr">
              <a:spcBef>
                <a:spcPts val="0"/>
              </a:spcBef>
              <a:spcAft>
                <a:spcPts val="0"/>
              </a:spcAft>
              <a:buFont typeface="Arial" panose="020B0604020202020204" pitchFamily="34" charset="0"/>
              <a:buChar char="•"/>
            </a:pPr>
            <a:r>
              <a:rPr lang="en-US" sz="1200" dirty="0">
                <a:effectLst/>
                <a:latin typeface="Calibri" panose="020F0502020204030204" pitchFamily="34" charset="0"/>
              </a:rPr>
              <a:t>Control objectives can be sorted into manageable, reportable groups through category, classification, and type fields. None of these fields are mandatory in the baseline.</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Control objectives can reference multiple policies.</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Control objectives can be arranged in a parent-child hierarchy.</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Control objectives can be imported from a content provider or added manually. Each control objective is a record in the control objective [sn_compliance_policy_statement] table.</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Control objectives may be connected to one or more citations.</a:t>
            </a:r>
          </a:p>
          <a:p>
            <a:pPr marL="0" marR="0">
              <a:spcBef>
                <a:spcPts val="0"/>
              </a:spcBef>
              <a:spcAft>
                <a:spcPts val="0"/>
              </a:spcAft>
            </a:pPr>
            <a:r>
              <a:rPr lang="en-GB" sz="1200" b="1" dirty="0">
                <a:effectLst/>
                <a:latin typeface="Calibri" panose="020F0502020204030204" pitchFamily="34" charset="0"/>
              </a:rPr>
              <a:t>Compliance score percentage:</a:t>
            </a:r>
            <a:r>
              <a:rPr lang="en-GB" sz="1200" dirty="0">
                <a:effectLst/>
                <a:latin typeface="Calibri" panose="020F0502020204030204" pitchFamily="34" charset="0"/>
              </a:rPr>
              <a:t> based on percentages: 80 or higher in green, 50 to 80 in yellow, below 50 in red, read-only field calculated based on the compliance of the downstream controls.</a:t>
            </a:r>
          </a:p>
          <a:p>
            <a:pPr marL="0" marR="0">
              <a:spcBef>
                <a:spcPts val="0"/>
              </a:spcBef>
              <a:spcAft>
                <a:spcPts val="0"/>
              </a:spcAft>
            </a:pPr>
            <a:r>
              <a:rPr lang="en-GB" sz="1200" dirty="0">
                <a:effectLst/>
                <a:latin typeface="Calibri" panose="020F0502020204030204" pitchFamily="34" charset="0"/>
              </a:rPr>
              <a:t>Control Objectives do not have a lifecycle workflow – they are either active or inactive. When linked to a Policy and the Policy is published, the Control Objective will be automatically set to active.</a:t>
            </a:r>
          </a:p>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50</a:t>
            </a:fld>
            <a:endParaRPr lang="en-US" dirty="0"/>
          </a:p>
        </p:txBody>
      </p:sp>
    </p:spTree>
    <p:extLst>
      <p:ext uri="{BB962C8B-B14F-4D97-AF65-F5344CB8AC3E}">
        <p14:creationId xmlns:p14="http://schemas.microsoft.com/office/powerpoint/2010/main" val="7099994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Table name: sn_compliance_policy_statement</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51</a:t>
            </a:fld>
            <a:endParaRPr lang="en-US" dirty="0"/>
          </a:p>
        </p:txBody>
      </p:sp>
    </p:spTree>
    <p:extLst>
      <p:ext uri="{BB962C8B-B14F-4D97-AF65-F5344CB8AC3E}">
        <p14:creationId xmlns:p14="http://schemas.microsoft.com/office/powerpoint/2010/main" val="6259524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53</a:t>
            </a:fld>
            <a:endParaRPr lang="en-US" dirty="0"/>
          </a:p>
        </p:txBody>
      </p:sp>
    </p:spTree>
    <p:extLst>
      <p:ext uri="{BB962C8B-B14F-4D97-AF65-F5344CB8AC3E}">
        <p14:creationId xmlns:p14="http://schemas.microsoft.com/office/powerpoint/2010/main" val="2626689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95000"/>
              </a:lnSpc>
              <a:spcBef>
                <a:spcPts val="0"/>
              </a:spcBef>
              <a:spcAft>
                <a:spcPts val="600"/>
              </a:spcAft>
              <a:buClrTx/>
              <a:buSzTx/>
              <a:buFontTx/>
              <a:buNone/>
              <a:tabLst/>
              <a:defRPr/>
            </a:pPr>
            <a:r>
              <a:rPr lang="en-GB" sz="1600" b="1" dirty="0">
                <a:solidFill>
                  <a:srgbClr val="C00000"/>
                </a:solidFill>
              </a:rPr>
              <a:t>** USE THIS SLIDE IF DELIVERING THE WORKSHOP IN A MORE TRADITIONAL MEETING ROOM ENVIRONMENT **</a:t>
            </a:r>
          </a:p>
          <a:p>
            <a:pPr marL="0" marR="0" indent="0" algn="l" defTabSz="457200" rtl="0" eaLnBrk="1" fontAlgn="auto" latinLnBrk="0" hangingPunct="1">
              <a:lnSpc>
                <a:spcPct val="95000"/>
              </a:lnSpc>
              <a:spcBef>
                <a:spcPts val="0"/>
              </a:spcBef>
              <a:spcAft>
                <a:spcPts val="600"/>
              </a:spcAft>
              <a:buClrTx/>
              <a:buSzTx/>
              <a:buFontTx/>
              <a:buNone/>
              <a:tabLst/>
              <a:defRPr/>
            </a:pPr>
            <a:endParaRPr lang="en-GB" sz="1600" b="1" dirty="0">
              <a:solidFill>
                <a:srgbClr val="C00000"/>
              </a:solidFill>
            </a:endParaRPr>
          </a:p>
          <a:p>
            <a:pPr marL="0" marR="0" indent="0" algn="l" defTabSz="457200" rtl="0" eaLnBrk="1" fontAlgn="auto" latinLnBrk="0" hangingPunct="1">
              <a:lnSpc>
                <a:spcPct val="95000"/>
              </a:lnSpc>
              <a:spcBef>
                <a:spcPts val="0"/>
              </a:spcBef>
              <a:spcAft>
                <a:spcPts val="600"/>
              </a:spcAft>
              <a:buClrTx/>
              <a:buSzTx/>
              <a:buFontTx/>
              <a:buNone/>
              <a:tabLst/>
              <a:defRPr/>
            </a:pPr>
            <a:endParaRPr lang="en-GB" sz="1600" b="1" dirty="0">
              <a:solidFill>
                <a:srgbClr val="C00000"/>
              </a:solidFill>
            </a:endParaRPr>
          </a:p>
          <a:p>
            <a:pPr marL="0" marR="0" indent="0" algn="l" defTabSz="457200" rtl="0" eaLnBrk="1" fontAlgn="auto" latinLnBrk="0" hangingPunct="1">
              <a:lnSpc>
                <a:spcPct val="95000"/>
              </a:lnSpc>
              <a:spcBef>
                <a:spcPts val="0"/>
              </a:spcBef>
              <a:spcAft>
                <a:spcPts val="600"/>
              </a:spcAft>
              <a:buClrTx/>
              <a:buSzTx/>
              <a:buFontTx/>
              <a:buNone/>
              <a:tabLst/>
              <a:defRPr/>
            </a:pPr>
            <a:r>
              <a:rPr lang="en-GB" sz="1600" b="1" dirty="0">
                <a:solidFill>
                  <a:srgbClr val="C00000"/>
                </a:solidFill>
              </a:rPr>
              <a:t>Explain and discuss</a:t>
            </a:r>
          </a:p>
          <a:p>
            <a:pPr marL="285750" marR="0" indent="-285750" algn="l" defTabSz="457200" rtl="0" eaLnBrk="1" fontAlgn="auto" latinLnBrk="0" hangingPunct="1">
              <a:lnSpc>
                <a:spcPct val="95000"/>
              </a:lnSpc>
              <a:spcBef>
                <a:spcPts val="0"/>
              </a:spcBef>
              <a:spcAft>
                <a:spcPts val="600"/>
              </a:spcAft>
              <a:buClrTx/>
              <a:buSzTx/>
              <a:buFont typeface="Arial" charset="0"/>
              <a:buChar char="•"/>
              <a:tabLst/>
              <a:defRPr/>
            </a:pPr>
            <a:r>
              <a:rPr lang="en-GB" dirty="0"/>
              <a:t>Review the housekeeping </a:t>
            </a:r>
            <a:r>
              <a:rPr lang="en-GB" baseline="0" dirty="0"/>
              <a:t>with workshop participants.</a:t>
            </a:r>
          </a:p>
          <a:p>
            <a:pPr marL="285750" marR="0"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Key points to highlight:</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If participants come back late from a break or lunch, you will not be able to repeat what they missed during the session.  They need to catch up on another break or after workshop.</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Silence phones and step away if you need to use the phone.</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Try to stay focused.  Emails, phone calls, texting, working on other things, etc. can cause missed, unclear, or un-agreed requirements which leads to additional time to deploy.</a:t>
            </a:r>
          </a:p>
          <a:p>
            <a:pPr marL="512763" marR="0" lvl="1" indent="-285750" algn="l" defTabSz="457200" rtl="0" eaLnBrk="1" fontAlgn="auto" latinLnBrk="0" hangingPunct="1">
              <a:lnSpc>
                <a:spcPct val="95000"/>
              </a:lnSpc>
              <a:spcBef>
                <a:spcPts val="0"/>
              </a:spcBef>
              <a:spcAft>
                <a:spcPts val="600"/>
              </a:spcAft>
              <a:buClrTx/>
              <a:buSzTx/>
              <a:buFont typeface="Arial" charset="0"/>
              <a:buChar char="•"/>
              <a:tabLst/>
              <a:defRPr/>
            </a:pPr>
            <a:r>
              <a:rPr lang="en-GB" baseline="0" dirty="0"/>
              <a:t>There are no titles in the room.  Everyone’s opinions, challenges, and ideas should be shared if it could be a input to a requirement.</a:t>
            </a:r>
          </a:p>
          <a:p>
            <a:pPr marL="0" marR="0" lvl="0" indent="0" algn="l" defTabSz="457200" rtl="0" eaLnBrk="1" fontAlgn="auto" latinLnBrk="0" hangingPunct="1">
              <a:lnSpc>
                <a:spcPct val="95000"/>
              </a:lnSpc>
              <a:spcBef>
                <a:spcPts val="0"/>
              </a:spcBef>
              <a:spcAft>
                <a:spcPts val="60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627828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56</a:t>
            </a:fld>
            <a:endParaRPr lang="en-US" dirty="0"/>
          </a:p>
        </p:txBody>
      </p:sp>
    </p:spTree>
    <p:extLst>
      <p:ext uri="{BB962C8B-B14F-4D97-AF65-F5344CB8AC3E}">
        <p14:creationId xmlns:p14="http://schemas.microsoft.com/office/powerpoint/2010/main" val="5105096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indent="0">
              <a:buNone/>
            </a:pPr>
            <a:endParaRPr lang="en-US" dirty="0">
              <a:ea typeface="+mn-ea"/>
              <a:cs typeface="+mn-cs"/>
            </a:endParaRPr>
          </a:p>
        </p:txBody>
      </p:sp>
      <p:sp>
        <p:nvSpPr>
          <p:cNvPr id="4" name="Slide Number Placeholder 3"/>
          <p:cNvSpPr>
            <a:spLocks noGrp="1"/>
          </p:cNvSpPr>
          <p:nvPr>
            <p:ph type="sldNum" sz="quarter" idx="10"/>
          </p:nvPr>
        </p:nvSpPr>
        <p:spPr/>
        <p:txBody>
          <a:bodyPr/>
          <a:lstStyle/>
          <a:p>
            <a:fld id="{0C11AA0E-C8F9-8947-BCF0-83AD08D4A043}" type="slidenum">
              <a:rPr lang="en-US" smtClean="0">
                <a:solidFill>
                  <a:srgbClr val="515151"/>
                </a:solidFill>
              </a:rPr>
              <a:pPr/>
              <a:t>57</a:t>
            </a:fld>
            <a:endParaRPr lang="en-US" dirty="0">
              <a:solidFill>
                <a:srgbClr val="515151"/>
              </a:solidFill>
            </a:endParaRPr>
          </a:p>
        </p:txBody>
      </p:sp>
    </p:spTree>
    <p:extLst>
      <p:ext uri="{BB962C8B-B14F-4D97-AF65-F5344CB8AC3E}">
        <p14:creationId xmlns:p14="http://schemas.microsoft.com/office/powerpoint/2010/main" val="31414463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sz="1200" dirty="0">
                <a:effectLst/>
                <a:latin typeface="Calibri" panose="020F0502020204030204" pitchFamily="34" charset="0"/>
              </a:rPr>
              <a:t>The entity owner is the default control owner</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US" sz="1800" b="1" dirty="0">
                <a:solidFill>
                  <a:srgbClr val="FA0000"/>
                </a:solidFill>
                <a:effectLst/>
                <a:latin typeface="Century Gothic" panose="020B0502020202020204" pitchFamily="34" charset="0"/>
              </a:rPr>
              <a:t>Note</a:t>
            </a:r>
            <a:r>
              <a:rPr lang="en-GB" sz="1800" dirty="0">
                <a:solidFill>
                  <a:srgbClr val="FA0000"/>
                </a:solidFill>
                <a:effectLst/>
                <a:latin typeface="Calibri" panose="020F0502020204030204" pitchFamily="34" charset="0"/>
              </a:rPr>
              <a:t>: Relating entity types to a policy is rarely done. Although it is technically possible, in the real world, it is uncommon for all control objectives for a policy to be scoped with the same entity type.</a:t>
            </a:r>
            <a:endParaRPr lang="en-GB" sz="1200" dirty="0">
              <a:effectLst/>
              <a:latin typeface="Calibri" panose="020F0502020204030204" pitchFamily="34" charset="0"/>
            </a:endParaRPr>
          </a:p>
          <a:p>
            <a:endParaRPr lang="en-US" dirty="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C11AA0E-C8F9-8947-BCF0-83AD08D4A043}" type="slidenum">
              <a:rPr kumimoji="0" lang="en-US" sz="1200" b="0" i="0" u="none" strike="noStrike" kern="1200" cap="none" spc="0" normalizeH="0" baseline="0" noProof="0" smtClean="0">
                <a:ln>
                  <a:noFill/>
                </a:ln>
                <a:solidFill>
                  <a:srgbClr val="515151"/>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dirty="0">
              <a:ln>
                <a:noFill/>
              </a:ln>
              <a:solidFill>
                <a:srgbClr val="515151"/>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2054772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for Utah release</a:t>
            </a:r>
          </a:p>
          <a:p>
            <a:r>
              <a:rPr lang="en-US" dirty="0"/>
              <a:t>GRC: Compliance Management Workspace required</a:t>
            </a:r>
          </a:p>
        </p:txBody>
      </p:sp>
      <p:sp>
        <p:nvSpPr>
          <p:cNvPr id="4" name="Slide Number Placeholder 3"/>
          <p:cNvSpPr>
            <a:spLocks noGrp="1"/>
          </p:cNvSpPr>
          <p:nvPr>
            <p:ph type="sldNum" sz="quarter" idx="5"/>
          </p:nvPr>
        </p:nvSpPr>
        <p:spPr/>
        <p:txBody>
          <a:bodyPr/>
          <a:lstStyle/>
          <a:p>
            <a:fld id="{074299CD-3469-7241-AD37-C0E01E3A61D2}" type="slidenum">
              <a:rPr lang="en-US" smtClean="0"/>
              <a:pPr/>
              <a:t>59</a:t>
            </a:fld>
            <a:endParaRPr lang="en-US" dirty="0"/>
          </a:p>
        </p:txBody>
      </p:sp>
    </p:spTree>
    <p:extLst>
      <p:ext uri="{BB962C8B-B14F-4D97-AF65-F5344CB8AC3E}">
        <p14:creationId xmlns:p14="http://schemas.microsoft.com/office/powerpoint/2010/main" val="41826187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for Utah release</a:t>
            </a:r>
          </a:p>
          <a:p>
            <a:r>
              <a:rPr lang="en-US" dirty="0"/>
              <a:t>GRC: Compliance Management Workspace required</a:t>
            </a:r>
          </a:p>
        </p:txBody>
      </p:sp>
      <p:sp>
        <p:nvSpPr>
          <p:cNvPr id="4" name="Slide Number Placeholder 3"/>
          <p:cNvSpPr>
            <a:spLocks noGrp="1"/>
          </p:cNvSpPr>
          <p:nvPr>
            <p:ph type="sldNum" sz="quarter" idx="5"/>
          </p:nvPr>
        </p:nvSpPr>
        <p:spPr/>
        <p:txBody>
          <a:bodyPr/>
          <a:lstStyle/>
          <a:p>
            <a:fld id="{074299CD-3469-7241-AD37-C0E01E3A61D2}" type="slidenum">
              <a:rPr lang="en-US" smtClean="0"/>
              <a:pPr/>
              <a:t>60</a:t>
            </a:fld>
            <a:endParaRPr lang="en-US" dirty="0"/>
          </a:p>
        </p:txBody>
      </p:sp>
    </p:spTree>
    <p:extLst>
      <p:ext uri="{BB962C8B-B14F-4D97-AF65-F5344CB8AC3E}">
        <p14:creationId xmlns:p14="http://schemas.microsoft.com/office/powerpoint/2010/main" val="1130797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3" y="663575"/>
            <a:ext cx="5902325" cy="3321050"/>
          </a:xfrm>
        </p:spPr>
      </p:sp>
      <p:sp>
        <p:nvSpPr>
          <p:cNvPr id="3" name="Notes Placeholder 2"/>
          <p:cNvSpPr>
            <a:spLocks noGrp="1"/>
          </p:cNvSpPr>
          <p:nvPr>
            <p:ph type="body" idx="1"/>
          </p:nvPr>
        </p:nvSpPr>
        <p:spPr/>
        <p:txBody>
          <a:bodyPr/>
          <a:lstStyle/>
          <a:p>
            <a:endParaRPr lang="en-US" dirty="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C11AA0E-C8F9-8947-BCF0-83AD08D4A043}" type="slidenum">
              <a:rPr kumimoji="0" lang="en-US" sz="1200" b="0" i="0" u="none" strike="noStrike" kern="1200" cap="none" spc="0" normalizeH="0" baseline="0" noProof="0" smtClean="0">
                <a:ln>
                  <a:noFill/>
                </a:ln>
                <a:solidFill>
                  <a:srgbClr val="515151"/>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dirty="0">
              <a:ln>
                <a:noFill/>
              </a:ln>
              <a:solidFill>
                <a:srgbClr val="515151"/>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1260889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Table name: sn_compliance_control</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62</a:t>
            </a:fld>
            <a:endParaRPr lang="en-US" dirty="0"/>
          </a:p>
        </p:txBody>
      </p:sp>
    </p:spTree>
    <p:extLst>
      <p:ext uri="{BB962C8B-B14F-4D97-AF65-F5344CB8AC3E}">
        <p14:creationId xmlns:p14="http://schemas.microsoft.com/office/powerpoint/2010/main" val="39501651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ctr">
              <a:spcBef>
                <a:spcPts val="0"/>
              </a:spcBef>
              <a:spcAft>
                <a:spcPts val="0"/>
              </a:spcAft>
              <a:buFont typeface="Arial" panose="020B0604020202020204" pitchFamily="34" charset="0"/>
              <a:buChar char="•"/>
            </a:pPr>
            <a:r>
              <a:rPr lang="en-US" sz="1200" dirty="0">
                <a:effectLst/>
                <a:latin typeface="Calibri" panose="020F0502020204030204" pitchFamily="34" charset="0"/>
              </a:rPr>
              <a:t>Policies can be created manually or imported using a ServiceNow transform map.</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Policies can be arranged in parent-child hierarchical relationships with other policies and with control objectives.</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Policies can be sorted into manageable, reportable groups through type and category fields.</a:t>
            </a:r>
          </a:p>
          <a:p>
            <a:pPr rtl="0" fontAlgn="ctr">
              <a:spcBef>
                <a:spcPts val="0"/>
              </a:spcBef>
              <a:spcAft>
                <a:spcPts val="0"/>
              </a:spcAft>
              <a:buFont typeface="Arial" panose="020B0604020202020204" pitchFamily="34" charset="0"/>
              <a:buChar char="•"/>
            </a:pPr>
            <a:r>
              <a:rPr lang="en-GB" sz="1200" dirty="0">
                <a:effectLst/>
                <a:latin typeface="Calibri" panose="020F0502020204030204" pitchFamily="34" charset="0"/>
              </a:rPr>
              <a:t>Policies can be related to multiple control objectives.</a:t>
            </a:r>
          </a:p>
        </p:txBody>
      </p:sp>
      <p:sp>
        <p:nvSpPr>
          <p:cNvPr id="4" name="Slide Number Placeholder 3"/>
          <p:cNvSpPr>
            <a:spLocks noGrp="1"/>
          </p:cNvSpPr>
          <p:nvPr>
            <p:ph type="sldNum" sz="quarter" idx="5"/>
          </p:nvPr>
        </p:nvSpPr>
        <p:spPr/>
        <p:txBody>
          <a:bodyPr/>
          <a:lstStyle/>
          <a:p>
            <a:fld id="{074299CD-3469-7241-AD37-C0E01E3A61D2}" type="slidenum">
              <a:rPr lang="en-US" smtClean="0"/>
              <a:pPr/>
              <a:t>65</a:t>
            </a:fld>
            <a:endParaRPr lang="en-US" dirty="0"/>
          </a:p>
        </p:txBody>
      </p:sp>
    </p:spTree>
    <p:extLst>
      <p:ext uri="{BB962C8B-B14F-4D97-AF65-F5344CB8AC3E}">
        <p14:creationId xmlns:p14="http://schemas.microsoft.com/office/powerpoint/2010/main" val="390234374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solidFill>
                  <a:srgbClr val="161B1C"/>
                </a:solidFill>
                <a:effectLst/>
                <a:latin typeface="Source Sans Pro" panose="020B0503030403020204" pitchFamily="34" charset="0"/>
              </a:rPr>
              <a:t>All</a:t>
            </a:r>
            <a:r>
              <a:rPr lang="en-US" b="0" i="0" dirty="0">
                <a:solidFill>
                  <a:srgbClr val="161B1C"/>
                </a:solidFill>
                <a:effectLst/>
                <a:latin typeface="Source Sans Pro" panose="020B0503030403020204" pitchFamily="34" charset="0"/>
              </a:rPr>
              <a:t> &gt; </a:t>
            </a:r>
            <a:r>
              <a:rPr lang="en-US" b="1" i="0" dirty="0">
                <a:solidFill>
                  <a:srgbClr val="161B1C"/>
                </a:solidFill>
                <a:effectLst/>
                <a:latin typeface="Source Sans Pro" panose="020B0503030403020204" pitchFamily="34" charset="0"/>
              </a:rPr>
              <a:t>Policy and Compliance</a:t>
            </a:r>
            <a:r>
              <a:rPr lang="en-US" b="0" i="0" dirty="0">
                <a:solidFill>
                  <a:srgbClr val="161B1C"/>
                </a:solidFill>
                <a:effectLst/>
                <a:latin typeface="Source Sans Pro" panose="020B0503030403020204" pitchFamily="34" charset="0"/>
              </a:rPr>
              <a:t> &gt; </a:t>
            </a:r>
            <a:r>
              <a:rPr lang="en-US" b="1" i="0" dirty="0">
                <a:solidFill>
                  <a:srgbClr val="161B1C"/>
                </a:solidFill>
                <a:effectLst/>
                <a:latin typeface="Source Sans Pro" panose="020B0503030403020204" pitchFamily="34" charset="0"/>
              </a:rPr>
              <a:t>Administration</a:t>
            </a:r>
            <a:r>
              <a:rPr lang="en-US" b="0" i="0" dirty="0">
                <a:solidFill>
                  <a:srgbClr val="161B1C"/>
                </a:solidFill>
                <a:effectLst/>
                <a:latin typeface="Source Sans Pro" panose="020B0503030403020204" pitchFamily="34" charset="0"/>
              </a:rPr>
              <a:t> &gt; </a:t>
            </a:r>
            <a:r>
              <a:rPr lang="en-US" b="1" i="0" dirty="0">
                <a:solidFill>
                  <a:srgbClr val="161B1C"/>
                </a:solidFill>
                <a:effectLst/>
                <a:latin typeface="Source Sans Pro" panose="020B0503030403020204" pitchFamily="34" charset="0"/>
              </a:rPr>
              <a:t>Unified Compliance Integration</a:t>
            </a:r>
            <a:r>
              <a:rPr lang="en-US" b="0" i="0" dirty="0">
                <a:solidFill>
                  <a:srgbClr val="161B1C"/>
                </a:solidFill>
                <a:effectLst/>
                <a:latin typeface="Source Sans Pro" panose="020B0503030403020204" pitchFamily="34" charset="0"/>
              </a:rPr>
              <a:t>.</a:t>
            </a:r>
          </a:p>
          <a:p>
            <a:r>
              <a:rPr lang="en-US" dirty="0"/>
              <a:t>https://docs.servicenow.com/bundle/utah-governance-risk-compliance/page/product/grc-ucf-import/concept/manage_compliance_frameworks.html</a:t>
            </a:r>
          </a:p>
          <a:p>
            <a:endParaRPr lang="en-US" dirty="0"/>
          </a:p>
          <a:p>
            <a:endParaRPr lang="en-US" dirty="0"/>
          </a:p>
          <a:p>
            <a:pPr marL="0" indent="0">
              <a:buNone/>
            </a:pPr>
            <a:r>
              <a:rPr lang="en-US" dirty="0"/>
              <a:t>Please note from Yokohama release, fix has been applied to remove duplicate citations within the same authority document. Any control objectives from duplicate citations will move over to the retained citation.</a:t>
            </a:r>
          </a:p>
        </p:txBody>
      </p:sp>
      <p:sp>
        <p:nvSpPr>
          <p:cNvPr id="4" name="Slide Number Placeholder 3"/>
          <p:cNvSpPr>
            <a:spLocks noGrp="1"/>
          </p:cNvSpPr>
          <p:nvPr>
            <p:ph type="sldNum" sz="quarter" idx="5"/>
          </p:nvPr>
        </p:nvSpPr>
        <p:spPr/>
        <p:txBody>
          <a:bodyPr/>
          <a:lstStyle/>
          <a:p>
            <a:fld id="{074299CD-3469-7241-AD37-C0E01E3A61D2}" type="slidenum">
              <a:rPr lang="en-US" smtClean="0"/>
              <a:pPr/>
              <a:t>66</a:t>
            </a:fld>
            <a:endParaRPr lang="en-US" dirty="0"/>
          </a:p>
        </p:txBody>
      </p:sp>
    </p:spTree>
    <p:extLst>
      <p:ext uri="{BB962C8B-B14F-4D97-AF65-F5344CB8AC3E}">
        <p14:creationId xmlns:p14="http://schemas.microsoft.com/office/powerpoint/2010/main" val="2710703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Table name: sn_compliance_policy</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67</a:t>
            </a:fld>
            <a:endParaRPr lang="en-US" dirty="0"/>
          </a:p>
        </p:txBody>
      </p:sp>
    </p:spTree>
    <p:extLst>
      <p:ext uri="{BB962C8B-B14F-4D97-AF65-F5344CB8AC3E}">
        <p14:creationId xmlns:p14="http://schemas.microsoft.com/office/powerpoint/2010/main" val="704770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11</a:t>
            </a:fld>
            <a:endParaRPr lang="en-US" dirty="0"/>
          </a:p>
        </p:txBody>
      </p:sp>
    </p:spTree>
    <p:extLst>
      <p:ext uri="{BB962C8B-B14F-4D97-AF65-F5344CB8AC3E}">
        <p14:creationId xmlns:p14="http://schemas.microsoft.com/office/powerpoint/2010/main" val="103501370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68</a:t>
            </a:fld>
            <a:endParaRPr lang="en-US" dirty="0"/>
          </a:p>
        </p:txBody>
      </p:sp>
    </p:spTree>
    <p:extLst>
      <p:ext uri="{BB962C8B-B14F-4D97-AF65-F5344CB8AC3E}">
        <p14:creationId xmlns:p14="http://schemas.microsoft.com/office/powerpoint/2010/main" val="26164845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sets allow administrators to import data from various data sources and then map that data into ServiceNow tables.</a:t>
            </a:r>
          </a:p>
          <a:p>
            <a:r>
              <a:rPr lang="en-US" dirty="0"/>
              <a:t>Accelerator Information: https://docs.servicenow.com/bundle/utah-governance-risk-compliance/page/product/grc-common/reference/grc-use-case-accelerators.html</a:t>
            </a:r>
          </a:p>
          <a:p>
            <a:r>
              <a:rPr lang="en-US" dirty="0"/>
              <a:t>Content Pack: https://docs.servicenow.com/bundle/utah-governance-risk-compliance/page/product/grc-sox-compliance-content-pack/concept/sn-store-SOX-governance-risk-compliance.html</a:t>
            </a:r>
          </a:p>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69</a:t>
            </a:fld>
            <a:endParaRPr lang="en-US" dirty="0"/>
          </a:p>
        </p:txBody>
      </p:sp>
    </p:spTree>
    <p:extLst>
      <p:ext uri="{BB962C8B-B14F-4D97-AF65-F5344CB8AC3E}">
        <p14:creationId xmlns:p14="http://schemas.microsoft.com/office/powerpoint/2010/main" val="3783506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870093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71</a:t>
            </a:fld>
            <a:endParaRPr lang="en-US" dirty="0"/>
          </a:p>
        </p:txBody>
      </p:sp>
    </p:spTree>
    <p:extLst>
      <p:ext uri="{BB962C8B-B14F-4D97-AF65-F5344CB8AC3E}">
        <p14:creationId xmlns:p14="http://schemas.microsoft.com/office/powerpoint/2010/main" val="30960205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72</a:t>
            </a:fld>
            <a:endParaRPr lang="en-US" dirty="0"/>
          </a:p>
        </p:txBody>
      </p:sp>
    </p:spTree>
    <p:extLst>
      <p:ext uri="{BB962C8B-B14F-4D97-AF65-F5344CB8AC3E}">
        <p14:creationId xmlns:p14="http://schemas.microsoft.com/office/powerpoint/2010/main" val="31923343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Required plugins:</a:t>
            </a:r>
          </a:p>
          <a:p>
            <a:pPr marL="742950" lvl="1">
              <a:buFont typeface="Arial" panose="020B0604020202020204" pitchFamily="34" charset="0"/>
              <a:buChar char="•"/>
            </a:pPr>
            <a:r>
              <a:rPr lang="en-US" sz="1600" dirty="0">
                <a:solidFill>
                  <a:srgbClr val="293E40"/>
                </a:solidFill>
              </a:rPr>
              <a:t> GRC: Compliance Management Workspace (com.sn_compliance_workspace)</a:t>
            </a:r>
          </a:p>
          <a:p>
            <a:pPr marL="742950" lvl="1">
              <a:buFont typeface="Arial" panose="020B0604020202020204" pitchFamily="34" charset="0"/>
              <a:buChar char="•"/>
            </a:pPr>
            <a:r>
              <a:rPr lang="en-US" sz="1600" dirty="0">
                <a:solidFill>
                  <a:srgbClr val="293E40"/>
                </a:solidFill>
              </a:rPr>
              <a:t> GRC: Policy and Compliance Management (com.sn_compliance)</a:t>
            </a:r>
          </a:p>
          <a:p>
            <a:pPr marL="742950" lvl="1">
              <a:buFont typeface="Arial" panose="020B0604020202020204" pitchFamily="34" charset="0"/>
              <a:buChar char="•"/>
            </a:pPr>
            <a:r>
              <a:rPr lang="en-US" sz="1600" dirty="0">
                <a:solidFill>
                  <a:srgbClr val="293E40"/>
                </a:solidFill>
              </a:rPr>
              <a:t> GRC: Common Workspace Elements (com.sn_grc_workspace)</a:t>
            </a:r>
          </a:p>
          <a:p>
            <a:pPr marL="285750" indent="-285750">
              <a:buFont typeface="Arial" panose="020B0604020202020204" pitchFamily="34" charset="0"/>
              <a:buChar char="•"/>
            </a:pPr>
            <a:r>
              <a:rPr lang="en-US" sz="1600" dirty="0">
                <a:solidFill>
                  <a:srgbClr val="293E40"/>
                </a:solidFill>
              </a:rPr>
              <a:t>Other spokes and plugins to be installed:</a:t>
            </a:r>
          </a:p>
          <a:p>
            <a:pPr marL="742950" lvl="1">
              <a:buFont typeface="Arial" panose="020B0604020202020204" pitchFamily="34" charset="0"/>
              <a:buChar char="•"/>
            </a:pPr>
            <a:r>
              <a:rPr lang="en-US" sz="1600" dirty="0">
                <a:solidFill>
                  <a:srgbClr val="293E40"/>
                </a:solidFill>
              </a:rPr>
              <a:t> Multiple Provider Document Services Framework</a:t>
            </a:r>
          </a:p>
          <a:p>
            <a:pPr marL="742950" lvl="1">
              <a:buFont typeface="Arial" panose="020B0604020202020204" pitchFamily="34" charset="0"/>
              <a:buChar char="•"/>
            </a:pPr>
            <a:r>
              <a:rPr lang="en-US" sz="1600" dirty="0">
                <a:solidFill>
                  <a:srgbClr val="293E40"/>
                </a:solidFill>
              </a:rPr>
              <a:t> Microsoft Azure AD Spoke version 3.5.0</a:t>
            </a:r>
          </a:p>
          <a:p>
            <a:pPr marL="742950" lvl="1">
              <a:buFont typeface="Arial" panose="020B0604020202020204" pitchFamily="34" charset="0"/>
              <a:buChar char="•"/>
            </a:pPr>
            <a:r>
              <a:rPr lang="en-US" sz="1600" dirty="0">
                <a:solidFill>
                  <a:srgbClr val="293E40"/>
                </a:solidFill>
              </a:rPr>
              <a:t> Microsoft OneDrive Spoke for Document Service Framework version 1.0.5</a:t>
            </a:r>
          </a:p>
          <a:p>
            <a:pPr marL="742950" lvl="1">
              <a:buFont typeface="Arial" panose="020B0604020202020204" pitchFamily="34" charset="0"/>
              <a:buChar char="•"/>
            </a:pPr>
            <a:r>
              <a:rPr lang="en-US" sz="1600" dirty="0">
                <a:solidFill>
                  <a:srgbClr val="293E40"/>
                </a:solidFill>
              </a:rPr>
              <a:t> Microsoft OneDrive Spoke version 2.1.1</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74</a:t>
            </a:fld>
            <a:endParaRPr lang="en-US" dirty="0"/>
          </a:p>
        </p:txBody>
      </p:sp>
    </p:spTree>
    <p:extLst>
      <p:ext uri="{BB962C8B-B14F-4D97-AF65-F5344CB8AC3E}">
        <p14:creationId xmlns:p14="http://schemas.microsoft.com/office/powerpoint/2010/main" val="38032525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all plugins are installed the enable word editing will be available where new documents can be created or existing can be created</a:t>
            </a:r>
          </a:p>
          <a:p>
            <a:r>
              <a:rPr lang="en-US" sz="1200" dirty="0">
                <a:solidFill>
                  <a:schemeClr val="bg1"/>
                </a:solidFill>
                <a:latin typeface="Century Gothic" panose="020F0302020204030204"/>
              </a:rPr>
              <a:t>Ability to create new document on OneDrive by providing name and folder location </a:t>
            </a:r>
          </a:p>
          <a:p>
            <a:r>
              <a:rPr lang="en-US" sz="1200" dirty="0">
                <a:latin typeface="Century Gothic" panose="020F0302020204030204"/>
              </a:rPr>
              <a:t>Auto refresh of page and establishing connection with the new document created on OneDrive</a:t>
            </a:r>
          </a:p>
          <a:p>
            <a:endParaRPr lang="en-GB"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75</a:t>
            </a:fld>
            <a:endParaRPr lang="en-US" dirty="0"/>
          </a:p>
        </p:txBody>
      </p:sp>
    </p:spTree>
    <p:extLst>
      <p:ext uri="{BB962C8B-B14F-4D97-AF65-F5344CB8AC3E}">
        <p14:creationId xmlns:p14="http://schemas.microsoft.com/office/powerpoint/2010/main" val="98894646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456766">
              <a:spcAft>
                <a:spcPts val="1200"/>
              </a:spcAft>
              <a:buClr>
                <a:srgbClr val="61D84E"/>
              </a:buClr>
              <a:defRPr/>
            </a:pPr>
            <a:r>
              <a:rPr lang="en-US" sz="1200" dirty="0">
                <a:solidFill>
                  <a:schemeClr val="bg1"/>
                </a:solidFill>
                <a:latin typeface="Century Gothic" panose="020F0302020204030204"/>
              </a:rPr>
              <a:t>Ability to connect to an existing Word document on OneDrive by providing name and folder location of the file without attaching copy of the document​</a:t>
            </a:r>
          </a:p>
          <a:p>
            <a:r>
              <a:rPr lang="en-US" sz="1200" dirty="0">
                <a:latin typeface="Century Gothic" panose="020F0302020204030204"/>
              </a:rPr>
              <a:t>Auto refresh of page and establishing connection with the new document created on OneDrive</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solidFill>
                  <a:schemeClr val="bg1"/>
                </a:solidFill>
                <a:latin typeface="Century Gothic" panose="020F0302020204030204"/>
              </a:rPr>
              <a:t>Able to change the document linked to the policy record and replace it with a different document stored on OneDrive​</a:t>
            </a:r>
            <a:endParaRPr lang="en-US" sz="1200" dirty="0">
              <a:latin typeface="Century Gothic" panose="020F0302020204030204"/>
            </a:endParaRPr>
          </a:p>
          <a:p>
            <a:endParaRPr lang="en-GB"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76</a:t>
            </a:fld>
            <a:endParaRPr lang="en-US" dirty="0"/>
          </a:p>
        </p:txBody>
      </p:sp>
    </p:spTree>
    <p:extLst>
      <p:ext uri="{BB962C8B-B14F-4D97-AF65-F5344CB8AC3E}">
        <p14:creationId xmlns:p14="http://schemas.microsoft.com/office/powerpoint/2010/main" val="165209115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77</a:t>
            </a:fld>
            <a:endParaRPr lang="en-US" dirty="0"/>
          </a:p>
        </p:txBody>
      </p:sp>
    </p:spTree>
    <p:extLst>
      <p:ext uri="{BB962C8B-B14F-4D97-AF65-F5344CB8AC3E}">
        <p14:creationId xmlns:p14="http://schemas.microsoft.com/office/powerpoint/2010/main" val="151845601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sz="1800" b="0" i="0" u="none" strike="noStrike" dirty="0">
                <a:solidFill>
                  <a:srgbClr val="FFFFFF"/>
                </a:solidFill>
                <a:effectLst/>
                <a:latin typeface="Century Gothic" panose="020B0502020202020204" pitchFamily="34" charset="0"/>
              </a:rPr>
              <a:t>Enable policy redlining with Google Drive</a:t>
            </a:r>
            <a:r>
              <a:rPr lang="en-US" sz="1800" b="0" i="0"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FFFFF"/>
                </a:solidFill>
                <a:effectLst/>
                <a:latin typeface="Century Gothic" panose="020B0502020202020204" pitchFamily="34" charset="0"/>
              </a:rPr>
              <a:t>Ability to create a new policy document on Google Drive</a:t>
            </a:r>
            <a:r>
              <a:rPr lang="en-US" sz="1800" b="0" i="0"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FFFFF"/>
                </a:solidFill>
                <a:effectLst/>
                <a:latin typeface="Century Gothic" panose="020B0502020202020204" pitchFamily="34" charset="0"/>
              </a:rPr>
              <a:t>Ability to connect to existing Word document on Google Drive</a:t>
            </a:r>
            <a:r>
              <a:rPr lang="en-US" sz="1800" b="0" i="0"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FFFFF"/>
                </a:solidFill>
                <a:effectLst/>
                <a:latin typeface="Century Gothic" panose="020B0502020202020204" pitchFamily="34" charset="0"/>
              </a:rPr>
              <a:t>Ability to perform policy editing, redlining, review and approval with policy workflow</a:t>
            </a:r>
            <a:r>
              <a:rPr lang="en-US" sz="1800" b="0" i="0"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FFFFFF"/>
                </a:solidFill>
                <a:effectLst/>
                <a:latin typeface="Century Gothic" panose="020B0502020202020204" pitchFamily="34" charset="0"/>
              </a:rPr>
              <a:t>Ability to collaborate on policy document with Google Drive</a:t>
            </a:r>
            <a:r>
              <a:rPr lang="en-US" sz="1800" b="0" i="0"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78</a:t>
            </a:fld>
            <a:endParaRPr lang="en-US" dirty="0"/>
          </a:p>
        </p:txBody>
      </p:sp>
    </p:spTree>
    <p:extLst>
      <p:ext uri="{BB962C8B-B14F-4D97-AF65-F5344CB8AC3E}">
        <p14:creationId xmlns:p14="http://schemas.microsoft.com/office/powerpoint/2010/main" val="1389172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introductions, include experience level with ServiceNow, the product/capability, and expectations from the workshop</a:t>
            </a:r>
          </a:p>
          <a:p>
            <a:endParaRPr lang="en-US" dirty="0"/>
          </a:p>
          <a:p>
            <a:r>
              <a:rPr lang="en-US" dirty="0"/>
              <a:t>If the workshop is being held in-person, and there are a large number of participants, consider writing people’s names on card and standing in front of each individual</a:t>
            </a:r>
          </a:p>
        </p:txBody>
      </p:sp>
      <p:sp>
        <p:nvSpPr>
          <p:cNvPr id="4" name="Slide Number Placeholder 3"/>
          <p:cNvSpPr>
            <a:spLocks noGrp="1"/>
          </p:cNvSpPr>
          <p:nvPr>
            <p:ph type="sldNum" sz="quarter" idx="5"/>
          </p:nvPr>
        </p:nvSpPr>
        <p:spPr/>
        <p:txBody>
          <a:bodyPr/>
          <a:lstStyle/>
          <a:p>
            <a:fld id="{074299CD-3469-7241-AD37-C0E01E3A61D2}" type="slidenum">
              <a:rPr lang="en-US" smtClean="0"/>
              <a:pPr/>
              <a:t>13</a:t>
            </a:fld>
            <a:endParaRPr lang="en-US" dirty="0"/>
          </a:p>
        </p:txBody>
      </p:sp>
    </p:spTree>
    <p:extLst>
      <p:ext uri="{BB962C8B-B14F-4D97-AF65-F5344CB8AC3E}">
        <p14:creationId xmlns:p14="http://schemas.microsoft.com/office/powerpoint/2010/main" val="78629784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Required plugins:</a:t>
            </a:r>
          </a:p>
          <a:p>
            <a:pPr marL="742950" lvl="1">
              <a:buFont typeface="Arial" panose="020B0604020202020204" pitchFamily="34" charset="0"/>
              <a:buChar char="•"/>
            </a:pPr>
            <a:r>
              <a:rPr lang="en-US" sz="1600" dirty="0">
                <a:solidFill>
                  <a:srgbClr val="293E40"/>
                </a:solidFill>
              </a:rPr>
              <a:t>GRC: Policy and compliance management​​</a:t>
            </a:r>
          </a:p>
          <a:p>
            <a:pPr marL="742950" lvl="1">
              <a:buFont typeface="Arial" panose="020B0604020202020204" pitchFamily="34" charset="0"/>
              <a:buChar char="•"/>
            </a:pPr>
            <a:r>
              <a:rPr lang="en-US" sz="1600" dirty="0">
                <a:solidFill>
                  <a:srgbClr val="293E40"/>
                </a:solidFill>
              </a:rPr>
              <a:t>GRC: Compliance management workspace​​​</a:t>
            </a:r>
          </a:p>
          <a:p>
            <a:pPr marL="285750" indent="-285750">
              <a:buFont typeface="Arial" panose="020B0604020202020204" pitchFamily="34" charset="0"/>
              <a:buChar char="•"/>
            </a:pPr>
            <a:r>
              <a:rPr lang="en-US" sz="1600" dirty="0">
                <a:solidFill>
                  <a:srgbClr val="293E40"/>
                </a:solidFill>
              </a:rPr>
              <a:t>Other spokes and plugins to be installed:</a:t>
            </a:r>
          </a:p>
          <a:p>
            <a:pPr marL="742950" lvl="1">
              <a:buFont typeface="Arial" panose="020B0604020202020204" pitchFamily="34" charset="0"/>
              <a:buChar char="•"/>
            </a:pPr>
            <a:r>
              <a:rPr lang="en-US" sz="1800" b="0" i="0" u="none" strike="noStrike" dirty="0">
                <a:solidFill>
                  <a:srgbClr val="000000"/>
                </a:solidFill>
                <a:effectLst/>
                <a:latin typeface="Century Gothic" panose="020B0502020202020204" pitchFamily="34" charset="0"/>
              </a:rPr>
              <a:t>Document Services framework for Google Drive Spoke</a:t>
            </a:r>
            <a:endParaRPr lang="en-US" sz="1600" dirty="0">
              <a:solidFill>
                <a:srgbClr val="293E40"/>
              </a:solidFill>
            </a:endParaRP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79</a:t>
            </a:fld>
            <a:endParaRPr lang="en-US" dirty="0"/>
          </a:p>
        </p:txBody>
      </p:sp>
    </p:spTree>
    <p:extLst>
      <p:ext uri="{BB962C8B-B14F-4D97-AF65-F5344CB8AC3E}">
        <p14:creationId xmlns:p14="http://schemas.microsoft.com/office/powerpoint/2010/main" val="228861088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456766">
              <a:spcAft>
                <a:spcPts val="1200"/>
              </a:spcAft>
              <a:buClr>
                <a:srgbClr val="61D84E"/>
              </a:buClr>
              <a:defRPr/>
            </a:pPr>
            <a:r>
              <a:rPr lang="en-US" sz="1200" dirty="0">
                <a:latin typeface="Century Gothic" panose="020F0302020204030204"/>
              </a:rPr>
              <a:t>Create a new policy document on SharePoint</a:t>
            </a:r>
          </a:p>
          <a:p>
            <a:pPr marL="171450" indent="-171450" defTabSz="456766">
              <a:spcAft>
                <a:spcPts val="1200"/>
              </a:spcAft>
              <a:buClr>
                <a:srgbClr val="61D84E"/>
              </a:buClr>
              <a:defRPr/>
            </a:pPr>
            <a:r>
              <a:rPr lang="en-US" sz="1200" dirty="0">
                <a:latin typeface="Century Gothic" panose="020F0302020204030204"/>
              </a:rPr>
              <a:t>Connect to existing Word document on SharePoint by providing SharePoint site location and folder path</a:t>
            </a:r>
          </a:p>
          <a:p>
            <a:pPr marL="171450" indent="-171450" defTabSz="456766">
              <a:spcAft>
                <a:spcPts val="1200"/>
              </a:spcAft>
              <a:buClr>
                <a:srgbClr val="61D84E"/>
              </a:buClr>
              <a:defRPr/>
            </a:pPr>
            <a:r>
              <a:rPr lang="en-US" sz="1200" dirty="0">
                <a:latin typeface="Century Gothic" panose="020F0302020204030204"/>
              </a:rPr>
              <a:t>Perform policy editing, redlining, review and approval with policy workflow</a:t>
            </a:r>
          </a:p>
          <a:p>
            <a:pPr marL="171450" indent="-171450" defTabSz="456766">
              <a:spcAft>
                <a:spcPts val="1200"/>
              </a:spcAft>
              <a:buClr>
                <a:srgbClr val="61D84E"/>
              </a:buClr>
              <a:defRPr/>
            </a:pPr>
            <a:r>
              <a:rPr lang="en-US" sz="1200" dirty="0">
                <a:latin typeface="Century Gothic" panose="020F0302020204030204"/>
              </a:rPr>
              <a:t>Collaborate on policy document in SharePoint using O365 capabilities</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80</a:t>
            </a:fld>
            <a:endParaRPr lang="en-US" dirty="0"/>
          </a:p>
        </p:txBody>
      </p:sp>
    </p:spTree>
    <p:extLst>
      <p:ext uri="{BB962C8B-B14F-4D97-AF65-F5344CB8AC3E}">
        <p14:creationId xmlns:p14="http://schemas.microsoft.com/office/powerpoint/2010/main" val="356220948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81</a:t>
            </a:fld>
            <a:endParaRPr lang="en-US" dirty="0"/>
          </a:p>
        </p:txBody>
      </p:sp>
    </p:spTree>
    <p:extLst>
      <p:ext uri="{BB962C8B-B14F-4D97-AF65-F5344CB8AC3E}">
        <p14:creationId xmlns:p14="http://schemas.microsoft.com/office/powerpoint/2010/main" val="21469053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dirty="0"/>
              <a:t>Ensuring compliance in many organizations is a time-consuming, error prone, and cumbersome manual process for compliance managers, employees, and business owners; executed in silos. This feature provides the ability to send out policies such as Acceptable IT Use, Insider Trading, etc. for review and acknowledgement by employees across the organization to meet compliance requirements.  Results are tracked within the record and dashboards can be used to communicate to other levels in the organization.  The acknowledgement request is generated by the policy owner or compliance manager.  The Service Portal has been enhanced to include a new menu that allows employees to easily respond. </a:t>
            </a:r>
          </a:p>
          <a:p>
            <a:pPr marL="0" indent="0">
              <a:buFont typeface="Arial"/>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82</a:t>
            </a:fld>
            <a:endParaRPr lang="en-US" dirty="0"/>
          </a:p>
        </p:txBody>
      </p:sp>
    </p:spTree>
    <p:extLst>
      <p:ext uri="{BB962C8B-B14F-4D97-AF65-F5344CB8AC3E}">
        <p14:creationId xmlns:p14="http://schemas.microsoft.com/office/powerpoint/2010/main" val="42241433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Role required to set up campaign: compliance user</a:t>
            </a:r>
          </a:p>
          <a:p>
            <a:r>
              <a:rPr lang="en-GB" dirty="0"/>
              <a:t>Audience groups are configured via the Audience area in the Policy and Compliance application: Policy and Compliance &gt; Policy Acknowledgement &gt; Audience (role required: Compliance Manager)</a:t>
            </a:r>
          </a:p>
          <a:p>
            <a:r>
              <a:rPr lang="en-US" dirty="0"/>
              <a:t>Define in the acknowledgement setup whether the audience is allowed to decline the acknowledgement request and/or request a policy exception.</a:t>
            </a:r>
          </a:p>
          <a:p>
            <a:r>
              <a:rPr lang="en-US" dirty="0"/>
              <a:t>Notifications can be configured in the Policy and Compliance Properties (role required: compliance admin)</a:t>
            </a: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39953687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Audience members can complete acknowledgement request in Now Platform or Service Portal</a:t>
            </a:r>
          </a:p>
          <a:p>
            <a:r>
              <a:rPr lang="en-GB" dirty="0"/>
              <a:t>To view responses and status: Policy and Compliance &gt; Policy Acknowledgement &gt; Overview (role required: compliance reader)</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85</a:t>
            </a:fld>
            <a:endParaRPr lang="en-US" dirty="0"/>
          </a:p>
        </p:txBody>
      </p:sp>
    </p:spTree>
    <p:extLst>
      <p:ext uri="{BB962C8B-B14F-4D97-AF65-F5344CB8AC3E}">
        <p14:creationId xmlns:p14="http://schemas.microsoft.com/office/powerpoint/2010/main" val="424587375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7965" indent="-224790">
              <a:buFont typeface="Arial"/>
            </a:pPr>
            <a:r>
              <a:rPr lang="en-US" dirty="0"/>
              <a:t>A compliance user defines and finalizes a policy (e.g. acceptable IT use policy) which could be a part of a broader IT policy of the company to which compliance needs to assess.</a:t>
            </a:r>
          </a:p>
          <a:p>
            <a:pPr marL="227965" indent="-224790">
              <a:buFont typeface="Arial"/>
            </a:pPr>
            <a:r>
              <a:rPr lang="en-US" dirty="0"/>
              <a:t>A compliance user setup acknowledgement section for above policy by assigning audience, reference Material URL, and options to allow users to decline policy or request exception.</a:t>
            </a:r>
          </a:p>
          <a:p>
            <a:pPr marL="227965" indent="-224790">
              <a:buFont typeface="Arial"/>
            </a:pPr>
            <a:r>
              <a:rPr lang="en-US" dirty="0"/>
              <a:t>A compliance user creates acknowledgement campaign and selects </a:t>
            </a:r>
            <a:r>
              <a:rPr lang="en-US" b="1" dirty="0"/>
              <a:t>valid from and valid to dates </a:t>
            </a:r>
            <a:r>
              <a:rPr lang="en-US" dirty="0"/>
              <a:t>of the camping and </a:t>
            </a:r>
            <a:r>
              <a:rPr lang="en-US" b="1" dirty="0"/>
              <a:t>number of days</a:t>
            </a:r>
            <a:r>
              <a:rPr lang="en-US" dirty="0"/>
              <a:t> for audience to respond back to the acknowledgment tasks.</a:t>
            </a:r>
          </a:p>
          <a:p>
            <a:pPr marL="227965" indent="-224790">
              <a:buFont typeface="Arial"/>
            </a:pPr>
            <a:r>
              <a:rPr lang="en-US" dirty="0"/>
              <a:t>A compliance user sends out acknowledgement tasks to audience. The policy is routed and presented to a target audience on service portal where they can review and acknowledge to the policy. </a:t>
            </a:r>
          </a:p>
          <a:p>
            <a:pPr marL="227965" indent="-224790">
              <a:buFont typeface="Arial"/>
            </a:pPr>
            <a:r>
              <a:rPr lang="en-US" dirty="0"/>
              <a:t>The target audience (employees) are notified that a policy is awaiting review and acknowledgement with the due date.</a:t>
            </a:r>
          </a:p>
          <a:p>
            <a:pPr marL="227965" indent="-224790">
              <a:buFont typeface="Arial"/>
            </a:pPr>
            <a:r>
              <a:rPr lang="en-US" dirty="0"/>
              <a:t>After the employee has reviewed and acknowledged (accepted/declined/requested exception), the response would be captured.</a:t>
            </a:r>
          </a:p>
          <a:p>
            <a:pPr marL="227965" indent="-224790">
              <a:buFont typeface="Arial"/>
            </a:pPr>
            <a:r>
              <a:rPr lang="en-US" dirty="0"/>
              <a:t>Automation with scheduled jobs</a:t>
            </a:r>
          </a:p>
          <a:p>
            <a:pPr marL="456565" lvl="1" indent="-170815">
              <a:buFont typeface="Arial"/>
            </a:pPr>
            <a:r>
              <a:rPr lang="en-US" dirty="0"/>
              <a:t>Triggers acknowledgements when campaign's valid from date is approached</a:t>
            </a:r>
          </a:p>
          <a:p>
            <a:pPr marL="456565" lvl="1" indent="-170815">
              <a:buFont typeface="Arial"/>
            </a:pPr>
            <a:r>
              <a:rPr lang="en-US" dirty="0"/>
              <a:t>Closes pending acknowledgement campaign when it is overdue</a:t>
            </a:r>
          </a:p>
          <a:p>
            <a:pPr marL="456565" lvl="1" indent="-170815">
              <a:buFont typeface="Arial"/>
            </a:pPr>
            <a:r>
              <a:rPr lang="en-US" dirty="0"/>
              <a:t>Resets acknowledgement state when related policy exception is expired</a:t>
            </a:r>
          </a:p>
          <a:p>
            <a:pPr marL="456565" lvl="1" indent="-170815">
              <a:buFont typeface="Arial"/>
            </a:pPr>
            <a:r>
              <a:rPr lang="en-US" dirty="0"/>
              <a:t>Send notifications</a:t>
            </a:r>
          </a:p>
          <a:p>
            <a:pPr marL="456565" lvl="1" indent="-224790">
              <a:buFont typeface="Arial"/>
            </a:pPr>
            <a:endParaRPr lang="en-US" dirty="0"/>
          </a:p>
          <a:p>
            <a:pPr marL="285750" indent="-285750">
              <a:buFont typeface="Arial"/>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86</a:t>
            </a:fld>
            <a:endParaRPr lang="en-US" dirty="0"/>
          </a:p>
        </p:txBody>
      </p:sp>
    </p:spTree>
    <p:extLst>
      <p:ext uri="{BB962C8B-B14F-4D97-AF65-F5344CB8AC3E}">
        <p14:creationId xmlns:p14="http://schemas.microsoft.com/office/powerpoint/2010/main" val="419500225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b="1" dirty="0"/>
              <a:t>Customer Pain/Challenge</a:t>
            </a:r>
            <a:endParaRPr lang="en-US" dirty="0"/>
          </a:p>
          <a:p>
            <a:pPr marL="0" indent="0">
              <a:buFont typeface="Arial"/>
              <a:buNone/>
            </a:pPr>
            <a:r>
              <a:rPr lang="en-US" dirty="0"/>
              <a:t>For compliance purposes organizations must obtain the acknowledgement from a variety of departments that they understand and are adhering to various policies – in many cases it ultimately falls to employees to acknowledge.  Currently that is accomplished in a manual fashion using email with tracking through spreadsheet.  Evidence is stored on SharePoint sites or on local hard drives.  This is a time consuming and error prone process with information scattered and not easily retrievable.</a:t>
            </a:r>
          </a:p>
          <a:p>
            <a:pPr marL="285750" indent="-285750">
              <a:buFont typeface="Arial"/>
            </a:pPr>
            <a:endParaRPr lang="en-US" dirty="0"/>
          </a:p>
          <a:p>
            <a:pPr marL="0" indent="0">
              <a:buFont typeface="Arial"/>
              <a:buNone/>
            </a:pPr>
            <a:r>
              <a:rPr lang="en-US" b="1" dirty="0"/>
              <a:t>Business Need</a:t>
            </a:r>
            <a:endParaRPr lang="en-US" dirty="0"/>
          </a:p>
          <a:p>
            <a:pPr marL="0" indent="0">
              <a:buFont typeface="Arial"/>
              <a:buNone/>
            </a:pPr>
            <a:r>
              <a:rPr lang="en-US" dirty="0"/>
              <a:t>Organizations need a user friendly, standardized process to seek employee review and acknowledgement for a broad range of functional policies managed by a variety of departments HR, Security, Finance, IT etc. Some examples of what employees may need to acknowledge is the code of conduct policy when an employee joins, insider trading policy on a regular basis, travel and expense policy that outlines acceptable expenses and travel restrictions, privacy policy that dictates how employee data is handled.  Having a central repository for information is essential from an audit perspective and to eliminate spreadsheets, but still provide a means to track and report on progress.</a:t>
            </a:r>
          </a:p>
          <a:p>
            <a:pPr marL="285750" indent="-285750">
              <a:buFont typeface="Arial"/>
            </a:pPr>
            <a:endParaRPr lang="en-US" dirty="0"/>
          </a:p>
          <a:p>
            <a:pPr marL="0" indent="0">
              <a:buFont typeface="Arial"/>
              <a:buNone/>
            </a:pPr>
            <a:r>
              <a:rPr lang="en-US" b="1" dirty="0"/>
              <a:t>Solution</a:t>
            </a:r>
            <a:endParaRPr lang="en-US" dirty="0"/>
          </a:p>
          <a:p>
            <a:pPr marL="174625" indent="-174625">
              <a:buFont typeface="Arial,Sans-Serif"/>
            </a:pPr>
            <a:r>
              <a:rPr lang="en-US" dirty="0"/>
              <a:t>Create an acknowledgement</a:t>
            </a:r>
          </a:p>
          <a:p>
            <a:pPr marL="174625" indent="-174625">
              <a:buFont typeface="Arial,Sans-Serif"/>
            </a:pPr>
            <a:r>
              <a:rPr lang="en-US" dirty="0"/>
              <a:t>Identify the audience and make the request available through the Service Portal</a:t>
            </a:r>
          </a:p>
          <a:p>
            <a:pPr marL="174625" indent="-174625">
              <a:buFont typeface="Arial,Sans-Serif"/>
            </a:pPr>
            <a:r>
              <a:rPr lang="en-US" dirty="0"/>
              <a:t>Monitor results from the record</a:t>
            </a:r>
          </a:p>
          <a:p>
            <a:pPr marL="174625" indent="-174625">
              <a:buFont typeface="Arial,Sans-Serif"/>
            </a:pPr>
            <a:r>
              <a:rPr lang="en-US" dirty="0"/>
              <a:t>Communicate results through a dashboard</a:t>
            </a:r>
          </a:p>
          <a:p>
            <a:pPr marL="0" indent="0">
              <a:buNone/>
            </a:pPr>
            <a:endParaRPr lang="en-US" dirty="0"/>
          </a:p>
          <a:p>
            <a:pPr>
              <a:buNone/>
            </a:pPr>
            <a:endParaRPr lang="en-US" dirty="0">
              <a:latin typeface="Calibri"/>
              <a:cs typeface="Calibri"/>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87</a:t>
            </a:fld>
            <a:endParaRPr lang="en-US" dirty="0"/>
          </a:p>
        </p:txBody>
      </p:sp>
    </p:spTree>
    <p:extLst>
      <p:ext uri="{BB962C8B-B14F-4D97-AF65-F5344CB8AC3E}">
        <p14:creationId xmlns:p14="http://schemas.microsoft.com/office/powerpoint/2010/main" val="197510704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Depending on the setup – users can respond Accept, Request Exception, Decline</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88</a:t>
            </a:fld>
            <a:endParaRPr lang="en-US" dirty="0"/>
          </a:p>
        </p:txBody>
      </p:sp>
    </p:spTree>
    <p:extLst>
      <p:ext uri="{BB962C8B-B14F-4D97-AF65-F5344CB8AC3E}">
        <p14:creationId xmlns:p14="http://schemas.microsoft.com/office/powerpoint/2010/main" val="360289831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i="0" dirty="0">
                <a:solidFill>
                  <a:srgbClr val="161B1C"/>
                </a:solidFill>
                <a:effectLst/>
                <a:latin typeface="Source Sans Pro" panose="020B0503030403020204" pitchFamily="34" charset="0"/>
              </a:rPr>
              <a:t>Note:</a:t>
            </a:r>
            <a:r>
              <a:rPr lang="en-US" b="0" i="0" dirty="0">
                <a:solidFill>
                  <a:srgbClr val="161B1C"/>
                </a:solidFill>
                <a:effectLst/>
                <a:latin typeface="Source Sans Pro" panose="020B0503030403020204" pitchFamily="34" charset="0"/>
              </a:rPr>
              <a:t> In versions prior to Version 10.1, the </a:t>
            </a:r>
            <a:r>
              <a:rPr lang="en-US" b="1" i="0" dirty="0">
                <a:solidFill>
                  <a:srgbClr val="161B1C"/>
                </a:solidFill>
                <a:effectLst/>
                <a:latin typeface="Source Sans Pro" panose="020B0503030403020204" pitchFamily="34" charset="0"/>
              </a:rPr>
              <a:t>Risk assessment</a:t>
            </a:r>
            <a:r>
              <a:rPr lang="en-US" b="0" i="0" dirty="0">
                <a:solidFill>
                  <a:srgbClr val="161B1C"/>
                </a:solidFill>
                <a:effectLst/>
                <a:latin typeface="Source Sans Pro" panose="020B0503030403020204" pitchFamily="34" charset="0"/>
              </a:rPr>
              <a:t> was called </a:t>
            </a:r>
            <a:r>
              <a:rPr lang="en-US" b="1" i="0" dirty="0">
                <a:solidFill>
                  <a:srgbClr val="161B1C"/>
                </a:solidFill>
                <a:effectLst/>
                <a:latin typeface="Source Sans Pro" panose="020B0503030403020204" pitchFamily="34" charset="0"/>
              </a:rPr>
              <a:t>Business Impact Analysis</a:t>
            </a:r>
            <a:r>
              <a:rPr lang="en-US" b="0" i="0" dirty="0">
                <a:solidFill>
                  <a:srgbClr val="161B1C"/>
                </a:solidFill>
                <a:effectLst/>
                <a:latin typeface="Source Sans Pro" panose="020B0503030403020204" pitchFamily="34" charset="0"/>
              </a:rPr>
              <a:t> and required that the GRC: Risk Management application be activated. Starting in Version 10.1, the dependency on Risk Management has been removed and the associated field names have changed.</a:t>
            </a:r>
            <a:endParaRPr lang="en-US" dirty="0">
              <a:solidFill>
                <a:srgbClr val="646464"/>
              </a:solidFill>
            </a:endParaRPr>
          </a:p>
        </p:txBody>
      </p:sp>
      <p:sp>
        <p:nvSpPr>
          <p:cNvPr id="4" name="Slide Number Placeholder 3"/>
          <p:cNvSpPr>
            <a:spLocks noGrp="1"/>
          </p:cNvSpPr>
          <p:nvPr>
            <p:ph type="sldNum" sz="quarter" idx="10"/>
          </p:nvPr>
        </p:nvSpPr>
        <p:spPr/>
        <p:txBody>
          <a:bodyPr/>
          <a:lstStyle/>
          <a:p>
            <a:fld id="{074299CD-3469-7241-AD37-C0E01E3A61D2}" type="slidenum">
              <a:rPr lang="en-US" smtClean="0"/>
              <a:pPr/>
              <a:t>90</a:t>
            </a:fld>
            <a:endParaRPr lang="en-US" dirty="0"/>
          </a:p>
        </p:txBody>
      </p:sp>
    </p:spTree>
    <p:extLst>
      <p:ext uri="{BB962C8B-B14F-4D97-AF65-F5344CB8AC3E}">
        <p14:creationId xmlns:p14="http://schemas.microsoft.com/office/powerpoint/2010/main" val="462038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Confirm the Guiding Principles</a:t>
            </a:r>
            <a:r>
              <a:rPr lang="en-US" baseline="0" dirty="0"/>
              <a:t> of the Implementation Project. </a:t>
            </a:r>
          </a:p>
          <a:p>
            <a:endParaRPr lang="en-US" baseline="0" dirty="0"/>
          </a:p>
          <a:p>
            <a:r>
              <a:rPr lang="en-US" baseline="0" dirty="0"/>
              <a:t>You may find it valuable to define the terms:</a:t>
            </a:r>
          </a:p>
          <a:p>
            <a:r>
              <a:rPr lang="en-US" baseline="0" dirty="0"/>
              <a:t>Administration – Ongoing Maintenance activities (e.g. User, Group, and Role Administration)</a:t>
            </a:r>
          </a:p>
          <a:p>
            <a:r>
              <a:rPr lang="en-US" baseline="0" dirty="0"/>
              <a:t>Configuration – Expected configuration changes to the out of the box (e.g. Table changes, Workshops, UI Policies)</a:t>
            </a:r>
          </a:p>
          <a:p>
            <a:r>
              <a:rPr lang="en-US" baseline="0" dirty="0"/>
              <a:t>Customization – Changes to business logic (e.g. Advanced Business Rules, Integrations)</a:t>
            </a:r>
          </a:p>
          <a:p>
            <a:r>
              <a:rPr lang="en-US" baseline="0" dirty="0"/>
              <a:t>Platform Changes – Changes that would impact upgrades (e.g. Changes to out of the box UI Pages) </a:t>
            </a:r>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15</a:t>
            </a:fld>
            <a:endParaRPr lang="en-US" dirty="0"/>
          </a:p>
        </p:txBody>
      </p:sp>
    </p:spTree>
    <p:extLst>
      <p:ext uri="{BB962C8B-B14F-4D97-AF65-F5344CB8AC3E}">
        <p14:creationId xmlns:p14="http://schemas.microsoft.com/office/powerpoint/2010/main" val="5396307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515151"/>
                </a:solidFill>
              </a:rPr>
              <a:t>Customers can modify:</a:t>
            </a:r>
          </a:p>
          <a:p>
            <a:pPr lvl="1"/>
            <a:r>
              <a:rPr lang="en-US" dirty="0">
                <a:solidFill>
                  <a:srgbClr val="515151"/>
                </a:solidFill>
              </a:rPr>
              <a:t>The verification process: should this exception be considered? Business rule can be configured</a:t>
            </a:r>
          </a:p>
          <a:p>
            <a:pPr lvl="1"/>
            <a:r>
              <a:rPr lang="en-US" dirty="0">
                <a:solidFill>
                  <a:srgbClr val="515151"/>
                </a:solidFill>
              </a:rPr>
              <a:t> the business owner approval workflow to match their requirements</a:t>
            </a:r>
            <a:endParaRPr lang="en-US" dirty="0">
              <a:solidFill>
                <a:srgbClr val="646464"/>
              </a:solidFill>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91</a:t>
            </a:fld>
            <a:endParaRPr lang="en-US" dirty="0"/>
          </a:p>
        </p:txBody>
      </p:sp>
    </p:spTree>
    <p:extLst>
      <p:ext uri="{BB962C8B-B14F-4D97-AF65-F5344CB8AC3E}">
        <p14:creationId xmlns:p14="http://schemas.microsoft.com/office/powerpoint/2010/main" val="43932436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Business rule ‘Set Policy Exception Substate’ will set the substate to awaiting approvals if there are verification rules for this type of exception. If there are no verification rules, this flow is bypassed.</a:t>
            </a:r>
          </a:p>
          <a:p>
            <a:r>
              <a:rPr lang="en-US" dirty="0"/>
              <a:t>The final approvals flow will work with an approval rule or without a rule. If there is no rule, then the flow runs a script that obtains the Impacted Control owners and sets them as approvers.</a:t>
            </a:r>
          </a:p>
          <a:p>
            <a:r>
              <a:rPr lang="en-US" dirty="0"/>
              <a:t>Verification Process: https://docs.servicenow.com/bundle/utah-governance-risk-compliance/page/product/grc-policy-and-compliance/task/define-verification-rules.html</a:t>
            </a:r>
          </a:p>
          <a:p>
            <a:r>
              <a:rPr lang="en-US" dirty="0"/>
              <a:t>Approval Process: </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92</a:t>
            </a:fld>
            <a:endParaRPr lang="en-US" dirty="0"/>
          </a:p>
        </p:txBody>
      </p:sp>
    </p:spTree>
    <p:extLst>
      <p:ext uri="{BB962C8B-B14F-4D97-AF65-F5344CB8AC3E}">
        <p14:creationId xmlns:p14="http://schemas.microsoft.com/office/powerpoint/2010/main" val="174912644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93</a:t>
            </a:fld>
            <a:endParaRPr lang="en-US" dirty="0"/>
          </a:p>
        </p:txBody>
      </p:sp>
    </p:spTree>
    <p:extLst>
      <p:ext uri="{BB962C8B-B14F-4D97-AF65-F5344CB8AC3E}">
        <p14:creationId xmlns:p14="http://schemas.microsoft.com/office/powerpoint/2010/main" val="137711760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95</a:t>
            </a:fld>
            <a:endParaRPr lang="en-US" dirty="0"/>
          </a:p>
        </p:txBody>
      </p:sp>
    </p:spTree>
    <p:extLst>
      <p:ext uri="{BB962C8B-B14F-4D97-AF65-F5344CB8AC3E}">
        <p14:creationId xmlns:p14="http://schemas.microsoft.com/office/powerpoint/2010/main" val="33959487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96</a:t>
            </a:fld>
            <a:endParaRPr lang="en-US" dirty="0"/>
          </a:p>
        </p:txBody>
      </p:sp>
    </p:spTree>
    <p:extLst>
      <p:ext uri="{BB962C8B-B14F-4D97-AF65-F5344CB8AC3E}">
        <p14:creationId xmlns:p14="http://schemas.microsoft.com/office/powerpoint/2010/main" val="310630423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98</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2085310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effectLst/>
                <a:latin typeface="Calibri" panose="020F0502020204030204" pitchFamily="34" charset="0"/>
              </a:rPr>
              <a:t>The control owner responds to the control attestation and confirms that the control has been implemented.</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99</a:t>
            </a:fld>
            <a:endParaRPr lang="en-US" dirty="0"/>
          </a:p>
        </p:txBody>
      </p:sp>
    </p:spTree>
    <p:extLst>
      <p:ext uri="{BB962C8B-B14F-4D97-AF65-F5344CB8AC3E}">
        <p14:creationId xmlns:p14="http://schemas.microsoft.com/office/powerpoint/2010/main" val="279230465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Attestation frequency new for Yokohama release to distinguish control testing and attestation frequencies</a:t>
            </a:r>
          </a:p>
        </p:txBody>
      </p:sp>
      <p:sp>
        <p:nvSpPr>
          <p:cNvPr id="4" name="Slide Number Placeholder 3"/>
          <p:cNvSpPr>
            <a:spLocks noGrp="1"/>
          </p:cNvSpPr>
          <p:nvPr>
            <p:ph type="sldNum" sz="quarter" idx="5"/>
          </p:nvPr>
        </p:nvSpPr>
        <p:spPr/>
        <p:txBody>
          <a:bodyPr/>
          <a:lstStyle/>
          <a:p>
            <a:fld id="{074299CD-3469-7241-AD37-C0E01E3A61D2}" type="slidenum">
              <a:rPr lang="en-US" smtClean="0"/>
              <a:pPr/>
              <a:t>103</a:t>
            </a:fld>
            <a:endParaRPr lang="en-US" dirty="0"/>
          </a:p>
        </p:txBody>
      </p:sp>
    </p:spTree>
    <p:extLst>
      <p:ext uri="{BB962C8B-B14F-4D97-AF65-F5344CB8AC3E}">
        <p14:creationId xmlns:p14="http://schemas.microsoft.com/office/powerpoint/2010/main" val="55232376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104</a:t>
            </a:fld>
            <a:endParaRPr lang="en-US" dirty="0"/>
          </a:p>
        </p:txBody>
      </p:sp>
    </p:spTree>
    <p:extLst>
      <p:ext uri="{BB962C8B-B14F-4D97-AF65-F5344CB8AC3E}">
        <p14:creationId xmlns:p14="http://schemas.microsoft.com/office/powerpoint/2010/main" val="377036805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sz="1200" dirty="0">
                <a:solidFill>
                  <a:srgbClr val="646464"/>
                </a:solidFill>
              </a:rPr>
              <a:t>This feature helps control and risk owners respond efficiently to a large volume of controls attestations and risk assessments</a:t>
            </a:r>
          </a:p>
          <a:p>
            <a:pPr marL="342900" indent="-342900">
              <a:buFont typeface="Arial" panose="020B0604020202020204" pitchFamily="34" charset="0"/>
              <a:buChar char="•"/>
            </a:pPr>
            <a:r>
              <a:rPr lang="en-US" sz="1200" dirty="0">
                <a:solidFill>
                  <a:srgbClr val="646464"/>
                </a:solidFill>
              </a:rPr>
              <a:t>It enhances productivity by helping recipients organize similar attestations and assessments by various criteria and respond to them at scale</a:t>
            </a:r>
          </a:p>
          <a:p>
            <a:pPr marL="0" indent="0">
              <a:buFont typeface="Arial" panose="020B0604020202020204" pitchFamily="34" charset="0"/>
              <a:buNone/>
            </a:pPr>
            <a:endParaRPr lang="en-US" sz="1200" dirty="0">
              <a:solidFill>
                <a:srgbClr val="646464"/>
              </a:solidFill>
            </a:endParaRPr>
          </a:p>
          <a:p>
            <a:pPr>
              <a:buFont typeface="Arial"/>
            </a:pPr>
            <a:r>
              <a:rPr lang="en-US" b="1" dirty="0"/>
              <a:t>How the feature works</a:t>
            </a:r>
            <a:endParaRPr lang="en-US" dirty="0"/>
          </a:p>
          <a:p>
            <a:pPr marL="227965" indent="-224790">
              <a:lnSpc>
                <a:spcPct val="100000"/>
              </a:lnSpc>
              <a:buFont typeface="Arial"/>
            </a:pPr>
            <a:r>
              <a:rPr lang="en-US" dirty="0"/>
              <a:t>Users can now group multiple attestation/risk assessment assigned to them</a:t>
            </a:r>
          </a:p>
          <a:p>
            <a:pPr marL="227965" indent="-224790">
              <a:lnSpc>
                <a:spcPct val="100000"/>
              </a:lnSpc>
              <a:buFont typeface="Arial"/>
            </a:pPr>
            <a:r>
              <a:rPr lang="en-US" dirty="0"/>
              <a:t>Group can be created with 2 response types</a:t>
            </a:r>
          </a:p>
          <a:p>
            <a:pPr marL="456565" lvl="1" indent="-170815">
              <a:lnSpc>
                <a:spcPct val="100000"/>
              </a:lnSpc>
              <a:buFont typeface="Arial"/>
            </a:pPr>
            <a:r>
              <a:rPr lang="en-US" dirty="0"/>
              <a:t>Same response</a:t>
            </a:r>
          </a:p>
          <a:p>
            <a:pPr marL="398145" lvl="2" indent="-171450">
              <a:buFont typeface="Arial"/>
            </a:pPr>
            <a:r>
              <a:rPr lang="en-US" dirty="0"/>
              <a:t>Only one set of question is presented to user, same response will be copied over to all children attestations</a:t>
            </a:r>
          </a:p>
          <a:p>
            <a:pPr marL="456565" lvl="1" indent="-170815">
              <a:lnSpc>
                <a:spcPct val="100000"/>
              </a:lnSpc>
              <a:buFont typeface="Arial"/>
            </a:pPr>
            <a:r>
              <a:rPr lang="en-US" dirty="0"/>
              <a:t>Different response</a:t>
            </a:r>
          </a:p>
          <a:p>
            <a:pPr marL="398145" lvl="2" indent="-171450">
              <a:buFont typeface="Arial"/>
            </a:pPr>
            <a:r>
              <a:rPr lang="en-US" dirty="0"/>
              <a:t>Set of questions belonging to each children attestation will be presented to user, respective answers will be copied over to child attestations</a:t>
            </a:r>
          </a:p>
          <a:p>
            <a:pPr marL="227965" indent="-224790">
              <a:lnSpc>
                <a:spcPct val="100000"/>
              </a:lnSpc>
              <a:buFont typeface="Arial"/>
            </a:pPr>
            <a:r>
              <a:rPr lang="en-US" dirty="0"/>
              <a:t>User can remove the child attestation from the group</a:t>
            </a:r>
          </a:p>
          <a:p>
            <a:pPr marL="227965" indent="-224790">
              <a:lnSpc>
                <a:spcPct val="100000"/>
              </a:lnSpc>
              <a:buFont typeface="Arial"/>
            </a:pPr>
            <a:r>
              <a:rPr lang="en-US" dirty="0"/>
              <a:t>Completing the group automatically completes the children assessment with responses captured on group level and copied over to children as per response type</a:t>
            </a:r>
          </a:p>
          <a:p>
            <a:pPr>
              <a:lnSpc>
                <a:spcPct val="100000"/>
              </a:lnSpc>
              <a:buFont typeface="Arial"/>
            </a:pPr>
            <a:r>
              <a:rPr lang="en-US" b="1" dirty="0"/>
              <a:t>How does it get invoked/enabled:</a:t>
            </a:r>
            <a:endParaRPr lang="en-US" dirty="0"/>
          </a:p>
          <a:p>
            <a:pPr marL="60325" indent="-285750">
              <a:lnSpc>
                <a:spcPct val="100000"/>
              </a:lnSpc>
              <a:buFont typeface="Arial,Sans-Serif"/>
            </a:pPr>
            <a:r>
              <a:rPr lang="en-US" dirty="0"/>
              <a:t>By installing Policy and Compliance Management or Risk Management app</a:t>
            </a:r>
          </a:p>
          <a:p>
            <a:pPr marL="60325" indent="-285750">
              <a:lnSpc>
                <a:spcPct val="100000"/>
              </a:lnSpc>
              <a:buFont typeface="Arial,Sans-Serif"/>
            </a:pPr>
            <a:r>
              <a:rPr lang="en-US" dirty="0"/>
              <a:t>No special steps needed to activate by the user.</a:t>
            </a:r>
          </a:p>
          <a:p>
            <a:pPr marL="342900" indent="-342900">
              <a:buFont typeface="Arial" panose="020B0604020202020204" pitchFamily="34" charset="0"/>
              <a:buChar char="•"/>
            </a:pPr>
            <a:endParaRPr lang="en-US" sz="1200" dirty="0">
              <a:solidFill>
                <a:srgbClr val="646464"/>
              </a:solidFill>
            </a:endParaRPr>
          </a:p>
          <a:p>
            <a:endParaRPr lang="en-US"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105</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838531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95000"/>
              </a:lnSpc>
              <a:spcBef>
                <a:spcPts val="0"/>
              </a:spcBef>
              <a:spcAft>
                <a:spcPts val="600"/>
              </a:spcAft>
              <a:buClrTx/>
              <a:buSzTx/>
              <a:buFontTx/>
              <a:buNone/>
              <a:tabLst/>
              <a:defRPr/>
            </a:pPr>
            <a:r>
              <a:rPr lang="en-GB" sz="1800" b="1" dirty="0">
                <a:solidFill>
                  <a:srgbClr val="C00000"/>
                </a:solidFill>
              </a:rPr>
              <a:t>Explain and discuss</a:t>
            </a:r>
          </a:p>
          <a:p>
            <a:pPr marL="285750" indent="-285750">
              <a:buFont typeface="Arial" charset="0"/>
              <a:buChar char="•"/>
            </a:pPr>
            <a:r>
              <a:rPr lang="en-US" dirty="0"/>
              <a:t>Explain</a:t>
            </a:r>
            <a:r>
              <a:rPr lang="en-US" baseline="0" dirty="0"/>
              <a:t> that although we do not walk through the customer’s existing process or ask for a list of requirements, we do need to understand the high-level business objectives or strategic drivers as this will inform decisions taken during the workshop</a:t>
            </a:r>
          </a:p>
          <a:p>
            <a:pPr marL="0" marR="0" lvl="0" indent="0" algn="l" defTabSz="457200" rtl="0" eaLnBrk="1" fontAlgn="auto" latinLnBrk="0" hangingPunct="1">
              <a:lnSpc>
                <a:spcPct val="95000"/>
              </a:lnSpc>
              <a:spcBef>
                <a:spcPts val="0"/>
              </a:spcBef>
              <a:spcAft>
                <a:spcPts val="600"/>
              </a:spcAft>
              <a:buClrTx/>
              <a:buSzTx/>
              <a:buFont typeface="Arial" charset="0"/>
              <a:buNone/>
              <a:tabLst/>
              <a:defRPr/>
            </a:pPr>
            <a:endParaRPr lang="en-US" sz="1600" b="0" dirty="0"/>
          </a:p>
          <a:p>
            <a:pPr marL="0" marR="0" lvl="0" indent="0" algn="l" defTabSz="457200" rtl="0" eaLnBrk="1" fontAlgn="auto" latinLnBrk="0" hangingPunct="1">
              <a:lnSpc>
                <a:spcPct val="95000"/>
              </a:lnSpc>
              <a:spcBef>
                <a:spcPts val="0"/>
              </a:spcBef>
              <a:spcAft>
                <a:spcPts val="600"/>
              </a:spcAft>
              <a:buClrTx/>
              <a:buSzTx/>
              <a:buFont typeface="Arial" charset="0"/>
              <a:buNone/>
              <a:tabLst/>
              <a:defRPr/>
            </a:pPr>
            <a:r>
              <a:rPr lang="en-US" sz="1600" b="1" baseline="0" dirty="0"/>
              <a:t>Decisions to make</a:t>
            </a:r>
          </a:p>
          <a:p>
            <a:pPr marL="285750" indent="-285750">
              <a:buFont typeface="Arial" charset="0"/>
              <a:buChar char="•"/>
            </a:pPr>
            <a:r>
              <a:rPr lang="en-US" baseline="0" dirty="0"/>
              <a:t>Identify and document the business drivers that will impact functional process decisions</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16</a:t>
            </a:fld>
            <a:endParaRPr lang="en-US" dirty="0"/>
          </a:p>
        </p:txBody>
      </p:sp>
    </p:spTree>
    <p:extLst>
      <p:ext uri="{BB962C8B-B14F-4D97-AF65-F5344CB8AC3E}">
        <p14:creationId xmlns:p14="http://schemas.microsoft.com/office/powerpoint/2010/main" val="209341706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Improved UI for Vancouver release</a:t>
            </a:r>
          </a:p>
        </p:txBody>
      </p:sp>
      <p:sp>
        <p:nvSpPr>
          <p:cNvPr id="4" name="Slide Number Placeholder 3"/>
          <p:cNvSpPr>
            <a:spLocks noGrp="1"/>
          </p:cNvSpPr>
          <p:nvPr>
            <p:ph type="sldNum" sz="quarter" idx="5"/>
          </p:nvPr>
        </p:nvSpPr>
        <p:spPr/>
        <p:txBody>
          <a:bodyPr/>
          <a:lstStyle/>
          <a:p>
            <a:fld id="{074299CD-3469-7241-AD37-C0E01E3A61D2}" type="slidenum">
              <a:rPr lang="en-US" smtClean="0"/>
              <a:pPr/>
              <a:t>106</a:t>
            </a:fld>
            <a:endParaRPr lang="en-US" dirty="0"/>
          </a:p>
        </p:txBody>
      </p:sp>
    </p:spTree>
    <p:extLst>
      <p:ext uri="{BB962C8B-B14F-4D97-AF65-F5344CB8AC3E}">
        <p14:creationId xmlns:p14="http://schemas.microsoft.com/office/powerpoint/2010/main" val="391911919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lphaLcPeriod"/>
            </a:pPr>
            <a:r>
              <a:rPr lang="en-US" b="0" i="0" dirty="0">
                <a:solidFill>
                  <a:srgbClr val="000000"/>
                </a:solidFill>
                <a:effectLst/>
                <a:latin typeface="Lato" panose="020F0502020204030203" pitchFamily="34" charset="0"/>
              </a:rPr>
              <a:t>Navigate to </a:t>
            </a:r>
            <a:r>
              <a:rPr lang="en-US" b="1" i="0" dirty="0">
                <a:solidFill>
                  <a:srgbClr val="000000"/>
                </a:solidFill>
                <a:effectLst/>
                <a:latin typeface="Lato" panose="020F0502020204030203" pitchFamily="34" charset="0"/>
              </a:rPr>
              <a:t>Workspaces</a:t>
            </a:r>
            <a:r>
              <a:rPr lang="en-US" b="0" i="0" dirty="0">
                <a:solidFill>
                  <a:srgbClr val="000000"/>
                </a:solidFill>
                <a:effectLst/>
                <a:latin typeface="Lato" panose="020F0502020204030203" pitchFamily="34" charset="0"/>
              </a:rPr>
              <a:t> &gt; </a:t>
            </a:r>
            <a:r>
              <a:rPr lang="en-US" b="1" i="0" dirty="0">
                <a:solidFill>
                  <a:srgbClr val="000000"/>
                </a:solidFill>
                <a:effectLst/>
                <a:latin typeface="Lato" panose="020F0502020204030203" pitchFamily="34" charset="0"/>
              </a:rPr>
              <a:t>Compliance Workspace</a:t>
            </a:r>
            <a:endParaRPr lang="en-US" b="0" i="0" dirty="0">
              <a:solidFill>
                <a:srgbClr val="000000"/>
              </a:solidFill>
              <a:effectLst/>
              <a:latin typeface="Lato" panose="020F0502020204030203" pitchFamily="34" charset="0"/>
            </a:endParaRPr>
          </a:p>
          <a:p>
            <a:pPr algn="l">
              <a:buFont typeface="+mj-lt"/>
              <a:buAutoNum type="alphaLcPeriod"/>
            </a:pPr>
            <a:r>
              <a:rPr lang="en-US" b="0" i="0" dirty="0">
                <a:solidFill>
                  <a:srgbClr val="000000"/>
                </a:solidFill>
                <a:effectLst/>
                <a:latin typeface="Lato" panose="020F0502020204030203" pitchFamily="34" charset="0"/>
              </a:rPr>
              <a:t>Select the list icon and then navigate to </a:t>
            </a:r>
            <a:r>
              <a:rPr lang="en-US" b="1" i="0" dirty="0">
                <a:solidFill>
                  <a:srgbClr val="000000"/>
                </a:solidFill>
                <a:effectLst/>
                <a:latin typeface="Lato" panose="020F0502020204030203" pitchFamily="34" charset="0"/>
              </a:rPr>
              <a:t>Control attestations</a:t>
            </a:r>
            <a:r>
              <a:rPr lang="en-US" b="0" i="0" dirty="0">
                <a:solidFill>
                  <a:srgbClr val="000000"/>
                </a:solidFill>
                <a:effectLst/>
                <a:latin typeface="Lato" panose="020F0502020204030203" pitchFamily="34" charset="0"/>
              </a:rPr>
              <a:t> &gt; </a:t>
            </a:r>
            <a:r>
              <a:rPr lang="en-US" b="1" i="0" dirty="0">
                <a:solidFill>
                  <a:srgbClr val="000000"/>
                </a:solidFill>
                <a:effectLst/>
                <a:latin typeface="Lato" panose="020F0502020204030203" pitchFamily="34" charset="0"/>
              </a:rPr>
              <a:t>Smart Assessments</a:t>
            </a:r>
            <a:r>
              <a:rPr lang="en-US" b="0" i="0" dirty="0">
                <a:solidFill>
                  <a:srgbClr val="000000"/>
                </a:solidFill>
                <a:effectLst/>
                <a:latin typeface="Lato" panose="020F0502020204030203" pitchFamily="34" charset="0"/>
              </a:rPr>
              <a:t>.</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107</a:t>
            </a:fld>
            <a:endParaRPr lang="en-US" dirty="0"/>
          </a:p>
        </p:txBody>
      </p:sp>
    </p:spTree>
    <p:extLst>
      <p:ext uri="{BB962C8B-B14F-4D97-AF65-F5344CB8AC3E}">
        <p14:creationId xmlns:p14="http://schemas.microsoft.com/office/powerpoint/2010/main" val="292799817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Compliance Scoring is automatically completed by the system.</a:t>
            </a:r>
          </a:p>
          <a:p>
            <a:pPr marL="0" indent="0">
              <a:buNone/>
            </a:pPr>
            <a:r>
              <a:rPr lang="en-GB" dirty="0"/>
              <a:t>To calculate the compliance score using the control weight, the property needs to be set to True.</a:t>
            </a:r>
          </a:p>
          <a:p>
            <a:pPr marL="0" indent="0">
              <a:buNone/>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Average score of controls based on weighting can be calculated by dividing the total weight of compliant controls by the total weight of all controls.</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dirty="0"/>
              <a:t>This is the most commonly used method but can be set to false if weighting is not required.</a:t>
            </a:r>
          </a:p>
          <a:p>
            <a:pPr marL="0" indent="0">
              <a:buNone/>
            </a:pP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0" indent="0">
              <a:buNone/>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Controls in active states only are considered during the compliance score calculation, ‘In Draft’ and ‘Retired’ states as well as controls that are ‘Not applicable’, are not included.</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109</a:t>
            </a:fld>
            <a:endParaRPr lang="en-US" dirty="0"/>
          </a:p>
        </p:txBody>
      </p:sp>
    </p:spTree>
    <p:extLst>
      <p:ext uri="{BB962C8B-B14F-4D97-AF65-F5344CB8AC3E}">
        <p14:creationId xmlns:p14="http://schemas.microsoft.com/office/powerpoint/2010/main" val="186753631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Control 1 and Control 2 are compliant and have a total weight of 20.</a:t>
            </a:r>
          </a:p>
          <a:p>
            <a:pPr marL="0" indent="0">
              <a:buNone/>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Control 1, 2 and 3 are active controls and therefore the total control weight is 40. The overall compliance percentage for the entity is 50%.</a:t>
            </a:r>
            <a:endParaRPr lang="en-GB" dirty="0"/>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110</a:t>
            </a:fld>
            <a:endParaRPr lang="en-US" dirty="0"/>
          </a:p>
        </p:txBody>
      </p:sp>
    </p:spTree>
    <p:extLst>
      <p:ext uri="{BB962C8B-B14F-4D97-AF65-F5344CB8AC3E}">
        <p14:creationId xmlns:p14="http://schemas.microsoft.com/office/powerpoint/2010/main" val="225812099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Control 1 and Control 2 are compliant and so the total compliant control number is 2.</a:t>
            </a:r>
          </a:p>
          <a:p>
            <a:pPr marL="0" indent="0">
              <a:buNone/>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rPr>
              <a:t>Control 1, 2 and 3 are all active controls and therefore the total control number is 3. The overall compliance percentage for the entity is 67%.</a:t>
            </a:r>
            <a:endParaRPr lang="en-GB" dirty="0"/>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111</a:t>
            </a:fld>
            <a:endParaRPr lang="en-US" dirty="0"/>
          </a:p>
        </p:txBody>
      </p:sp>
    </p:spTree>
    <p:extLst>
      <p:ext uri="{BB962C8B-B14F-4D97-AF65-F5344CB8AC3E}">
        <p14:creationId xmlns:p14="http://schemas.microsoft.com/office/powerpoint/2010/main" val="405136608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Control Objective compliance score is the average of any child control objective and control scores</a:t>
            </a:r>
          </a:p>
          <a:p>
            <a:pPr marL="0" indent="0">
              <a:buNone/>
            </a:pPr>
            <a:r>
              <a:rPr lang="en-GB" dirty="0"/>
              <a:t>Policy compliance score is the average of any child policy and control objective scores</a:t>
            </a:r>
          </a:p>
          <a:p>
            <a:pPr marL="0" indent="0">
              <a:buNone/>
            </a:pPr>
            <a:r>
              <a:rPr lang="en-GB" dirty="0"/>
              <a:t>Citation compliance score is the average of any child citation and control objective scores</a:t>
            </a:r>
          </a:p>
          <a:p>
            <a:pPr marL="0" indent="0">
              <a:buNone/>
            </a:pPr>
            <a:r>
              <a:rPr lang="en-GB" dirty="0"/>
              <a:t>At the highest level, the authority document is the average of the citation scores.</a:t>
            </a:r>
          </a:p>
          <a:p>
            <a:pPr marL="0" indent="0">
              <a:buNone/>
            </a:pPr>
            <a:endParaRPr lang="en-GB" dirty="0"/>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dirty="0"/>
              <a:t>Compliance score is also rolled up to the entity level, taking the average of all control scores. *Please note the addition of adding the average downstream entity scores is new for Yokohama release*</a:t>
            </a:r>
          </a:p>
          <a:p>
            <a:pPr marL="0" indent="0">
              <a:buNone/>
            </a:pPr>
            <a:r>
              <a:rPr lang="en-GB" dirty="0"/>
              <a:t>Entity Type compliance is calculated by the average of all entity compliance scores.</a:t>
            </a:r>
          </a:p>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112</a:t>
            </a:fld>
            <a:endParaRPr lang="en-US" dirty="0"/>
          </a:p>
        </p:txBody>
      </p:sp>
    </p:spTree>
    <p:extLst>
      <p:ext uri="{BB962C8B-B14F-4D97-AF65-F5344CB8AC3E}">
        <p14:creationId xmlns:p14="http://schemas.microsoft.com/office/powerpoint/2010/main" val="92773402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113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6409232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and Compliance &gt; Administration &gt; Attestation Types</a:t>
            </a:r>
          </a:p>
          <a:p>
            <a:r>
              <a:rPr lang="en-US" dirty="0"/>
              <a:t>Questions can be added directly into the metric category or into the question bank where they can be reused in other categories/assessments.</a:t>
            </a:r>
          </a:p>
        </p:txBody>
      </p:sp>
      <p:sp>
        <p:nvSpPr>
          <p:cNvPr id="4" name="Slide Number Placeholder 3"/>
          <p:cNvSpPr>
            <a:spLocks noGrp="1"/>
          </p:cNvSpPr>
          <p:nvPr>
            <p:ph type="sldNum" sz="quarter" idx="5"/>
          </p:nvPr>
        </p:nvSpPr>
        <p:spPr/>
        <p:txBody>
          <a:bodyPr/>
          <a:lstStyle/>
          <a:p>
            <a:fld id="{074299CD-3469-7241-AD37-C0E01E3A61D2}" type="slidenum">
              <a:rPr lang="en-US" smtClean="0"/>
              <a:pPr/>
              <a:t>114</a:t>
            </a:fld>
            <a:endParaRPr lang="en-US" dirty="0"/>
          </a:p>
        </p:txBody>
      </p:sp>
    </p:spTree>
    <p:extLst>
      <p:ext uri="{BB962C8B-B14F-4D97-AF65-F5344CB8AC3E}">
        <p14:creationId xmlns:p14="http://schemas.microsoft.com/office/powerpoint/2010/main" val="26642447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 </a:t>
            </a:r>
            <a:r>
              <a:rPr lang="en-US" sz="1200" dirty="0">
                <a:effectLst/>
                <a:latin typeface="Century Gothic" panose="020B0502020202020204" pitchFamily="34" charset="0"/>
                <a:ea typeface="Calibri" panose="020F0502020204030204" pitchFamily="34" charset="0"/>
                <a:cs typeface="Arial" panose="020B0604020202020204" pitchFamily="34" charset="0"/>
              </a:rPr>
              <a:t>attestation ‘GRC Attestation’</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115</a:t>
            </a:fld>
            <a:endParaRPr lang="en-US" dirty="0"/>
          </a:p>
        </p:txBody>
      </p:sp>
    </p:spTree>
    <p:extLst>
      <p:ext uri="{BB962C8B-B14F-4D97-AF65-F5344CB8AC3E}">
        <p14:creationId xmlns:p14="http://schemas.microsoft.com/office/powerpoint/2010/main" val="263098415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116</a:t>
            </a:fld>
            <a:endParaRPr lang="en-US" dirty="0"/>
          </a:p>
        </p:txBody>
      </p:sp>
    </p:spTree>
    <p:extLst>
      <p:ext uri="{BB962C8B-B14F-4D97-AF65-F5344CB8AC3E}">
        <p14:creationId xmlns:p14="http://schemas.microsoft.com/office/powerpoint/2010/main" val="4019530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Review the outcomes.</a:t>
            </a:r>
            <a:r>
              <a:rPr lang="en-US" baseline="0" dirty="0"/>
              <a:t> </a:t>
            </a:r>
          </a:p>
          <a:p>
            <a:r>
              <a:rPr lang="en-US" baseline="0" dirty="0"/>
              <a:t>It may be useful to discuss the use of Epics and Stories to manage the requirements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17</a:t>
            </a:fld>
            <a:endParaRPr lang="en-US" dirty="0"/>
          </a:p>
        </p:txBody>
      </p:sp>
    </p:spTree>
    <p:extLst>
      <p:ext uri="{BB962C8B-B14F-4D97-AF65-F5344CB8AC3E}">
        <p14:creationId xmlns:p14="http://schemas.microsoft.com/office/powerpoint/2010/main" val="43031288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117</a:t>
            </a:fld>
            <a:endParaRPr lang="en-US" dirty="0"/>
          </a:p>
        </p:txBody>
      </p:sp>
    </p:spTree>
    <p:extLst>
      <p:ext uri="{BB962C8B-B14F-4D97-AF65-F5344CB8AC3E}">
        <p14:creationId xmlns:p14="http://schemas.microsoft.com/office/powerpoint/2010/main" val="135694844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118</a:t>
            </a:fld>
            <a:endParaRPr lang="en-US" dirty="0"/>
          </a:p>
        </p:txBody>
      </p:sp>
    </p:spTree>
    <p:extLst>
      <p:ext uri="{BB962C8B-B14F-4D97-AF65-F5344CB8AC3E}">
        <p14:creationId xmlns:p14="http://schemas.microsoft.com/office/powerpoint/2010/main" val="247874827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Available in the Questions tab</a:t>
            </a:r>
          </a:p>
        </p:txBody>
      </p:sp>
      <p:sp>
        <p:nvSpPr>
          <p:cNvPr id="4" name="Slide Number Placeholder 3"/>
          <p:cNvSpPr>
            <a:spLocks noGrp="1"/>
          </p:cNvSpPr>
          <p:nvPr>
            <p:ph type="sldNum" sz="quarter" idx="5"/>
          </p:nvPr>
        </p:nvSpPr>
        <p:spPr/>
        <p:txBody>
          <a:bodyPr/>
          <a:lstStyle/>
          <a:p>
            <a:fld id="{074299CD-3469-7241-AD37-C0E01E3A61D2}" type="slidenum">
              <a:rPr lang="en-US" smtClean="0"/>
              <a:pPr/>
              <a:t>119</a:t>
            </a:fld>
            <a:endParaRPr lang="en-US" dirty="0"/>
          </a:p>
        </p:txBody>
      </p:sp>
    </p:spTree>
    <p:extLst>
      <p:ext uri="{BB962C8B-B14F-4D97-AF65-F5344CB8AC3E}">
        <p14:creationId xmlns:p14="http://schemas.microsoft.com/office/powerpoint/2010/main" val="303799609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*TIP* Use the description box on the section to add instructions for the assessors</a:t>
            </a:r>
          </a:p>
          <a:p>
            <a:r>
              <a:rPr lang="en-US" b="1" i="0" dirty="0">
                <a:solidFill>
                  <a:srgbClr val="000000"/>
                </a:solidFill>
                <a:effectLst/>
                <a:latin typeface="Lato" panose="020F0502020204030203" pitchFamily="34" charset="0"/>
              </a:rPr>
              <a:t>Note:</a:t>
            </a:r>
            <a:r>
              <a:rPr lang="en-US" b="0" i="0" dirty="0">
                <a:solidFill>
                  <a:srgbClr val="000000"/>
                </a:solidFill>
                <a:effectLst/>
                <a:latin typeface="Lato" panose="020F0502020204030203" pitchFamily="34" charset="0"/>
              </a:rPr>
              <a:t> You can create an assessment only from a published assessment template.</a:t>
            </a:r>
          </a:p>
          <a:p>
            <a:r>
              <a:rPr lang="en-US" b="1" i="0" dirty="0">
                <a:solidFill>
                  <a:srgbClr val="000000"/>
                </a:solidFill>
                <a:effectLst/>
                <a:latin typeface="Lato" panose="020F0502020204030203" pitchFamily="34" charset="0"/>
              </a:rPr>
              <a:t>Note: </a:t>
            </a:r>
            <a:r>
              <a:rPr lang="en-US" b="0" i="0" dirty="0">
                <a:solidFill>
                  <a:srgbClr val="000000"/>
                </a:solidFill>
                <a:effectLst/>
                <a:latin typeface="Lato" panose="020F0502020204030203" pitchFamily="34" charset="0"/>
              </a:rPr>
              <a:t>If there isn’t an associated active assessment, you can modify and publish these published templates again.</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120</a:t>
            </a:fld>
            <a:endParaRPr lang="en-US" dirty="0"/>
          </a:p>
        </p:txBody>
      </p:sp>
    </p:spTree>
    <p:extLst>
      <p:ext uri="{BB962C8B-B14F-4D97-AF65-F5344CB8AC3E}">
        <p14:creationId xmlns:p14="http://schemas.microsoft.com/office/powerpoint/2010/main" val="73797282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121</a:t>
            </a:fld>
            <a:endParaRPr lang="en-US" dirty="0"/>
          </a:p>
        </p:txBody>
      </p:sp>
    </p:spTree>
    <p:extLst>
      <p:ext uri="{BB962C8B-B14F-4D97-AF65-F5344CB8AC3E}">
        <p14:creationId xmlns:p14="http://schemas.microsoft.com/office/powerpoint/2010/main" val="284834326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122</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11596055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Source Serif Pro" panose="020B0604020202020204" pitchFamily="18" charset="0"/>
              </a:rPr>
              <a:t>A CCM programme should include risk detection, prevention, remediation, and compliance components, all focusing on people, processes, and technology.</a:t>
            </a:r>
          </a:p>
          <a:p>
            <a:r>
              <a:rPr lang="en-US" b="0" i="0" dirty="0">
                <a:effectLst/>
                <a:latin typeface="Source Serif Pro" panose="02040603050405020204" pitchFamily="18" charset="0"/>
              </a:rPr>
              <a:t>Using CCM to monitor key business processes against business rules enables organizations to identify patterns and anomalies to help minimize potential risk exposures.</a:t>
            </a:r>
            <a:endParaRPr lang="en-US"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124</a:t>
            </a:fld>
            <a:endParaRPr lang="en-US" dirty="0"/>
          </a:p>
        </p:txBody>
      </p:sp>
    </p:spTree>
    <p:extLst>
      <p:ext uri="{BB962C8B-B14F-4D97-AF65-F5344CB8AC3E}">
        <p14:creationId xmlns:p14="http://schemas.microsoft.com/office/powerpoint/2010/main" val="16014383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for Kingston</a:t>
            </a:r>
          </a:p>
        </p:txBody>
      </p:sp>
      <p:sp>
        <p:nvSpPr>
          <p:cNvPr id="4" name="Slide Number Placeholder 3"/>
          <p:cNvSpPr>
            <a:spLocks noGrp="1"/>
          </p:cNvSpPr>
          <p:nvPr>
            <p:ph type="sldNum" sz="quarter" idx="10"/>
          </p:nvPr>
        </p:nvSpPr>
        <p:spPr/>
        <p:txBody>
          <a:bodyPr/>
          <a:lstStyle/>
          <a:p>
            <a:fld id="{074299CD-3469-7241-AD37-C0E01E3A61D2}" type="slidenum">
              <a:rPr lang="en-US" smtClean="0"/>
              <a:pPr/>
              <a:t>125</a:t>
            </a:fld>
            <a:endParaRPr lang="en-US" dirty="0"/>
          </a:p>
        </p:txBody>
      </p:sp>
    </p:spTree>
    <p:extLst>
      <p:ext uri="{BB962C8B-B14F-4D97-AF65-F5344CB8AC3E}">
        <p14:creationId xmlns:p14="http://schemas.microsoft.com/office/powerpoint/2010/main" val="100654703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https://docs.servicenow.com/bundle/tokyo-governance-risk-compliance/page/product/grc-indicators/task/t_CreateIndicatorTemplate.html</a:t>
            </a:r>
          </a:p>
        </p:txBody>
      </p:sp>
      <p:sp>
        <p:nvSpPr>
          <p:cNvPr id="4" name="Slide Number Placeholder 3"/>
          <p:cNvSpPr>
            <a:spLocks noGrp="1"/>
          </p:cNvSpPr>
          <p:nvPr>
            <p:ph type="sldNum" sz="quarter" idx="5"/>
          </p:nvPr>
        </p:nvSpPr>
        <p:spPr/>
        <p:txBody>
          <a:bodyPr/>
          <a:lstStyle/>
          <a:p>
            <a:fld id="{074299CD-3469-7241-AD37-C0E01E3A61D2}" type="slidenum">
              <a:rPr lang="en-US" smtClean="0"/>
              <a:pPr/>
              <a:t>127</a:t>
            </a:fld>
            <a:endParaRPr lang="en-US" dirty="0"/>
          </a:p>
        </p:txBody>
      </p:sp>
    </p:spTree>
    <p:extLst>
      <p:ext uri="{BB962C8B-B14F-4D97-AF65-F5344CB8AC3E}">
        <p14:creationId xmlns:p14="http://schemas.microsoft.com/office/powerpoint/2010/main" val="412410372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128</a:t>
            </a:fld>
            <a:endParaRPr lang="en-US" dirty="0"/>
          </a:p>
        </p:txBody>
      </p:sp>
    </p:spTree>
    <p:extLst>
      <p:ext uri="{BB962C8B-B14F-4D97-AF65-F5344CB8AC3E}">
        <p14:creationId xmlns:p14="http://schemas.microsoft.com/office/powerpoint/2010/main" val="2504306213"/>
      </p:ext>
    </p:extLst>
  </p:cSld>
  <p:clrMapOvr>
    <a:masterClrMapping/>
  </p:clrMapOvr>
</p:notes>
</file>

<file path=ppt/slideLayouts/_rels/slideLayout1.xml.rels>&#65279;<?xml version="1.0" encoding="utf-8"?><Relationships xmlns="http://schemas.openxmlformats.org/package/2006/relationships"><Relationship Type="http://schemas.openxmlformats.org/officeDocument/2006/relationships/image" Target="/ppt/media/image4.png" Id="rId2" /><Relationship Type="http://schemas.openxmlformats.org/officeDocument/2006/relationships/slideMaster" Target="/ppt/slideMasters/slideMaster1.xml" Id="rId1" /></Relationships>
</file>

<file path=ppt/slideLayouts/_rels/slideLayout129.xml.rels>&#65279;<?xml version="1.0" encoding="utf-8"?><Relationships xmlns="http://schemas.openxmlformats.org/package/2006/relationships"><Relationship Type="http://schemas.openxmlformats.org/officeDocument/2006/relationships/image" Target="/ppt/media/image23.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0.xml.rels>&#65279;<?xml version="1.0" encoding="utf-8"?><Relationships xmlns="http://schemas.openxmlformats.org/package/2006/relationships"><Relationship Type="http://schemas.openxmlformats.org/officeDocument/2006/relationships/image" Target="/ppt/media/image24.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1.xml.rels>&#65279;<?xml version="1.0" encoding="utf-8"?><Relationships xmlns="http://schemas.openxmlformats.org/package/2006/relationships"><Relationship Type="http://schemas.openxmlformats.org/officeDocument/2006/relationships/image" Target="/ppt/media/image25.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2.xml.rels>&#65279;<?xml version="1.0" encoding="utf-8"?><Relationships xmlns="http://schemas.openxmlformats.org/package/2006/relationships"><Relationship Type="http://schemas.openxmlformats.org/officeDocument/2006/relationships/image" Target="/ppt/media/image26.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3.xml.rels>&#65279;<?xml version="1.0" encoding="utf-8"?><Relationships xmlns="http://schemas.openxmlformats.org/package/2006/relationships"><Relationship Type="http://schemas.openxmlformats.org/officeDocument/2006/relationships/image" Target="/ppt/media/image27.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5.xml.rels>&#65279;<?xml version="1.0" encoding="utf-8"?><Relationships xmlns="http://schemas.openxmlformats.org/package/2006/relationships"><Relationship Type="http://schemas.openxmlformats.org/officeDocument/2006/relationships/image" Target="/ppt/media/image29.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7.xml.rels>&#65279;<?xml version="1.0" encoding="utf-8"?><Relationships xmlns="http://schemas.openxmlformats.org/package/2006/relationships"><Relationship Type="http://schemas.openxmlformats.org/officeDocument/2006/relationships/image" Target="/ppt/media/image31.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8.xml.rels>&#65279;<?xml version="1.0" encoding="utf-8"?><Relationships xmlns="http://schemas.openxmlformats.org/package/2006/relationships"><Relationship Type="http://schemas.openxmlformats.org/officeDocument/2006/relationships/image" Target="/ppt/media/image32.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39.xml.rels>&#65279;<?xml version="1.0" encoding="utf-8"?><Relationships xmlns="http://schemas.openxmlformats.org/package/2006/relationships"><Relationship Type="http://schemas.openxmlformats.org/officeDocument/2006/relationships/image" Target="/ppt/media/image33.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40.xml.rels>&#65279;<?xml version="1.0" encoding="utf-8"?><Relationships xmlns="http://schemas.openxmlformats.org/package/2006/relationships"><Relationship Type="http://schemas.openxmlformats.org/officeDocument/2006/relationships/image" Target="/ppt/media/image34.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41.xml.rels>&#65279;<?xml version="1.0" encoding="utf-8"?><Relationships xmlns="http://schemas.openxmlformats.org/package/2006/relationships"><Relationship Type="http://schemas.openxmlformats.org/officeDocument/2006/relationships/image" Target="/ppt/media/image35.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42.xml.rels>&#65279;<?xml version="1.0" encoding="utf-8"?><Relationships xmlns="http://schemas.openxmlformats.org/package/2006/relationships"><Relationship Type="http://schemas.openxmlformats.org/officeDocument/2006/relationships/image" Target="/ppt/media/image36.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43.xml.rels>&#65279;<?xml version="1.0" encoding="utf-8"?><Relationships xmlns="http://schemas.openxmlformats.org/package/2006/relationships"><Relationship Type="http://schemas.openxmlformats.org/officeDocument/2006/relationships/image" Target="/ppt/media/image37.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44.xml.rels>&#65279;<?xml version="1.0" encoding="utf-8"?><Relationships xmlns="http://schemas.openxmlformats.org/package/2006/relationships"><Relationship Type="http://schemas.openxmlformats.org/officeDocument/2006/relationships/image" Target="/ppt/media/image38.png" Id="rId3" /><Relationship Type="http://schemas.openxmlformats.org/officeDocument/2006/relationships/image" Target="/ppt/media/image22.png" Id="rId2" /><Relationship Type="http://schemas.openxmlformats.org/officeDocument/2006/relationships/slideMaster" Target="/ppt/slideMasters/slideMaster3.xml" Id="rId1" /></Relationships>
</file>

<file path=ppt/slideLayouts/_rels/slideLayout19.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2.xml.rels>&#65279;<?xml version="1.0" encoding="utf-8"?><Relationships xmlns="http://schemas.openxmlformats.org/package/2006/relationships"><Relationship Type="http://schemas.openxmlformats.org/officeDocument/2006/relationships/image" Target="/ppt/media/image4.png" Id="rId2" /><Relationship Type="http://schemas.openxmlformats.org/officeDocument/2006/relationships/slideMaster" Target="/ppt/slideMasters/slideMaster1.xml" Id="rId1" /></Relationships>
</file>

<file path=ppt/slideLayouts/_rels/slideLayout28.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35.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36.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38.xml.rels>&#65279;<?xml version="1.0" encoding="utf-8"?><Relationships xmlns="http://schemas.openxmlformats.org/package/2006/relationships"><Relationship Type="http://schemas.openxmlformats.org/officeDocument/2006/relationships/image" Target="/ppt/media/image6.png" Id="rId2" /><Relationship Type="http://schemas.openxmlformats.org/officeDocument/2006/relationships/slideMaster" Target="/ppt/slideMasters/slideMaster1.xml" Id="rId1" /></Relationships>
</file>

<file path=ppt/slideLayouts/_rels/slideLayout40.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1.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2.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3.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4.xml.rels>&#65279;<?xml version="1.0" encoding="utf-8"?><Relationships xmlns="http://schemas.openxmlformats.org/package/2006/relationships"><Relationship Type="http://schemas.openxmlformats.org/officeDocument/2006/relationships/image" Target="/ppt/media/image8.png" Id="rId2" /><Relationship Type="http://schemas.openxmlformats.org/officeDocument/2006/relationships/slideMaster" Target="/ppt/slideMasters/slideMaster1.xml" Id="rId1" /></Relationships>
</file>

<file path=ppt/slideLayouts/_rels/slideLayout45.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6.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8.xml.rels>&#65279;<?xml version="1.0" encoding="utf-8"?><Relationships xmlns="http://schemas.openxmlformats.org/package/2006/relationships"><Relationship Type="http://schemas.openxmlformats.org/officeDocument/2006/relationships/image" Target="/ppt/media/image9.png" Id="rId2" /><Relationship Type="http://schemas.openxmlformats.org/officeDocument/2006/relationships/slideMaster" Target="/ppt/slideMasters/slideMaster1.xml" Id="rId1" /></Relationships>
</file>

<file path=ppt/slideLayouts/_rels/slideLayout49.xml.rels>&#65279;<?xml version="1.0" encoding="utf-8"?><Relationships xmlns="http://schemas.openxmlformats.org/package/2006/relationships"><Relationship Type="http://schemas.openxmlformats.org/officeDocument/2006/relationships/image" Target="/ppt/media/image9.png" Id="rId2" /><Relationship Type="http://schemas.openxmlformats.org/officeDocument/2006/relationships/slideMaster" Target="/ppt/slideMasters/slideMaster1.xml" Id="rId1" /></Relationships>
</file>

<file path=ppt/slideLayouts/_rels/slideLayout50.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51.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6.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83.xml.rels>&#65279;<?xml version="1.0" encoding="utf-8"?><Relationships xmlns="http://schemas.openxmlformats.org/package/2006/relationships"><Relationship Type="http://schemas.openxmlformats.org/officeDocument/2006/relationships/slideMaster" Target="/ppt/slideMasters/slideMaster2.xml" Id="rId1"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34738459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Introductions_1">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9" name="Title 47">
            <a:extLst>
              <a:ext uri="{FF2B5EF4-FFF2-40B4-BE49-F238E27FC236}">
                <a16:creationId xmlns:a16="http://schemas.microsoft.com/office/drawing/2014/main" id="{52D7E0C7-A409-4E3A-8FF5-72702323CBF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dirty="0"/>
              <a:t>Click to edit master title style</a:t>
            </a:r>
            <a:endParaRPr lang="en-US" dirty="0"/>
          </a:p>
        </p:txBody>
      </p:sp>
      <p:sp>
        <p:nvSpPr>
          <p:cNvPr id="10" name="Text Placeholder 49">
            <a:extLst>
              <a:ext uri="{FF2B5EF4-FFF2-40B4-BE49-F238E27FC236}">
                <a16:creationId xmlns:a16="http://schemas.microsoft.com/office/drawing/2014/main" id="{1B32A747-FDF7-4355-977E-2B2984A6FE46}"/>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pic>
        <p:nvPicPr>
          <p:cNvPr id="3" name="Picture 2">
            <a:extLst>
              <a:ext uri="{FF2B5EF4-FFF2-40B4-BE49-F238E27FC236}">
                <a16:creationId xmlns:a16="http://schemas.microsoft.com/office/drawing/2014/main" id="{91A9693D-59E4-99BE-B477-2D537ACD7012}"/>
              </a:ext>
            </a:extLst>
          </p:cNvPr>
          <p:cNvPicPr>
            <a:picLocks noChangeAspect="1"/>
          </p:cNvPicPr>
          <p:nvPr userDrawn="1"/>
        </p:nvPicPr>
        <p:blipFill>
          <a:blip r:embed="rId3"/>
          <a:stretch>
            <a:fillRect/>
          </a:stretch>
        </p:blipFill>
        <p:spPr>
          <a:xfrm>
            <a:off x="4199138" y="0"/>
            <a:ext cx="9144001" cy="6858000"/>
          </a:xfrm>
          <a:prstGeom prst="rect">
            <a:avLst/>
          </a:prstGeom>
        </p:spPr>
      </p:pic>
    </p:spTree>
    <p:extLst>
      <p:ext uri="{BB962C8B-B14F-4D97-AF65-F5344CB8AC3E}">
        <p14:creationId xmlns:p14="http://schemas.microsoft.com/office/powerpoint/2010/main" val="14753267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B1EFAC29-19DB-4B7E-A288-7DCFFE7DA872}"/>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50219250-67E3-4520-8EB5-DB5A6A529A86}"/>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A95A6145-7165-3DA3-8E6A-6356FBDEF29E}"/>
              </a:ext>
            </a:extLst>
          </p:cNvPr>
          <p:cNvPicPr>
            <a:picLocks noChangeAspect="1"/>
          </p:cNvPicPr>
          <p:nvPr userDrawn="1"/>
        </p:nvPicPr>
        <p:blipFill>
          <a:blip r:embed="rId3" cstate="print">
            <a:extLst>
              <a:ext uri="{28A0092B-C50C-407E-A947-70E740481C1C}">
                <a14:useLocalDpi xmlns:a14="http://schemas.microsoft.com/office/drawing/2010/main"/>
              </a:ext>
            </a:extLst>
          </a:blip>
          <a:srcRect l="3265" r="3265"/>
          <a:stretch/>
        </p:blipFill>
        <p:spPr>
          <a:xfrm>
            <a:off x="5185131" y="647952"/>
            <a:ext cx="7391357" cy="5930838"/>
          </a:xfrm>
          <a:prstGeom prst="rect">
            <a:avLst/>
          </a:prstGeom>
        </p:spPr>
      </p:pic>
    </p:spTree>
    <p:extLst>
      <p:ext uri="{BB962C8B-B14F-4D97-AF65-F5344CB8AC3E}">
        <p14:creationId xmlns:p14="http://schemas.microsoft.com/office/powerpoint/2010/main" val="27035895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Housekeep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08C2759F-388B-4FFC-8124-E0F43A3424E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466B08DC-317C-4177-9DE3-B0B001AA86CF}"/>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33E5993A-A394-87E5-88CF-2C4F653B6715}"/>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5927016" y="1631189"/>
            <a:ext cx="6135649" cy="4601737"/>
          </a:xfrm>
          <a:prstGeom prst="rect">
            <a:avLst/>
          </a:prstGeom>
        </p:spPr>
      </p:pic>
    </p:spTree>
    <p:extLst>
      <p:ext uri="{BB962C8B-B14F-4D97-AF65-F5344CB8AC3E}">
        <p14:creationId xmlns:p14="http://schemas.microsoft.com/office/powerpoint/2010/main" val="29537966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Objectiv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6901FB50-541B-4629-A4C9-421D1AE39B78}"/>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5B4D2521-BD14-45C7-93C8-43C3B24980E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B659EEFF-8B76-178B-6888-81AEE347046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8537" t="4354" r="14666"/>
          <a:stretch/>
        </p:blipFill>
        <p:spPr>
          <a:xfrm>
            <a:off x="5689937" y="133822"/>
            <a:ext cx="6261432" cy="6724178"/>
          </a:xfrm>
          <a:prstGeom prst="rect">
            <a:avLst/>
          </a:prstGeom>
        </p:spPr>
      </p:pic>
    </p:spTree>
    <p:extLst>
      <p:ext uri="{BB962C8B-B14F-4D97-AF65-F5344CB8AC3E}">
        <p14:creationId xmlns:p14="http://schemas.microsoft.com/office/powerpoint/2010/main" val="14444694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User, Group and Rol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B0518254-D434-4733-B6D0-678D868493E0}"/>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9165F60E-7AF3-4394-A8A9-5D80FED1814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1C366A4D-4208-F16B-0634-0FCCDDDB45AF}"/>
              </a:ext>
            </a:extLst>
          </p:cNvPr>
          <p:cNvPicPr>
            <a:picLocks noChangeAspect="1"/>
          </p:cNvPicPr>
          <p:nvPr userDrawn="1"/>
        </p:nvPicPr>
        <p:blipFill>
          <a:blip r:embed="rId3" cstate="print">
            <a:extLst>
              <a:ext uri="{28A0092B-C50C-407E-A947-70E740481C1C}">
                <a14:useLocalDpi xmlns:a14="http://schemas.microsoft.com/office/drawing/2010/main"/>
              </a:ext>
            </a:extLst>
          </a:blip>
          <a:srcRect l="15081" r="15081"/>
          <a:stretch/>
        </p:blipFill>
        <p:spPr>
          <a:xfrm>
            <a:off x="5596803" y="133823"/>
            <a:ext cx="6261432" cy="6724178"/>
          </a:xfrm>
          <a:prstGeom prst="rect">
            <a:avLst/>
          </a:prstGeom>
        </p:spPr>
      </p:pic>
    </p:spTree>
    <p:extLst>
      <p:ext uri="{BB962C8B-B14F-4D97-AF65-F5344CB8AC3E}">
        <p14:creationId xmlns:p14="http://schemas.microsoft.com/office/powerpoint/2010/main" val="26421259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Generic_1">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128EFD39-54A8-40D5-9D88-ACF47B33A64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E37DF3DD-5D5E-44B7-B680-EAB4E889A28B}"/>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81551095-FA43-65A0-3899-ABAC841FB028}"/>
              </a:ext>
            </a:extLst>
          </p:cNvPr>
          <p:cNvPicPr>
            <a:picLocks noChangeAspect="1"/>
          </p:cNvPicPr>
          <p:nvPr userDrawn="1"/>
        </p:nvPicPr>
        <p:blipFill>
          <a:blip r:embed="rId3"/>
          <a:srcRect/>
          <a:stretch/>
        </p:blipFill>
        <p:spPr>
          <a:xfrm>
            <a:off x="4579459" y="272054"/>
            <a:ext cx="8770307" cy="6577730"/>
          </a:xfrm>
          <a:prstGeom prst="rect">
            <a:avLst/>
          </a:prstGeom>
        </p:spPr>
      </p:pic>
    </p:spTree>
    <p:extLst>
      <p:ext uri="{BB962C8B-B14F-4D97-AF65-F5344CB8AC3E}">
        <p14:creationId xmlns:p14="http://schemas.microsoft.com/office/powerpoint/2010/main" val="24787803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Generic_3">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653510FE-36A4-4849-922F-39927C33443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E05672BC-F8B4-43DA-BBEC-97EDD358D462}"/>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761E3933-59C7-7122-8F61-58D2BB315A7D}"/>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519"/>
          <a:stretch/>
        </p:blipFill>
        <p:spPr>
          <a:xfrm>
            <a:off x="4330700" y="0"/>
            <a:ext cx="7858125" cy="6858000"/>
          </a:xfrm>
          <a:prstGeom prst="rect">
            <a:avLst/>
          </a:prstGeom>
        </p:spPr>
      </p:pic>
    </p:spTree>
    <p:extLst>
      <p:ext uri="{BB962C8B-B14F-4D97-AF65-F5344CB8AC3E}">
        <p14:creationId xmlns:p14="http://schemas.microsoft.com/office/powerpoint/2010/main" val="12429591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Generic_4">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37915A47-A5CA-4494-8882-6D1EDF2FB93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5F09FAFD-CCD7-4446-8869-03039301F8C8}"/>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1F73617F-E61D-D575-9FEA-D3EC599EE871}"/>
              </a:ext>
            </a:extLst>
          </p:cNvPr>
          <p:cNvPicPr>
            <a:picLocks noChangeAspect="1"/>
          </p:cNvPicPr>
          <p:nvPr userDrawn="1"/>
        </p:nvPicPr>
        <p:blipFill>
          <a:blip r:embed="rId3" cstate="print">
            <a:extLst>
              <a:ext uri="{28A0092B-C50C-407E-A947-70E740481C1C}">
                <a14:useLocalDpi xmlns:a14="http://schemas.microsoft.com/office/drawing/2010/main"/>
              </a:ext>
            </a:extLst>
          </a:blip>
          <a:srcRect l="3265" r="3265"/>
          <a:stretch/>
        </p:blipFill>
        <p:spPr>
          <a:xfrm>
            <a:off x="4520686" y="97471"/>
            <a:ext cx="8077397" cy="6481318"/>
          </a:xfrm>
          <a:prstGeom prst="rect">
            <a:avLst/>
          </a:prstGeom>
        </p:spPr>
      </p:pic>
    </p:spTree>
    <p:extLst>
      <p:ext uri="{BB962C8B-B14F-4D97-AF65-F5344CB8AC3E}">
        <p14:creationId xmlns:p14="http://schemas.microsoft.com/office/powerpoint/2010/main" val="37591213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Generic_5">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547A9C19-D518-496A-B2AA-8D818F4A9C3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71253004-4ABB-4D69-A70A-1FBEDB16EC8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F5CA86C3-2D96-5F59-8550-4398C7275876}"/>
              </a:ext>
            </a:extLst>
          </p:cNvPr>
          <p:cNvPicPr>
            <a:picLocks noChangeAspect="1"/>
          </p:cNvPicPr>
          <p:nvPr userDrawn="1"/>
        </p:nvPicPr>
        <p:blipFill>
          <a:blip r:embed="rId3"/>
          <a:srcRect/>
          <a:stretch/>
        </p:blipFill>
        <p:spPr>
          <a:xfrm>
            <a:off x="4881837" y="1157007"/>
            <a:ext cx="7511027" cy="5633270"/>
          </a:xfrm>
          <a:prstGeom prst="rect">
            <a:avLst/>
          </a:prstGeom>
        </p:spPr>
      </p:pic>
    </p:spTree>
    <p:extLst>
      <p:ext uri="{BB962C8B-B14F-4D97-AF65-F5344CB8AC3E}">
        <p14:creationId xmlns:p14="http://schemas.microsoft.com/office/powerpoint/2010/main" val="9957496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Generic_6">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623256D9-6A9A-4AF7-99DD-C1E3CEA9983A}"/>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D2979CF1-8918-4DE4-8B0D-AFC4AE283F0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411CEDFE-A27B-AD6F-8521-2810C823A9CE}"/>
              </a:ext>
            </a:extLst>
          </p:cNvPr>
          <p:cNvPicPr>
            <a:picLocks noChangeAspect="1"/>
          </p:cNvPicPr>
          <p:nvPr userDrawn="1"/>
        </p:nvPicPr>
        <p:blipFill>
          <a:blip r:embed="rId3"/>
          <a:srcRect/>
          <a:stretch/>
        </p:blipFill>
        <p:spPr>
          <a:xfrm>
            <a:off x="5449320" y="1355576"/>
            <a:ext cx="7080373" cy="5310279"/>
          </a:xfrm>
          <a:prstGeom prst="rect">
            <a:avLst/>
          </a:prstGeom>
        </p:spPr>
      </p:pic>
    </p:spTree>
    <p:extLst>
      <p:ext uri="{BB962C8B-B14F-4D97-AF65-F5344CB8AC3E}">
        <p14:creationId xmlns:p14="http://schemas.microsoft.com/office/powerpoint/2010/main" val="28506660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Generic_7">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61C3A5BC-19B5-4785-AE71-DDD82DE2B9D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3361E88E-BE6C-4463-BDFA-6B4E871D90B2}"/>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CEBAF27A-9A12-502F-CB33-B820198BD230}"/>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5456236" y="2169530"/>
            <a:ext cx="6736038" cy="4690872"/>
          </a:xfrm>
          <a:prstGeom prst="rect">
            <a:avLst/>
          </a:prstGeom>
        </p:spPr>
      </p:pic>
    </p:spTree>
    <p:extLst>
      <p:ext uri="{BB962C8B-B14F-4D97-AF65-F5344CB8AC3E}">
        <p14:creationId xmlns:p14="http://schemas.microsoft.com/office/powerpoint/2010/main" val="38776601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Generic_8">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C7B05262-16FE-4191-AAFD-4AAC4F3BEACB}"/>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D5217DC0-1909-41B3-96CE-485F6FAA829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257BF5CB-B0B3-8222-7758-7961BAD324E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842602" y="1135451"/>
            <a:ext cx="3227036" cy="7416681"/>
          </a:xfrm>
          <a:prstGeom prst="rect">
            <a:avLst/>
          </a:prstGeom>
        </p:spPr>
      </p:pic>
    </p:spTree>
    <p:extLst>
      <p:ext uri="{BB962C8B-B14F-4D97-AF65-F5344CB8AC3E}">
        <p14:creationId xmlns:p14="http://schemas.microsoft.com/office/powerpoint/2010/main" val="41918247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Generic_9">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CD4AC0C0-ED90-4552-A20C-7F3601DB909B}"/>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D52EE26-7ADA-490E-8003-5A340C4EB967}"/>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F1B7AACF-A959-47A4-BFEF-3AB61F94C886}"/>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5187" t="9797" r="13635" b="16624"/>
          <a:stretch/>
        </p:blipFill>
        <p:spPr>
          <a:xfrm>
            <a:off x="5788025" y="1079878"/>
            <a:ext cx="6400800" cy="4962581"/>
          </a:xfrm>
          <a:prstGeom prst="rect">
            <a:avLst/>
          </a:prstGeom>
        </p:spPr>
      </p:pic>
    </p:spTree>
    <p:extLst>
      <p:ext uri="{BB962C8B-B14F-4D97-AF65-F5344CB8AC3E}">
        <p14:creationId xmlns:p14="http://schemas.microsoft.com/office/powerpoint/2010/main" val="20870916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Generic_10">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11" name="Title 47">
            <a:extLst>
              <a:ext uri="{FF2B5EF4-FFF2-40B4-BE49-F238E27FC236}">
                <a16:creationId xmlns:a16="http://schemas.microsoft.com/office/drawing/2014/main" id="{FB9EC488-2BC0-43E3-B9AF-2576B0882E3D}"/>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E476F74-782F-4380-B82C-80E9AF36F125}"/>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2C0D2923-C4D8-713B-58D7-E4A42E856499}"/>
              </a:ext>
            </a:extLst>
          </p:cNvPr>
          <p:cNvPicPr>
            <a:picLocks noChangeAspect="1"/>
          </p:cNvPicPr>
          <p:nvPr userDrawn="1"/>
        </p:nvPicPr>
        <p:blipFill>
          <a:blip r:embed="rId3"/>
          <a:srcRect/>
          <a:stretch/>
        </p:blipFill>
        <p:spPr>
          <a:xfrm>
            <a:off x="5009783" y="1020197"/>
            <a:ext cx="7421523" cy="5566143"/>
          </a:xfrm>
          <a:prstGeom prst="rect">
            <a:avLst/>
          </a:prstGeom>
        </p:spPr>
      </p:pic>
    </p:spTree>
    <p:extLst>
      <p:ext uri="{BB962C8B-B14F-4D97-AF65-F5344CB8AC3E}">
        <p14:creationId xmlns:p14="http://schemas.microsoft.com/office/powerpoint/2010/main" val="32405282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780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4733225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17569790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3714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3936052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62D84E"/>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2" name="Footer Placeholder 4">
            <a:extLst>
              <a:ext uri="{FF2B5EF4-FFF2-40B4-BE49-F238E27FC236}">
                <a16:creationId xmlns:a16="http://schemas.microsoft.com/office/drawing/2014/main" id="{CDED476C-809D-4397-46D1-CDC635954CE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2025 ServiceNow, Inc. All Rights Reserved. </a:t>
            </a:r>
          </a:p>
        </p:txBody>
      </p:sp>
    </p:spTree>
    <p:extLst>
      <p:ext uri="{BB962C8B-B14F-4D97-AF65-F5344CB8AC3E}">
        <p14:creationId xmlns:p14="http://schemas.microsoft.com/office/powerpoint/2010/main" val="30321817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6_Two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p>
        </p:txBody>
      </p:sp>
      <p:sp>
        <p:nvSpPr>
          <p:cNvPr id="3" name="Content Placeholder 2"/>
          <p:cNvSpPr>
            <a:spLocks noGrp="1"/>
          </p:cNvSpPr>
          <p:nvPr>
            <p:ph sz="half" idx="1"/>
          </p:nvPr>
        </p:nvSpPr>
        <p:spPr bwMode="gray">
          <a:xfrm>
            <a:off x="452330" y="1152144"/>
            <a:ext cx="5383398"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bwMode="gray">
          <a:xfrm>
            <a:off x="6236167" y="1152144"/>
            <a:ext cx="5383398"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2191477"/>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Subtitle and Two Content">
    <p:bg>
      <p:bgRef idx="1001">
        <a:schemeClr val="bg1"/>
      </p:bgRef>
    </p:bg>
    <p:spTree>
      <p:nvGrpSpPr>
        <p:cNvPr id="1" name=""/>
        <p:cNvGrpSpPr/>
        <p:nvPr/>
      </p:nvGrpSpPr>
      <p:grpSpPr>
        <a:xfrm>
          <a:off x="0" y="0"/>
          <a:ext cx="0" cy="0"/>
          <a:chOff x="0" y="0"/>
          <a:chExt cx="0" cy="0"/>
        </a:xfrm>
      </p:grpSpPr>
      <p:sp>
        <p:nvSpPr>
          <p:cNvPr id="7" name="Text Placeholder 8"/>
          <p:cNvSpPr>
            <a:spLocks noGrp="1"/>
          </p:cNvSpPr>
          <p:nvPr>
            <p:ph type="body" sz="quarter" idx="13"/>
          </p:nvPr>
        </p:nvSpPr>
        <p:spPr>
          <a:xfrm>
            <a:off x="435630" y="987394"/>
            <a:ext cx="11272674" cy="446087"/>
          </a:xfrm>
        </p:spPr>
        <p:txBody>
          <a:bodyPr>
            <a:noAutofit/>
          </a:bodyPr>
          <a:lstStyle>
            <a:lvl1pPr marL="0" indent="0">
              <a:buNone/>
              <a:defRPr sz="1799"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5" name="Content Placeholder 2"/>
          <p:cNvSpPr>
            <a:spLocks noGrp="1"/>
          </p:cNvSpPr>
          <p:nvPr>
            <p:ph sz="half" idx="1"/>
          </p:nvPr>
        </p:nvSpPr>
        <p:spPr bwMode="gray">
          <a:xfrm>
            <a:off x="452330" y="1495047"/>
            <a:ext cx="5383398"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3"/>
          <p:cNvSpPr>
            <a:spLocks noGrp="1"/>
          </p:cNvSpPr>
          <p:nvPr>
            <p:ph sz="half" idx="2"/>
          </p:nvPr>
        </p:nvSpPr>
        <p:spPr bwMode="gray">
          <a:xfrm>
            <a:off x="6236167" y="1495047"/>
            <a:ext cx="5383398"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252157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Subtitle and Three Content">
    <p:bg>
      <p:bgRef idx="1001">
        <a:schemeClr val="bg1"/>
      </p:bgRef>
    </p:bg>
    <p:spTree>
      <p:nvGrpSpPr>
        <p:cNvPr id="1" name=""/>
        <p:cNvGrpSpPr/>
        <p:nvPr/>
      </p:nvGrpSpPr>
      <p:grpSpPr>
        <a:xfrm>
          <a:off x="0" y="0"/>
          <a:ext cx="0" cy="0"/>
          <a:chOff x="0" y="0"/>
          <a:chExt cx="0" cy="0"/>
        </a:xfrm>
      </p:grpSpPr>
      <p:sp>
        <p:nvSpPr>
          <p:cNvPr id="7" name="Text Placeholder 8"/>
          <p:cNvSpPr>
            <a:spLocks noGrp="1"/>
          </p:cNvSpPr>
          <p:nvPr>
            <p:ph type="body" sz="quarter" idx="13"/>
          </p:nvPr>
        </p:nvSpPr>
        <p:spPr>
          <a:xfrm>
            <a:off x="435630" y="987394"/>
            <a:ext cx="11225794" cy="446087"/>
          </a:xfrm>
        </p:spPr>
        <p:txBody>
          <a:bodyPr>
            <a:noAutofit/>
          </a:bodyPr>
          <a:lstStyle>
            <a:lvl1pPr marL="0" indent="0">
              <a:buNone/>
              <a:defRPr sz="1799"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5" name="Content Placeholder 2"/>
          <p:cNvSpPr>
            <a:spLocks noGrp="1"/>
          </p:cNvSpPr>
          <p:nvPr>
            <p:ph sz="half" idx="1"/>
          </p:nvPr>
        </p:nvSpPr>
        <p:spPr bwMode="gray">
          <a:xfrm>
            <a:off x="452330" y="1495047"/>
            <a:ext cx="3473815"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3"/>
          <p:cNvSpPr>
            <a:spLocks noGrp="1"/>
          </p:cNvSpPr>
          <p:nvPr>
            <p:ph sz="half" idx="2"/>
          </p:nvPr>
        </p:nvSpPr>
        <p:spPr bwMode="gray">
          <a:xfrm>
            <a:off x="4373988" y="1495047"/>
            <a:ext cx="3473815"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p>
        </p:txBody>
      </p:sp>
      <p:sp>
        <p:nvSpPr>
          <p:cNvPr id="8" name="Content Placeholder 3"/>
          <p:cNvSpPr>
            <a:spLocks noGrp="1"/>
          </p:cNvSpPr>
          <p:nvPr>
            <p:ph sz="half" idx="14"/>
          </p:nvPr>
        </p:nvSpPr>
        <p:spPr bwMode="gray">
          <a:xfrm>
            <a:off x="8295645" y="1495047"/>
            <a:ext cx="3473815" cy="4597347"/>
          </a:xfrm>
        </p:spPr>
        <p:txBody>
          <a:bodyPr/>
          <a:lstStyle>
            <a:lvl1pPr>
              <a:spcBef>
                <a:spcPts val="480"/>
              </a:spcBef>
              <a:defRPr sz="1999"/>
            </a:lvl1pPr>
            <a:lvl2pPr>
              <a:spcBef>
                <a:spcPts val="432"/>
              </a:spcBef>
              <a:defRPr sz="1799"/>
            </a:lvl2pPr>
            <a:lvl3pPr>
              <a:spcBef>
                <a:spcPts val="384"/>
              </a:spcBef>
              <a:defRPr sz="1600"/>
            </a:lvl3pPr>
            <a:lvl4pPr>
              <a:spcBef>
                <a:spcPts val="336"/>
              </a:spcBef>
              <a:defRPr sz="1400"/>
            </a:lvl4pPr>
            <a:lvl5pPr>
              <a:spcBef>
                <a:spcPts val="336"/>
              </a:spcBef>
              <a:defRPr sz="1400"/>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87797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a:t>Click to edit master text styles</a:t>
            </a:r>
          </a:p>
        </p:txBody>
      </p:sp>
    </p:spTree>
    <p:extLst>
      <p:ext uri="{BB962C8B-B14F-4D97-AF65-F5344CB8AC3E}">
        <p14:creationId xmlns:p14="http://schemas.microsoft.com/office/powerpoint/2010/main" val="4117006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Introductions_1">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GB" dirty="0"/>
              <a:t>Click icon to add picture</a:t>
            </a:r>
            <a:endParaRPr lang="en-US" dirty="0"/>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557" y="412269"/>
            <a:ext cx="6181725" cy="692631"/>
          </a:xfrm>
        </p:spPr>
        <p:txBody>
          <a:bodyPr/>
          <a:lstStyle>
            <a:lvl1pPr>
              <a:lnSpc>
                <a:spcPct val="80000"/>
              </a:lnSpc>
              <a:defRPr sz="32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4" name="Text Placeholder 3">
            <a:extLst>
              <a:ext uri="{FF2B5EF4-FFF2-40B4-BE49-F238E27FC236}">
                <a16:creationId xmlns:a16="http://schemas.microsoft.com/office/drawing/2014/main" id="{1E116A3C-3CEE-426B-B428-3F7A3CC34433}"/>
              </a:ext>
            </a:extLst>
          </p:cNvPr>
          <p:cNvSpPr>
            <a:spLocks noGrp="1"/>
          </p:cNvSpPr>
          <p:nvPr>
            <p:ph type="body" sz="quarter" idx="18"/>
          </p:nvPr>
        </p:nvSpPr>
        <p:spPr>
          <a:xfrm>
            <a:off x="446593" y="1350404"/>
            <a:ext cx="6276470" cy="481862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24039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40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2938" y="2465963"/>
            <a:ext cx="3355106"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userDrawn="1"/>
        </p:nvSpPr>
        <p:spPr>
          <a:xfrm>
            <a:off x="454389" y="1266928"/>
            <a:ext cx="357790" cy="276999"/>
          </a:xfrm>
          <a:prstGeom prst="rect">
            <a:avLst/>
          </a:prstGeom>
          <a:noFill/>
        </p:spPr>
        <p:txBody>
          <a:bodyPr wrap="none" rtlCol="0">
            <a:spAutoFit/>
          </a:bodyPr>
          <a:lstStyle/>
          <a:p>
            <a:pPr algn="l"/>
            <a:r>
              <a:rPr lang="en-US" sz="1200" b="1" dirty="0"/>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userDrawn="1"/>
        </p:nvSpPr>
        <p:spPr>
          <a:xfrm>
            <a:off x="8167499" y="1266928"/>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20969890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251" y="320902"/>
            <a:ext cx="11188711" cy="641123"/>
          </a:xfrm>
        </p:spPr>
        <p:txBody>
          <a:bodyPr>
            <a:noAutofit/>
          </a:bodyPr>
          <a:lstStyle/>
          <a:p>
            <a:r>
              <a:rPr lang="en-GB"/>
              <a:t>Click to edit master title style</a:t>
            </a:r>
            <a:endParaRPr lang="en-US"/>
          </a:p>
        </p:txBody>
      </p:sp>
    </p:spTree>
    <p:extLst>
      <p:ext uri="{BB962C8B-B14F-4D97-AF65-F5344CB8AC3E}">
        <p14:creationId xmlns:p14="http://schemas.microsoft.com/office/powerpoint/2010/main" val="12303476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and Content with Subtitl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a:xfrm>
            <a:off x="449252" y="311379"/>
            <a:ext cx="11188711" cy="685319"/>
          </a:xfrm>
        </p:spPr>
        <p:txBody>
          <a:bodyPr>
            <a:noAutofit/>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472186"/>
            <a:ext cx="11189907" cy="4696841"/>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8055" y="1009109"/>
            <a:ext cx="11190563" cy="365760"/>
          </a:xfrm>
        </p:spPr>
        <p:txBody>
          <a:bodyPr vert="horz" lIns="91440" tIns="45720" rIns="91440" bIns="45720" rtlCol="0">
            <a:noAutofit/>
          </a:bodyPr>
          <a:lstStyle>
            <a:lvl1pPr marL="0" indent="0">
              <a:buNone/>
              <a:defRPr lang="en-US" sz="1999" dirty="0">
                <a:solidFill>
                  <a:schemeClr val="bg1"/>
                </a:solidFill>
              </a:defRPr>
            </a:lvl1pPr>
          </a:lstStyle>
          <a:p>
            <a:pPr marL="228531" lvl="0" indent="-228531"/>
            <a:r>
              <a:rPr lang="en-US"/>
              <a:t>Click to edit Master text styles</a:t>
            </a:r>
          </a:p>
        </p:txBody>
      </p:sp>
      <p:pic>
        <p:nvPicPr>
          <p:cNvPr id="4" name="Picture 3">
            <a:extLst>
              <a:ext uri="{FF2B5EF4-FFF2-40B4-BE49-F238E27FC236}">
                <a16:creationId xmlns:a16="http://schemas.microsoft.com/office/drawing/2014/main" id="{84FBD758-9222-B625-83D3-18C5741B2F3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
        <p:nvSpPr>
          <p:cNvPr id="10" name="Slide Number Placeholder 5">
            <a:extLst>
              <a:ext uri="{FF2B5EF4-FFF2-40B4-BE49-F238E27FC236}">
                <a16:creationId xmlns:a16="http://schemas.microsoft.com/office/drawing/2014/main" id="{8E0DA6BC-B6AE-8773-E1D4-047B315666F9}"/>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336690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1_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5">
            <a:extLst>
              <a:ext uri="{FF2B5EF4-FFF2-40B4-BE49-F238E27FC236}">
                <a16:creationId xmlns:a16="http://schemas.microsoft.com/office/drawing/2014/main" id="{952E40B5-0E5F-44E9-8841-E22FC336BBF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92B1C9C1-FBA4-4F67-AE3C-D60CADD7FF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1555223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7329117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07031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5419359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0599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&#65279;<?xml version="1.0" encoding="utf-8"?><Relationships xmlns="http://schemas.openxmlformats.org/package/2006/relationships"><Relationship Type="http://schemas.openxmlformats.org/officeDocument/2006/relationships/slideLayout" Target="/ppt/slideLayouts/slideLayout42.xml" Id="rId42" /><Relationship Type="http://schemas.openxmlformats.org/officeDocument/2006/relationships/slideLayout" Target="/ppt/slideLayouts/slideLayout50.xml" Id="rId50" /><Relationship Type="http://schemas.openxmlformats.org/officeDocument/2006/relationships/image" Target="/ppt/media/image3.png" Id="rId55" /><Relationship Type="http://schemas.openxmlformats.org/officeDocument/2006/relationships/slideLayout" Target="/ppt/slideLayouts/slideLayout2.xml" Id="rId2" /><Relationship Type="http://schemas.openxmlformats.org/officeDocument/2006/relationships/slideLayout" Target="/ppt/slideLayouts/slideLayout40.xml" Id="rId40" /><Relationship Type="http://schemas.openxmlformats.org/officeDocument/2006/relationships/slideLayout" Target="/ppt/slideLayouts/slideLayout45.xml" Id="rId45" /><Relationship Type="http://schemas.openxmlformats.org/officeDocument/2006/relationships/image" Target="/ppt/media/image1.png" Id="rId53" /><Relationship Type="http://schemas.openxmlformats.org/officeDocument/2006/relationships/slideLayout" Target="/ppt/slideLayouts/slideLayout19.xml" Id="rId19" /><Relationship Type="http://schemas.openxmlformats.org/officeDocument/2006/relationships/slideLayout" Target="/ppt/slideLayouts/slideLayout44.xml" Id="rId44" /><Relationship Type="http://schemas.openxmlformats.org/officeDocument/2006/relationships/theme" Target="/ppt/theme/theme1.xml" Id="rId52" /><Relationship Type="http://schemas.openxmlformats.org/officeDocument/2006/relationships/slideLayout" Target="/ppt/slideLayouts/slideLayout35.xml" Id="rId35" /><Relationship Type="http://schemas.openxmlformats.org/officeDocument/2006/relationships/slideLayout" Target="/ppt/slideLayouts/slideLayout43.xml" Id="rId43" /><Relationship Type="http://schemas.openxmlformats.org/officeDocument/2006/relationships/slideLayout" Target="/ppt/slideLayouts/slideLayout48.xml" Id="rId48" /><Relationship Type="http://schemas.openxmlformats.org/officeDocument/2006/relationships/slideLayout" Target="/ppt/slideLayouts/slideLayout51.xml" Id="rId51" /><Relationship Type="http://schemas.openxmlformats.org/officeDocument/2006/relationships/slideLayout" Target="/ppt/slideLayouts/slideLayout38.xml" Id="rId38" /><Relationship Type="http://schemas.openxmlformats.org/officeDocument/2006/relationships/slideLayout" Target="/ppt/slideLayouts/slideLayout46.xml" Id="rId46" /><Relationship Type="http://schemas.openxmlformats.org/officeDocument/2006/relationships/slideLayout" Target="/ppt/slideLayouts/slideLayout41.xml" Id="rId41" /><Relationship Type="http://schemas.openxmlformats.org/officeDocument/2006/relationships/image" Target="/ppt/media/image2.png" Id="rId54" /><Relationship Type="http://schemas.openxmlformats.org/officeDocument/2006/relationships/slideLayout" Target="/ppt/slideLayouts/slideLayout1.xml" Id="rId1" /><Relationship Type="http://schemas.openxmlformats.org/officeDocument/2006/relationships/slideLayout" Target="/ppt/slideLayouts/slideLayout6.xml" Id="rId6" /><Relationship Type="http://schemas.openxmlformats.org/officeDocument/2006/relationships/slideLayout" Target="/ppt/slideLayouts/slideLayout28.xml" Id="rId28" /><Relationship Type="http://schemas.openxmlformats.org/officeDocument/2006/relationships/slideLayout" Target="/ppt/slideLayouts/slideLayout36.xml" Id="rId36" /><Relationship Type="http://schemas.openxmlformats.org/officeDocument/2006/relationships/slideLayout" Target="/ppt/slideLayouts/slideLayout49.xml" Id="rId49" /></Relationships>
</file>

<file path=ppt/slideMasters/_rels/slideMaster2.xml.rels>&#65279;<?xml version="1.0" encoding="utf-8"?><Relationships xmlns="http://schemas.openxmlformats.org/package/2006/relationships"><Relationship Type="http://schemas.openxmlformats.org/officeDocument/2006/relationships/slideLayout" Target="/ppt/slideLayouts/slideLayout83.xml" Id="rId32" /><Relationship Type="http://schemas.openxmlformats.org/officeDocument/2006/relationships/image" Target="/ppt/media/image10.png" Id="rId79" /><Relationship Type="http://schemas.openxmlformats.org/officeDocument/2006/relationships/image" Target="/ppt/media/image3.png" Id="rId82" /><Relationship Type="http://schemas.openxmlformats.org/officeDocument/2006/relationships/image" Target="/ppt/media/image11.png" Id="rId80" /><Relationship Type="http://schemas.openxmlformats.org/officeDocument/2006/relationships/theme" Target="/ppt/theme/theme2.xml" Id="rId78" /><Relationship Type="http://schemas.openxmlformats.org/officeDocument/2006/relationships/image" Target="/ppt/media/image12.svg" Id="rId81" /></Relationships>
</file>

<file path=ppt/slideMasters/_rels/slideMaster3.xml.rels>&#65279;<?xml version="1.0" encoding="utf-8"?><Relationships xmlns="http://schemas.openxmlformats.org/package/2006/relationships"><Relationship Type="http://schemas.openxmlformats.org/officeDocument/2006/relationships/slideLayout" Target="/ppt/slideLayouts/slideLayout141.xml" Id="rId13" /><Relationship Type="http://schemas.openxmlformats.org/officeDocument/2006/relationships/image" Target="/ppt/media/image21.png" Id="rId26" /><Relationship Type="http://schemas.openxmlformats.org/officeDocument/2006/relationships/slideLayout" Target="/ppt/slideLayouts/slideLayout131.xml" Id="rId3" /><Relationship Type="http://schemas.openxmlformats.org/officeDocument/2006/relationships/slideLayout" Target="/ppt/slideLayouts/slideLayout135.xml" Id="rId7" /><Relationship Type="http://schemas.openxmlformats.org/officeDocument/2006/relationships/slideLayout" Target="/ppt/slideLayouts/slideLayout140.xml" Id="rId12" /><Relationship Type="http://schemas.openxmlformats.org/officeDocument/2006/relationships/theme" Target="/ppt/theme/theme3.xml" Id="rId25" /><Relationship Type="http://schemas.openxmlformats.org/officeDocument/2006/relationships/slideLayout" Target="/ppt/slideLayouts/slideLayout130.xml" Id="rId2" /><Relationship Type="http://schemas.openxmlformats.org/officeDocument/2006/relationships/slideLayout" Target="/ppt/slideLayouts/slideLayout144.xml" Id="rId16" /><Relationship Type="http://schemas.openxmlformats.org/officeDocument/2006/relationships/slideLayout" Target="/ppt/slideLayouts/slideLayout129.xml" Id="rId1" /><Relationship Type="http://schemas.openxmlformats.org/officeDocument/2006/relationships/slideLayout" Target="/ppt/slideLayouts/slideLayout139.xml" Id="rId11" /><Relationship Type="http://schemas.openxmlformats.org/officeDocument/2006/relationships/slideLayout" Target="/ppt/slideLayouts/slideLayout133.xml" Id="rId5" /><Relationship Type="http://schemas.openxmlformats.org/officeDocument/2006/relationships/slideLayout" Target="/ppt/slideLayouts/slideLayout143.xml" Id="rId15" /><Relationship Type="http://schemas.openxmlformats.org/officeDocument/2006/relationships/slideLayout" Target="/ppt/slideLayouts/slideLayout138.xml" Id="rId10" /><Relationship Type="http://schemas.openxmlformats.org/officeDocument/2006/relationships/slideLayout" Target="/ppt/slideLayouts/slideLayout132.xml" Id="rId4" /><Relationship Type="http://schemas.openxmlformats.org/officeDocument/2006/relationships/slideLayout" Target="/ppt/slideLayouts/slideLayout137.xml" Id="rId9" /><Relationship Type="http://schemas.openxmlformats.org/officeDocument/2006/relationships/slideLayout" Target="/ppt/slideLayouts/slideLayout142.xml" Id="rId14" /></Relationships>
</file>

<file path=ppt/slideMasters/slideMaster1.xml><?xml version="1.0" encoding="utf-8"?>
<p:sldMaster xmlns:a16="http://schemas.microsoft.com/office/drawing/2014/main" xmlns:a14="http://schemas.microsoft.com/office/drawing/2010/main" xmlns:p14="http://schemas.microsoft.com/office/powerpoint/2010/main" xmlns:mc="http://schemas.openxmlformats.org/markup-compatibility/2006" xmlns:p15="http://schemas.microsoft.com/office/powerpoint/2012/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3" cstate="print">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54" cstate="print">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pic>
        <p:nvPicPr>
          <p:cNvPr id="5" name="Picture 4">
            <a:extLst>
              <a:ext uri="{FF2B5EF4-FFF2-40B4-BE49-F238E27FC236}">
                <a16:creationId xmlns:a16="http://schemas.microsoft.com/office/drawing/2014/main" id="{D7560986-0B02-EFB0-8651-61708EA971AF}"/>
              </a:ext>
            </a:extLst>
          </p:cNvPr>
          <p:cNvPicPr>
            <a:picLocks noChangeAspect="1"/>
          </p:cNvPicPr>
          <p:nvPr userDrawn="1"/>
        </p:nvPicPr>
        <p:blipFill>
          <a:blip r:embed="rId55"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spTree>
    <p:extLst>
      <p:ext uri="{BB962C8B-B14F-4D97-AF65-F5344CB8AC3E}">
        <p14:creationId xmlns:p14="http://schemas.microsoft.com/office/powerpoint/2010/main" val="521385109"/>
      </p:ext>
    </p:extLst>
  </p:cSld>
  <p:clrMap bg1="lt1" tx1="dk1" bg2="lt2" tx2="dk2" accent1="accent1" accent2="accent2" accent3="accent3" accent4="accent4" accent5="accent5" accent6="accent6" hlink="hlink" folHlink="folHlink"/>
  <p:sldLayoutIdLst>
    <p:sldLayoutId id="2147484543" r:id="rId1"/>
    <p:sldLayoutId id="2147484521" r:id="rId2"/>
    <p:sldLayoutId id="2147484514" r:id="rId6"/>
    <p:sldLayoutId id="2147484471" r:id="rId19"/>
    <p:sldLayoutId id="2147484546" r:id="rId28"/>
    <p:sldLayoutId id="2147484525" r:id="rId35"/>
    <p:sldLayoutId id="2147484475" r:id="rId36"/>
    <p:sldLayoutId id="2147484498" r:id="rId38"/>
    <p:sldLayoutId id="2147484601" r:id="rId40"/>
    <p:sldLayoutId id="2147484602" r:id="rId41"/>
    <p:sldLayoutId id="2147484603" r:id="rId42"/>
    <p:sldLayoutId id="2147484780" r:id="rId43"/>
    <p:sldLayoutId id="2147484781" r:id="rId44"/>
    <p:sldLayoutId id="2147484628" r:id="rId45"/>
    <p:sldLayoutId id="2147484650" r:id="rId46"/>
    <p:sldLayoutId id="2147484849" r:id="rId48"/>
    <p:sldLayoutId id="2147484613" r:id="rId49"/>
    <p:sldLayoutId id="2147484901" r:id="rId50"/>
    <p:sldLayoutId id="2147484884" r:id="rId51"/>
  </p:sldLayoutIdLst>
  <mc:AlternateContent xmlns:mc="http://schemas.openxmlformats.org/markup-compatibility/2006" xmlns:p14="http://schemas.microsoft.com/office/powerpoint/2010/main">
    <mc:Choice Requires="p14">
      <p:transition spd="med" p14:dur="600">
        <p:fade/>
      </p:transition>
    </mc:Choice>
    <mc:Fallback>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userDrawn="1">
          <p15:clr>
            <a:srgbClr val="F26B43"/>
          </p15:clr>
        </p15:guide>
        <p15:guide id="3" orient="horz" pos="2246" userDrawn="1">
          <p15:clr>
            <a:srgbClr val="F26B43"/>
          </p15:clr>
        </p15:guide>
        <p15:guide id="4" pos="344" userDrawn="1">
          <p15:clr>
            <a:srgbClr val="F26B43"/>
          </p15:clr>
        </p15:guide>
        <p15:guide id="5" pos="699" userDrawn="1">
          <p15:clr>
            <a:srgbClr val="F26B43"/>
          </p15:clr>
        </p15:guide>
        <p15:guide id="6" pos="784" userDrawn="1">
          <p15:clr>
            <a:srgbClr val="F26B43"/>
          </p15:clr>
        </p15:guide>
        <p15:guide id="7" pos="1143" userDrawn="1">
          <p15:clr>
            <a:srgbClr val="F26B43"/>
          </p15:clr>
        </p15:guide>
        <p15:guide id="8" pos="1228" userDrawn="1">
          <p15:clr>
            <a:srgbClr val="F26B43"/>
          </p15:clr>
        </p15:guide>
        <p15:guide id="9" pos="1585" userDrawn="1">
          <p15:clr>
            <a:srgbClr val="F26B43"/>
          </p15:clr>
        </p15:guide>
        <p15:guide id="10" pos="1668" userDrawn="1">
          <p15:clr>
            <a:srgbClr val="F26B43"/>
          </p15:clr>
        </p15:guide>
        <p15:guide id="11" pos="2027" userDrawn="1">
          <p15:clr>
            <a:srgbClr val="F26B43"/>
          </p15:clr>
        </p15:guide>
        <p15:guide id="12" pos="2112" userDrawn="1">
          <p15:clr>
            <a:srgbClr val="F26B43"/>
          </p15:clr>
        </p15:guide>
        <p15:guide id="14" pos="2468" userDrawn="1">
          <p15:clr>
            <a:srgbClr val="F26B43"/>
          </p15:clr>
        </p15:guide>
        <p15:guide id="15" pos="2554" userDrawn="1">
          <p15:clr>
            <a:srgbClr val="F26B43"/>
          </p15:clr>
        </p15:guide>
        <p15:guide id="16" pos="2909" userDrawn="1">
          <p15:clr>
            <a:srgbClr val="F26B43"/>
          </p15:clr>
        </p15:guide>
        <p15:guide id="17" pos="2995" userDrawn="1">
          <p15:clr>
            <a:srgbClr val="F26B43"/>
          </p15:clr>
        </p15:guide>
        <p15:guide id="18" pos="3352" userDrawn="1">
          <p15:clr>
            <a:srgbClr val="F26B43"/>
          </p15:clr>
        </p15:guide>
        <p15:guide id="19" pos="3437" userDrawn="1">
          <p15:clr>
            <a:srgbClr val="F26B43"/>
          </p15:clr>
        </p15:guide>
        <p15:guide id="20" pos="3794" userDrawn="1">
          <p15:clr>
            <a:srgbClr val="F26B43"/>
          </p15:clr>
        </p15:guide>
        <p15:guide id="21" pos="3879" userDrawn="1">
          <p15:clr>
            <a:srgbClr val="F26B43"/>
          </p15:clr>
        </p15:guide>
        <p15:guide id="22" pos="4235" userDrawn="1">
          <p15:clr>
            <a:srgbClr val="F26B43"/>
          </p15:clr>
        </p15:guide>
        <p15:guide id="23" pos="4320" userDrawn="1">
          <p15:clr>
            <a:srgbClr val="F26B43"/>
          </p15:clr>
        </p15:guide>
        <p15:guide id="24" pos="4677" userDrawn="1">
          <p15:clr>
            <a:srgbClr val="F26B43"/>
          </p15:clr>
        </p15:guide>
        <p15:guide id="25" pos="4763" userDrawn="1">
          <p15:clr>
            <a:srgbClr val="F26B43"/>
          </p15:clr>
        </p15:guide>
        <p15:guide id="26" pos="5119" userDrawn="1">
          <p15:clr>
            <a:srgbClr val="F26B43"/>
          </p15:clr>
        </p15:guide>
        <p15:guide id="27" pos="5205" userDrawn="1">
          <p15:clr>
            <a:srgbClr val="F26B43"/>
          </p15:clr>
        </p15:guide>
        <p15:guide id="28" pos="5563" userDrawn="1">
          <p15:clr>
            <a:srgbClr val="F26B43"/>
          </p15:clr>
        </p15:guide>
        <p15:guide id="29" pos="5647" userDrawn="1">
          <p15:clr>
            <a:srgbClr val="F26B43"/>
          </p15:clr>
        </p15:guide>
        <p15:guide id="30" pos="6531" userDrawn="1">
          <p15:clr>
            <a:srgbClr val="F26B43"/>
          </p15:clr>
        </p15:guide>
        <p15:guide id="31" pos="6887" userDrawn="1">
          <p15:clr>
            <a:srgbClr val="F26B43"/>
          </p15:clr>
        </p15:guide>
        <p15:guide id="32" pos="6973" userDrawn="1">
          <p15:clr>
            <a:srgbClr val="F26B43"/>
          </p15:clr>
        </p15:guide>
        <p15:guide id="33" pos="7331" userDrawn="1">
          <p15:clr>
            <a:srgbClr val="F26B43"/>
          </p15:clr>
        </p15:guide>
        <p15:guide id="36" pos="6003" userDrawn="1">
          <p15:clr>
            <a:srgbClr val="F26B43"/>
          </p15:clr>
        </p15:guide>
        <p15:guide id="37" pos="6088" userDrawn="1">
          <p15:clr>
            <a:srgbClr val="F26B43"/>
          </p15:clr>
        </p15:guide>
        <p15:guide id="38" pos="6447" userDrawn="1">
          <p15:clr>
            <a:srgbClr val="F26B43"/>
          </p15:clr>
        </p15:guide>
        <p15:guide id="39" orient="horz" pos="696" userDrawn="1">
          <p15:clr>
            <a:srgbClr val="F26B43"/>
          </p15:clr>
        </p15:guide>
        <p15:guide id="40" orient="horz" pos="288" userDrawn="1">
          <p15:clr>
            <a:srgbClr val="F26B43"/>
          </p15:clr>
        </p15:guide>
        <p15:guide id="41" orient="horz" pos="600" userDrawn="1">
          <p15:clr>
            <a:srgbClr val="F26B43"/>
          </p15:clr>
        </p15:guide>
        <p15:guide id="42" orient="horz" pos="1018" userDrawn="1">
          <p15:clr>
            <a:srgbClr val="F26B43"/>
          </p15:clr>
        </p15:guide>
        <p15:guide id="43" orient="horz" pos="1515" userDrawn="1">
          <p15:clr>
            <a:srgbClr val="F26B43"/>
          </p15:clr>
        </p15:guide>
        <p15:guide id="44" orient="horz" pos="1106" userDrawn="1">
          <p15:clr>
            <a:srgbClr val="F26B43"/>
          </p15:clr>
        </p15:guide>
        <p15:guide id="45" orient="horz" pos="1427" userDrawn="1">
          <p15:clr>
            <a:srgbClr val="F26B43"/>
          </p15:clr>
        </p15:guide>
        <p15:guide id="46" orient="horz" pos="1837" userDrawn="1">
          <p15:clr>
            <a:srgbClr val="F26B43"/>
          </p15:clr>
        </p15:guide>
        <p15:guide id="47" orient="horz" pos="1920" userDrawn="1">
          <p15:clr>
            <a:srgbClr val="F26B43"/>
          </p15:clr>
        </p15:guide>
        <p15:guide id="48" orient="horz" pos="2656" userDrawn="1">
          <p15:clr>
            <a:srgbClr val="F26B43"/>
          </p15:clr>
        </p15:guide>
        <p15:guide id="49" orient="horz" pos="2744" userDrawn="1">
          <p15:clr>
            <a:srgbClr val="F26B43"/>
          </p15:clr>
        </p15:guide>
        <p15:guide id="50" orient="horz" pos="3065" userDrawn="1">
          <p15:clr>
            <a:srgbClr val="F26B43"/>
          </p15:clr>
        </p15:guide>
        <p15:guide id="51" orient="horz" pos="3153" userDrawn="1">
          <p15:clr>
            <a:srgbClr val="F26B43"/>
          </p15:clr>
        </p15:guide>
        <p15:guide id="53" orient="horz" pos="3477" userDrawn="1">
          <p15:clr>
            <a:srgbClr val="F26B43"/>
          </p15:clr>
        </p15:guide>
        <p15:guide id="54" orient="horz" pos="3562" userDrawn="1">
          <p15:clr>
            <a:srgbClr val="F26B43"/>
          </p15:clr>
        </p15:guide>
        <p15:guide id="55" orient="horz" pos="4240" userDrawn="1">
          <p15:clr>
            <a:srgbClr val="F26B43"/>
          </p15:clr>
        </p15:guide>
        <p15:guide id="56" orient="horz" pos="3886" userDrawn="1">
          <p15:clr>
            <a:srgbClr val="F26B43"/>
          </p15:clr>
        </p15:guide>
        <p15:guide id="59" pos="7619" userDrawn="1">
          <p15:clr>
            <a:srgbClr val="9FCC3B"/>
          </p15:clr>
        </p15:guide>
      </p15:sldGuideLst>
    </p:ext>
  </p:extLst>
</p:sldMaster>
</file>

<file path=ppt/slideMasters/slideMaster2.xml><?xml version="1.0" encoding="utf-8"?>
<p:sldMaster xmlns:a16="http://schemas.microsoft.com/office/drawing/2014/main" xmlns:a14="http://schemas.microsoft.com/office/drawing/2010/main" xmlns:asvg="http://schemas.microsoft.com/office/drawing/2016/SVG/main" xmlns:p14="http://schemas.microsoft.com/office/powerpoint/2010/main" xmlns:mc="http://schemas.openxmlformats.org/markup-compatibility/2006" xmlns:p15="http://schemas.microsoft.com/office/powerpoint/2012/main"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6471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106424"/>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79"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a:extLst>
              <a:ext uri="{FF2B5EF4-FFF2-40B4-BE49-F238E27FC236}">
                <a16:creationId xmlns:a16="http://schemas.microsoft.com/office/drawing/2014/main" id="{44E75EA1-017C-44DD-90AE-7A57F7A9A66C}"/>
              </a:ext>
            </a:extLst>
          </p:cNvPr>
          <p:cNvPicPr>
            <a:picLocks noChangeAspect="1"/>
          </p:cNvPicPr>
          <p:nvPr userDrawn="1"/>
        </p:nvPicPr>
        <p:blipFill>
          <a:blip r:embed="rId80" cstate="screen">
            <a:extLst>
              <a:ext uri="{28A0092B-C50C-407E-A947-70E740481C1C}">
                <a14:useLocalDpi xmlns:a14="http://schemas.microsoft.com/office/drawing/2010/main"/>
              </a:ext>
              <a:ext uri="{96DAC541-7B7A-43D3-8B79-37D633B846F1}">
                <asvg:svgBlip xmlns:asvg="http://schemas.microsoft.com/office/drawing/2016/SVG/main" r:embed="rId81"/>
              </a:ext>
            </a:extLst>
          </a:blip>
          <a:srcRect/>
          <a:stretch/>
        </p:blipFill>
        <p:spPr>
          <a:xfrm>
            <a:off x="478373" y="6355437"/>
            <a:ext cx="980589" cy="280168"/>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pic>
        <p:nvPicPr>
          <p:cNvPr id="4" name="Picture 3">
            <a:extLst>
              <a:ext uri="{FF2B5EF4-FFF2-40B4-BE49-F238E27FC236}">
                <a16:creationId xmlns:a16="http://schemas.microsoft.com/office/drawing/2014/main" id="{03161B7A-8C8B-38AB-F545-9337551D20F0}"/>
              </a:ext>
            </a:extLst>
          </p:cNvPr>
          <p:cNvPicPr>
            <a:picLocks noChangeAspect="1"/>
          </p:cNvPicPr>
          <p:nvPr userDrawn="1"/>
        </p:nvPicPr>
        <p:blipFill>
          <a:blip r:embed="rId82"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spTree>
    <p:extLst>
      <p:ext uri="{BB962C8B-B14F-4D97-AF65-F5344CB8AC3E}">
        <p14:creationId xmlns:p14="http://schemas.microsoft.com/office/powerpoint/2010/main" val="3367362768"/>
      </p:ext>
    </p:extLst>
  </p:cSld>
  <p:clrMap bg1="lt1" tx1="dk1" bg2="lt2" tx2="dk2" accent1="accent1" accent2="accent2" accent3="accent3" accent4="accent4" accent5="accent5" accent6="accent6" hlink="hlink" folHlink="folHlink"/>
  <p:sldLayoutIdLst>
    <p:sldLayoutId id="2147484934" r:id="rId32"/>
  </p:sldLayoutIdLst>
  <mc:AlternateContent xmlns:mc="http://schemas.openxmlformats.org/markup-compatibility/2006" xmlns:p14="http://schemas.microsoft.com/office/powerpoint/2010/main">
    <mc:Choice Requires="p14">
      <p:transition spd="med" p14:dur="6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7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3.xml><?xml version="1.0" encoding="utf-8"?>
<p:sldMaster xmlns:a16="http://schemas.microsoft.com/office/drawing/2014/main" xmlns:a14="http://schemas.microsoft.com/office/drawing/2010/main" xmlns:p14="http://schemas.microsoft.com/office/powerpoint/2010/main" xmlns:mc="http://schemas.openxmlformats.org/markup-compatibility/2006" xmlns:p15="http://schemas.microsoft.com/office/powerpoint/2012/main" xmlns:a="http://schemas.openxmlformats.org/drawingml/2006/main" xmlns:r="http://schemas.openxmlformats.org/officeDocument/2006/relationships" xmlns:p="http://schemas.openxmlformats.org/presentationml/2006/main" preserve="1">
  <p:cSld>
    <p:bg>
      <p:bgPr>
        <a:solidFill>
          <a:srgbClr val="032D4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641123"/>
          </a:xfrm>
          <a:prstGeom prst="rect">
            <a:avLst/>
          </a:prstGeom>
        </p:spPr>
        <p:txBody>
          <a:bodyPr vert="horz" lIns="91440" tIns="45720" rIns="91440" bIns="4572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341439"/>
            <a:ext cx="11188712" cy="4505242"/>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Tree>
    <p:extLst>
      <p:ext uri="{BB962C8B-B14F-4D97-AF65-F5344CB8AC3E}">
        <p14:creationId xmlns:p14="http://schemas.microsoft.com/office/powerpoint/2010/main" val="3423981584"/>
      </p:ext>
    </p:extLst>
  </p:cSld>
  <p:clrMap bg1="lt1" tx1="dk1" bg2="lt2" tx2="dk2" accent1="accent1" accent2="accent2" accent3="accent3" accent4="accent4" accent5="accent5" accent6="accent6" hlink="hlink" folHlink="folHlink"/>
  <p:sldLayoutIdLst>
    <p:sldLayoutId id="2147484981" r:id="rId1"/>
    <p:sldLayoutId id="2147484982" r:id="rId2"/>
    <p:sldLayoutId id="2147484983" r:id="rId3"/>
    <p:sldLayoutId id="2147484984" r:id="rId4"/>
    <p:sldLayoutId id="2147484985" r:id="rId5"/>
    <p:sldLayoutId id="2147484987" r:id="rId7"/>
    <p:sldLayoutId id="2147484989" r:id="rId9"/>
    <p:sldLayoutId id="2147484990" r:id="rId10"/>
    <p:sldLayoutId id="2147484991" r:id="rId11"/>
    <p:sldLayoutId id="2147484992" r:id="rId12"/>
    <p:sldLayoutId id="2147484993" r:id="rId13"/>
    <p:sldLayoutId id="2147484994" r:id="rId14"/>
    <p:sldLayoutId id="2147484995" r:id="rId15"/>
    <p:sldLayoutId id="2147484996" r:id="rId16"/>
  </p:sldLayoutIdLst>
  <mc:AlternateContent xmlns:mc="http://schemas.openxmlformats.org/markup-compatibility/2006" xmlns:p14="http://schemas.microsoft.com/office/powerpoint/2010/main">
    <mc:Choice Requires="p14">
      <p:transition spd="med" p14:dur="600">
        <p:fade/>
      </p:transition>
    </mc:Choice>
    <mc:Fallback>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s/_rels/slide1.xml.rels>&#65279;<?xml version="1.0" encoding="utf-8"?><Relationships xmlns="http://schemas.openxmlformats.org/package/2006/relationships"><Relationship Type="http://schemas.openxmlformats.org/officeDocument/2006/relationships/notesSlide" Target="/ppt/notesSlides/notesSlide1.xml" Id="rId2" /><Relationship Type="http://schemas.openxmlformats.org/officeDocument/2006/relationships/slideLayout" Target="/ppt/slideLayouts/slideLayout38.xml" Id="rId1" /></Relationships>
</file>

<file path=ppt/slides/_rels/slide10.xml.rels>&#65279;<?xml version="1.0" encoding="utf-8"?><Relationships xmlns="http://schemas.openxmlformats.org/package/2006/relationships"><Relationship Type="http://schemas.openxmlformats.org/officeDocument/2006/relationships/slideLayout" Target="/ppt/slideLayouts/slideLayout130.xml" Id="rId1" /></Relationships>
</file>

<file path=ppt/slides/_rels/slide100.xml.rels>&#65279;<?xml version="1.0" encoding="utf-8"?><Relationships xmlns="http://schemas.openxmlformats.org/package/2006/relationships"><Relationship Type="http://schemas.openxmlformats.org/officeDocument/2006/relationships/slideLayout" Target="/ppt/slideLayouts/slideLayout36.xml" Id="rId1" /></Relationships>
</file>

<file path=ppt/slides/_rels/slide101.xml.rels>&#65279;<?xml version="1.0" encoding="utf-8"?><Relationships xmlns="http://schemas.openxmlformats.org/package/2006/relationships"><Relationship Type="http://schemas.openxmlformats.org/officeDocument/2006/relationships/slideLayout" Target="/ppt/slideLayouts/slideLayout36.xml" Id="rId1" /></Relationships>
</file>

<file path=ppt/slides/_rels/slide102.xml.rels>&#65279;<?xml version="1.0" encoding="utf-8"?><Relationships xmlns="http://schemas.openxmlformats.org/package/2006/relationships"><Relationship Type="http://schemas.openxmlformats.org/officeDocument/2006/relationships/slideLayout" Target="/ppt/slideLayouts/slideLayout35.xml" Id="rId1" /></Relationships>
</file>

<file path=ppt/slides/_rels/slide103.xml.rels>&#65279;<?xml version="1.0" encoding="utf-8"?><Relationships xmlns="http://schemas.openxmlformats.org/package/2006/relationships"><Relationship Type="http://schemas.openxmlformats.org/officeDocument/2006/relationships/notesSlide" Target="/ppt/notesSlides/notesSlide77.xml" Id="rId2" /><Relationship Type="http://schemas.openxmlformats.org/officeDocument/2006/relationships/slideLayout" Target="/ppt/slideLayouts/slideLayout35.xml" Id="rId1" /></Relationships>
</file>

<file path=ppt/slides/_rels/slide104.xml.rels>&#65279;<?xml version="1.0" encoding="utf-8"?><Relationships xmlns="http://schemas.openxmlformats.org/package/2006/relationships"><Relationship Type="http://schemas.openxmlformats.org/officeDocument/2006/relationships/notesSlide" Target="/ppt/notesSlides/notesSlide78.xml" Id="rId2" /><Relationship Type="http://schemas.openxmlformats.org/officeDocument/2006/relationships/slideLayout" Target="/ppt/slideLayouts/slideLayout36.xml" Id="rId1" /></Relationships>
</file>

<file path=ppt/slides/_rels/slide105.xml.rels>&#65279;<?xml version="1.0" encoding="utf-8"?><Relationships xmlns="http://schemas.openxmlformats.org/package/2006/relationships"><Relationship Type="http://schemas.openxmlformats.org/officeDocument/2006/relationships/image" Target="/ppt/media/image125.png" Id="rId3" /><Relationship Type="http://schemas.openxmlformats.org/officeDocument/2006/relationships/notesSlide" Target="/ppt/notesSlides/notesSlide79.xml" Id="rId2" /><Relationship Type="http://schemas.openxmlformats.org/officeDocument/2006/relationships/slideLayout" Target="/ppt/slideLayouts/slideLayout40.xml" Id="rId1" /><Relationship Type="http://schemas.openxmlformats.org/officeDocument/2006/relationships/image" Target="/ppt/media/image126.png" Id="rId4" /></Relationships>
</file>

<file path=ppt/slides/_rels/slide106.xml.rels>&#65279;<?xml version="1.0" encoding="utf-8"?><Relationships xmlns="http://schemas.openxmlformats.org/package/2006/relationships"><Relationship Type="http://schemas.openxmlformats.org/officeDocument/2006/relationships/image" Target="/ppt/media/image127.png" Id="rId3" /><Relationship Type="http://schemas.openxmlformats.org/officeDocument/2006/relationships/notesSlide" Target="/ppt/notesSlides/notesSlide80.xml" Id="rId2" /><Relationship Type="http://schemas.openxmlformats.org/officeDocument/2006/relationships/slideLayout" Target="/ppt/slideLayouts/slideLayout40.xml" Id="rId1" /></Relationships>
</file>

<file path=ppt/slides/_rels/slide107.xml.rels>&#65279;<?xml version="1.0" encoding="utf-8"?><Relationships xmlns="http://schemas.openxmlformats.org/package/2006/relationships"><Relationship Type="http://schemas.openxmlformats.org/officeDocument/2006/relationships/image" Target="/ppt/media/image128.png" Id="rId3" /><Relationship Type="http://schemas.openxmlformats.org/officeDocument/2006/relationships/notesSlide" Target="/ppt/notesSlides/notesSlide81.xml" Id="rId2" /><Relationship Type="http://schemas.openxmlformats.org/officeDocument/2006/relationships/slideLayout" Target="/ppt/slideLayouts/slideLayout40.xml" Id="rId1" /></Relationships>
</file>

<file path=ppt/slides/_rels/slide108.xml.rels>&#65279;<?xml version="1.0" encoding="utf-8"?><Relationships xmlns="http://schemas.openxmlformats.org/package/2006/relationships"><Relationship Type="http://schemas.openxmlformats.org/officeDocument/2006/relationships/slideLayout" Target="/ppt/slideLayouts/slideLayout36.xml" Id="rId1" /></Relationships>
</file>

<file path=ppt/slides/_rels/slide109.xml.rels>&#65279;<?xml version="1.0" encoding="utf-8"?><Relationships xmlns="http://schemas.openxmlformats.org/package/2006/relationships"><Relationship Type="http://schemas.openxmlformats.org/officeDocument/2006/relationships/image" Target="/ppt/media/image1430.png" Id="rId3" /><Relationship Type="http://schemas.openxmlformats.org/officeDocument/2006/relationships/notesSlide" Target="/ppt/notesSlides/notesSlide82.xml" Id="rId2" /><Relationship Type="http://schemas.openxmlformats.org/officeDocument/2006/relationships/slideLayout" Target="/ppt/slideLayouts/slideLayout49.xml" Id="rId1" /><Relationship Type="http://schemas.openxmlformats.org/officeDocument/2006/relationships/image" Target="/ppt/media/image144.png" Id="rId4" /></Relationships>
</file>

<file path=ppt/slides/_rels/slide11.xml.rels>&#65279;<?xml version="1.0" encoding="utf-8"?><Relationships xmlns="http://schemas.openxmlformats.org/package/2006/relationships"><Relationship Type="http://schemas.openxmlformats.org/officeDocument/2006/relationships/notesSlide" Target="/ppt/notesSlides/notesSlide5.xml" Id="rId3" /><Relationship Type="http://schemas.openxmlformats.org/officeDocument/2006/relationships/slideLayout" Target="/ppt/slideLayouts/slideLayout6.xml" Id="rId2" /><Relationship Type="http://schemas.openxmlformats.org/officeDocument/2006/relationships/themeOverride" Target="/ppt/theme/themeOverride1.xml" Id="rId1" /></Relationships>
</file>

<file path=ppt/slides/_rels/slide110.xml.rels>&#65279;<?xml version="1.0" encoding="utf-8"?><Relationships xmlns="http://schemas.openxmlformats.org/package/2006/relationships"><Relationship Type="http://schemas.openxmlformats.org/officeDocument/2006/relationships/image" Target="/ppt/media/image145.png" Id="rId3" /><Relationship Type="http://schemas.openxmlformats.org/officeDocument/2006/relationships/notesSlide" Target="/ppt/notesSlides/notesSlide83.xml" Id="rId2" /><Relationship Type="http://schemas.openxmlformats.org/officeDocument/2006/relationships/slideLayout" Target="/ppt/slideLayouts/slideLayout49.xml" Id="rId1" /><Relationship Type="http://schemas.openxmlformats.org/officeDocument/2006/relationships/image" Target="/ppt/media/image146.png" Id="rId4" /></Relationships>
</file>

<file path=ppt/slides/_rels/slide111.xml.rels>&#65279;<?xml version="1.0" encoding="utf-8"?><Relationships xmlns="http://schemas.openxmlformats.org/package/2006/relationships"><Relationship Type="http://schemas.openxmlformats.org/officeDocument/2006/relationships/image" Target="/ppt/media/image147.png" Id="rId3" /><Relationship Type="http://schemas.openxmlformats.org/officeDocument/2006/relationships/notesSlide" Target="/ppt/notesSlides/notesSlide84.xml" Id="rId2" /><Relationship Type="http://schemas.openxmlformats.org/officeDocument/2006/relationships/slideLayout" Target="/ppt/slideLayouts/slideLayout49.xml" Id="rId1" /><Relationship Type="http://schemas.openxmlformats.org/officeDocument/2006/relationships/image" Target="/ppt/media/image148.png" Id="rId4" /></Relationships>
</file>

<file path=ppt/slides/_rels/slide112.xml.rels>&#65279;<?xml version="1.0" encoding="utf-8"?><Relationships xmlns="http://schemas.openxmlformats.org/package/2006/relationships"><Relationship Type="http://schemas.openxmlformats.org/officeDocument/2006/relationships/notesSlide" Target="/ppt/notesSlides/notesSlide85.xml" Id="rId2" /><Relationship Type="http://schemas.openxmlformats.org/officeDocument/2006/relationships/slideLayout" Target="/ppt/slideLayouts/slideLayout49.xml" Id="rId1" /></Relationships>
</file>

<file path=ppt/slides/_rels/slide113.xml.rels>&#65279;<?xml version="1.0" encoding="utf-8"?><Relationships xmlns="http://schemas.openxmlformats.org/package/2006/relationships"><Relationship Type="http://schemas.openxmlformats.org/officeDocument/2006/relationships/notesSlide" Target="/ppt/notesSlides/notesSlide86.xml" Id="rId2" /><Relationship Type="http://schemas.openxmlformats.org/officeDocument/2006/relationships/slideLayout" Target="/ppt/slideLayouts/slideLayout140.xml" Id="rId1" /></Relationships>
</file>

<file path=ppt/slides/_rels/slide114.xml.rels>&#65279;<?xml version="1.0" encoding="utf-8"?><Relationships xmlns="http://schemas.openxmlformats.org/package/2006/relationships"><Relationship Type="http://schemas.openxmlformats.org/officeDocument/2006/relationships/image" Target="/ppt/media/image129.png" Id="rId3" /><Relationship Type="http://schemas.openxmlformats.org/officeDocument/2006/relationships/notesSlide" Target="/ppt/notesSlides/notesSlide87.xml" Id="rId2" /><Relationship Type="http://schemas.openxmlformats.org/officeDocument/2006/relationships/slideLayout" Target="/ppt/slideLayouts/slideLayout36.xml" Id="rId1" /></Relationships>
</file>

<file path=ppt/slides/_rels/slide115.xml.rels>&#65279;<?xml version="1.0" encoding="utf-8"?><Relationships xmlns="http://schemas.openxmlformats.org/package/2006/relationships"><Relationship Type="http://schemas.openxmlformats.org/officeDocument/2006/relationships/image" Target="/ppt/media/image130.png" Id="rId3" /><Relationship Type="http://schemas.openxmlformats.org/officeDocument/2006/relationships/notesSlide" Target="/ppt/notesSlides/notesSlide88.xml" Id="rId2" /><Relationship Type="http://schemas.openxmlformats.org/officeDocument/2006/relationships/slideLayout" Target="/ppt/slideLayouts/slideLayout40.xml" Id="rId1" /></Relationships>
</file>

<file path=ppt/slides/_rels/slide116.xml.rels>&#65279;<?xml version="1.0" encoding="utf-8"?><Relationships xmlns="http://schemas.openxmlformats.org/package/2006/relationships"><Relationship Type="http://schemas.openxmlformats.org/officeDocument/2006/relationships/image" Target="/ppt/media/image131.png" Id="rId3" /><Relationship Type="http://schemas.openxmlformats.org/officeDocument/2006/relationships/notesSlide" Target="/ppt/notesSlides/notesSlide89.xml" Id="rId2" /><Relationship Type="http://schemas.openxmlformats.org/officeDocument/2006/relationships/slideLayout" Target="/ppt/slideLayouts/slideLayout40.xml" Id="rId1" /></Relationships>
</file>

<file path=ppt/slides/_rels/slide117.xml.rels>&#65279;<?xml version="1.0" encoding="utf-8"?><Relationships xmlns="http://schemas.openxmlformats.org/package/2006/relationships"><Relationship Type="http://schemas.openxmlformats.org/officeDocument/2006/relationships/image" Target="/ppt/media/image132.png" Id="rId3" /><Relationship Type="http://schemas.openxmlformats.org/officeDocument/2006/relationships/notesSlide" Target="/ppt/notesSlides/notesSlide90.xml" Id="rId2" /><Relationship Type="http://schemas.openxmlformats.org/officeDocument/2006/relationships/slideLayout" Target="/ppt/slideLayouts/slideLayout40.xml" Id="rId1" /></Relationships>
</file>

<file path=ppt/slides/_rels/slide118.xml.rels>&#65279;<?xml version="1.0" encoding="utf-8"?><Relationships xmlns="http://schemas.openxmlformats.org/package/2006/relationships"><Relationship Type="http://schemas.openxmlformats.org/officeDocument/2006/relationships/image" Target="/ppt/media/image133.png" Id="rId3" /><Relationship Type="http://schemas.openxmlformats.org/officeDocument/2006/relationships/notesSlide" Target="/ppt/notesSlides/notesSlide91.xml" Id="rId2" /><Relationship Type="http://schemas.openxmlformats.org/officeDocument/2006/relationships/slideLayout" Target="/ppt/slideLayouts/slideLayout40.xml" Id="rId1" /></Relationships>
</file>

<file path=ppt/slides/_rels/slide119.xml.rels>&#65279;<?xml version="1.0" encoding="utf-8"?><Relationships xmlns="http://schemas.openxmlformats.org/package/2006/relationships"><Relationship Type="http://schemas.openxmlformats.org/officeDocument/2006/relationships/image" Target="/ppt/media/image134.png" Id="rId3" /><Relationship Type="http://schemas.openxmlformats.org/officeDocument/2006/relationships/notesSlide" Target="/ppt/notesSlides/notesSlide92.xml" Id="rId2" /><Relationship Type="http://schemas.openxmlformats.org/officeDocument/2006/relationships/slideLayout" Target="/ppt/slideLayouts/slideLayout40.xml" Id="rId1" /><Relationship Type="http://schemas.openxmlformats.org/officeDocument/2006/relationships/image" Target="/ppt/media/image135.png" Id="rId4" /></Relationships>
</file>

<file path=ppt/slides/_rels/slide12.xml.rels>&#65279;<?xml version="1.0" encoding="utf-8"?><Relationships xmlns="http://schemas.openxmlformats.org/package/2006/relationships"><Relationship Type="http://schemas.openxmlformats.org/officeDocument/2006/relationships/slideLayout" Target="/ppt/slideLayouts/slideLayout129.xml" Id="rId1" /></Relationships>
</file>

<file path=ppt/slides/_rels/slide120.xml.rels>&#65279;<?xml version="1.0" encoding="utf-8"?><Relationships xmlns="http://schemas.openxmlformats.org/package/2006/relationships"><Relationship Type="http://schemas.openxmlformats.org/officeDocument/2006/relationships/image" Target="/ppt/media/image136.png" Id="rId3" /><Relationship Type="http://schemas.openxmlformats.org/officeDocument/2006/relationships/notesSlide" Target="/ppt/notesSlides/notesSlide93.xml" Id="rId2" /><Relationship Type="http://schemas.openxmlformats.org/officeDocument/2006/relationships/slideLayout" Target="/ppt/slideLayouts/slideLayout40.xml" Id="rId1" /></Relationships>
</file>

<file path=ppt/slides/_rels/slide121.xml.rels>&#65279;<?xml version="1.0" encoding="utf-8"?><Relationships xmlns="http://schemas.openxmlformats.org/package/2006/relationships"><Relationship Type="http://schemas.openxmlformats.org/officeDocument/2006/relationships/image" Target="/ppt/media/image137.jpeg" Id="rId3" /><Relationship Type="http://schemas.openxmlformats.org/officeDocument/2006/relationships/notesSlide" Target="/ppt/notesSlides/notesSlide94.xml" Id="rId2" /><Relationship Type="http://schemas.openxmlformats.org/officeDocument/2006/relationships/slideLayout" Target="/ppt/slideLayouts/slideLayout40.xml" Id="rId1" /></Relationships>
</file>

<file path=ppt/slides/_rels/slide122.xml.rels>&#65279;<?xml version="1.0" encoding="utf-8"?><Relationships xmlns="http://schemas.openxmlformats.org/package/2006/relationships"><Relationship Type="http://schemas.openxmlformats.org/officeDocument/2006/relationships/notesSlide" Target="/ppt/notesSlides/notesSlide95.xml" Id="rId2" /><Relationship Type="http://schemas.openxmlformats.org/officeDocument/2006/relationships/slideLayout" Target="/ppt/slideLayouts/slideLayout141.xml" Id="rId1" /></Relationships>
</file>

<file path=ppt/slides/_rels/slide123.xml.rels>&#65279;<?xml version="1.0" encoding="utf-8"?><Relationships xmlns="http://schemas.openxmlformats.org/package/2006/relationships"><Relationship Type="http://schemas.openxmlformats.org/officeDocument/2006/relationships/slideLayout" Target="/ppt/slideLayouts/slideLayout49.xml" Id="rId1" /></Relationships>
</file>

<file path=ppt/slides/_rels/slide124.xml.rels>&#65279;<?xml version="1.0" encoding="utf-8"?><Relationships xmlns="http://schemas.openxmlformats.org/package/2006/relationships"><Relationship Type="http://schemas.openxmlformats.org/officeDocument/2006/relationships/notesSlide" Target="/ppt/notesSlides/notesSlide96.xml" Id="rId2" /><Relationship Type="http://schemas.openxmlformats.org/officeDocument/2006/relationships/slideLayout" Target="/ppt/slideLayouts/slideLayout19.xml" Id="rId1" /></Relationships>
</file>

<file path=ppt/slides/_rels/slide125.xml.rels>&#65279;<?xml version="1.0" encoding="utf-8"?><Relationships xmlns="http://schemas.openxmlformats.org/package/2006/relationships"><Relationship Type="http://schemas.openxmlformats.org/officeDocument/2006/relationships/image" Target="/ppt/media/image138.png" Id="rId3" /><Relationship Type="http://schemas.openxmlformats.org/officeDocument/2006/relationships/notesSlide" Target="/ppt/notesSlides/notesSlide97.xml" Id="rId2" /><Relationship Type="http://schemas.openxmlformats.org/officeDocument/2006/relationships/slideLayout" Target="/ppt/slideLayouts/slideLayout19.xml" Id="rId1" /></Relationships>
</file>

<file path=ppt/slides/_rels/slide126.xml.rels>&#65279;<?xml version="1.0" encoding="utf-8"?><Relationships xmlns="http://schemas.openxmlformats.org/package/2006/relationships"><Relationship Type="http://schemas.openxmlformats.org/officeDocument/2006/relationships/image" Target="/ppt/media/image139.png" Id="rId2" /><Relationship Type="http://schemas.openxmlformats.org/officeDocument/2006/relationships/slideLayout" Target="/ppt/slideLayouts/slideLayout36.xml" Id="rId1" /></Relationships>
</file>

<file path=ppt/slides/_rels/slide127.xml.rels>&#65279;<?xml version="1.0" encoding="utf-8"?><Relationships xmlns="http://schemas.openxmlformats.org/package/2006/relationships"><Relationship Type="http://schemas.openxmlformats.org/officeDocument/2006/relationships/image" Target="/ppt/media/image140.png" Id="rId3" /><Relationship Type="http://schemas.openxmlformats.org/officeDocument/2006/relationships/notesSlide" Target="/ppt/notesSlides/notesSlide98.xml" Id="rId2" /><Relationship Type="http://schemas.openxmlformats.org/officeDocument/2006/relationships/slideLayout" Target="/ppt/slideLayouts/slideLayout19.xml" Id="rId1" /></Relationships>
</file>

<file path=ppt/slides/_rels/slide128.xml.rels>&#65279;<?xml version="1.0" encoding="utf-8"?><Relationships xmlns="http://schemas.openxmlformats.org/package/2006/relationships"><Relationship Type="http://schemas.openxmlformats.org/officeDocument/2006/relationships/diagramData" Target="/ppt/diagrams/data6.xml" Id="rId3" /><Relationship Type="http://schemas.microsoft.com/office/2007/relationships/diagramDrawing" Target="/ppt/diagrams/drawing6.xml" Id="rId7" /><Relationship Type="http://schemas.openxmlformats.org/officeDocument/2006/relationships/notesSlide" Target="/ppt/notesSlides/notesSlide99.xml" Id="rId2" /><Relationship Type="http://schemas.openxmlformats.org/officeDocument/2006/relationships/slideLayout" Target="/ppt/slideLayouts/slideLayout36.xml" Id="rId1" /><Relationship Type="http://schemas.openxmlformats.org/officeDocument/2006/relationships/diagramColors" Target="/ppt/diagrams/colors6.xml" Id="rId6" /><Relationship Type="http://schemas.openxmlformats.org/officeDocument/2006/relationships/diagramQuickStyle" Target="/ppt/diagrams/quickStyle6.xml" Id="rId5" /><Relationship Type="http://schemas.openxmlformats.org/officeDocument/2006/relationships/diagramLayout" Target="/ppt/diagrams/layout6.xml" Id="rId4" /></Relationships>
</file>

<file path=ppt/slides/_rels/slide129.xml.rels>&#65279;<?xml version="1.0" encoding="utf-8"?><Relationships xmlns="http://schemas.openxmlformats.org/package/2006/relationships"><Relationship Type="http://schemas.openxmlformats.org/officeDocument/2006/relationships/image" Target="/ppt/media/image141.png" Id="rId2" /><Relationship Type="http://schemas.openxmlformats.org/officeDocument/2006/relationships/slideLayout" Target="/ppt/slideLayouts/slideLayout36.xml" Id="rId1" /></Relationships>
</file>

<file path=ppt/slides/_rels/slide13.xml.rels>&#65279;<?xml version="1.0" encoding="utf-8"?><Relationships xmlns="http://schemas.openxmlformats.org/package/2006/relationships"><Relationship Type="http://schemas.openxmlformats.org/officeDocument/2006/relationships/image" Target="/ppt/media/image53.jpeg" Id="rId3" /><Relationship Type="http://schemas.openxmlformats.org/officeDocument/2006/relationships/notesSlide" Target="/ppt/notesSlides/notesSlide6.xml" Id="rId2" /><Relationship Type="http://schemas.openxmlformats.org/officeDocument/2006/relationships/slideLayout" Target="/ppt/slideLayouts/slideLayout44.xml" Id="rId1" /></Relationships>
</file>

<file path=ppt/slides/_rels/slide130.xml.rels>&#65279;<?xml version="1.0" encoding="utf-8"?><Relationships xmlns="http://schemas.openxmlformats.org/package/2006/relationships"><Relationship Type="http://schemas.openxmlformats.org/officeDocument/2006/relationships/image" Target="/ppt/media/image142.png" Id="rId3" /><Relationship Type="http://schemas.openxmlformats.org/officeDocument/2006/relationships/notesSlide" Target="/ppt/notesSlides/notesSlide100.xml" Id="rId2" /><Relationship Type="http://schemas.openxmlformats.org/officeDocument/2006/relationships/slideLayout" Target="/ppt/slideLayouts/slideLayout19.xml" Id="rId1" /></Relationships>
</file>

<file path=ppt/slides/_rels/slide131.xml.rels>&#65279;<?xml version="1.0" encoding="utf-8"?><Relationships xmlns="http://schemas.openxmlformats.org/package/2006/relationships"><Relationship Type="http://schemas.openxmlformats.org/officeDocument/2006/relationships/notesSlide" Target="/ppt/notesSlides/notesSlide101.xml" Id="rId2" /><Relationship Type="http://schemas.openxmlformats.org/officeDocument/2006/relationships/slideLayout" Target="/ppt/slideLayouts/slideLayout19.xml" Id="rId1" /></Relationships>
</file>

<file path=ppt/slides/_rels/slide132.xml.rels>&#65279;<?xml version="1.0" encoding="utf-8"?><Relationships xmlns="http://schemas.openxmlformats.org/package/2006/relationships"><Relationship Type="http://schemas.openxmlformats.org/officeDocument/2006/relationships/image" Target="/ppt/media/image153.svg" Id="rId8" /><Relationship Type="http://schemas.openxmlformats.org/officeDocument/2006/relationships/image" Target="/ppt/media/image118.png" Id="rId13" /><Relationship Type="http://schemas.openxmlformats.org/officeDocument/2006/relationships/image" Target="/ppt/media/image143.png" Id="rId3" /><Relationship Type="http://schemas.openxmlformats.org/officeDocument/2006/relationships/image" Target="/ppt/media/image152.png" Id="rId7" /><Relationship Type="http://schemas.openxmlformats.org/officeDocument/2006/relationships/image" Target="/ppt/media/image156.svg" Id="rId12" /><Relationship Type="http://schemas.openxmlformats.org/officeDocument/2006/relationships/notesSlide" Target="/ppt/notesSlides/notesSlide102.xml" Id="rId2" /><Relationship Type="http://schemas.openxmlformats.org/officeDocument/2006/relationships/slideLayout" Target="/ppt/slideLayouts/slideLayout19.xml" Id="rId1" /><Relationship Type="http://schemas.openxmlformats.org/officeDocument/2006/relationships/image" Target="/ppt/media/image151.svg" Id="rId6" /><Relationship Type="http://schemas.openxmlformats.org/officeDocument/2006/relationships/image" Target="/ppt/media/image155.png" Id="rId11" /><Relationship Type="http://schemas.openxmlformats.org/officeDocument/2006/relationships/image" Target="/ppt/media/image150.png" Id="rId5" /><Relationship Type="http://schemas.openxmlformats.org/officeDocument/2006/relationships/image" Target="/ppt/media/image157.jpeg" Id="rId15" /><Relationship Type="http://schemas.openxmlformats.org/officeDocument/2006/relationships/image" Target="/ppt/media/image154.svg" Id="rId10" /><Relationship Type="http://schemas.openxmlformats.org/officeDocument/2006/relationships/image" Target="/ppt/media/image149.png" Id="rId4" /><Relationship Type="http://schemas.openxmlformats.org/officeDocument/2006/relationships/image" Target="/ppt/media/image75.png" Id="rId9" /><Relationship Type="http://schemas.openxmlformats.org/officeDocument/2006/relationships/image" Target="/ppt/media/image119.svg" Id="rId14" /></Relationships>
</file>

<file path=ppt/slides/_rels/slide133.xml.rels>&#65279;<?xml version="1.0" encoding="utf-8"?><Relationships xmlns="http://schemas.openxmlformats.org/package/2006/relationships"><Relationship Type="http://schemas.openxmlformats.org/officeDocument/2006/relationships/notesSlide" Target="/ppt/notesSlides/notesSlide103.xml" Id="rId2" /><Relationship Type="http://schemas.openxmlformats.org/officeDocument/2006/relationships/slideLayout" Target="/ppt/slideLayouts/slideLayout6.xml" Id="rId1" /></Relationships>
</file>

<file path=ppt/slides/_rels/slide134.xml.rels>&#65279;<?xml version="1.0" encoding="utf-8"?><Relationships xmlns="http://schemas.openxmlformats.org/package/2006/relationships"><Relationship Type="http://schemas.openxmlformats.org/officeDocument/2006/relationships/notesSlide" Target="/ppt/notesSlides/notesSlide104.xml" Id="rId2" /><Relationship Type="http://schemas.openxmlformats.org/officeDocument/2006/relationships/slideLayout" Target="/ppt/slideLayouts/slideLayout142.xml" Id="rId1" /></Relationships>
</file>

<file path=ppt/slides/_rels/slide135.xml.rels>&#65279;<?xml version="1.0" encoding="utf-8"?><Relationships xmlns="http://schemas.openxmlformats.org/package/2006/relationships"><Relationship Type="http://schemas.openxmlformats.org/officeDocument/2006/relationships/notesSlide" Target="/ppt/notesSlides/notesSlide105.xml" Id="rId2" /><Relationship Type="http://schemas.openxmlformats.org/officeDocument/2006/relationships/slideLayout" Target="/ppt/slideLayouts/slideLayout19.xml" Id="rId1" /></Relationships>
</file>

<file path=ppt/slides/_rels/slide136.xml.rels>&#65279;<?xml version="1.0" encoding="utf-8"?><Relationships xmlns="http://schemas.openxmlformats.org/package/2006/relationships"><Relationship Type="http://schemas.openxmlformats.org/officeDocument/2006/relationships/notesSlide" Target="/ppt/notesSlides/notesSlide106.xml" Id="rId2" /><Relationship Type="http://schemas.openxmlformats.org/officeDocument/2006/relationships/slideLayout" Target="/ppt/slideLayouts/slideLayout19.xml" Id="rId1" /></Relationships>
</file>

<file path=ppt/slides/_rels/slide137.xml.rels>&#65279;<?xml version="1.0" encoding="utf-8"?><Relationships xmlns="http://schemas.openxmlformats.org/package/2006/relationships"><Relationship Type="http://schemas.openxmlformats.org/officeDocument/2006/relationships/notesSlide" Target="/ppt/notesSlides/notesSlide107.xml" Id="rId2" /><Relationship Type="http://schemas.openxmlformats.org/officeDocument/2006/relationships/slideLayout" Target="/ppt/slideLayouts/slideLayout19.xml" Id="rId1" /></Relationships>
</file>

<file path=ppt/slides/_rels/slide138.xml.rels>&#65279;<?xml version="1.0" encoding="utf-8"?><Relationships xmlns="http://schemas.openxmlformats.org/package/2006/relationships"><Relationship Type="http://schemas.openxmlformats.org/officeDocument/2006/relationships/notesSlide" Target="/ppt/notesSlides/notesSlide108.xml" Id="rId2" /><Relationship Type="http://schemas.openxmlformats.org/officeDocument/2006/relationships/slideLayout" Target="/ppt/slideLayouts/slideLayout19.xml" Id="rId1" /></Relationships>
</file>

<file path=ppt/slides/_rels/slide139.xml.rels>&#65279;<?xml version="1.0" encoding="utf-8"?><Relationships xmlns="http://schemas.openxmlformats.org/package/2006/relationships"><Relationship Type="http://schemas.openxmlformats.org/officeDocument/2006/relationships/notesSlide" Target="/ppt/notesSlides/notesSlide109.xml" Id="rId2" /><Relationship Type="http://schemas.openxmlformats.org/officeDocument/2006/relationships/slideLayout" Target="/ppt/slideLayouts/slideLayout19.xml" Id="rId1" /></Relationships>
</file>

<file path=ppt/slides/_rels/slide14.xml.rels>&#65279;<?xml version="1.0" encoding="utf-8"?><Relationships xmlns="http://schemas.openxmlformats.org/package/2006/relationships"><Relationship Type="http://schemas.openxmlformats.org/officeDocument/2006/relationships/slideLayout" Target="/ppt/slideLayouts/slideLayout132.xml" Id="rId1" /></Relationships>
</file>

<file path=ppt/slides/_rels/slide140.xml.rels>&#65279;<?xml version="1.0" encoding="utf-8"?><Relationships xmlns="http://schemas.openxmlformats.org/package/2006/relationships"><Relationship Type="http://schemas.openxmlformats.org/officeDocument/2006/relationships/notesSlide" Target="/ppt/notesSlides/notesSlide110.xml" Id="rId2" /><Relationship Type="http://schemas.openxmlformats.org/officeDocument/2006/relationships/slideLayout" Target="/ppt/slideLayouts/slideLayout143.xml" Id="rId1" /></Relationships>
</file>

<file path=ppt/slides/_rels/slide141.xml.rels>&#65279;<?xml version="1.0" encoding="utf-8"?><Relationships xmlns="http://schemas.openxmlformats.org/package/2006/relationships"><Relationship Type="http://schemas.openxmlformats.org/officeDocument/2006/relationships/slideLayout" Target="/ppt/slideLayouts/slideLayout19.xml" Id="rId2" /><Relationship Type="http://schemas.openxmlformats.org/officeDocument/2006/relationships/themeOverride" Target="/ppt/theme/themeOverride9.xml" Id="rId1" /></Relationships>
</file>

<file path=ppt/slides/_rels/slide142.xml.rels>&#65279;<?xml version="1.0" encoding="utf-8"?><Relationships xmlns="http://schemas.openxmlformats.org/package/2006/relationships"><Relationship Type="http://schemas.openxmlformats.org/officeDocument/2006/relationships/image" Target="/ppt/media/image158.png" Id="rId3" /><Relationship Type="http://schemas.openxmlformats.org/officeDocument/2006/relationships/notesSlide" Target="/ppt/notesSlides/notesSlide111.xml" Id="rId2" /><Relationship Type="http://schemas.openxmlformats.org/officeDocument/2006/relationships/slideLayout" Target="/ppt/slideLayouts/slideLayout6.xml" Id="rId1" /><Relationship Type="http://schemas.openxmlformats.org/officeDocument/2006/relationships/image" Target="/ppt/media/image159.png" Id="rId4" /></Relationships>
</file>

<file path=ppt/slides/_rels/slide143.xml.rels>&#65279;<?xml version="1.0" encoding="utf-8"?><Relationships xmlns="http://schemas.openxmlformats.org/package/2006/relationships"><Relationship Type="http://schemas.openxmlformats.org/officeDocument/2006/relationships/notesSlide" Target="/ppt/notesSlides/notesSlide112.xml" Id="rId3" /><Relationship Type="http://schemas.openxmlformats.org/officeDocument/2006/relationships/slideLayout" Target="/ppt/slideLayouts/slideLayout19.xml" Id="rId2" /><Relationship Type="http://schemas.openxmlformats.org/officeDocument/2006/relationships/themeOverride" Target="/ppt/theme/themeOverride10.xml" Id="rId1" /><Relationship Type="http://schemas.openxmlformats.org/officeDocument/2006/relationships/image" Target="/ppt/media/image160.png" Id="rId4" /></Relationships>
</file>

<file path=ppt/slides/_rels/slide144.xml.rels>&#65279;<?xml version="1.0" encoding="utf-8"?><Relationships xmlns="http://schemas.openxmlformats.org/package/2006/relationships"><Relationship Type="http://schemas.openxmlformats.org/officeDocument/2006/relationships/notesSlide" Target="/ppt/notesSlides/notesSlide113.xml" Id="rId3" /><Relationship Type="http://schemas.openxmlformats.org/officeDocument/2006/relationships/slideLayout" Target="/ppt/slideLayouts/slideLayout19.xml" Id="rId2" /><Relationship Type="http://schemas.openxmlformats.org/officeDocument/2006/relationships/themeOverride" Target="/ppt/theme/themeOverride11.xml" Id="rId1" /><Relationship Type="http://schemas.openxmlformats.org/officeDocument/2006/relationships/image" Target="/ppt/media/image161.png" Id="rId4" /></Relationships>
</file>

<file path=ppt/slides/_rels/slide145.xml.rels>&#65279;<?xml version="1.0" encoding="utf-8"?><Relationships xmlns="http://schemas.openxmlformats.org/package/2006/relationships"><Relationship Type="http://schemas.openxmlformats.org/officeDocument/2006/relationships/notesSlide" Target="/ppt/notesSlides/notesSlide114.xml" Id="rId3" /><Relationship Type="http://schemas.openxmlformats.org/officeDocument/2006/relationships/slideLayout" Target="/ppt/slideLayouts/slideLayout19.xml" Id="rId2" /><Relationship Type="http://schemas.openxmlformats.org/officeDocument/2006/relationships/themeOverride" Target="/ppt/theme/themeOverride12.xml" Id="rId1" /><Relationship Type="http://schemas.openxmlformats.org/officeDocument/2006/relationships/image" Target="/ppt/media/image162.png" Id="rId4" /></Relationships>
</file>

<file path=ppt/slides/_rels/slide146.xml.rels>&#65279;<?xml version="1.0" encoding="utf-8"?><Relationships xmlns="http://schemas.openxmlformats.org/package/2006/relationships"><Relationship Type="http://schemas.openxmlformats.org/officeDocument/2006/relationships/notesSlide" Target="/ppt/notesSlides/notesSlide115.xml" Id="rId3" /><Relationship Type="http://schemas.openxmlformats.org/officeDocument/2006/relationships/slideLayout" Target="/ppt/slideLayouts/slideLayout19.xml" Id="rId2" /><Relationship Type="http://schemas.openxmlformats.org/officeDocument/2006/relationships/themeOverride" Target="/ppt/theme/themeOverride13.xml" Id="rId1" /><Relationship Type="http://schemas.openxmlformats.org/officeDocument/2006/relationships/image" Target="/ppt/media/image163.png" Id="rId4" /></Relationships>
</file>

<file path=ppt/slides/_rels/slide147.xml.rels>&#65279;<?xml version="1.0" encoding="utf-8"?><Relationships xmlns="http://schemas.openxmlformats.org/package/2006/relationships"><Relationship Type="http://schemas.openxmlformats.org/officeDocument/2006/relationships/notesSlide" Target="/ppt/notesSlides/notesSlide116.xml" Id="rId2" /><Relationship Type="http://schemas.openxmlformats.org/officeDocument/2006/relationships/slideLayout" Target="/ppt/slideLayouts/slideLayout144.xml" Id="rId1" /></Relationships>
</file>

<file path=ppt/slides/_rels/slide148.xml.rels>&#65279;<?xml version="1.0" encoding="utf-8"?><Relationships xmlns="http://schemas.openxmlformats.org/package/2006/relationships"><Relationship Type="http://schemas.openxmlformats.org/officeDocument/2006/relationships/notesSlide" Target="/ppt/notesSlides/notesSlide117.xml" Id="rId2" /><Relationship Type="http://schemas.openxmlformats.org/officeDocument/2006/relationships/slideLayout" Target="/ppt/slideLayouts/slideLayout19.xml" Id="rId1" /></Relationships>
</file>

<file path=ppt/slides/_rels/slide149.xml.rels>&#65279;<?xml version="1.0" encoding="utf-8"?><Relationships xmlns="http://schemas.openxmlformats.org/package/2006/relationships"><Relationship Type="http://schemas.openxmlformats.org/officeDocument/2006/relationships/notesSlide" Target="/ppt/notesSlides/notesSlide118.xml" Id="rId2" /><Relationship Type="http://schemas.openxmlformats.org/officeDocument/2006/relationships/slideLayout" Target="/ppt/slideLayouts/slideLayout83.xml" Id="rId1" /></Relationships>
</file>

<file path=ppt/slides/_rels/slide15.xml.rels>&#65279;<?xml version="1.0" encoding="utf-8"?><Relationships xmlns="http://schemas.openxmlformats.org/package/2006/relationships"><Relationship Type="http://schemas.openxmlformats.org/officeDocument/2006/relationships/notesSlide" Target="/ppt/notesSlides/notesSlide7.xml" Id="rId3" /><Relationship Type="http://schemas.openxmlformats.org/officeDocument/2006/relationships/slideLayout" Target="/ppt/slideLayouts/slideLayout19.xml" Id="rId2" /><Relationship Type="http://schemas.openxmlformats.org/officeDocument/2006/relationships/themeOverride" Target="/ppt/theme/themeOverride2.xml" Id="rId1" /></Relationships>
</file>

<file path=ppt/slides/_rels/slide150.xml.rels>&#65279;<?xml version="1.0" encoding="utf-8"?><Relationships xmlns="http://schemas.openxmlformats.org/package/2006/relationships"><Relationship Type="http://schemas.openxmlformats.org/officeDocument/2006/relationships/notesSlide" Target="/ppt/notesSlides/notesSlide119.xml" Id="rId2" /><Relationship Type="http://schemas.openxmlformats.org/officeDocument/2006/relationships/slideLayout" Target="/ppt/slideLayouts/slideLayout19.xml" Id="rId1" /></Relationships>
</file>

<file path=ppt/slides/_rels/slide151.xml.rels>&#65279;<?xml version="1.0" encoding="utf-8"?><Relationships xmlns="http://schemas.openxmlformats.org/package/2006/relationships"><Relationship Type="http://schemas.openxmlformats.org/officeDocument/2006/relationships/notesSlide" Target="/ppt/notesSlides/notesSlide120.xml" Id="rId2" /><Relationship Type="http://schemas.openxmlformats.org/officeDocument/2006/relationships/slideLayout" Target="/ppt/slideLayouts/slideLayout19.xml" Id="rId1" /></Relationships>
</file>

<file path=ppt/slides/_rels/slide152.xml.rels>&#65279;<?xml version="1.0" encoding="utf-8"?><Relationships xmlns="http://schemas.openxmlformats.org/package/2006/relationships"><Relationship Type="http://schemas.openxmlformats.org/officeDocument/2006/relationships/image" Target="/ppt/media/image169.png" Id="rId8" /><Relationship Type="http://schemas.openxmlformats.org/officeDocument/2006/relationships/image" Target="/ppt/media/image173.png" Id="rId13" /><Relationship Type="http://schemas.openxmlformats.org/officeDocument/2006/relationships/image" Target="/ppt/media/image164.jpeg" Id="rId3" /><Relationship Type="http://schemas.openxmlformats.org/officeDocument/2006/relationships/image" Target="/ppt/media/image168.png" Id="rId7" /><Relationship Type="http://schemas.openxmlformats.org/officeDocument/2006/relationships/image" Target="/ppt/media/image172.png" Id="rId12" /><Relationship Type="http://schemas.openxmlformats.org/officeDocument/2006/relationships/notesSlide" Target="/ppt/notesSlides/notesSlide121.xml" Id="rId2" /><Relationship Type="http://schemas.openxmlformats.org/officeDocument/2006/relationships/slideLayout" Target="/ppt/slideLayouts/slideLayout51.xml" Id="rId1" /><Relationship Type="http://schemas.openxmlformats.org/officeDocument/2006/relationships/image" Target="/ppt/media/image167.png" Id="rId6" /><Relationship Type="http://schemas.openxmlformats.org/officeDocument/2006/relationships/image" Target="/ppt/media/image120.png" Id="rId11" /><Relationship Type="http://schemas.openxmlformats.org/officeDocument/2006/relationships/image" Target="/ppt/media/image166.png" Id="rId5" /><Relationship Type="http://schemas.openxmlformats.org/officeDocument/2006/relationships/image" Target="/ppt/media/image171.png" Id="rId10" /><Relationship Type="http://schemas.openxmlformats.org/officeDocument/2006/relationships/image" Target="/ppt/media/image165.png" Id="rId4" /><Relationship Type="http://schemas.openxmlformats.org/officeDocument/2006/relationships/image" Target="/ppt/media/image170.png" Id="rId9" /></Relationships>
</file>

<file path=ppt/slides/_rels/slide153.xml.rels>&#65279;<?xml version="1.0" encoding="utf-8"?><Relationships xmlns="http://schemas.openxmlformats.org/package/2006/relationships"><Relationship Type="http://schemas.openxmlformats.org/officeDocument/2006/relationships/diagramData" Target="/ppt/diagrams/data7.xml" Id="rId3" /><Relationship Type="http://schemas.microsoft.com/office/2007/relationships/diagramDrawing" Target="/ppt/diagrams/drawing7.xml" Id="rId7" /><Relationship Type="http://schemas.openxmlformats.org/officeDocument/2006/relationships/notesSlide" Target="/ppt/notesSlides/notesSlide122.xml" Id="rId2" /><Relationship Type="http://schemas.openxmlformats.org/officeDocument/2006/relationships/slideLayout" Target="/ppt/slideLayouts/slideLayout50.xml" Id="rId1" /><Relationship Type="http://schemas.openxmlformats.org/officeDocument/2006/relationships/diagramColors" Target="/ppt/diagrams/colors7.xml" Id="rId6" /><Relationship Type="http://schemas.openxmlformats.org/officeDocument/2006/relationships/diagramQuickStyle" Target="/ppt/diagrams/quickStyle7.xml" Id="rId5" /><Relationship Type="http://schemas.openxmlformats.org/officeDocument/2006/relationships/diagramLayout" Target="/ppt/diagrams/layout7.xml" Id="rId4" /></Relationships>
</file>

<file path=ppt/slides/_rels/slide154.xml.rels>&#65279;<?xml version="1.0" encoding="utf-8"?><Relationships xmlns="http://schemas.openxmlformats.org/package/2006/relationships"><Relationship Type="http://schemas.openxmlformats.org/officeDocument/2006/relationships/diagramData" Target="/ppt/diagrams/data8.xml" Id="rId3" /><Relationship Type="http://schemas.microsoft.com/office/2007/relationships/diagramDrawing" Target="/ppt/diagrams/drawing8.xml" Id="rId7" /><Relationship Type="http://schemas.openxmlformats.org/officeDocument/2006/relationships/notesSlide" Target="/ppt/notesSlides/notesSlide123.xml" Id="rId2" /><Relationship Type="http://schemas.openxmlformats.org/officeDocument/2006/relationships/slideLayout" Target="/ppt/slideLayouts/slideLayout50.xml" Id="rId1" /><Relationship Type="http://schemas.openxmlformats.org/officeDocument/2006/relationships/diagramColors" Target="/ppt/diagrams/colors8.xml" Id="rId6" /><Relationship Type="http://schemas.openxmlformats.org/officeDocument/2006/relationships/diagramQuickStyle" Target="/ppt/diagrams/quickStyle8.xml" Id="rId5" /><Relationship Type="http://schemas.openxmlformats.org/officeDocument/2006/relationships/diagramLayout" Target="/ppt/diagrams/layout8.xml" Id="rId4" /><Relationship Type="http://schemas.openxmlformats.org/officeDocument/2006/relationships/hyperlink" Target="https://www.servicenow.com/docs/bundle/yokohama-governance-risk-compliance/page/product/grc-compliance-case-mgmt/task/create-a-case-task.html" TargetMode="External" Id="rId8" /><Relationship Type="http://schemas.openxmlformats.org/officeDocument/2006/relationships/hyperlink" Target="https://www.servicenow.com/docs/bundle/yokohama-governance-risk-compliance/page/product/grc-compliance-case-mgmt/task/work-on-compliance-case-task.html" TargetMode="External" Id="rId9" /></Relationships>
</file>

<file path=ppt/slides/_rels/slide155.xml.rels>&#65279;<?xml version="1.0" encoding="utf-8"?><Relationships xmlns="http://schemas.openxmlformats.org/package/2006/relationships"><Relationship Type="http://schemas.openxmlformats.org/officeDocument/2006/relationships/image" Target="/ppt/media/image174.png" Id="rId3" /><Relationship Type="http://schemas.openxmlformats.org/officeDocument/2006/relationships/notesSlide" Target="/ppt/notesSlides/notesSlide124.xml" Id="rId2" /><Relationship Type="http://schemas.openxmlformats.org/officeDocument/2006/relationships/slideLayout" Target="/ppt/slideLayouts/slideLayout50.xml" Id="rId1" /><Relationship Type="http://schemas.openxmlformats.org/officeDocument/2006/relationships/image" Target="/ppt/media/image175.png" Id="rId4" /></Relationships>
</file>

<file path=ppt/slides/_rels/slide156.xml.rels>&#65279;<?xml version="1.0" encoding="utf-8"?><Relationships xmlns="http://schemas.openxmlformats.org/package/2006/relationships"><Relationship Type="http://schemas.openxmlformats.org/officeDocument/2006/relationships/image" Target="/ppt/media/image176.png" Id="rId3" /><Relationship Type="http://schemas.openxmlformats.org/officeDocument/2006/relationships/notesSlide" Target="/ppt/notesSlides/notesSlide125.xml" Id="rId2" /><Relationship Type="http://schemas.openxmlformats.org/officeDocument/2006/relationships/slideLayout" Target="/ppt/slideLayouts/slideLayout50.xml" Id="rId1" /><Relationship Type="http://schemas.openxmlformats.org/officeDocument/2006/relationships/image" Target="/ppt/media/image177.png" Id="rId4" /></Relationships>
</file>

<file path=ppt/slides/_rels/slide157.xml.rels>&#65279;<?xml version="1.0" encoding="utf-8"?><Relationships xmlns="http://schemas.openxmlformats.org/package/2006/relationships"><Relationship Type="http://schemas.openxmlformats.org/officeDocument/2006/relationships/image" Target="/ppt/media/image178.png" Id="rId2" /><Relationship Type="http://schemas.openxmlformats.org/officeDocument/2006/relationships/slideLayout" Target="/ppt/slideLayouts/slideLayout50.xml" Id="rId1" /></Relationships>
</file>

<file path=ppt/slides/_rels/slide158.xml.rels>&#65279;<?xml version="1.0" encoding="utf-8"?><Relationships xmlns="http://schemas.openxmlformats.org/package/2006/relationships"><Relationship Type="http://schemas.openxmlformats.org/officeDocument/2006/relationships/image" Target="/ppt/media/image179.png" Id="rId3" /><Relationship Type="http://schemas.openxmlformats.org/officeDocument/2006/relationships/notesSlide" Target="/ppt/notesSlides/notesSlide126.xml" Id="rId2" /><Relationship Type="http://schemas.openxmlformats.org/officeDocument/2006/relationships/slideLayout" Target="/ppt/slideLayouts/slideLayout50.xml" Id="rId1" /><Relationship Type="http://schemas.openxmlformats.org/officeDocument/2006/relationships/image" Target="/ppt/media/image181.png" Id="rId5" /><Relationship Type="http://schemas.openxmlformats.org/officeDocument/2006/relationships/image" Target="/ppt/media/image180.png" Id="rId4" /></Relationships>
</file>

<file path=ppt/slides/_rels/slide159.xml.rels>&#65279;<?xml version="1.0" encoding="utf-8"?><Relationships xmlns="http://schemas.openxmlformats.org/package/2006/relationships"><Relationship Type="http://schemas.openxmlformats.org/officeDocument/2006/relationships/image" Target="/ppt/media/image182.jpeg" Id="rId3" /><Relationship Type="http://schemas.openxmlformats.org/officeDocument/2006/relationships/notesSlide" Target="/ppt/notesSlides/notesSlide127.xml" Id="rId2" /><Relationship Type="http://schemas.openxmlformats.org/officeDocument/2006/relationships/slideLayout" Target="/ppt/slideLayouts/slideLayout50.xml" Id="rId1" /><Relationship Type="http://schemas.openxmlformats.org/officeDocument/2006/relationships/image" Target="/ppt/media/image183.png" Id="rId4" /></Relationships>
</file>

<file path=ppt/slides/_rels/slide16.xml.rels>&#65279;<?xml version="1.0" encoding="utf-8"?><Relationships xmlns="http://schemas.openxmlformats.org/package/2006/relationships"><Relationship Type="http://schemas.openxmlformats.org/officeDocument/2006/relationships/notesSlide" Target="/ppt/notesSlides/notesSlide8.xml" Id="rId2" /><Relationship Type="http://schemas.openxmlformats.org/officeDocument/2006/relationships/slideLayout" Target="/ppt/slideLayouts/slideLayout19.xml" Id="rId1" /></Relationships>
</file>

<file path=ppt/slides/_rels/slide160.xml.rels>&#65279;<?xml version="1.0" encoding="utf-8"?><Relationships xmlns="http://schemas.openxmlformats.org/package/2006/relationships"><Relationship Type="http://schemas.openxmlformats.org/officeDocument/2006/relationships/image" Target="/ppt/media/image184.jpeg" Id="rId3" /><Relationship Type="http://schemas.openxmlformats.org/officeDocument/2006/relationships/notesSlide" Target="/ppt/notesSlides/notesSlide128.xml" Id="rId2" /><Relationship Type="http://schemas.openxmlformats.org/officeDocument/2006/relationships/slideLayout" Target="/ppt/slideLayouts/slideLayout50.xml" Id="rId1" /><Relationship Type="http://schemas.openxmlformats.org/officeDocument/2006/relationships/image" Target="/ppt/media/image186.png" Id="rId5" /><Relationship Type="http://schemas.openxmlformats.org/officeDocument/2006/relationships/image" Target="/ppt/media/image185.png" Id="rId4" /></Relationships>
</file>

<file path=ppt/slides/_rels/slide161.xml.rels>&#65279;<?xml version="1.0" encoding="utf-8"?><Relationships xmlns="http://schemas.openxmlformats.org/package/2006/relationships"><Relationship Type="http://schemas.openxmlformats.org/officeDocument/2006/relationships/image" Target="/ppt/media/image187.png" Id="rId2" /><Relationship Type="http://schemas.openxmlformats.org/officeDocument/2006/relationships/slideLayout" Target="/ppt/slideLayouts/slideLayout50.xml" Id="rId1" /></Relationships>
</file>

<file path=ppt/slides/_rels/slide162.xml.rels>&#65279;<?xml version="1.0" encoding="utf-8"?><Relationships xmlns="http://schemas.openxmlformats.org/package/2006/relationships"><Relationship Type="http://schemas.openxmlformats.org/officeDocument/2006/relationships/slideLayout" Target="/ppt/slideLayouts/slideLayout50.xml" Id="rId1" /></Relationships>
</file>

<file path=ppt/slides/_rels/slide163.xml.rels>&#65279;<?xml version="1.0" encoding="utf-8"?><Relationships xmlns="http://schemas.openxmlformats.org/package/2006/relationships"><Relationship Type="http://schemas.openxmlformats.org/officeDocument/2006/relationships/image" Target="/ppt/media/image164.jpeg" Id="rId3" /><Relationship Type="http://schemas.openxmlformats.org/officeDocument/2006/relationships/image" Target="/ppt/media/image173.png" Id="rId7" /><Relationship Type="http://schemas.openxmlformats.org/officeDocument/2006/relationships/notesSlide" Target="/ppt/notesSlides/notesSlide129.xml" Id="rId2" /><Relationship Type="http://schemas.openxmlformats.org/officeDocument/2006/relationships/slideLayout" Target="/ppt/slideLayouts/slideLayout51.xml" Id="rId1" /><Relationship Type="http://schemas.openxmlformats.org/officeDocument/2006/relationships/image" Target="/ppt/media/image120.png" Id="rId6" /><Relationship Type="http://schemas.openxmlformats.org/officeDocument/2006/relationships/image" Target="/ppt/media/image171.png" Id="rId5" /><Relationship Type="http://schemas.openxmlformats.org/officeDocument/2006/relationships/image" Target="/ppt/media/image188.png" Id="rId4" /></Relationships>
</file>

<file path=ppt/slides/_rels/slide164.xml.rels>&#65279;<?xml version="1.0" encoding="utf-8"?><Relationships xmlns="http://schemas.openxmlformats.org/package/2006/relationships"><Relationship Type="http://schemas.openxmlformats.org/officeDocument/2006/relationships/diagramData" Target="/ppt/diagrams/data9.xml" Id="rId3" /><Relationship Type="http://schemas.microsoft.com/office/2007/relationships/diagramDrawing" Target="/ppt/diagrams/drawing9.xml" Id="rId7" /><Relationship Type="http://schemas.openxmlformats.org/officeDocument/2006/relationships/notesSlide" Target="/ppt/notesSlides/notesSlide130.xml" Id="rId2" /><Relationship Type="http://schemas.openxmlformats.org/officeDocument/2006/relationships/slideLayout" Target="/ppt/slideLayouts/slideLayout50.xml" Id="rId1" /><Relationship Type="http://schemas.openxmlformats.org/officeDocument/2006/relationships/diagramColors" Target="/ppt/diagrams/colors9.xml" Id="rId6" /><Relationship Type="http://schemas.openxmlformats.org/officeDocument/2006/relationships/diagramQuickStyle" Target="/ppt/diagrams/quickStyle9.xml" Id="rId5" /><Relationship Type="http://schemas.openxmlformats.org/officeDocument/2006/relationships/diagramLayout" Target="/ppt/diagrams/layout9.xml" Id="rId4" /></Relationships>
</file>

<file path=ppt/slides/_rels/slide165.xml.rels>&#65279;<?xml version="1.0" encoding="utf-8"?><Relationships xmlns="http://schemas.openxmlformats.org/package/2006/relationships"><Relationship Type="http://schemas.openxmlformats.org/officeDocument/2006/relationships/image" Target="/ppt/media/image190.png" Id="rId3" /><Relationship Type="http://schemas.openxmlformats.org/officeDocument/2006/relationships/image" Target="/ppt/media/image189.png" Id="rId2" /><Relationship Type="http://schemas.openxmlformats.org/officeDocument/2006/relationships/slideLayout" Target="/ppt/slideLayouts/slideLayout50.xml" Id="rId1" /></Relationships>
</file>

<file path=ppt/slides/_rels/slide166.xml.rels>&#65279;<?xml version="1.0" encoding="utf-8"?><Relationships xmlns="http://schemas.openxmlformats.org/package/2006/relationships"><Relationship Type="http://schemas.openxmlformats.org/officeDocument/2006/relationships/image" Target="/ppt/media/image191.png" Id="rId2" /><Relationship Type="http://schemas.openxmlformats.org/officeDocument/2006/relationships/slideLayout" Target="/ppt/slideLayouts/slideLayout50.xml" Id="rId1" /></Relationships>
</file>

<file path=ppt/slides/_rels/slide167.xml.rels>&#65279;<?xml version="1.0" encoding="utf-8"?><Relationships xmlns="http://schemas.openxmlformats.org/package/2006/relationships"><Relationship Type="http://schemas.openxmlformats.org/officeDocument/2006/relationships/image" Target="/ppt/media/image192.png" Id="rId3" /><Relationship Type="http://schemas.openxmlformats.org/officeDocument/2006/relationships/notesSlide" Target="/ppt/notesSlides/notesSlide131.xml" Id="rId2" /><Relationship Type="http://schemas.openxmlformats.org/officeDocument/2006/relationships/slideLayout" Target="/ppt/slideLayouts/slideLayout50.xml" Id="rId1" /></Relationships>
</file>

<file path=ppt/slides/_rels/slide168.xml.rels>&#65279;<?xml version="1.0" encoding="utf-8"?><Relationships xmlns="http://schemas.openxmlformats.org/package/2006/relationships"><Relationship Type="http://schemas.openxmlformats.org/officeDocument/2006/relationships/slideLayout" Target="/ppt/slideLayouts/slideLayout50.xml" Id="rId1" /></Relationships>
</file>

<file path=ppt/slides/_rels/slide169.xml.rels>&#65279;<?xml version="1.0" encoding="utf-8"?><Relationships xmlns="http://schemas.openxmlformats.org/package/2006/relationships"><Relationship Type="http://schemas.openxmlformats.org/officeDocument/2006/relationships/image" Target="/ppt/media/image193.png" Id="rId2" /><Relationship Type="http://schemas.openxmlformats.org/officeDocument/2006/relationships/slideLayout" Target="/ppt/slideLayouts/slideLayout50.xml" Id="rId1" /></Relationships>
</file>

<file path=ppt/slides/_rels/slide17.xml.rels>&#65279;<?xml version="1.0" encoding="utf-8"?><Relationships xmlns="http://schemas.openxmlformats.org/package/2006/relationships"><Relationship Type="http://schemas.openxmlformats.org/officeDocument/2006/relationships/notesSlide" Target="/ppt/notesSlides/notesSlide9.xml" Id="rId2" /><Relationship Type="http://schemas.openxmlformats.org/officeDocument/2006/relationships/slideLayout" Target="/ppt/slideLayouts/slideLayout19.xml" Id="rId1" /></Relationships>
</file>

<file path=ppt/slides/_rels/slide170.xml.rels>&#65279;<?xml version="1.0" encoding="utf-8"?><Relationships xmlns="http://schemas.openxmlformats.org/package/2006/relationships"><Relationship Type="http://schemas.openxmlformats.org/officeDocument/2006/relationships/slideLayout" Target="/ppt/slideLayouts/slideLayout2.xml" Id="rId1" /></Relationships>
</file>

<file path=ppt/slides/_rels/slide171.xml.rels>&#65279;<?xml version="1.0" encoding="utf-8"?><Relationships xmlns="http://schemas.openxmlformats.org/package/2006/relationships"><Relationship Type="http://schemas.openxmlformats.org/officeDocument/2006/relationships/notesSlide" Target="/ppt/notesSlides/notesSlide132.xml" Id="rId2" /><Relationship Type="http://schemas.openxmlformats.org/officeDocument/2006/relationships/slideLayout" Target="/ppt/slideLayouts/slideLayout1.xml" Id="rId1" /></Relationships>
</file>

<file path=ppt/slides/_rels/slide172.xml.rels>&#65279;<?xml version="1.0" encoding="utf-8"?><Relationships xmlns="http://schemas.openxmlformats.org/package/2006/relationships"><Relationship Type="http://schemas.openxmlformats.org/officeDocument/2006/relationships/notesSlide" Target="/ppt/notesSlides/notesSlide133.xml" Id="rId2" /><Relationship Type="http://schemas.openxmlformats.org/officeDocument/2006/relationships/slideLayout" Target="/ppt/slideLayouts/slideLayout19.xml" Id="rId1" /></Relationships>
</file>

<file path=ppt/slides/_rels/slide173.xml.rels>&#65279;<?xml version="1.0" encoding="utf-8"?><Relationships xmlns="http://schemas.openxmlformats.org/package/2006/relationships"><Relationship Type="http://schemas.openxmlformats.org/officeDocument/2006/relationships/image" Target="/ppt/media/image194.png" Id="rId3" /><Relationship Type="http://schemas.openxmlformats.org/officeDocument/2006/relationships/notesSlide" Target="/ppt/notesSlides/notesSlide134.xml" Id="rId2" /><Relationship Type="http://schemas.openxmlformats.org/officeDocument/2006/relationships/slideLayout" Target="/ppt/slideLayouts/slideLayout19.xml" Id="rId1" /></Relationships>
</file>

<file path=ppt/slides/_rels/slide174.xml.rels>&#65279;<?xml version="1.0" encoding="utf-8"?><Relationships xmlns="http://schemas.openxmlformats.org/package/2006/relationships"><Relationship Type="http://schemas.openxmlformats.org/officeDocument/2006/relationships/notesSlide" Target="/ppt/notesSlides/notesSlide135.xml" Id="rId2" /><Relationship Type="http://schemas.openxmlformats.org/officeDocument/2006/relationships/slideLayout" Target="/ppt/slideLayouts/slideLayout19.xml" Id="rId1" /></Relationships>
</file>

<file path=ppt/slides/_rels/slide175.xml.rels>&#65279;<?xml version="1.0" encoding="utf-8"?><Relationships xmlns="http://schemas.openxmlformats.org/package/2006/relationships"><Relationship Type="http://schemas.openxmlformats.org/officeDocument/2006/relationships/notesSlide" Target="/ppt/notesSlides/notesSlide136.xml" Id="rId2" /><Relationship Type="http://schemas.openxmlformats.org/officeDocument/2006/relationships/slideLayout" Target="/ppt/slideLayouts/slideLayout19.xml" Id="rId1" /></Relationships>
</file>

<file path=ppt/slides/_rels/slide176.xml.rels>&#65279;<?xml version="1.0" encoding="utf-8"?><Relationships xmlns="http://schemas.openxmlformats.org/package/2006/relationships"><Relationship Type="http://schemas.openxmlformats.org/officeDocument/2006/relationships/notesSlide" Target="/ppt/notesSlides/notesSlide137.xml" Id="rId2" /><Relationship Type="http://schemas.openxmlformats.org/officeDocument/2006/relationships/slideLayout" Target="/ppt/slideLayouts/slideLayout19.xml" Id="rId1" /></Relationships>
</file>

<file path=ppt/slides/_rels/slide18.xml.rels>&#65279;<?xml version="1.0" encoding="utf-8"?><Relationships xmlns="http://schemas.openxmlformats.org/package/2006/relationships"><Relationship Type="http://schemas.openxmlformats.org/officeDocument/2006/relationships/notesSlide" Target="/ppt/notesSlides/notesSlide10.xml" Id="rId2" /><Relationship Type="http://schemas.openxmlformats.org/officeDocument/2006/relationships/slideLayout" Target="/ppt/slideLayouts/slideLayout133.xml" Id="rId1" /></Relationships>
</file>

<file path=ppt/slides/_rels/slide19.xml.rels>&#65279;<?xml version="1.0" encoding="utf-8"?><Relationships xmlns="http://schemas.openxmlformats.org/package/2006/relationships"><Relationship Type="http://schemas.openxmlformats.org/officeDocument/2006/relationships/notesSlide" Target="/ppt/notesSlides/notesSlide11.xml" Id="rId2" /><Relationship Type="http://schemas.openxmlformats.org/officeDocument/2006/relationships/slideLayout" Target="/ppt/slideLayouts/slideLayout6.xml" Id="rId1" /></Relationships>
</file>

<file path=ppt/slides/_rels/slide2.xml.rels>&#65279;<?xml version="1.0" encoding="utf-8"?><Relationships xmlns="http://schemas.openxmlformats.org/package/2006/relationships"><Relationship Type="http://schemas.openxmlformats.org/officeDocument/2006/relationships/slideLayout" Target="/ppt/slideLayouts/slideLayout43.xml" Id="rId1" /></Relationships>
</file>

<file path=ppt/slides/_rels/slide20.xml.rels>&#65279;<?xml version="1.0" encoding="utf-8"?><Relationships xmlns="http://schemas.openxmlformats.org/package/2006/relationships"><Relationship Type="http://schemas.openxmlformats.org/officeDocument/2006/relationships/image" Target="/ppt/media/image54.png" Id="rId3" /><Relationship Type="http://schemas.openxmlformats.org/officeDocument/2006/relationships/notesSlide" Target="/ppt/notesSlides/notesSlide12.xml" Id="rId2" /><Relationship Type="http://schemas.openxmlformats.org/officeDocument/2006/relationships/slideLayout" Target="/ppt/slideLayouts/slideLayout6.xml" Id="rId1" /><Relationship Type="http://schemas.openxmlformats.org/officeDocument/2006/relationships/image" Target="/ppt/media/image55.png" Id="rId4" /></Relationships>
</file>

<file path=ppt/slides/_rels/slide21.xml.rels>&#65279;<?xml version="1.0" encoding="utf-8"?><Relationships xmlns="http://schemas.openxmlformats.org/package/2006/relationships"><Relationship Type="http://schemas.openxmlformats.org/officeDocument/2006/relationships/image" Target="/ppt/media/image56.png" Id="rId3" /><Relationship Type="http://schemas.openxmlformats.org/officeDocument/2006/relationships/notesSlide" Target="/ppt/notesSlides/notesSlide13.xml" Id="rId2" /><Relationship Type="http://schemas.openxmlformats.org/officeDocument/2006/relationships/slideLayout" Target="/ppt/slideLayouts/slideLayout6.xml" Id="rId1" /><Relationship Type="http://schemas.openxmlformats.org/officeDocument/2006/relationships/image" Target="/ppt/media/image58.png" Id="rId5" /><Relationship Type="http://schemas.openxmlformats.org/officeDocument/2006/relationships/image" Target="/ppt/media/image57.png" Id="rId4" /></Relationships>
</file>

<file path=ppt/slides/_rels/slide22.xml.rels>&#65279;<?xml version="1.0" encoding="utf-8"?><Relationships xmlns="http://schemas.openxmlformats.org/package/2006/relationships"><Relationship Type="http://schemas.openxmlformats.org/officeDocument/2006/relationships/image" Target="/ppt/media/image59.tiff" Id="rId3" /><Relationship Type="http://schemas.openxmlformats.org/officeDocument/2006/relationships/notesSlide" Target="/ppt/notesSlides/notesSlide14.xml" Id="rId2" /><Relationship Type="http://schemas.openxmlformats.org/officeDocument/2006/relationships/slideLayout" Target="/ppt/slideLayouts/slideLayout19.xml" Id="rId1" /></Relationships>
</file>

<file path=ppt/slides/_rels/slide23.xml.rels>&#65279;<?xml version="1.0" encoding="utf-8"?><Relationships xmlns="http://schemas.openxmlformats.org/package/2006/relationships"><Relationship Type="http://schemas.openxmlformats.org/officeDocument/2006/relationships/notesSlide" Target="/ppt/notesSlides/notesSlide15.xml" Id="rId2" /><Relationship Type="http://schemas.openxmlformats.org/officeDocument/2006/relationships/slideLayout" Target="/ppt/slideLayouts/slideLayout6.xml" Id="rId1" /></Relationships>
</file>

<file path=ppt/slides/_rels/slide24.xml.rels>&#65279;<?xml version="1.0" encoding="utf-8"?><Relationships xmlns="http://schemas.openxmlformats.org/package/2006/relationships"><Relationship Type="http://schemas.openxmlformats.org/officeDocument/2006/relationships/notesSlide" Target="/ppt/notesSlides/notesSlide16.xml" Id="rId2" /><Relationship Type="http://schemas.openxmlformats.org/officeDocument/2006/relationships/slideLayout" Target="/ppt/slideLayouts/slideLayout46.xml" Id="rId1" /></Relationships>
</file>

<file path=ppt/slides/_rels/slide25.xml.rels>&#65279;<?xml version="1.0" encoding="utf-8"?><Relationships xmlns="http://schemas.openxmlformats.org/package/2006/relationships"><Relationship Type="http://schemas.openxmlformats.org/officeDocument/2006/relationships/image" Target="/ppt/media/image54.png" Id="rId3" /><Relationship Type="http://schemas.openxmlformats.org/officeDocument/2006/relationships/notesSlide" Target="/ppt/notesSlides/notesSlide17.xml" Id="rId2" /><Relationship Type="http://schemas.openxmlformats.org/officeDocument/2006/relationships/slideLayout" Target="/ppt/slideLayouts/slideLayout6.xml" Id="rId1" /><Relationship Type="http://schemas.openxmlformats.org/officeDocument/2006/relationships/image" Target="/ppt/media/image61.png" Id="rId5" /><Relationship Type="http://schemas.openxmlformats.org/officeDocument/2006/relationships/image" Target="/ppt/media/image60.png" Id="rId4" /></Relationships>
</file>

<file path=ppt/slides/_rels/slide26.xml.rels>&#65279;<?xml version="1.0" encoding="utf-8"?><Relationships xmlns="http://schemas.openxmlformats.org/package/2006/relationships"><Relationship Type="http://schemas.openxmlformats.org/officeDocument/2006/relationships/image" Target="/ppt/media/image54.png" Id="rId3" /><Relationship Type="http://schemas.openxmlformats.org/officeDocument/2006/relationships/notesSlide" Target="/ppt/notesSlides/notesSlide18.xml" Id="rId2" /><Relationship Type="http://schemas.openxmlformats.org/officeDocument/2006/relationships/slideLayout" Target="/ppt/slideLayouts/slideLayout6.xml" Id="rId1" /></Relationships>
</file>

<file path=ppt/slides/_rels/slide27.xml.rels>&#65279;<?xml version="1.0" encoding="utf-8"?><Relationships xmlns="http://schemas.openxmlformats.org/package/2006/relationships"><Relationship Type="http://schemas.openxmlformats.org/officeDocument/2006/relationships/notesSlide" Target="/ppt/notesSlides/notesSlide19.xml" Id="rId2" /><Relationship Type="http://schemas.openxmlformats.org/officeDocument/2006/relationships/slideLayout" Target="/ppt/slideLayouts/slideLayout6.xml" Id="rId1" /><Relationship Type="http://schemas.openxmlformats.org/officeDocument/2006/relationships/hyperlink" Target="https://www.servicenow.com/docs/csh?topicname=csdm-landing-page.html&amp;version=latest" TargetMode="External" Id="rId3" /></Relationships>
</file>

<file path=ppt/slides/_rels/slide28.xml.rels>&#65279;<?xml version="1.0" encoding="utf-8"?><Relationships xmlns="http://schemas.openxmlformats.org/package/2006/relationships"><Relationship Type="http://schemas.openxmlformats.org/officeDocument/2006/relationships/slideLayout" Target="/ppt/slideLayouts/slideLayout19.xml" Id="rId1" /></Relationships>
</file>

<file path=ppt/slides/_rels/slide29.xml.rels>&#65279;<?xml version="1.0" encoding="utf-8"?><Relationships xmlns="http://schemas.openxmlformats.org/package/2006/relationships"><Relationship Type="http://schemas.openxmlformats.org/officeDocument/2006/relationships/image" Target="/ppt/media/image62.png" Id="rId3" /><Relationship Type="http://schemas.openxmlformats.org/officeDocument/2006/relationships/notesSlide" Target="/ppt/notesSlides/notesSlide20.xml" Id="rId2" /><Relationship Type="http://schemas.openxmlformats.org/officeDocument/2006/relationships/slideLayout" Target="/ppt/slideLayouts/slideLayout6.xml" Id="rId1" /></Relationships>
</file>

<file path=ppt/slides/_rels/slide3.xml.rels>&#65279;<?xml version="1.0" encoding="utf-8"?><Relationships xmlns="http://schemas.openxmlformats.org/package/2006/relationships"><Relationship Type="http://schemas.openxmlformats.org/officeDocument/2006/relationships/notesSlide" Target="/ppt/notesSlides/notesSlide2.xml" Id="rId2" /><Relationship Type="http://schemas.openxmlformats.org/officeDocument/2006/relationships/slideLayout" Target="/ppt/slideLayouts/slideLayout43.xml" Id="rId1" /></Relationships>
</file>

<file path=ppt/slides/_rels/slide30.xml.rels>&#65279;<?xml version="1.0" encoding="utf-8"?><Relationships xmlns="http://schemas.openxmlformats.org/package/2006/relationships"><Relationship Type="http://schemas.openxmlformats.org/officeDocument/2006/relationships/image" Target="/ppt/media/image63.png" Id="rId3" /><Relationship Type="http://schemas.openxmlformats.org/officeDocument/2006/relationships/notesSlide" Target="/ppt/notesSlides/notesSlide21.xml" Id="rId2" /><Relationship Type="http://schemas.openxmlformats.org/officeDocument/2006/relationships/slideLayout" Target="/ppt/slideLayouts/slideLayout19.xml" Id="rId1" /><Relationship Type="http://schemas.openxmlformats.org/officeDocument/2006/relationships/image" Target="/ppt/media/image64.png" Id="rId4" /></Relationships>
</file>

<file path=ppt/slides/_rels/slide31.xml.rels>&#65279;<?xml version="1.0" encoding="utf-8"?><Relationships xmlns="http://schemas.openxmlformats.org/package/2006/relationships"><Relationship Type="http://schemas.openxmlformats.org/officeDocument/2006/relationships/diagramLayout" Target="/ppt/diagrams/layout1.xml" Id="rId3" /><Relationship Type="http://schemas.openxmlformats.org/officeDocument/2006/relationships/diagramData" Target="/ppt/diagrams/data1.xml" Id="rId2" /><Relationship Type="http://schemas.openxmlformats.org/officeDocument/2006/relationships/slideLayout" Target="/ppt/slideLayouts/slideLayout19.xml" Id="rId1" /><Relationship Type="http://schemas.microsoft.com/office/2007/relationships/diagramDrawing" Target="/ppt/diagrams/drawing1.xml" Id="rId6" /><Relationship Type="http://schemas.openxmlformats.org/officeDocument/2006/relationships/diagramColors" Target="/ppt/diagrams/colors1.xml" Id="rId5" /><Relationship Type="http://schemas.openxmlformats.org/officeDocument/2006/relationships/diagramQuickStyle" Target="/ppt/diagrams/quickStyle1.xml" Id="rId4" /></Relationships>
</file>

<file path=ppt/slides/_rels/slide32.xml.rels>&#65279;<?xml version="1.0" encoding="utf-8"?><Relationships xmlns="http://schemas.openxmlformats.org/package/2006/relationships"><Relationship Type="http://schemas.openxmlformats.org/officeDocument/2006/relationships/notesSlide" Target="/ppt/notesSlides/notesSlide22.xml" Id="rId2" /><Relationship Type="http://schemas.openxmlformats.org/officeDocument/2006/relationships/slideLayout" Target="/ppt/slideLayouts/slideLayout19.xml" Id="rId1" /></Relationships>
</file>

<file path=ppt/slides/_rels/slide33.xml.rels>&#65279;<?xml version="1.0" encoding="utf-8"?><Relationships xmlns="http://schemas.openxmlformats.org/package/2006/relationships"><Relationship Type="http://schemas.openxmlformats.org/officeDocument/2006/relationships/image" Target="/ppt/media/image66.png" Id="rId3" /><Relationship Type="http://schemas.openxmlformats.org/officeDocument/2006/relationships/image" Target="/ppt/media/image65.png" Id="rId2" /><Relationship Type="http://schemas.openxmlformats.org/officeDocument/2006/relationships/slideLayout" Target="/ppt/slideLayouts/slideLayout19.xml" Id="rId1" /></Relationships>
</file>

<file path=ppt/slides/_rels/slide34.xml.rels>&#65279;<?xml version="1.0" encoding="utf-8"?><Relationships xmlns="http://schemas.openxmlformats.org/package/2006/relationships"><Relationship Type="http://schemas.openxmlformats.org/officeDocument/2006/relationships/image" Target="/ppt/media/image67.png" Id="rId3" /><Relationship Type="http://schemas.openxmlformats.org/officeDocument/2006/relationships/notesSlide" Target="/ppt/notesSlides/notesSlide23.xml" Id="rId2" /><Relationship Type="http://schemas.openxmlformats.org/officeDocument/2006/relationships/slideLayout" Target="/ppt/slideLayouts/slideLayout19.xml" Id="rId1" /></Relationships>
</file>

<file path=ppt/slides/_rels/slide35.xml.rels>&#65279;<?xml version="1.0" encoding="utf-8"?><Relationships xmlns="http://schemas.openxmlformats.org/package/2006/relationships"><Relationship Type="http://schemas.openxmlformats.org/officeDocument/2006/relationships/notesSlide" Target="/ppt/notesSlides/notesSlide24.xml" Id="rId2" /><Relationship Type="http://schemas.openxmlformats.org/officeDocument/2006/relationships/slideLayout" Target="/ppt/slideLayouts/slideLayout19.xml" Id="rId1" /></Relationships>
</file>

<file path=ppt/slides/_rels/slide36.xml.rels>&#65279;<?xml version="1.0" encoding="utf-8"?><Relationships xmlns="http://schemas.openxmlformats.org/package/2006/relationships"><Relationship Type="http://schemas.openxmlformats.org/officeDocument/2006/relationships/notesSlide" Target="/ppt/notesSlides/notesSlide25.xml" Id="rId2" /><Relationship Type="http://schemas.openxmlformats.org/officeDocument/2006/relationships/slideLayout" Target="/ppt/slideLayouts/slideLayout6.xml" Id="rId1" /></Relationships>
</file>

<file path=ppt/slides/_rels/slide37.xml.rels>&#65279;<?xml version="1.0" encoding="utf-8"?><Relationships xmlns="http://schemas.openxmlformats.org/package/2006/relationships"><Relationship Type="http://schemas.openxmlformats.org/officeDocument/2006/relationships/notesSlide" Target="/ppt/notesSlides/notesSlide26.xml" Id="rId2" /><Relationship Type="http://schemas.openxmlformats.org/officeDocument/2006/relationships/slideLayout" Target="/ppt/slideLayouts/slideLayout6.xml" Id="rId1" /></Relationships>
</file>

<file path=ppt/slides/_rels/slide38.xml.rels>&#65279;<?xml version="1.0" encoding="utf-8"?><Relationships xmlns="http://schemas.openxmlformats.org/package/2006/relationships"><Relationship Type="http://schemas.openxmlformats.org/officeDocument/2006/relationships/image" Target="/ppt/media/image68.png" Id="rId2" /><Relationship Type="http://schemas.openxmlformats.org/officeDocument/2006/relationships/slideLayout" Target="/ppt/slideLayouts/slideLayout19.xml" Id="rId1" /></Relationships>
</file>

<file path=ppt/slides/_rels/slide39.xml.rels>&#65279;<?xml version="1.0" encoding="utf-8"?><Relationships xmlns="http://schemas.openxmlformats.org/package/2006/relationships"><Relationship Type="http://schemas.openxmlformats.org/officeDocument/2006/relationships/notesSlide" Target="/ppt/notesSlides/notesSlide27.xml" Id="rId2" /><Relationship Type="http://schemas.openxmlformats.org/officeDocument/2006/relationships/slideLayout" Target="/ppt/slideLayouts/slideLayout19.xml" Id="rId1" /></Relationships>
</file>

<file path=ppt/slides/_rels/slide4.xml.rels>&#65279;<?xml version="1.0" encoding="utf-8"?><Relationships xmlns="http://schemas.openxmlformats.org/package/2006/relationships"><Relationship Type="http://schemas.openxmlformats.org/officeDocument/2006/relationships/slideLayout" Target="/ppt/slideLayouts/slideLayout43.xml" Id="rId1" /><Relationship Type="http://schemas.openxmlformats.org/officeDocument/2006/relationships/hyperlink" Target="https://nowlearning.service-now.com/nowcreate?id=homepage" TargetMode="External" Id="rId2" /></Relationships>
</file>

<file path=ppt/slides/_rels/slide40.xml.rels>&#65279;<?xml version="1.0" encoding="utf-8"?><Relationships xmlns="http://schemas.openxmlformats.org/package/2006/relationships"><Relationship Type="http://schemas.openxmlformats.org/officeDocument/2006/relationships/notesSlide" Target="/ppt/notesSlides/notesSlide28.xml" Id="rId2" /><Relationship Type="http://schemas.openxmlformats.org/officeDocument/2006/relationships/slideLayout" Target="/ppt/slideLayouts/slideLayout19.xml" Id="rId1" /></Relationships>
</file>

<file path=ppt/slides/_rels/slide41.xml.rels>&#65279;<?xml version="1.0" encoding="utf-8"?><Relationships xmlns="http://schemas.openxmlformats.org/package/2006/relationships"><Relationship Type="http://schemas.openxmlformats.org/officeDocument/2006/relationships/notesSlide" Target="/ppt/notesSlides/notesSlide29.xml" Id="rId2" /><Relationship Type="http://schemas.openxmlformats.org/officeDocument/2006/relationships/slideLayout" Target="/ppt/slideLayouts/slideLayout135.xml" Id="rId1" /></Relationships>
</file>

<file path=ppt/slides/_rels/slide42.xml.rels>&#65279;<?xml version="1.0" encoding="utf-8"?><Relationships xmlns="http://schemas.openxmlformats.org/package/2006/relationships"><Relationship Type="http://schemas.openxmlformats.org/officeDocument/2006/relationships/notesSlide" Target="/ppt/notesSlides/notesSlide30.xml" Id="rId2" /><Relationship Type="http://schemas.openxmlformats.org/officeDocument/2006/relationships/slideLayout" Target="/ppt/slideLayouts/slideLayout48.xml" Id="rId1" /></Relationships>
</file>

<file path=ppt/slides/_rels/slide43.xml.rels>&#65279;<?xml version="1.0" encoding="utf-8"?><Relationships xmlns="http://schemas.openxmlformats.org/package/2006/relationships"><Relationship Type="http://schemas.openxmlformats.org/officeDocument/2006/relationships/notesSlide" Target="/ppt/notesSlides/notesSlide31.xml" Id="rId2" /><Relationship Type="http://schemas.openxmlformats.org/officeDocument/2006/relationships/slideLayout" Target="/ppt/slideLayouts/slideLayout137.xml" Id="rId1" /></Relationships>
</file>

<file path=ppt/slides/_rels/slide44.xml.rels>&#65279;<?xml version="1.0" encoding="utf-8"?><Relationships xmlns="http://schemas.openxmlformats.org/package/2006/relationships"><Relationship Type="http://schemas.openxmlformats.org/officeDocument/2006/relationships/slideLayout" Target="/ppt/slideLayouts/slideLayout6.xml" Id="rId1" /></Relationships>
</file>

<file path=ppt/slides/_rels/slide45.xml.rels>&#65279;<?xml version="1.0" encoding="utf-8"?><Relationships xmlns="http://schemas.openxmlformats.org/package/2006/relationships"><Relationship Type="http://schemas.openxmlformats.org/officeDocument/2006/relationships/image" Target="/ppt/media/image69.png" Id="rId3" /><Relationship Type="http://schemas.openxmlformats.org/officeDocument/2006/relationships/notesSlide" Target="/ppt/notesSlides/notesSlide32.xml" Id="rId2" /><Relationship Type="http://schemas.openxmlformats.org/officeDocument/2006/relationships/slideLayout" Target="/ppt/slideLayouts/slideLayout6.xml" Id="rId1" /></Relationships>
</file>

<file path=ppt/slides/_rels/slide46.xml.rels>&#65279;<?xml version="1.0" encoding="utf-8"?><Relationships xmlns="http://schemas.openxmlformats.org/package/2006/relationships"><Relationship Type="http://schemas.openxmlformats.org/officeDocument/2006/relationships/image" Target="/ppt/media/image70.png" Id="rId3" /><Relationship Type="http://schemas.openxmlformats.org/officeDocument/2006/relationships/notesSlide" Target="/ppt/notesSlides/notesSlide33.xml" Id="rId2" /><Relationship Type="http://schemas.openxmlformats.org/officeDocument/2006/relationships/slideLayout" Target="/ppt/slideLayouts/slideLayout6.xml" Id="rId1" /></Relationships>
</file>

<file path=ppt/slides/_rels/slide47.xml.rels>&#65279;<?xml version="1.0" encoding="utf-8"?><Relationships xmlns="http://schemas.openxmlformats.org/package/2006/relationships"><Relationship Type="http://schemas.openxmlformats.org/officeDocument/2006/relationships/notesSlide" Target="/ppt/notesSlides/notesSlide34.xml" Id="rId2" /><Relationship Type="http://schemas.openxmlformats.org/officeDocument/2006/relationships/slideLayout" Target="/ppt/slideLayouts/slideLayout6.xml" Id="rId1" /></Relationships>
</file>

<file path=ppt/slides/_rels/slide48.xml.rels>&#65279;<?xml version="1.0" encoding="utf-8"?><Relationships xmlns="http://schemas.openxmlformats.org/package/2006/relationships"><Relationship Type="http://schemas.openxmlformats.org/officeDocument/2006/relationships/image" Target="/ppt/media/image71.png" Id="rId3" /><Relationship Type="http://schemas.openxmlformats.org/officeDocument/2006/relationships/notesSlide" Target="/ppt/notesSlides/notesSlide35.xml" Id="rId2" /><Relationship Type="http://schemas.openxmlformats.org/officeDocument/2006/relationships/slideLayout" Target="/ppt/slideLayouts/slideLayout6.xml" Id="rId1" /></Relationships>
</file>

<file path=ppt/slides/_rels/slide49.xml.rels>&#65279;<?xml version="1.0" encoding="utf-8"?><Relationships xmlns="http://schemas.openxmlformats.org/package/2006/relationships"><Relationship Type="http://schemas.openxmlformats.org/officeDocument/2006/relationships/notesSlide" Target="/ppt/notesSlides/notesSlide36.xml" Id="rId2" /><Relationship Type="http://schemas.openxmlformats.org/officeDocument/2006/relationships/slideLayout" Target="/ppt/slideLayouts/slideLayout6.xml" Id="rId1" /></Relationships>
</file>

<file path=ppt/slides/_rels/slide5.xml.rels>&#65279;<?xml version="1.0" encoding="utf-8"?><Relationships xmlns="http://schemas.openxmlformats.org/package/2006/relationships"><Relationship Type="http://schemas.openxmlformats.org/officeDocument/2006/relationships/image" Target="/ppt/media/image47.png" Id="rId3" /><Relationship Type="http://schemas.openxmlformats.org/officeDocument/2006/relationships/image" Target="/ppt/media/image46.png" Id="rId2" /><Relationship Type="http://schemas.openxmlformats.org/officeDocument/2006/relationships/slideLayout" Target="/ppt/slideLayouts/slideLayout43.xml" Id="rId1" /><Relationship Type="http://schemas.openxmlformats.org/officeDocument/2006/relationships/image" Target="/ppt/media/image49.png" Id="rId5" /><Relationship Type="http://schemas.openxmlformats.org/officeDocument/2006/relationships/image" Target="/ppt/media/image48.png" Id="rId4" /></Relationships>
</file>

<file path=ppt/slides/_rels/slide50.xml.rels>&#65279;<?xml version="1.0" encoding="utf-8"?><Relationships xmlns="http://schemas.openxmlformats.org/package/2006/relationships"><Relationship Type="http://schemas.openxmlformats.org/officeDocument/2006/relationships/image" Target="/ppt/media/image72.png" Id="rId3" /><Relationship Type="http://schemas.openxmlformats.org/officeDocument/2006/relationships/notesSlide" Target="/ppt/notesSlides/notesSlide37.xml" Id="rId2" /><Relationship Type="http://schemas.openxmlformats.org/officeDocument/2006/relationships/slideLayout" Target="/ppt/slideLayouts/slideLayout19.xml" Id="rId1" /></Relationships>
</file>

<file path=ppt/slides/_rels/slide51.xml.rels>&#65279;<?xml version="1.0" encoding="utf-8"?><Relationships xmlns="http://schemas.openxmlformats.org/package/2006/relationships"><Relationship Type="http://schemas.openxmlformats.org/officeDocument/2006/relationships/notesSlide" Target="/ppt/notesSlides/notesSlide38.xml" Id="rId2" /><Relationship Type="http://schemas.openxmlformats.org/officeDocument/2006/relationships/slideLayout" Target="/ppt/slideLayouts/slideLayout40.xml" Id="rId1" /></Relationships>
</file>

<file path=ppt/slides/_rels/slide52.xml.rels>&#65279;<?xml version="1.0" encoding="utf-8"?><Relationships xmlns="http://schemas.openxmlformats.org/package/2006/relationships"><Relationship Type="http://schemas.openxmlformats.org/officeDocument/2006/relationships/slideLayout" Target="/ppt/slideLayouts/slideLayout41.xml" Id="rId1" /></Relationships>
</file>

<file path=ppt/slides/_rels/slide53.xml.rels>&#65279;<?xml version="1.0" encoding="utf-8"?><Relationships xmlns="http://schemas.openxmlformats.org/package/2006/relationships"><Relationship Type="http://schemas.openxmlformats.org/officeDocument/2006/relationships/notesSlide" Target="/ppt/notesSlides/notesSlide39.xml" Id="rId2" /><Relationship Type="http://schemas.openxmlformats.org/officeDocument/2006/relationships/slideLayout" Target="/ppt/slideLayouts/slideLayout41.xml" Id="rId1" /></Relationships>
</file>

<file path=ppt/slides/_rels/slide54.xml.rels>&#65279;<?xml version="1.0" encoding="utf-8"?><Relationships xmlns="http://schemas.openxmlformats.org/package/2006/relationships"><Relationship Type="http://schemas.openxmlformats.org/officeDocument/2006/relationships/image" Target="/ppt/media/image79.png" Id="rId8" /><Relationship Type="http://schemas.openxmlformats.org/officeDocument/2006/relationships/image" Target="/ppt/media/image74.svg" Id="rId3" /><Relationship Type="http://schemas.openxmlformats.org/officeDocument/2006/relationships/image" Target="/ppt/media/image78.svg" Id="rId7" /><Relationship Type="http://schemas.openxmlformats.org/officeDocument/2006/relationships/image" Target="/ppt/media/image73.png" Id="rId2" /><Relationship Type="http://schemas.openxmlformats.org/officeDocument/2006/relationships/slideLayout" Target="/ppt/slideLayouts/slideLayout6.xml" Id="rId1" /><Relationship Type="http://schemas.openxmlformats.org/officeDocument/2006/relationships/image" Target="/ppt/media/image77.png" Id="rId6" /><Relationship Type="http://schemas.openxmlformats.org/officeDocument/2006/relationships/image" Target="/ppt/media/image82.svg" Id="rId11" /><Relationship Type="http://schemas.openxmlformats.org/officeDocument/2006/relationships/image" Target="/ppt/media/image76.svg" Id="rId5" /><Relationship Type="http://schemas.openxmlformats.org/officeDocument/2006/relationships/image" Target="/ppt/media/image81.png" Id="rId10" /><Relationship Type="http://schemas.openxmlformats.org/officeDocument/2006/relationships/image" Target="/ppt/media/image75.png" Id="rId4" /><Relationship Type="http://schemas.openxmlformats.org/officeDocument/2006/relationships/image" Target="/ppt/media/image80.svg" Id="rId9" /></Relationships>
</file>

<file path=ppt/slides/_rels/slide55.xml.rels>&#65279;<?xml version="1.0" encoding="utf-8"?><Relationships xmlns="http://schemas.openxmlformats.org/package/2006/relationships"><Relationship Type="http://schemas.openxmlformats.org/officeDocument/2006/relationships/slideLayout" Target="/ppt/slideLayouts/slideLayout41.xml" Id="rId1" /></Relationships>
</file>

<file path=ppt/slides/_rels/slide56.xml.rels>&#65279;<?xml version="1.0" encoding="utf-8"?><Relationships xmlns="http://schemas.openxmlformats.org/package/2006/relationships"><Relationship Type="http://schemas.openxmlformats.org/officeDocument/2006/relationships/notesSlide" Target="/ppt/notesSlides/notesSlide40.xml" Id="rId2" /><Relationship Type="http://schemas.openxmlformats.org/officeDocument/2006/relationships/slideLayout" Target="/ppt/slideLayouts/slideLayout6.xml" Id="rId1" /></Relationships>
</file>

<file path=ppt/slides/_rels/slide57.xml.rels>&#65279;<?xml version="1.0" encoding="utf-8"?><Relationships xmlns="http://schemas.openxmlformats.org/package/2006/relationships"><Relationship Type="http://schemas.openxmlformats.org/officeDocument/2006/relationships/image" Target="/ppt/media/image83.png" Id="rId3" /><Relationship Type="http://schemas.openxmlformats.org/officeDocument/2006/relationships/notesSlide" Target="/ppt/notesSlides/notesSlide41.xml" Id="rId2" /><Relationship Type="http://schemas.openxmlformats.org/officeDocument/2006/relationships/slideLayout" Target="/ppt/slideLayouts/slideLayout19.xml" Id="rId1" /></Relationships>
</file>

<file path=ppt/slides/_rels/slide58.xml.rels>&#65279;<?xml version="1.0" encoding="utf-8"?><Relationships xmlns="http://schemas.openxmlformats.org/package/2006/relationships"><Relationship Type="http://schemas.openxmlformats.org/officeDocument/2006/relationships/notesSlide" Target="/ppt/notesSlides/notesSlide42.xml" Id="rId2" /><Relationship Type="http://schemas.openxmlformats.org/officeDocument/2006/relationships/slideLayout" Target="/ppt/slideLayouts/slideLayout19.xml" Id="rId1" /></Relationships>
</file>

<file path=ppt/slides/_rels/slide59.xml.rels>&#65279;<?xml version="1.0" encoding="utf-8"?><Relationships xmlns="http://schemas.openxmlformats.org/package/2006/relationships"><Relationship Type="http://schemas.openxmlformats.org/officeDocument/2006/relationships/notesSlide" Target="/ppt/notesSlides/notesSlide43.xml" Id="rId2" /><Relationship Type="http://schemas.openxmlformats.org/officeDocument/2006/relationships/slideLayout" Target="/ppt/slideLayouts/slideLayout19.xml" Id="rId1" /></Relationships>
</file>

<file path=ppt/slides/_rels/slide6.xml.rels>&#65279;<?xml version="1.0" encoding="utf-8"?><Relationships xmlns="http://schemas.openxmlformats.org/package/2006/relationships"><Relationship Type="http://schemas.openxmlformats.org/officeDocument/2006/relationships/image" Target="/ppt/media/image51.png" Id="rId3" /><Relationship Type="http://schemas.openxmlformats.org/officeDocument/2006/relationships/image" Target="/ppt/media/image50.png" Id="rId2" /><Relationship Type="http://schemas.openxmlformats.org/officeDocument/2006/relationships/slideLayout" Target="/ppt/slideLayouts/slideLayout43.xml" Id="rId1" /><Relationship Type="http://schemas.openxmlformats.org/officeDocument/2006/relationships/image" Target="/ppt/media/image52.png" Id="rId4" /></Relationships>
</file>

<file path=ppt/slides/_rels/slide60.xml.rels>&#65279;<?xml version="1.0" encoding="utf-8"?><Relationships xmlns="http://schemas.openxmlformats.org/package/2006/relationships"><Relationship Type="http://schemas.openxmlformats.org/officeDocument/2006/relationships/notesSlide" Target="/ppt/notesSlides/notesSlide44.xml" Id="rId2" /><Relationship Type="http://schemas.openxmlformats.org/officeDocument/2006/relationships/slideLayout" Target="/ppt/slideLayouts/slideLayout19.xml" Id="rId1" /></Relationships>
</file>

<file path=ppt/slides/_rels/slide61.xml.rels>&#65279;<?xml version="1.0" encoding="utf-8"?><Relationships xmlns="http://schemas.openxmlformats.org/package/2006/relationships"><Relationship Type="http://schemas.openxmlformats.org/officeDocument/2006/relationships/notesSlide" Target="/ppt/notesSlides/notesSlide45.xml" Id="rId2" /><Relationship Type="http://schemas.openxmlformats.org/officeDocument/2006/relationships/slideLayout" Target="/ppt/slideLayouts/slideLayout19.xml" Id="rId1" /></Relationships>
</file>

<file path=ppt/slides/_rels/slide62.xml.rels>&#65279;<?xml version="1.0" encoding="utf-8"?><Relationships xmlns="http://schemas.openxmlformats.org/package/2006/relationships"><Relationship Type="http://schemas.openxmlformats.org/officeDocument/2006/relationships/notesSlide" Target="/ppt/notesSlides/notesSlide46.xml" Id="rId2" /><Relationship Type="http://schemas.openxmlformats.org/officeDocument/2006/relationships/slideLayout" Target="/ppt/slideLayouts/slideLayout42.xml" Id="rId1" /></Relationships>
</file>

<file path=ppt/slides/_rels/slide63.xml.rels>&#65279;<?xml version="1.0" encoding="utf-8"?><Relationships xmlns="http://schemas.openxmlformats.org/package/2006/relationships"><Relationship Type="http://schemas.openxmlformats.org/officeDocument/2006/relationships/slideLayout" Target="/ppt/slideLayouts/slideLayout41.xml" Id="rId1" /></Relationships>
</file>

<file path=ppt/slides/_rels/slide64.xml.rels>&#65279;<?xml version="1.0" encoding="utf-8"?><Relationships xmlns="http://schemas.openxmlformats.org/package/2006/relationships"><Relationship Type="http://schemas.openxmlformats.org/officeDocument/2006/relationships/slideLayout" Target="/ppt/slideLayouts/slideLayout41.xml" Id="rId1" /></Relationships>
</file>

<file path=ppt/slides/_rels/slide65.xml.rels>&#65279;<?xml version="1.0" encoding="utf-8"?><Relationships xmlns="http://schemas.openxmlformats.org/package/2006/relationships"><Relationship Type="http://schemas.openxmlformats.org/officeDocument/2006/relationships/image" Target="/ppt/media/image84.png" Id="rId3" /><Relationship Type="http://schemas.openxmlformats.org/officeDocument/2006/relationships/notesSlide" Target="/ppt/notesSlides/notesSlide47.xml" Id="rId2" /><Relationship Type="http://schemas.openxmlformats.org/officeDocument/2006/relationships/slideLayout" Target="/ppt/slideLayouts/slideLayout6.xml" Id="rId1" /></Relationships>
</file>

<file path=ppt/slides/_rels/slide66.xml.rels>&#65279;<?xml version="1.0" encoding="utf-8"?><Relationships xmlns="http://schemas.openxmlformats.org/package/2006/relationships"><Relationship Type="http://schemas.openxmlformats.org/officeDocument/2006/relationships/notesSlide" Target="/ppt/notesSlides/notesSlide48.xml" Id="rId2" /><Relationship Type="http://schemas.openxmlformats.org/officeDocument/2006/relationships/slideLayout" Target="/ppt/slideLayouts/slideLayout19.xml" Id="rId1" /></Relationships>
</file>

<file path=ppt/slides/_rels/slide67.xml.rels>&#65279;<?xml version="1.0" encoding="utf-8"?><Relationships xmlns="http://schemas.openxmlformats.org/package/2006/relationships"><Relationship Type="http://schemas.openxmlformats.org/officeDocument/2006/relationships/notesSlide" Target="/ppt/notesSlides/notesSlide49.xml" Id="rId2" /><Relationship Type="http://schemas.openxmlformats.org/officeDocument/2006/relationships/slideLayout" Target="/ppt/slideLayouts/slideLayout6.xml" Id="rId1" /></Relationships>
</file>

<file path=ppt/slides/_rels/slide68.xml.rels>&#65279;<?xml version="1.0" encoding="utf-8"?><Relationships xmlns="http://schemas.openxmlformats.org/package/2006/relationships"><Relationship Type="http://schemas.openxmlformats.org/officeDocument/2006/relationships/notesSlide" Target="/ppt/notesSlides/notesSlide50.xml" Id="rId2" /><Relationship Type="http://schemas.openxmlformats.org/officeDocument/2006/relationships/slideLayout" Target="/ppt/slideLayouts/slideLayout19.xml" Id="rId1" /></Relationships>
</file>

<file path=ppt/slides/_rels/slide69.xml.rels>&#65279;<?xml version="1.0" encoding="utf-8"?><Relationships xmlns="http://schemas.openxmlformats.org/package/2006/relationships"><Relationship Type="http://schemas.openxmlformats.org/officeDocument/2006/relationships/notesSlide" Target="/ppt/notesSlides/notesSlide51.xml" Id="rId2" /><Relationship Type="http://schemas.openxmlformats.org/officeDocument/2006/relationships/slideLayout" Target="/ppt/slideLayouts/slideLayout28.xml" Id="rId1" /></Relationships>
</file>

<file path=ppt/slides/_rels/slide7.xml.rels>&#65279;<?xml version="1.0" encoding="utf-8"?><Relationships xmlns="http://schemas.openxmlformats.org/package/2006/relationships"><Relationship Type="http://schemas.openxmlformats.org/officeDocument/2006/relationships/slideLayout" Target="/ppt/slideLayouts/slideLayout131.xml" Id="rId1" /></Relationships>
</file>

<file path=ppt/slides/_rels/slide70.xml.rels>&#65279;<?xml version="1.0" encoding="utf-8"?><Relationships xmlns="http://schemas.openxmlformats.org/package/2006/relationships"><Relationship Type="http://schemas.openxmlformats.org/officeDocument/2006/relationships/notesSlide" Target="/ppt/notesSlides/notesSlide52.xml" Id="rId2" /><Relationship Type="http://schemas.openxmlformats.org/officeDocument/2006/relationships/slideLayout" Target="/ppt/slideLayouts/slideLayout138.xml" Id="rId1" /></Relationships>
</file>

<file path=ppt/slides/_rels/slide71.xml.rels>&#65279;<?xml version="1.0" encoding="utf-8"?><Relationships xmlns="http://schemas.openxmlformats.org/package/2006/relationships"><Relationship Type="http://schemas.openxmlformats.org/officeDocument/2006/relationships/notesSlide" Target="/ppt/notesSlides/notesSlide53.xml" Id="rId2" /><Relationship Type="http://schemas.openxmlformats.org/officeDocument/2006/relationships/slideLayout" Target="/ppt/slideLayouts/slideLayout6.xml" Id="rId1" /></Relationships>
</file>

<file path=ppt/slides/_rels/slide72.xml.rels>&#65279;<?xml version="1.0" encoding="utf-8"?><Relationships xmlns="http://schemas.openxmlformats.org/package/2006/relationships"><Relationship Type="http://schemas.openxmlformats.org/officeDocument/2006/relationships/diagramData" Target="/ppt/diagrams/data2.xml" Id="rId3" /><Relationship Type="http://schemas.microsoft.com/office/2007/relationships/diagramDrawing" Target="/ppt/diagrams/drawing2.xml" Id="rId7" /><Relationship Type="http://schemas.openxmlformats.org/officeDocument/2006/relationships/notesSlide" Target="/ppt/notesSlides/notesSlide54.xml" Id="rId2" /><Relationship Type="http://schemas.openxmlformats.org/officeDocument/2006/relationships/slideLayout" Target="/ppt/slideLayouts/slideLayout6.xml" Id="rId1" /><Relationship Type="http://schemas.openxmlformats.org/officeDocument/2006/relationships/diagramColors" Target="/ppt/diagrams/colors2.xml" Id="rId6" /><Relationship Type="http://schemas.openxmlformats.org/officeDocument/2006/relationships/diagramQuickStyle" Target="/ppt/diagrams/quickStyle2.xml" Id="rId5" /><Relationship Type="http://schemas.openxmlformats.org/officeDocument/2006/relationships/diagramLayout" Target="/ppt/diagrams/layout2.xml" Id="rId4" /></Relationships>
</file>

<file path=ppt/slides/_rels/slide73.xml.rels>&#65279;<?xml version="1.0" encoding="utf-8"?><Relationships xmlns="http://schemas.openxmlformats.org/package/2006/relationships"><Relationship Type="http://schemas.openxmlformats.org/officeDocument/2006/relationships/image" Target="/ppt/media/image91.png" Id="rId8" /><Relationship Type="http://schemas.openxmlformats.org/officeDocument/2006/relationships/image" Target="/ppt/media/image96.svg" Id="rId13" /><Relationship Type="http://schemas.openxmlformats.org/officeDocument/2006/relationships/image" Target="/ppt/media/image86.svg" Id="rId3" /><Relationship Type="http://schemas.openxmlformats.org/officeDocument/2006/relationships/image" Target="/ppt/media/image90.svg" Id="rId7" /><Relationship Type="http://schemas.openxmlformats.org/officeDocument/2006/relationships/image" Target="/ppt/media/image95.png" Id="rId12" /><Relationship Type="http://schemas.openxmlformats.org/officeDocument/2006/relationships/image" Target="/ppt/media/image85.png" Id="rId2" /><Relationship Type="http://schemas.openxmlformats.org/officeDocument/2006/relationships/slideLayout" Target="/ppt/slideLayouts/slideLayout19.xml" Id="rId1" /><Relationship Type="http://schemas.openxmlformats.org/officeDocument/2006/relationships/image" Target="/ppt/media/image89.png" Id="rId6" /><Relationship Type="http://schemas.openxmlformats.org/officeDocument/2006/relationships/image" Target="/ppt/media/image94.svg" Id="rId11" /><Relationship Type="http://schemas.openxmlformats.org/officeDocument/2006/relationships/image" Target="/ppt/media/image88.svg" Id="rId5" /><Relationship Type="http://schemas.openxmlformats.org/officeDocument/2006/relationships/image" Target="/ppt/media/image98.svg" Id="rId15" /><Relationship Type="http://schemas.openxmlformats.org/officeDocument/2006/relationships/image" Target="/ppt/media/image93.png" Id="rId10" /><Relationship Type="http://schemas.openxmlformats.org/officeDocument/2006/relationships/image" Target="/ppt/media/image87.png" Id="rId4" /><Relationship Type="http://schemas.openxmlformats.org/officeDocument/2006/relationships/image" Target="/ppt/media/image92.svg" Id="rId9" /><Relationship Type="http://schemas.openxmlformats.org/officeDocument/2006/relationships/image" Target="/ppt/media/image97.png" Id="rId14" /></Relationships>
</file>

<file path=ppt/slides/_rels/slide74.xml.rels>&#65279;<?xml version="1.0" encoding="utf-8"?><Relationships xmlns="http://schemas.openxmlformats.org/package/2006/relationships"><Relationship Type="http://schemas.openxmlformats.org/officeDocument/2006/relationships/notesSlide" Target="/ppt/notesSlides/notesSlide55.xml" Id="rId2" /><Relationship Type="http://schemas.openxmlformats.org/officeDocument/2006/relationships/slideLayout" Target="/ppt/slideLayouts/slideLayout6.xml" Id="rId1" /></Relationships>
</file>

<file path=ppt/slides/_rels/slide75.xml.rels>&#65279;<?xml version="1.0" encoding="utf-8"?><Relationships xmlns="http://schemas.openxmlformats.org/package/2006/relationships"><Relationship Type="http://schemas.openxmlformats.org/officeDocument/2006/relationships/image" Target="/ppt/media/image99.png" Id="rId3" /><Relationship Type="http://schemas.openxmlformats.org/officeDocument/2006/relationships/notesSlide" Target="/ppt/notesSlides/notesSlide56.xml" Id="rId2" /><Relationship Type="http://schemas.openxmlformats.org/officeDocument/2006/relationships/slideLayout" Target="/ppt/slideLayouts/slideLayout6.xml" Id="rId1" /><Relationship Type="http://schemas.openxmlformats.org/officeDocument/2006/relationships/image" Target="/ppt/media/image100.png" Id="rId4" /></Relationships>
</file>

<file path=ppt/slides/_rels/slide76.xml.rels>&#65279;<?xml version="1.0" encoding="utf-8"?><Relationships xmlns="http://schemas.openxmlformats.org/package/2006/relationships"><Relationship Type="http://schemas.openxmlformats.org/officeDocument/2006/relationships/image" Target="/ppt/media/image99.png" Id="rId3" /><Relationship Type="http://schemas.openxmlformats.org/officeDocument/2006/relationships/notesSlide" Target="/ppt/notesSlides/notesSlide57.xml" Id="rId2" /><Relationship Type="http://schemas.openxmlformats.org/officeDocument/2006/relationships/slideLayout" Target="/ppt/slideLayouts/slideLayout6.xml" Id="rId1" /><Relationship Type="http://schemas.openxmlformats.org/officeDocument/2006/relationships/image" Target="/ppt/media/image101.png" Id="rId4" /></Relationships>
</file>

<file path=ppt/slides/_rels/slide77.xml.rels>&#65279;<?xml version="1.0" encoding="utf-8"?><Relationships xmlns="http://schemas.openxmlformats.org/package/2006/relationships"><Relationship Type="http://schemas.openxmlformats.org/officeDocument/2006/relationships/image" Target="/ppt/media/image90.svg" Id="rId8" /><Relationship Type="http://schemas.openxmlformats.org/officeDocument/2006/relationships/image" Target="/ppt/media/image93.png" Id="rId13" /><Relationship Type="http://schemas.openxmlformats.org/officeDocument/2006/relationships/image" Target="/ppt/media/image98.svg" Id="rId18" /><Relationship Type="http://schemas.openxmlformats.org/officeDocument/2006/relationships/image" Target="/ppt/media/image85.png" Id="rId3" /><Relationship Type="http://schemas.openxmlformats.org/officeDocument/2006/relationships/image" Target="/ppt/media/image89.png" Id="rId7" /><Relationship Type="http://schemas.openxmlformats.org/officeDocument/2006/relationships/image" Target="/ppt/media/image103.svg" Id="rId12" /><Relationship Type="http://schemas.openxmlformats.org/officeDocument/2006/relationships/image" Target="/ppt/media/image97.png" Id="rId17" /><Relationship Type="http://schemas.openxmlformats.org/officeDocument/2006/relationships/notesSlide" Target="/ppt/notesSlides/notesSlide58.xml" Id="rId2" /><Relationship Type="http://schemas.openxmlformats.org/officeDocument/2006/relationships/image" Target="/ppt/media/image96.svg" Id="rId16" /><Relationship Type="http://schemas.openxmlformats.org/officeDocument/2006/relationships/slideLayout" Target="/ppt/slideLayouts/slideLayout19.xml" Id="rId1" /><Relationship Type="http://schemas.openxmlformats.org/officeDocument/2006/relationships/image" Target="/ppt/media/image88.svg" Id="rId6" /><Relationship Type="http://schemas.openxmlformats.org/officeDocument/2006/relationships/image" Target="/ppt/media/image102.png" Id="rId11" /><Relationship Type="http://schemas.openxmlformats.org/officeDocument/2006/relationships/image" Target="/ppt/media/image87.png" Id="rId5" /><Relationship Type="http://schemas.openxmlformats.org/officeDocument/2006/relationships/image" Target="/ppt/media/image95.png" Id="rId15" /><Relationship Type="http://schemas.openxmlformats.org/officeDocument/2006/relationships/image" Target="/ppt/media/image92.svg" Id="rId10" /><Relationship Type="http://schemas.openxmlformats.org/officeDocument/2006/relationships/image" Target="/ppt/media/image86.svg" Id="rId4" /><Relationship Type="http://schemas.openxmlformats.org/officeDocument/2006/relationships/image" Target="/ppt/media/image91.png" Id="rId9" /><Relationship Type="http://schemas.openxmlformats.org/officeDocument/2006/relationships/image" Target="/ppt/media/image94.svg" Id="rId14" /></Relationships>
</file>

<file path=ppt/slides/_rels/slide78.xml.rels>&#65279;<?xml version="1.0" encoding="utf-8"?><Relationships xmlns="http://schemas.openxmlformats.org/package/2006/relationships"><Relationship Type="http://schemas.openxmlformats.org/officeDocument/2006/relationships/image" Target="/ppt/media/image104.jpeg" Id="rId3" /><Relationship Type="http://schemas.openxmlformats.org/officeDocument/2006/relationships/notesSlide" Target="/ppt/notesSlides/notesSlide59.xml" Id="rId2" /><Relationship Type="http://schemas.openxmlformats.org/officeDocument/2006/relationships/slideLayout" Target="/ppt/slideLayouts/slideLayout6.xml" Id="rId1" /><Relationship Type="http://schemas.openxmlformats.org/officeDocument/2006/relationships/image" Target="/ppt/media/image106.jpeg" Id="rId5" /><Relationship Type="http://schemas.openxmlformats.org/officeDocument/2006/relationships/image" Target="/ppt/media/image105.jpeg" Id="rId4" /></Relationships>
</file>

<file path=ppt/slides/_rels/slide79.xml.rels>&#65279;<?xml version="1.0" encoding="utf-8"?><Relationships xmlns="http://schemas.openxmlformats.org/package/2006/relationships"><Relationship Type="http://schemas.openxmlformats.org/officeDocument/2006/relationships/notesSlide" Target="/ppt/notesSlides/notesSlide60.xml" Id="rId2" /><Relationship Type="http://schemas.openxmlformats.org/officeDocument/2006/relationships/slideLayout" Target="/ppt/slideLayouts/slideLayout6.xml" Id="rId1" /></Relationships>
</file>

<file path=ppt/slides/_rels/slide8.xml.rels>&#65279;<?xml version="1.0" encoding="utf-8"?><Relationships xmlns="http://schemas.openxmlformats.org/package/2006/relationships"><Relationship Type="http://schemas.openxmlformats.org/officeDocument/2006/relationships/notesSlide" Target="/ppt/notesSlides/notesSlide3.xml" Id="rId2" /><Relationship Type="http://schemas.openxmlformats.org/officeDocument/2006/relationships/slideLayout" Target="/ppt/slideLayouts/slideLayout45.xml" Id="rId1" /></Relationships>
</file>

<file path=ppt/slides/_rels/slide80.xml.rels>&#65279;<?xml version="1.0" encoding="utf-8"?><Relationships xmlns="http://schemas.openxmlformats.org/package/2006/relationships"><Relationship Type="http://schemas.openxmlformats.org/officeDocument/2006/relationships/image" Target="/ppt/media/image107.png" Id="rId3" /><Relationship Type="http://schemas.openxmlformats.org/officeDocument/2006/relationships/notesSlide" Target="/ppt/notesSlides/notesSlide61.xml" Id="rId2" /><Relationship Type="http://schemas.openxmlformats.org/officeDocument/2006/relationships/slideLayout" Target="/ppt/slideLayouts/slideLayout6.xml" Id="rId1" /><Relationship Type="http://schemas.openxmlformats.org/officeDocument/2006/relationships/image" Target="/ppt/media/image108.png" Id="rId4" /></Relationships>
</file>

<file path=ppt/slides/_rels/slide81.xml.rels>&#65279;<?xml version="1.0" encoding="utf-8"?><Relationships xmlns="http://schemas.openxmlformats.org/package/2006/relationships"><Relationship Type="http://schemas.openxmlformats.org/officeDocument/2006/relationships/image" Target="/ppt/media/image109.png" Id="rId3" /><Relationship Type="http://schemas.openxmlformats.org/officeDocument/2006/relationships/notesSlide" Target="/ppt/notesSlides/notesSlide62.xml" Id="rId2" /><Relationship Type="http://schemas.openxmlformats.org/officeDocument/2006/relationships/slideLayout" Target="/ppt/slideLayouts/slideLayout6.xml" Id="rId1" /><Relationship Type="http://schemas.openxmlformats.org/officeDocument/2006/relationships/image" Target="/ppt/media/image110.png" Id="rId4" /></Relationships>
</file>

<file path=ppt/slides/_rels/slide82.xml.rels>&#65279;<?xml version="1.0" encoding="utf-8"?><Relationships xmlns="http://schemas.openxmlformats.org/package/2006/relationships"><Relationship Type="http://schemas.openxmlformats.org/officeDocument/2006/relationships/image" Target="/ppt/media/image111.png" Id="rId3" /><Relationship Type="http://schemas.openxmlformats.org/officeDocument/2006/relationships/notesSlide" Target="/ppt/notesSlides/notesSlide63.xml" Id="rId2" /><Relationship Type="http://schemas.openxmlformats.org/officeDocument/2006/relationships/slideLayout" Target="/ppt/slideLayouts/slideLayout6.xml" Id="rId1" /></Relationships>
</file>

<file path=ppt/slides/_rels/slide83.xml.rels>&#65279;<?xml version="1.0" encoding="utf-8"?><Relationships xmlns="http://schemas.openxmlformats.org/package/2006/relationships"><Relationship Type="http://schemas.openxmlformats.org/officeDocument/2006/relationships/diagramLayout" Target="/ppt/diagrams/layout3.xml" Id="rId3" /><Relationship Type="http://schemas.openxmlformats.org/officeDocument/2006/relationships/diagramData" Target="/ppt/diagrams/data3.xml" Id="rId2" /><Relationship Type="http://schemas.openxmlformats.org/officeDocument/2006/relationships/slideLayout" Target="/ppt/slideLayouts/slideLayout6.xml" Id="rId1" /><Relationship Type="http://schemas.microsoft.com/office/2007/relationships/diagramDrawing" Target="/ppt/diagrams/drawing3.xml" Id="rId6" /><Relationship Type="http://schemas.openxmlformats.org/officeDocument/2006/relationships/diagramColors" Target="/ppt/diagrams/colors3.xml" Id="rId5" /><Relationship Type="http://schemas.openxmlformats.org/officeDocument/2006/relationships/diagramQuickStyle" Target="/ppt/diagrams/quickStyle3.xml" Id="rId4" /></Relationships>
</file>

<file path=ppt/slides/_rels/slide84.xml.rels>&#65279;<?xml version="1.0" encoding="utf-8"?><Relationships xmlns="http://schemas.openxmlformats.org/package/2006/relationships"><Relationship Type="http://schemas.openxmlformats.org/officeDocument/2006/relationships/notesSlide" Target="/ppt/notesSlides/notesSlide64.xml" Id="rId3" /><Relationship Type="http://schemas.openxmlformats.org/officeDocument/2006/relationships/slideLayout" Target="/ppt/slideLayouts/slideLayout19.xml" Id="rId2" /><Relationship Type="http://schemas.openxmlformats.org/officeDocument/2006/relationships/themeOverride" Target="/ppt/theme/themeOverride3.xml" Id="rId1" /></Relationships>
</file>

<file path=ppt/slides/_rels/slide85.xml.rels>&#65279;<?xml version="1.0" encoding="utf-8"?><Relationships xmlns="http://schemas.openxmlformats.org/package/2006/relationships"><Relationship Type="http://schemas.openxmlformats.org/officeDocument/2006/relationships/notesSlide" Target="/ppt/notesSlides/notesSlide65.xml" Id="rId3" /><Relationship Type="http://schemas.openxmlformats.org/officeDocument/2006/relationships/slideLayout" Target="/ppt/slideLayouts/slideLayout19.xml" Id="rId2" /><Relationship Type="http://schemas.openxmlformats.org/officeDocument/2006/relationships/themeOverride" Target="/ppt/theme/themeOverride4.xml" Id="rId1" /></Relationships>
</file>

<file path=ppt/slides/_rels/slide86.xml.rels>&#65279;<?xml version="1.0" encoding="utf-8"?><Relationships xmlns="http://schemas.openxmlformats.org/package/2006/relationships"><Relationship Type="http://schemas.openxmlformats.org/officeDocument/2006/relationships/image" Target="/ppt/media/image112.png" Id="rId3" /><Relationship Type="http://schemas.openxmlformats.org/officeDocument/2006/relationships/notesSlide" Target="/ppt/notesSlides/notesSlide66.xml" Id="rId2" /><Relationship Type="http://schemas.openxmlformats.org/officeDocument/2006/relationships/slideLayout" Target="/ppt/slideLayouts/slideLayout6.xml" Id="rId1" /></Relationships>
</file>

<file path=ppt/slides/_rels/slide87.xml.rels>&#65279;<?xml version="1.0" encoding="utf-8"?><Relationships xmlns="http://schemas.openxmlformats.org/package/2006/relationships"><Relationship Type="http://schemas.openxmlformats.org/officeDocument/2006/relationships/image" Target="/ppt/media/image113.png" Id="rId3" /><Relationship Type="http://schemas.openxmlformats.org/officeDocument/2006/relationships/notesSlide" Target="/ppt/notesSlides/notesSlide67.xml" Id="rId2" /><Relationship Type="http://schemas.openxmlformats.org/officeDocument/2006/relationships/slideLayout" Target="/ppt/slideLayouts/slideLayout6.xml" Id="rId1" /></Relationships>
</file>

<file path=ppt/slides/_rels/slide88.xml.rels>&#65279;<?xml version="1.0" encoding="utf-8"?><Relationships xmlns="http://schemas.openxmlformats.org/package/2006/relationships"><Relationship Type="http://schemas.openxmlformats.org/officeDocument/2006/relationships/image" Target="/ppt/media/image114.png" Id="rId3" /><Relationship Type="http://schemas.openxmlformats.org/officeDocument/2006/relationships/notesSlide" Target="/ppt/notesSlides/notesSlide68.xml" Id="rId2" /><Relationship Type="http://schemas.openxmlformats.org/officeDocument/2006/relationships/slideLayout" Target="/ppt/slideLayouts/slideLayout6.xml" Id="rId1" /></Relationships>
</file>

<file path=ppt/slides/_rels/slide89.xml.rels>&#65279;<?xml version="1.0" encoding="utf-8"?><Relationships xmlns="http://schemas.openxmlformats.org/package/2006/relationships"><Relationship Type="http://schemas.openxmlformats.org/officeDocument/2006/relationships/image" Target="/ppt/media/image115.png" Id="rId2" /><Relationship Type="http://schemas.openxmlformats.org/officeDocument/2006/relationships/slideLayout" Target="/ppt/slideLayouts/slideLayout6.xml" Id="rId1" /></Relationships>
</file>

<file path=ppt/slides/_rels/slide9.xml.rels>&#65279;<?xml version="1.0" encoding="utf-8"?><Relationships xmlns="http://schemas.openxmlformats.org/package/2006/relationships"><Relationship Type="http://schemas.openxmlformats.org/officeDocument/2006/relationships/notesSlide" Target="/ppt/notesSlides/notesSlide4.xml" Id="rId2" /><Relationship Type="http://schemas.openxmlformats.org/officeDocument/2006/relationships/slideLayout" Target="/ppt/slideLayouts/slideLayout45.xml" Id="rId1" /></Relationships>
</file>

<file path=ppt/slides/_rels/slide90.xml.rels>&#65279;<?xml version="1.0" encoding="utf-8"?><Relationships xmlns="http://schemas.openxmlformats.org/package/2006/relationships"><Relationship Type="http://schemas.openxmlformats.org/officeDocument/2006/relationships/notesSlide" Target="/ppt/notesSlides/notesSlide69.xml" Id="rId3" /><Relationship Type="http://schemas.openxmlformats.org/officeDocument/2006/relationships/slideLayout" Target="/ppt/slideLayouts/slideLayout19.xml" Id="rId2" /><Relationship Type="http://schemas.openxmlformats.org/officeDocument/2006/relationships/themeOverride" Target="/ppt/theme/themeOverride5.xml" Id="rId1" /><Relationship Type="http://schemas.openxmlformats.org/officeDocument/2006/relationships/hyperlink" Target="https://www.servicenow.com/docs/bundle/yokohama-governance-risk-compliance/page/product/grc-policy-and-compliance/concept/allow-other-app-policy-except.html" TargetMode="External" Id="rId4" /></Relationships>
</file>

<file path=ppt/slides/_rels/slide91.xml.rels>&#65279;<?xml version="1.0" encoding="utf-8"?><Relationships xmlns="http://schemas.openxmlformats.org/package/2006/relationships"><Relationship Type="http://schemas.openxmlformats.org/officeDocument/2006/relationships/image" Target="/ppt/media/image121.png" Id="rId8" /><Relationship Type="http://schemas.openxmlformats.org/officeDocument/2006/relationships/image" Target="/ppt/media/image116.png" Id="rId3" /><Relationship Type="http://schemas.openxmlformats.org/officeDocument/2006/relationships/image" Target="/ppt/media/image120.png" Id="rId7" /><Relationship Type="http://schemas.openxmlformats.org/officeDocument/2006/relationships/notesSlide" Target="/ppt/notesSlides/notesSlide70.xml" Id="rId2" /><Relationship Type="http://schemas.openxmlformats.org/officeDocument/2006/relationships/slideLayout" Target="/ppt/slideLayouts/slideLayout6.xml" Id="rId1" /><Relationship Type="http://schemas.openxmlformats.org/officeDocument/2006/relationships/image" Target="/ppt/media/image119.svg" Id="rId6" /><Relationship Type="http://schemas.openxmlformats.org/officeDocument/2006/relationships/image" Target="/ppt/media/image124.png" Id="rId11" /><Relationship Type="http://schemas.openxmlformats.org/officeDocument/2006/relationships/image" Target="/ppt/media/image118.png" Id="rId5" /><Relationship Type="http://schemas.openxmlformats.org/officeDocument/2006/relationships/image" Target="/ppt/media/image123.png" Id="rId10" /><Relationship Type="http://schemas.openxmlformats.org/officeDocument/2006/relationships/image" Target="/ppt/media/image117.svg" Id="rId4" /><Relationship Type="http://schemas.openxmlformats.org/officeDocument/2006/relationships/image" Target="/ppt/media/image122.png" Id="rId9" /></Relationships>
</file>

<file path=ppt/slides/_rels/slide92.xml.rels>&#65279;<?xml version="1.0" encoding="utf-8"?><Relationships xmlns="http://schemas.openxmlformats.org/package/2006/relationships"><Relationship Type="http://schemas.openxmlformats.org/officeDocument/2006/relationships/notesSlide" Target="/ppt/notesSlides/notesSlide71.xml" Id="rId2" /><Relationship Type="http://schemas.openxmlformats.org/officeDocument/2006/relationships/slideLayout" Target="/ppt/slideLayouts/slideLayout6.xml" Id="rId1" /></Relationships>
</file>

<file path=ppt/slides/_rels/slide93.xml.rels>&#65279;<?xml version="1.0" encoding="utf-8"?><Relationships xmlns="http://schemas.openxmlformats.org/package/2006/relationships"><Relationship Type="http://schemas.openxmlformats.org/officeDocument/2006/relationships/diagramData" Target="/ppt/diagrams/data4.xml" Id="rId3" /><Relationship Type="http://schemas.microsoft.com/office/2007/relationships/diagramDrawing" Target="/ppt/diagrams/drawing4.xml" Id="rId7" /><Relationship Type="http://schemas.openxmlformats.org/officeDocument/2006/relationships/notesSlide" Target="/ppt/notesSlides/notesSlide72.xml" Id="rId2" /><Relationship Type="http://schemas.openxmlformats.org/officeDocument/2006/relationships/slideLayout" Target="/ppt/slideLayouts/slideLayout6.xml" Id="rId1" /><Relationship Type="http://schemas.openxmlformats.org/officeDocument/2006/relationships/diagramColors" Target="/ppt/diagrams/colors4.xml" Id="rId6" /><Relationship Type="http://schemas.openxmlformats.org/officeDocument/2006/relationships/diagramQuickStyle" Target="/ppt/diagrams/quickStyle4.xml" Id="rId5" /><Relationship Type="http://schemas.openxmlformats.org/officeDocument/2006/relationships/diagramLayout" Target="/ppt/diagrams/layout4.xml" Id="rId4" /></Relationships>
</file>

<file path=ppt/slides/_rels/slide94.xml.rels>&#65279;<?xml version="1.0" encoding="utf-8"?><Relationships xmlns="http://schemas.openxmlformats.org/package/2006/relationships"><Relationship Type="http://schemas.openxmlformats.org/officeDocument/2006/relationships/slideLayout" Target="/ppt/slideLayouts/slideLayout6.xml" Id="rId1" /></Relationships>
</file>

<file path=ppt/slides/_rels/slide95.xml.rels>&#65279;<?xml version="1.0" encoding="utf-8"?><Relationships xmlns="http://schemas.openxmlformats.org/package/2006/relationships"><Relationship Type="http://schemas.openxmlformats.org/officeDocument/2006/relationships/notesSlide" Target="/ppt/notesSlides/notesSlide73.xml" Id="rId3" /><Relationship Type="http://schemas.openxmlformats.org/officeDocument/2006/relationships/slideLayout" Target="/ppt/slideLayouts/slideLayout19.xml" Id="rId2" /><Relationship Type="http://schemas.openxmlformats.org/officeDocument/2006/relationships/themeOverride" Target="/ppt/theme/themeOverride6.xml" Id="rId1" /></Relationships>
</file>

<file path=ppt/slides/_rels/slide96.xml.rels>&#65279;<?xml version="1.0" encoding="utf-8"?><Relationships xmlns="http://schemas.openxmlformats.org/package/2006/relationships"><Relationship Type="http://schemas.openxmlformats.org/officeDocument/2006/relationships/notesSlide" Target="/ppt/notesSlides/notesSlide74.xml" Id="rId3" /><Relationship Type="http://schemas.openxmlformats.org/officeDocument/2006/relationships/slideLayout" Target="/ppt/slideLayouts/slideLayout19.xml" Id="rId2" /><Relationship Type="http://schemas.openxmlformats.org/officeDocument/2006/relationships/themeOverride" Target="/ppt/theme/themeOverride7.xml" Id="rId1" /></Relationships>
</file>

<file path=ppt/slides/_rels/slide97.xml.rels>&#65279;<?xml version="1.0" encoding="utf-8"?><Relationships xmlns="http://schemas.openxmlformats.org/package/2006/relationships"><Relationship Type="http://schemas.openxmlformats.org/officeDocument/2006/relationships/slideLayout" Target="/ppt/slideLayouts/slideLayout19.xml" Id="rId2" /><Relationship Type="http://schemas.openxmlformats.org/officeDocument/2006/relationships/themeOverride" Target="/ppt/theme/themeOverride8.xml" Id="rId1" /></Relationships>
</file>

<file path=ppt/slides/_rels/slide98.xml.rels>&#65279;<?xml version="1.0" encoding="utf-8"?><Relationships xmlns="http://schemas.openxmlformats.org/package/2006/relationships"><Relationship Type="http://schemas.openxmlformats.org/officeDocument/2006/relationships/notesSlide" Target="/ppt/notesSlides/notesSlide75.xml" Id="rId2" /><Relationship Type="http://schemas.openxmlformats.org/officeDocument/2006/relationships/slideLayout" Target="/ppt/slideLayouts/slideLayout139.xml" Id="rId1" /></Relationships>
</file>

<file path=ppt/slides/_rels/slide99.xml.rels>&#65279;<?xml version="1.0" encoding="utf-8"?><Relationships xmlns="http://schemas.openxmlformats.org/package/2006/relationships"><Relationship Type="http://schemas.openxmlformats.org/officeDocument/2006/relationships/diagramData" Target="/ppt/diagrams/data5.xml" Id="rId3" /><Relationship Type="http://schemas.microsoft.com/office/2007/relationships/diagramDrawing" Target="/ppt/diagrams/drawing5.xml" Id="rId7" /><Relationship Type="http://schemas.openxmlformats.org/officeDocument/2006/relationships/notesSlide" Target="/ppt/notesSlides/notesSlide76.xml" Id="rId2" /><Relationship Type="http://schemas.openxmlformats.org/officeDocument/2006/relationships/slideLayout" Target="/ppt/slideLayouts/slideLayout36.xml" Id="rId1" /><Relationship Type="http://schemas.openxmlformats.org/officeDocument/2006/relationships/diagramColors" Target="/ppt/diagrams/colors5.xml" Id="rId6" /><Relationship Type="http://schemas.openxmlformats.org/officeDocument/2006/relationships/diagramQuickStyle" Target="/ppt/diagrams/quickStyle5.xml" Id="rId5" /><Relationship Type="http://schemas.openxmlformats.org/officeDocument/2006/relationships/diagramLayout" Target="/ppt/diagrams/layout5.xml" Id="rId4"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B87F6DF6-77C3-6C42-8DB0-C7AE1DE274FB}"/>
              </a:ext>
            </a:extLst>
          </p:cNvPr>
          <p:cNvSpPr>
            <a:spLocks noGrp="1"/>
          </p:cNvSpPr>
          <p:nvPr>
            <p:ph type="body" sz="quarter" idx="11"/>
          </p:nvPr>
        </p:nvSpPr>
        <p:spPr>
          <a:xfrm>
            <a:off x="492183" y="5525900"/>
            <a:ext cx="9911866" cy="431800"/>
          </a:xfrm>
        </p:spPr>
        <p:txBody>
          <a:bodyPr/>
          <a:lstStyle/>
          <a:p>
            <a:r>
              <a:rPr lang="en-US" b="0" dirty="0"/>
              <a:t>March 2025</a:t>
            </a:r>
          </a:p>
        </p:txBody>
      </p:sp>
      <p:sp>
        <p:nvSpPr>
          <p:cNvPr id="20" name="Title 19">
            <a:extLst>
              <a:ext uri="{FF2B5EF4-FFF2-40B4-BE49-F238E27FC236}">
                <a16:creationId xmlns:a16="http://schemas.microsoft.com/office/drawing/2014/main" id="{FFF1F392-D9B4-4E2F-8003-57257CB6FBF4}"/>
              </a:ext>
            </a:extLst>
          </p:cNvPr>
          <p:cNvSpPr>
            <a:spLocks noGrp="1"/>
          </p:cNvSpPr>
          <p:nvPr>
            <p:ph type="title"/>
          </p:nvPr>
        </p:nvSpPr>
        <p:spPr>
          <a:xfrm>
            <a:off x="445028" y="2872136"/>
            <a:ext cx="9922935" cy="1325880"/>
          </a:xfrm>
        </p:spPr>
        <p:txBody>
          <a:bodyPr/>
          <a:lstStyle/>
          <a:p>
            <a:r>
              <a:rPr lang="en-US" dirty="0">
                <a:solidFill>
                  <a:srgbClr val="62D84E"/>
                </a:solidFill>
              </a:rPr>
              <a:t>Policy &amp; Compliance</a:t>
            </a:r>
          </a:p>
        </p:txBody>
      </p:sp>
      <p:sp>
        <p:nvSpPr>
          <p:cNvPr id="21" name="Text Placeholder 20">
            <a:extLst>
              <a:ext uri="{FF2B5EF4-FFF2-40B4-BE49-F238E27FC236}">
                <a16:creationId xmlns:a16="http://schemas.microsoft.com/office/drawing/2014/main" id="{475C3003-248B-440E-AF54-BD832B05415B}"/>
              </a:ext>
            </a:extLst>
          </p:cNvPr>
          <p:cNvSpPr>
            <a:spLocks noGrp="1"/>
          </p:cNvSpPr>
          <p:nvPr>
            <p:ph type="body" sz="quarter" idx="10"/>
          </p:nvPr>
        </p:nvSpPr>
        <p:spPr>
          <a:xfrm>
            <a:off x="445028" y="4223467"/>
            <a:ext cx="9922935" cy="658813"/>
          </a:xfrm>
        </p:spPr>
        <p:txBody>
          <a:bodyPr/>
          <a:lstStyle/>
          <a:p>
            <a:r>
              <a:rPr lang="en-US" dirty="0"/>
              <a:t>Process Implementation Workshop</a:t>
            </a:r>
          </a:p>
          <a:p>
            <a:r>
              <a:rPr lang="en-US" dirty="0"/>
              <a:t>Yokohama Release</a:t>
            </a:r>
          </a:p>
        </p:txBody>
      </p:sp>
      <p:sp>
        <p:nvSpPr>
          <p:cNvPr id="11" name="Text Placeholder 21">
            <a:extLst>
              <a:ext uri="{FF2B5EF4-FFF2-40B4-BE49-F238E27FC236}">
                <a16:creationId xmlns:a16="http://schemas.microsoft.com/office/drawing/2014/main" id="{45891883-6BF8-BD49-BB8F-BFBF725AA86E}"/>
              </a:ext>
            </a:extLst>
          </p:cNvPr>
          <p:cNvSpPr txBox="1">
            <a:spLocks/>
          </p:cNvSpPr>
          <p:nvPr/>
        </p:nvSpPr>
        <p:spPr>
          <a:xfrm>
            <a:off x="492183" y="5222875"/>
            <a:ext cx="9911866" cy="431800"/>
          </a:xfrm>
          <a:prstGeom prst="rect">
            <a:avLst/>
          </a:prstGeom>
        </p:spPr>
        <p:txBody>
          <a:bodyPr vert="horz" lIns="91440" tIns="45720" rIns="91440" bIns="45720" rtlCol="0" anchor="b" anchorCtr="0">
            <a:noAutofit/>
          </a:bodyPr>
          <a:lstStyle>
            <a:lvl1pPr marL="0" indent="0" algn="l" defTabSz="914400" rtl="0" eaLnBrk="1" latinLnBrk="0" hangingPunct="1">
              <a:lnSpc>
                <a:spcPct val="100000"/>
              </a:lnSpc>
              <a:spcBef>
                <a:spcPts val="0"/>
              </a:spcBef>
              <a:spcAft>
                <a:spcPts val="600"/>
              </a:spcAft>
              <a:buFontTx/>
              <a:buNone/>
              <a:defRPr sz="1200" b="1"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9144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3pPr>
            <a:lvl4pPr marL="13716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4pPr>
            <a:lvl5pPr marL="18288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0" dirty="0"/>
              <a:t>Speaker Name</a:t>
            </a:r>
          </a:p>
        </p:txBody>
      </p:sp>
      <p:sp>
        <p:nvSpPr>
          <p:cNvPr id="6" name="TextBox 5">
            <a:extLst>
              <a:ext uri="{FF2B5EF4-FFF2-40B4-BE49-F238E27FC236}">
                <a16:creationId xmlns:a16="http://schemas.microsoft.com/office/drawing/2014/main" id="{434A9A4D-9284-0D40-A2C5-018E7011E449}"/>
              </a:ext>
            </a:extLst>
          </p:cNvPr>
          <p:cNvSpPr txBox="1"/>
          <p:nvPr/>
        </p:nvSpPr>
        <p:spPr>
          <a:xfrm>
            <a:off x="980902" y="6317673"/>
            <a:ext cx="0" cy="0"/>
          </a:xfrm>
          <a:prstGeom prst="rect">
            <a:avLst/>
          </a:prstGeom>
          <a:noFill/>
        </p:spPr>
        <p:txBody>
          <a:bodyPr wrap="none" rtlCol="0">
            <a:noAutofit/>
          </a:bodyPr>
          <a:lstStyle/>
          <a:p>
            <a:pPr algn="l">
              <a:spcBef>
                <a:spcPts val="300"/>
              </a:spcBef>
            </a:pPr>
            <a:endParaRPr lang="en-US" sz="1600" dirty="0"/>
          </a:p>
        </p:txBody>
      </p:sp>
      <p:sp>
        <p:nvSpPr>
          <p:cNvPr id="14" name="Text Placeholder 7">
            <a:extLst>
              <a:ext uri="{FF2B5EF4-FFF2-40B4-BE49-F238E27FC236}">
                <a16:creationId xmlns:a16="http://schemas.microsoft.com/office/drawing/2014/main" id="{55484ED6-83A2-2141-A7B9-9D853C6D3694}"/>
              </a:ext>
            </a:extLst>
          </p:cNvPr>
          <p:cNvSpPr>
            <a:spLocks noGrp="1"/>
          </p:cNvSpPr>
          <p:nvPr>
            <p:ph type="body" sz="quarter" idx="12"/>
          </p:nvPr>
        </p:nvSpPr>
        <p:spPr>
          <a:xfrm>
            <a:off x="492183" y="5960645"/>
            <a:ext cx="9923631" cy="280987"/>
          </a:xfrm>
        </p:spPr>
        <p:txBody>
          <a:bodyPr vert="horz" lIns="91440" tIns="45720" rIns="91440" bIns="45720" rtlCol="0" anchor="t">
            <a:noAutofit/>
          </a:bodyPr>
          <a:lstStyle/>
          <a:p>
            <a:r>
              <a:rPr lang="en-US" dirty="0"/>
              <a:t>Asset number: 0003621</a:t>
            </a:r>
          </a:p>
        </p:txBody>
      </p:sp>
    </p:spTree>
    <p:extLst>
      <p:ext uri="{BB962C8B-B14F-4D97-AF65-F5344CB8AC3E}">
        <p14:creationId xmlns:p14="http://schemas.microsoft.com/office/powerpoint/2010/main" val="31854101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ADC10-6107-0E44-B33B-85F59D05B22E}"/>
              </a:ext>
            </a:extLst>
          </p:cNvPr>
          <p:cNvSpPr>
            <a:spLocks noGrp="1"/>
          </p:cNvSpPr>
          <p:nvPr>
            <p:ph type="title"/>
          </p:nvPr>
        </p:nvSpPr>
        <p:spPr/>
        <p:txBody>
          <a:bodyPr/>
          <a:lstStyle/>
          <a:p>
            <a:r>
              <a:rPr lang="en-US" dirty="0">
                <a:solidFill>
                  <a:srgbClr val="62D84E"/>
                </a:solidFill>
              </a:rPr>
              <a:t>Agenda</a:t>
            </a:r>
          </a:p>
        </p:txBody>
      </p:sp>
    </p:spTree>
    <p:extLst>
      <p:ext uri="{BB962C8B-B14F-4D97-AF65-F5344CB8AC3E}">
        <p14:creationId xmlns:p14="http://schemas.microsoft.com/office/powerpoint/2010/main" val="42309130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6A318-EA20-9853-7BB1-F165A49EB751}"/>
              </a:ext>
            </a:extLst>
          </p:cNvPr>
          <p:cNvSpPr>
            <a:spLocks noGrp="1"/>
          </p:cNvSpPr>
          <p:nvPr>
            <p:ph type="title"/>
          </p:nvPr>
        </p:nvSpPr>
        <p:spPr/>
        <p:txBody>
          <a:bodyPr/>
          <a:lstStyle/>
          <a:p>
            <a:r>
              <a:rPr lang="en-US" dirty="0"/>
              <a:t>Control Lifecycle Actions</a:t>
            </a:r>
          </a:p>
        </p:txBody>
      </p:sp>
      <p:graphicFrame>
        <p:nvGraphicFramePr>
          <p:cNvPr id="3" name="Table 2">
            <a:extLst>
              <a:ext uri="{FF2B5EF4-FFF2-40B4-BE49-F238E27FC236}">
                <a16:creationId xmlns:a16="http://schemas.microsoft.com/office/drawing/2014/main" id="{33802D5D-762F-3A59-24EE-6966A44843DD}"/>
              </a:ext>
            </a:extLst>
          </p:cNvPr>
          <p:cNvGraphicFramePr>
            <a:graphicFrameLocks noGrp="1"/>
          </p:cNvGraphicFramePr>
          <p:nvPr>
            <p:extLst>
              <p:ext uri="{D42A27DB-BD31-4B8C-83A1-F6EECF244321}">
                <p14:modId xmlns:p14="http://schemas.microsoft.com/office/powerpoint/2010/main" val="4283873036"/>
              </p:ext>
            </p:extLst>
          </p:nvPr>
        </p:nvGraphicFramePr>
        <p:xfrm>
          <a:off x="1596023" y="1384403"/>
          <a:ext cx="8895165" cy="4763455"/>
        </p:xfrm>
        <a:graphic>
          <a:graphicData uri="http://schemas.openxmlformats.org/drawingml/2006/table">
            <a:tbl>
              <a:tblPr firstRow="1" firstCol="1" bandRow="1">
                <a:tableStyleId>{793D81CF-94F2-401A-BA57-92F5A7B2D0C5}</a:tableStyleId>
              </a:tblPr>
              <a:tblGrid>
                <a:gridCol w="2031751">
                  <a:extLst>
                    <a:ext uri="{9D8B030D-6E8A-4147-A177-3AD203B41FA5}">
                      <a16:colId xmlns:a16="http://schemas.microsoft.com/office/drawing/2014/main" val="1517041913"/>
                    </a:ext>
                  </a:extLst>
                </a:gridCol>
                <a:gridCol w="3200180">
                  <a:extLst>
                    <a:ext uri="{9D8B030D-6E8A-4147-A177-3AD203B41FA5}">
                      <a16:colId xmlns:a16="http://schemas.microsoft.com/office/drawing/2014/main" val="2971911911"/>
                    </a:ext>
                  </a:extLst>
                </a:gridCol>
                <a:gridCol w="3663234">
                  <a:extLst>
                    <a:ext uri="{9D8B030D-6E8A-4147-A177-3AD203B41FA5}">
                      <a16:colId xmlns:a16="http://schemas.microsoft.com/office/drawing/2014/main" val="3142420616"/>
                    </a:ext>
                  </a:extLst>
                </a:gridCol>
              </a:tblGrid>
              <a:tr h="403943">
                <a:tc>
                  <a:txBody>
                    <a:bodyPr/>
                    <a:lstStyle/>
                    <a:p>
                      <a:pPr>
                        <a:lnSpc>
                          <a:spcPct val="115000"/>
                        </a:lnSpc>
                        <a:spcBef>
                          <a:spcPts val="200"/>
                        </a:spcBef>
                        <a:spcAft>
                          <a:spcPts val="200"/>
                        </a:spcAft>
                      </a:pPr>
                      <a:r>
                        <a:rPr lang="en-US" sz="1400">
                          <a:effectLst/>
                        </a:rPr>
                        <a:t>State Value</a:t>
                      </a:r>
                      <a:endParaRPr lang="en-US" sz="1400" b="1">
                        <a:solidFill>
                          <a:srgbClr val="FFFFFF"/>
                        </a:solidFill>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400" dirty="0">
                          <a:effectLst/>
                        </a:rPr>
                        <a:t>Available Actions</a:t>
                      </a:r>
                      <a:endParaRPr lang="en-US" sz="1400" b="1" dirty="0">
                        <a:solidFill>
                          <a:srgbClr val="FFFFFF"/>
                        </a:solidFill>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400" dirty="0">
                          <a:effectLst/>
                        </a:rPr>
                        <a:t>Dependent Action</a:t>
                      </a:r>
                      <a:endParaRPr lang="en-US" sz="1400" b="1" dirty="0">
                        <a:solidFill>
                          <a:srgbClr val="FFFFFF"/>
                        </a:solidFill>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3454430"/>
                  </a:ext>
                </a:extLst>
              </a:tr>
              <a:tr h="976721">
                <a:tc>
                  <a:txBody>
                    <a:bodyPr/>
                    <a:lstStyle/>
                    <a:p>
                      <a:pPr>
                        <a:lnSpc>
                          <a:spcPct val="115000"/>
                        </a:lnSpc>
                        <a:spcBef>
                          <a:spcPts val="200"/>
                        </a:spcBef>
                        <a:spcAft>
                          <a:spcPts val="200"/>
                        </a:spcAft>
                      </a:pPr>
                      <a:r>
                        <a:rPr lang="en-US" sz="1200" dirty="0">
                          <a:effectLst/>
                        </a:rPr>
                        <a:t>Draft</a:t>
                      </a:r>
                      <a:endParaRPr lang="en-US" sz="1200" dirty="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Attest</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Retire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Delete </a:t>
                      </a:r>
                      <a:endParaRPr lang="en-US" sz="1200" dirty="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dirty="0">
                          <a:effectLst/>
                        </a:rPr>
                        <a:t>N/A</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1884520"/>
                  </a:ext>
                </a:extLst>
              </a:tr>
              <a:tr h="976721">
                <a:tc>
                  <a:txBody>
                    <a:bodyPr/>
                    <a:lstStyle/>
                    <a:p>
                      <a:pPr>
                        <a:lnSpc>
                          <a:spcPct val="115000"/>
                        </a:lnSpc>
                        <a:spcBef>
                          <a:spcPts val="200"/>
                        </a:spcBef>
                        <a:spcAft>
                          <a:spcPts val="200"/>
                        </a:spcAft>
                      </a:pPr>
                      <a:r>
                        <a:rPr lang="en-US" sz="1200" dirty="0">
                          <a:effectLst/>
                        </a:rPr>
                        <a:t>Attest</a:t>
                      </a:r>
                      <a:endParaRPr lang="en-US" sz="1200" dirty="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Return to Draft</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Retire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Delete</a:t>
                      </a:r>
                      <a:endParaRPr lang="en-US" sz="120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[Control Attestation Begins]</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1058600"/>
                  </a:ext>
                </a:extLst>
              </a:tr>
              <a:tr h="976721">
                <a:tc>
                  <a:txBody>
                    <a:bodyPr/>
                    <a:lstStyle/>
                    <a:p>
                      <a:pPr>
                        <a:lnSpc>
                          <a:spcPct val="115000"/>
                        </a:lnSpc>
                        <a:spcBef>
                          <a:spcPts val="200"/>
                        </a:spcBef>
                        <a:spcAft>
                          <a:spcPts val="200"/>
                        </a:spcAft>
                      </a:pPr>
                      <a:r>
                        <a:rPr lang="en-US" sz="1200">
                          <a:effectLst/>
                        </a:rPr>
                        <a:t>Review</a:t>
                      </a:r>
                      <a:endParaRPr lang="en-US" sz="120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Return to Draft</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Monitor</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Retire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Delete</a:t>
                      </a:r>
                      <a:endParaRPr lang="en-US" sz="1200" dirty="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[Control Attestation Review Begins]</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3130477"/>
                  </a:ext>
                </a:extLst>
              </a:tr>
              <a:tr h="976721">
                <a:tc>
                  <a:txBody>
                    <a:bodyPr/>
                    <a:lstStyle/>
                    <a:p>
                      <a:pPr>
                        <a:lnSpc>
                          <a:spcPct val="115000"/>
                        </a:lnSpc>
                        <a:spcBef>
                          <a:spcPts val="200"/>
                        </a:spcBef>
                        <a:spcAft>
                          <a:spcPts val="200"/>
                        </a:spcAft>
                      </a:pPr>
                      <a:r>
                        <a:rPr lang="en-US" sz="1200">
                          <a:effectLst/>
                        </a:rPr>
                        <a:t>Monitor</a:t>
                      </a:r>
                      <a:endParaRPr lang="en-US" sz="120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Return to Draft</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Attest</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Retire</a:t>
                      </a:r>
                    </a:p>
                    <a:p>
                      <a:pPr marL="342900" lvl="0" indent="-342900">
                        <a:lnSpc>
                          <a:spcPct val="115000"/>
                        </a:lnSpc>
                        <a:spcBef>
                          <a:spcPts val="200"/>
                        </a:spcBef>
                        <a:spcAft>
                          <a:spcPts val="200"/>
                        </a:spcAft>
                        <a:buClr>
                          <a:srgbClr val="62D84E"/>
                        </a:buClr>
                        <a:buFont typeface="Symbol" panose="05050102010706020507" pitchFamily="18" charset="2"/>
                        <a:buChar char=""/>
                      </a:pPr>
                      <a:r>
                        <a:rPr lang="en-US" sz="1200">
                          <a:effectLst/>
                        </a:rPr>
                        <a:t>Delete</a:t>
                      </a:r>
                      <a:endParaRPr lang="en-US" sz="120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dirty="0">
                          <a:effectLst/>
                        </a:rPr>
                        <a:t>N/A</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9859491"/>
                  </a:ext>
                </a:extLst>
              </a:tr>
              <a:tr h="447160">
                <a:tc>
                  <a:txBody>
                    <a:bodyPr/>
                    <a:lstStyle/>
                    <a:p>
                      <a:pPr>
                        <a:lnSpc>
                          <a:spcPct val="115000"/>
                        </a:lnSpc>
                        <a:spcBef>
                          <a:spcPts val="200"/>
                        </a:spcBef>
                        <a:spcAft>
                          <a:spcPts val="200"/>
                        </a:spcAft>
                      </a:pPr>
                      <a:r>
                        <a:rPr lang="en-US" sz="1200">
                          <a:effectLst/>
                        </a:rPr>
                        <a:t>Retired</a:t>
                      </a:r>
                      <a:endParaRPr lang="en-US" sz="120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Return to Draft</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Delete</a:t>
                      </a:r>
                      <a:endParaRPr lang="en-US" sz="1200" dirty="0">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dirty="0">
                          <a:effectLst/>
                        </a:rPr>
                        <a:t>N/A</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9914554"/>
                  </a:ext>
                </a:extLst>
              </a:tr>
            </a:tbl>
          </a:graphicData>
        </a:graphic>
      </p:graphicFrame>
    </p:spTree>
    <p:extLst>
      <p:ext uri="{BB962C8B-B14F-4D97-AF65-F5344CB8AC3E}">
        <p14:creationId xmlns:p14="http://schemas.microsoft.com/office/powerpoint/2010/main" val="10970311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FB597-C62C-C0D9-BA61-FB636575064B}"/>
              </a:ext>
            </a:extLst>
          </p:cNvPr>
          <p:cNvSpPr>
            <a:spLocks noGrp="1"/>
          </p:cNvSpPr>
          <p:nvPr>
            <p:ph type="title"/>
          </p:nvPr>
        </p:nvSpPr>
        <p:spPr/>
        <p:txBody>
          <a:bodyPr/>
          <a:lstStyle/>
          <a:p>
            <a:pPr>
              <a:spcAft>
                <a:spcPts val="600"/>
              </a:spcAft>
            </a:pPr>
            <a:r>
              <a:rPr lang="en-GB" dirty="0"/>
              <a:t>Control lifecycle: Draft</a:t>
            </a:r>
            <a:br>
              <a:rPr lang="en-GB" dirty="0"/>
            </a:br>
            <a:br>
              <a:rPr lang="en-GB" dirty="0"/>
            </a:br>
            <a:br>
              <a:rPr lang="en-GB" b="0" dirty="0">
                <a:latin typeface="+mn-lt"/>
              </a:rPr>
            </a:br>
            <a:br>
              <a:rPr lang="en-US" sz="1800" dirty="0">
                <a:effectLst/>
                <a:latin typeface="Century Gothic" panose="020B0502020202020204" pitchFamily="34" charset="0"/>
                <a:ea typeface="Calibri" panose="020F0502020204030204" pitchFamily="34" charset="0"/>
                <a:cs typeface="Arial" panose="020B0604020202020204" pitchFamily="34" charset="0"/>
              </a:rPr>
            </a:br>
            <a:endParaRPr lang="en-US" dirty="0"/>
          </a:p>
        </p:txBody>
      </p:sp>
      <p:sp>
        <p:nvSpPr>
          <p:cNvPr id="4" name="TextBox 3">
            <a:extLst>
              <a:ext uri="{FF2B5EF4-FFF2-40B4-BE49-F238E27FC236}">
                <a16:creationId xmlns:a16="http://schemas.microsoft.com/office/drawing/2014/main" id="{97A43A1F-C052-CE18-2943-94746BED8C60}"/>
              </a:ext>
            </a:extLst>
          </p:cNvPr>
          <p:cNvSpPr txBox="1"/>
          <p:nvPr/>
        </p:nvSpPr>
        <p:spPr>
          <a:xfrm>
            <a:off x="449251" y="1022709"/>
            <a:ext cx="10299389" cy="4247317"/>
          </a:xfrm>
          <a:prstGeom prst="rect">
            <a:avLst/>
          </a:prstGeom>
          <a:noFill/>
        </p:spPr>
        <p:txBody>
          <a:bodyPr wrap="square">
            <a:spAutoFit/>
          </a:bodyPr>
          <a:lstStyle/>
          <a:p>
            <a:r>
              <a:rPr lang="en-US" sz="1800" b="0" dirty="0">
                <a:effectLst/>
                <a:latin typeface="+mn-lt"/>
                <a:ea typeface="Calibri" panose="020F0502020204030204" pitchFamily="34" charset="0"/>
                <a:cs typeface="Arial" panose="020B0604020202020204" pitchFamily="34" charset="0"/>
              </a:rPr>
              <a:t>When a control is created (designed), it is in an initial state of draft. At this stage, the control can be updated as many times as necessary to fully define and document the control. A control in draft state is only considered as being identified and isn’t considered to be implemented or live yet. </a:t>
            </a:r>
            <a:br>
              <a:rPr lang="en-US" sz="1800" b="0" dirty="0">
                <a:effectLst/>
                <a:latin typeface="+mn-lt"/>
                <a:ea typeface="Calibri" panose="020F0502020204030204" pitchFamily="34" charset="0"/>
                <a:cs typeface="Arial" panose="020B0604020202020204" pitchFamily="34" charset="0"/>
              </a:rPr>
            </a:br>
            <a:endParaRPr lang="en-US" sz="1800" b="0" dirty="0">
              <a:effectLst/>
              <a:latin typeface="+mn-lt"/>
              <a:ea typeface="Calibri" panose="020F0502020204030204" pitchFamily="34" charset="0"/>
              <a:cs typeface="Arial" panose="020B0604020202020204" pitchFamily="34" charset="0"/>
            </a:endParaRPr>
          </a:p>
          <a:p>
            <a:r>
              <a:rPr lang="en-US" sz="1800" b="0" dirty="0">
                <a:effectLst/>
                <a:latin typeface="+mn-lt"/>
                <a:ea typeface="Calibri" panose="020F0502020204030204" pitchFamily="34" charset="0"/>
                <a:cs typeface="Arial" panose="020B0604020202020204" pitchFamily="34" charset="0"/>
              </a:rPr>
              <a:t>Typically, it would be the Control Owner, who is normally the owner of the control, who can fill in the appropriate information to implement the control. Alternatively, it may get reassigned to those who are capable to provide more information on the control record, making it complete and ready for the next stage. </a:t>
            </a:r>
            <a:br>
              <a:rPr lang="en-US" sz="1800" b="0" dirty="0">
                <a:effectLst/>
                <a:latin typeface="+mn-lt"/>
                <a:ea typeface="Calibri" panose="020F0502020204030204" pitchFamily="34" charset="0"/>
                <a:cs typeface="Arial" panose="020B0604020202020204" pitchFamily="34" charset="0"/>
              </a:rPr>
            </a:br>
            <a:endParaRPr lang="en-US" sz="1800" b="0" dirty="0">
              <a:effectLst/>
              <a:latin typeface="+mn-lt"/>
              <a:ea typeface="Calibri" panose="020F0502020204030204" pitchFamily="34" charset="0"/>
              <a:cs typeface="Arial" panose="020B0604020202020204" pitchFamily="34" charset="0"/>
            </a:endParaRPr>
          </a:p>
          <a:p>
            <a:r>
              <a:rPr lang="en-US" sz="1800" b="0" dirty="0">
                <a:effectLst/>
                <a:latin typeface="+mn-lt"/>
                <a:ea typeface="Calibri" panose="020F0502020204030204" pitchFamily="34" charset="0"/>
                <a:cs typeface="Arial" panose="020B0604020202020204" pitchFamily="34" charset="0"/>
              </a:rPr>
              <a:t>The mandatory fields are:</a:t>
            </a:r>
          </a:p>
          <a:p>
            <a:pPr marL="285750" indent="-285750">
              <a:buFont typeface="Arial" panose="020B0604020202020204" pitchFamily="34" charset="0"/>
              <a:buChar char="•"/>
            </a:pPr>
            <a:r>
              <a:rPr lang="en-US" sz="1800" b="0" dirty="0">
                <a:effectLst/>
                <a:latin typeface="+mn-lt"/>
                <a:ea typeface="Calibri" panose="020F0502020204030204" pitchFamily="34" charset="0"/>
                <a:cs typeface="Arial" panose="020B0604020202020204" pitchFamily="34" charset="0"/>
              </a:rPr>
              <a:t>Name</a:t>
            </a:r>
            <a:endParaRPr lang="en-US" sz="1800" dirty="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b="0" dirty="0">
                <a:effectLst/>
                <a:latin typeface="+mn-lt"/>
                <a:ea typeface="Calibri" panose="020F0502020204030204" pitchFamily="34" charset="0"/>
                <a:cs typeface="Arial" panose="020B0604020202020204" pitchFamily="34" charset="0"/>
              </a:rPr>
              <a:t>Entity</a:t>
            </a:r>
            <a:endParaRPr lang="en-US" sz="1800" dirty="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b="0" dirty="0">
                <a:effectLst/>
                <a:latin typeface="+mn-lt"/>
                <a:ea typeface="Calibri" panose="020F0502020204030204" pitchFamily="34" charset="0"/>
                <a:cs typeface="Arial" panose="020B0604020202020204" pitchFamily="34" charset="0"/>
              </a:rPr>
              <a:t>Attestation respondents (Not mandatory for control to be created, but mandatory to move onto the next phase)</a:t>
            </a:r>
            <a:endParaRPr lang="en-US" dirty="0"/>
          </a:p>
        </p:txBody>
      </p:sp>
    </p:spTree>
    <p:extLst>
      <p:ext uri="{BB962C8B-B14F-4D97-AF65-F5344CB8AC3E}">
        <p14:creationId xmlns:p14="http://schemas.microsoft.com/office/powerpoint/2010/main" val="19934702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787B9-9A43-4472-B69D-0CB45D35C3EB}"/>
              </a:ext>
            </a:extLst>
          </p:cNvPr>
          <p:cNvSpPr>
            <a:spLocks noGrp="1"/>
          </p:cNvSpPr>
          <p:nvPr>
            <p:ph type="title"/>
          </p:nvPr>
        </p:nvSpPr>
        <p:spPr>
          <a:xfrm>
            <a:off x="445707" y="321784"/>
            <a:ext cx="11192256" cy="1194927"/>
          </a:xfrm>
        </p:spPr>
        <p:txBody>
          <a:bodyPr/>
          <a:lstStyle/>
          <a:p>
            <a:r>
              <a:rPr lang="en-GB" dirty="0"/>
              <a:t>Control Lifecycle: Draft</a:t>
            </a:r>
            <a:endParaRPr lang="en-US" dirty="0"/>
          </a:p>
        </p:txBody>
      </p:sp>
      <p:sp>
        <p:nvSpPr>
          <p:cNvPr id="5" name="Text Placeholder 4">
            <a:extLst>
              <a:ext uri="{FF2B5EF4-FFF2-40B4-BE49-F238E27FC236}">
                <a16:creationId xmlns:a16="http://schemas.microsoft.com/office/drawing/2014/main" id="{A13D5D83-3BE3-4801-9A71-D2D7C7EE623B}"/>
              </a:ext>
            </a:extLst>
          </p:cNvPr>
          <p:cNvSpPr>
            <a:spLocks noGrp="1"/>
          </p:cNvSpPr>
          <p:nvPr>
            <p:ph type="body" idx="1"/>
          </p:nvPr>
        </p:nvSpPr>
        <p:spPr>
          <a:xfrm>
            <a:off x="456369" y="1064036"/>
            <a:ext cx="3469894" cy="823912"/>
          </a:xfrm>
        </p:spPr>
        <p:txBody>
          <a:bodyPr/>
          <a:lstStyle/>
          <a:p>
            <a:r>
              <a:rPr lang="en-US" dirty="0"/>
              <a:t>Frequency</a:t>
            </a:r>
          </a:p>
        </p:txBody>
      </p:sp>
      <p:sp>
        <p:nvSpPr>
          <p:cNvPr id="3" name="Content Placeholder 2">
            <a:extLst>
              <a:ext uri="{FF2B5EF4-FFF2-40B4-BE49-F238E27FC236}">
                <a16:creationId xmlns:a16="http://schemas.microsoft.com/office/drawing/2014/main" id="{BE336891-6757-4150-B678-53440F63C2B7}"/>
              </a:ext>
            </a:extLst>
          </p:cNvPr>
          <p:cNvSpPr>
            <a:spLocks noGrp="1"/>
          </p:cNvSpPr>
          <p:nvPr>
            <p:ph sz="half" idx="2"/>
          </p:nvPr>
        </p:nvSpPr>
        <p:spPr>
          <a:xfrm>
            <a:off x="453020" y="1929266"/>
            <a:ext cx="3469894" cy="3495862"/>
          </a:xfrm>
        </p:spPr>
        <p:txBody>
          <a:bodyPr/>
          <a:lstStyle/>
          <a:p>
            <a:pPr>
              <a:spcAft>
                <a:spcPts val="600"/>
              </a:spcAft>
            </a:pPr>
            <a:r>
              <a:rPr lang="en-US" sz="1600" dirty="0">
                <a:effectLst/>
                <a:latin typeface="Century Gothic" panose="020B0502020202020204" pitchFamily="34" charset="0"/>
                <a:ea typeface="Calibri" panose="020F0502020204030204" pitchFamily="34" charset="0"/>
                <a:cs typeface="Arial" panose="020B0604020202020204" pitchFamily="34" charset="0"/>
              </a:rPr>
              <a:t>This field determines the frequency that this control needs to be tested based on other fields such as the category, type, classification, key control, control objective, the risk this control supports, or its past behavior. For example critical controls may be tested on a quarterly basis, while less important controls are tested once a year.</a:t>
            </a:r>
          </a:p>
          <a:p>
            <a:pPr>
              <a:spcAft>
                <a:spcPts val="600"/>
              </a:spcAft>
            </a:pPr>
            <a:r>
              <a:rPr lang="en-US" sz="1600" dirty="0">
                <a:effectLst/>
                <a:latin typeface="Century Gothic" panose="020B0502020202020204" pitchFamily="34" charset="0"/>
                <a:ea typeface="Calibri" panose="020F0502020204030204" pitchFamily="34" charset="0"/>
                <a:cs typeface="Arial" panose="020B0604020202020204" pitchFamily="34" charset="0"/>
              </a:rPr>
              <a:t>The system automates the testing process on the specified schedule.</a:t>
            </a:r>
          </a:p>
        </p:txBody>
      </p:sp>
      <p:sp>
        <p:nvSpPr>
          <p:cNvPr id="11" name="Text Placeholder 10">
            <a:extLst>
              <a:ext uri="{FF2B5EF4-FFF2-40B4-BE49-F238E27FC236}">
                <a16:creationId xmlns:a16="http://schemas.microsoft.com/office/drawing/2014/main" id="{D4CB62C5-1A05-4618-91B0-2996195E89D3}"/>
              </a:ext>
            </a:extLst>
          </p:cNvPr>
          <p:cNvSpPr>
            <a:spLocks noGrp="1"/>
          </p:cNvSpPr>
          <p:nvPr>
            <p:ph type="body" sz="quarter" idx="3"/>
          </p:nvPr>
        </p:nvSpPr>
        <p:spPr>
          <a:xfrm>
            <a:off x="4137411" y="1064036"/>
            <a:ext cx="3469894" cy="823912"/>
          </a:xfrm>
        </p:spPr>
        <p:txBody>
          <a:bodyPr/>
          <a:lstStyle/>
          <a:p>
            <a:pPr>
              <a:spcAft>
                <a:spcPts val="600"/>
              </a:spcAft>
            </a:pPr>
            <a:r>
              <a:rPr lang="en-US" sz="1800" b="1" dirty="0">
                <a:effectLst/>
                <a:latin typeface="Century Gothic" panose="020B0502020202020204" pitchFamily="34" charset="0"/>
                <a:ea typeface="Calibri" panose="020F0502020204030204" pitchFamily="34" charset="0"/>
                <a:cs typeface="Arial" panose="020B0604020202020204" pitchFamily="34" charset="0"/>
              </a:rPr>
              <a:t>Control Objectives</a:t>
            </a: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60220F11-1A90-48E1-A01F-790000BEF7EE}"/>
              </a:ext>
            </a:extLst>
          </p:cNvPr>
          <p:cNvSpPr>
            <a:spLocks noGrp="1"/>
          </p:cNvSpPr>
          <p:nvPr>
            <p:ph sz="quarter" idx="4"/>
          </p:nvPr>
        </p:nvSpPr>
        <p:spPr>
          <a:xfrm>
            <a:off x="4032042" y="1929266"/>
            <a:ext cx="3667855" cy="3495862"/>
          </a:xfrm>
        </p:spPr>
        <p:txBody>
          <a:bodyPr/>
          <a:lstStyle/>
          <a:p>
            <a:pPr>
              <a:spcAft>
                <a:spcPts val="600"/>
              </a:spcAft>
            </a:pPr>
            <a:r>
              <a:rPr lang="en-US" sz="1600" dirty="0">
                <a:effectLst/>
                <a:latin typeface="Century Gothic" panose="020B0502020202020204" pitchFamily="34" charset="0"/>
                <a:ea typeface="Calibri" panose="020F0502020204030204" pitchFamily="34" charset="0"/>
                <a:cs typeface="Arial" panose="020B0604020202020204" pitchFamily="34" charset="0"/>
              </a:rPr>
              <a:t>A control in ServiceNow can be considered an instantiation of a control objective against a particular entity. For example, the control objective might require certain password strength criteria, and the control enforces that objective against the Accounting application.</a:t>
            </a:r>
          </a:p>
          <a:p>
            <a:pPr>
              <a:spcAft>
                <a:spcPts val="600"/>
              </a:spcAft>
            </a:pPr>
            <a:r>
              <a:rPr lang="en-US" sz="1600" dirty="0">
                <a:effectLst/>
                <a:latin typeface="Century Gothic" panose="020B0502020202020204" pitchFamily="34" charset="0"/>
                <a:ea typeface="Calibri" panose="020F0502020204030204" pitchFamily="34" charset="0"/>
                <a:cs typeface="Arial" panose="020B0604020202020204" pitchFamily="34" charset="0"/>
              </a:rPr>
              <a:t>The tie in back to the control objective is how the control, based on its compliance status, can be leveraged to prove compliance at these policy and authority document levels.</a:t>
            </a:r>
          </a:p>
        </p:txBody>
      </p:sp>
      <p:sp>
        <p:nvSpPr>
          <p:cNvPr id="6" name="Text Placeholder 5">
            <a:extLst>
              <a:ext uri="{FF2B5EF4-FFF2-40B4-BE49-F238E27FC236}">
                <a16:creationId xmlns:a16="http://schemas.microsoft.com/office/drawing/2014/main" id="{B8973577-E7D8-4268-8716-A15AD68412F4}"/>
              </a:ext>
            </a:extLst>
          </p:cNvPr>
          <p:cNvSpPr>
            <a:spLocks noGrp="1"/>
          </p:cNvSpPr>
          <p:nvPr>
            <p:ph type="body" sz="quarter" idx="10"/>
          </p:nvPr>
        </p:nvSpPr>
        <p:spPr>
          <a:xfrm>
            <a:off x="7770569" y="1064036"/>
            <a:ext cx="4209328" cy="823912"/>
          </a:xfrm>
        </p:spPr>
        <p:txBody>
          <a:bodyPr/>
          <a:lstStyle/>
          <a:p>
            <a:pPr>
              <a:spcAft>
                <a:spcPts val="600"/>
              </a:spcAft>
            </a:pPr>
            <a:r>
              <a:rPr lang="en-US" sz="1800" b="1" dirty="0">
                <a:effectLst/>
                <a:latin typeface="Century Gothic" panose="020B0502020202020204" pitchFamily="34" charset="0"/>
                <a:ea typeface="Calibri" panose="020F0502020204030204" pitchFamily="34" charset="0"/>
                <a:cs typeface="Arial" panose="020B0604020202020204" pitchFamily="34" charset="0"/>
              </a:rPr>
              <a:t>Category, Type, and Classification</a:t>
            </a: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id="{BF5C0C24-05FE-4619-A42E-3AB7DE07533A}"/>
              </a:ext>
            </a:extLst>
          </p:cNvPr>
          <p:cNvSpPr>
            <a:spLocks noGrp="1"/>
          </p:cNvSpPr>
          <p:nvPr>
            <p:ph sz="quarter" idx="11"/>
          </p:nvPr>
        </p:nvSpPr>
        <p:spPr>
          <a:xfrm>
            <a:off x="7818454" y="1929266"/>
            <a:ext cx="3469894" cy="3495862"/>
          </a:xfrm>
        </p:spPr>
        <p:txBody>
          <a:bodyPr/>
          <a:lstStyle/>
          <a:p>
            <a:pPr>
              <a:spcAft>
                <a:spcPts val="600"/>
              </a:spcAft>
            </a:pPr>
            <a:r>
              <a:rPr lang="en-US" sz="1600" dirty="0">
                <a:effectLst/>
                <a:latin typeface="Century Gothic" panose="020B0502020202020204" pitchFamily="34" charset="0"/>
                <a:ea typeface="Calibri" panose="020F0502020204030204" pitchFamily="34" charset="0"/>
                <a:cs typeface="Arial" panose="020B0604020202020204" pitchFamily="34" charset="0"/>
              </a:rPr>
              <a:t>These fields are usually used for reporting purposes, but a more robust program may drive the types of testing, as well as the frequency of testing, based on the way the control is catalogued.</a:t>
            </a:r>
          </a:p>
        </p:txBody>
      </p:sp>
      <p:sp>
        <p:nvSpPr>
          <p:cNvPr id="10" name="TextBox 9">
            <a:extLst>
              <a:ext uri="{FF2B5EF4-FFF2-40B4-BE49-F238E27FC236}">
                <a16:creationId xmlns:a16="http://schemas.microsoft.com/office/drawing/2014/main" id="{34A646E6-0897-3F7C-823F-EA2132161FA7}"/>
              </a:ext>
            </a:extLst>
          </p:cNvPr>
          <p:cNvSpPr txBox="1"/>
          <p:nvPr/>
        </p:nvSpPr>
        <p:spPr>
          <a:xfrm>
            <a:off x="499615" y="844502"/>
            <a:ext cx="11189593" cy="369332"/>
          </a:xfrm>
          <a:prstGeom prst="rect">
            <a:avLst/>
          </a:prstGeom>
          <a:noFill/>
        </p:spPr>
        <p:txBody>
          <a:bodyPr wrap="square">
            <a:spAutoFit/>
          </a:bodyPr>
          <a:lstStyle/>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There are several attributes captured in control that drive aspects of the process:</a:t>
            </a:r>
          </a:p>
        </p:txBody>
      </p:sp>
    </p:spTree>
    <p:extLst>
      <p:ext uri="{BB962C8B-B14F-4D97-AF65-F5344CB8AC3E}">
        <p14:creationId xmlns:p14="http://schemas.microsoft.com/office/powerpoint/2010/main" val="8712342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787B9-9A43-4472-B69D-0CB45D35C3EB}"/>
              </a:ext>
            </a:extLst>
          </p:cNvPr>
          <p:cNvSpPr>
            <a:spLocks noGrp="1"/>
          </p:cNvSpPr>
          <p:nvPr>
            <p:ph type="title"/>
          </p:nvPr>
        </p:nvSpPr>
        <p:spPr>
          <a:xfrm>
            <a:off x="445707" y="314318"/>
            <a:ext cx="11192256" cy="1194927"/>
          </a:xfrm>
        </p:spPr>
        <p:txBody>
          <a:bodyPr/>
          <a:lstStyle/>
          <a:p>
            <a:r>
              <a:rPr lang="en-GB" dirty="0"/>
              <a:t>Control lifecycle: Draft</a:t>
            </a:r>
            <a:endParaRPr lang="en-US" dirty="0"/>
          </a:p>
        </p:txBody>
      </p:sp>
      <p:sp>
        <p:nvSpPr>
          <p:cNvPr id="5" name="Text Placeholder 4">
            <a:extLst>
              <a:ext uri="{FF2B5EF4-FFF2-40B4-BE49-F238E27FC236}">
                <a16:creationId xmlns:a16="http://schemas.microsoft.com/office/drawing/2014/main" id="{A13D5D83-3BE3-4801-9A71-D2D7C7EE623B}"/>
              </a:ext>
            </a:extLst>
          </p:cNvPr>
          <p:cNvSpPr>
            <a:spLocks noGrp="1"/>
          </p:cNvSpPr>
          <p:nvPr>
            <p:ph type="body" idx="1"/>
          </p:nvPr>
        </p:nvSpPr>
        <p:spPr>
          <a:xfrm>
            <a:off x="472995" y="1055724"/>
            <a:ext cx="3469894" cy="823912"/>
          </a:xfrm>
        </p:spPr>
        <p:txBody>
          <a:bodyPr/>
          <a:lstStyle/>
          <a:p>
            <a:r>
              <a:rPr lang="en-US" dirty="0"/>
              <a:t>Attestation</a:t>
            </a:r>
          </a:p>
        </p:txBody>
      </p:sp>
      <p:sp>
        <p:nvSpPr>
          <p:cNvPr id="3" name="Content Placeholder 2">
            <a:extLst>
              <a:ext uri="{FF2B5EF4-FFF2-40B4-BE49-F238E27FC236}">
                <a16:creationId xmlns:a16="http://schemas.microsoft.com/office/drawing/2014/main" id="{BE336891-6757-4150-B678-53440F63C2B7}"/>
              </a:ext>
            </a:extLst>
          </p:cNvPr>
          <p:cNvSpPr>
            <a:spLocks noGrp="1"/>
          </p:cNvSpPr>
          <p:nvPr>
            <p:ph sz="half" idx="2"/>
          </p:nvPr>
        </p:nvSpPr>
        <p:spPr>
          <a:xfrm>
            <a:off x="469646" y="1920954"/>
            <a:ext cx="3469894" cy="3495862"/>
          </a:xfrm>
        </p:spPr>
        <p:txBody>
          <a:bodyPr/>
          <a:lstStyle/>
          <a:p>
            <a:pPr>
              <a:spcAft>
                <a:spcPts val="600"/>
              </a:spcAft>
            </a:pPr>
            <a:r>
              <a:rPr lang="en-US" dirty="0">
                <a:latin typeface="Century Gothic" panose="020B0502020202020204" pitchFamily="34" charset="0"/>
                <a:ea typeface="Calibri" panose="020F0502020204030204" pitchFamily="34" charset="0"/>
                <a:cs typeface="Arial" panose="020B0604020202020204" pitchFamily="34" charset="0"/>
              </a:rPr>
              <a:t>The attestation</a:t>
            </a:r>
            <a:r>
              <a:rPr lang="en-US" dirty="0">
                <a:effectLst/>
                <a:latin typeface="Century Gothic" panose="020B0502020202020204" pitchFamily="34" charset="0"/>
                <a:ea typeface="Calibri" panose="020F0502020204030204" pitchFamily="34" charset="0"/>
                <a:cs typeface="Arial" panose="020B0604020202020204" pitchFamily="34" charset="0"/>
              </a:rPr>
              <a:t> field determines which assessment the respondent will take to determine whether the control is working as intended.</a:t>
            </a:r>
          </a:p>
          <a:p>
            <a:pPr>
              <a:spcAft>
                <a:spcPts val="600"/>
              </a:spcAft>
            </a:pPr>
            <a:r>
              <a:rPr lang="en-US" dirty="0">
                <a:latin typeface="Century Gothic" panose="020B0502020202020204" pitchFamily="34" charset="0"/>
                <a:ea typeface="Calibri" panose="020F0502020204030204" pitchFamily="34" charset="0"/>
                <a:cs typeface="Arial" panose="020B0604020202020204" pitchFamily="34" charset="0"/>
              </a:rPr>
              <a:t>T</a:t>
            </a:r>
            <a:r>
              <a:rPr lang="en-US" dirty="0">
                <a:effectLst/>
                <a:latin typeface="Century Gothic" panose="020B0502020202020204" pitchFamily="34" charset="0"/>
                <a:ea typeface="Calibri" panose="020F0502020204030204" pitchFamily="34" charset="0"/>
                <a:cs typeface="Arial" panose="020B0604020202020204" pitchFamily="34" charset="0"/>
              </a:rPr>
              <a:t>he attestation respondent field defines who will receive the assessment, which is typically the </a:t>
            </a:r>
            <a:r>
              <a:rPr lang="en-US" b="1" dirty="0">
                <a:effectLst/>
                <a:latin typeface="Century Gothic" panose="020B0502020202020204" pitchFamily="34" charset="0"/>
                <a:ea typeface="Calibri" panose="020F0502020204030204" pitchFamily="34" charset="0"/>
                <a:cs typeface="Arial" panose="020B0604020202020204" pitchFamily="34" charset="0"/>
              </a:rPr>
              <a:t>Control Owner</a:t>
            </a:r>
            <a:r>
              <a:rPr lang="en-US" dirty="0">
                <a:effectLst/>
                <a:latin typeface="Century Gothic" panose="020B0502020202020204" pitchFamily="34" charset="0"/>
                <a:ea typeface="Calibri" panose="020F0502020204030204" pitchFamily="34" charset="0"/>
                <a:cs typeface="Arial" panose="020B0604020202020204" pitchFamily="34" charset="0"/>
              </a:rPr>
              <a:t>.</a:t>
            </a:r>
          </a:p>
          <a:p>
            <a:pPr>
              <a:spcAft>
                <a:spcPts val="600"/>
              </a:spcAft>
            </a:pPr>
            <a:r>
              <a:rPr lang="en-US" dirty="0">
                <a:latin typeface="Century Gothic" panose="020B0502020202020204" pitchFamily="34" charset="0"/>
                <a:ea typeface="Calibri" panose="020F0502020204030204" pitchFamily="34" charset="0"/>
                <a:cs typeface="Arial" panose="020B0604020202020204" pitchFamily="34" charset="0"/>
              </a:rPr>
              <a:t>The Attestation frequency defines how often this process should occur and can be based on the created date or last completed date.</a:t>
            </a:r>
            <a:endParaRPr lang="en-US" dirty="0">
              <a:effectLst/>
              <a:latin typeface="Century Gothic" panose="020B0502020202020204" pitchFamily="34" charset="0"/>
              <a:ea typeface="Calibri" panose="020F0502020204030204" pitchFamily="34" charset="0"/>
              <a:cs typeface="Arial" panose="020B0604020202020204" pitchFamily="34" charset="0"/>
            </a:endParaRPr>
          </a:p>
        </p:txBody>
      </p:sp>
      <p:sp>
        <p:nvSpPr>
          <p:cNvPr id="11" name="Text Placeholder 10">
            <a:extLst>
              <a:ext uri="{FF2B5EF4-FFF2-40B4-BE49-F238E27FC236}">
                <a16:creationId xmlns:a16="http://schemas.microsoft.com/office/drawing/2014/main" id="{D4CB62C5-1A05-4618-91B0-2996195E89D3}"/>
              </a:ext>
            </a:extLst>
          </p:cNvPr>
          <p:cNvSpPr>
            <a:spLocks noGrp="1"/>
          </p:cNvSpPr>
          <p:nvPr>
            <p:ph type="body" sz="quarter" idx="3"/>
          </p:nvPr>
        </p:nvSpPr>
        <p:spPr>
          <a:xfrm>
            <a:off x="4154037" y="1055724"/>
            <a:ext cx="3469894" cy="823912"/>
          </a:xfrm>
        </p:spPr>
        <p:txBody>
          <a:bodyPr/>
          <a:lstStyle/>
          <a:p>
            <a:pPr>
              <a:spcAft>
                <a:spcPts val="600"/>
              </a:spcAft>
            </a:pPr>
            <a:r>
              <a:rPr lang="en-US" sz="1800" b="1" dirty="0">
                <a:effectLst/>
                <a:latin typeface="Century Gothic" panose="020B0502020202020204" pitchFamily="34" charset="0"/>
                <a:ea typeface="Calibri" panose="020F0502020204030204" pitchFamily="34" charset="0"/>
                <a:cs typeface="Arial" panose="020B0604020202020204" pitchFamily="34" charset="0"/>
              </a:rPr>
              <a:t>Risks</a:t>
            </a: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60220F11-1A90-48E1-A01F-790000BEF7EE}"/>
              </a:ext>
            </a:extLst>
          </p:cNvPr>
          <p:cNvSpPr>
            <a:spLocks noGrp="1"/>
          </p:cNvSpPr>
          <p:nvPr>
            <p:ph sz="quarter" idx="4"/>
          </p:nvPr>
        </p:nvSpPr>
        <p:spPr>
          <a:xfrm>
            <a:off x="4048668" y="1920954"/>
            <a:ext cx="3667855" cy="3495862"/>
          </a:xfrm>
        </p:spPr>
        <p:txBody>
          <a:bodyPr/>
          <a:lstStyle/>
          <a:p>
            <a:r>
              <a:rPr lang="en-US" dirty="0">
                <a:effectLst/>
                <a:latin typeface="Century Gothic" panose="020B0502020202020204" pitchFamily="34" charset="0"/>
                <a:ea typeface="Calibri" panose="020F0502020204030204" pitchFamily="34" charset="0"/>
                <a:cs typeface="Arial" panose="020B0604020202020204" pitchFamily="34" charset="0"/>
              </a:rPr>
              <a:t>Controls within the ServiceNow platform not only help ease the compliance burden by introducing automation, a streamlined process, and helping prove compliance against multiple sources, but they can also be leveraged within a Risk Management deployment to mitigate risks. </a:t>
            </a:r>
          </a:p>
        </p:txBody>
      </p:sp>
      <p:sp>
        <p:nvSpPr>
          <p:cNvPr id="6" name="Text Placeholder 5">
            <a:extLst>
              <a:ext uri="{FF2B5EF4-FFF2-40B4-BE49-F238E27FC236}">
                <a16:creationId xmlns:a16="http://schemas.microsoft.com/office/drawing/2014/main" id="{B8973577-E7D8-4268-8716-A15AD68412F4}"/>
              </a:ext>
            </a:extLst>
          </p:cNvPr>
          <p:cNvSpPr>
            <a:spLocks noGrp="1"/>
          </p:cNvSpPr>
          <p:nvPr>
            <p:ph type="body" sz="quarter" idx="10"/>
          </p:nvPr>
        </p:nvSpPr>
        <p:spPr>
          <a:xfrm>
            <a:off x="7901068" y="1055724"/>
            <a:ext cx="4209328" cy="823912"/>
          </a:xfrm>
        </p:spPr>
        <p:txBody>
          <a:bodyPr/>
          <a:lstStyle/>
          <a:p>
            <a:pPr>
              <a:spcAft>
                <a:spcPts val="600"/>
              </a:spcAft>
            </a:pPr>
            <a:r>
              <a:rPr lang="en-US" sz="1800" b="1" dirty="0">
                <a:effectLst/>
                <a:latin typeface="Century Gothic" panose="020B0502020202020204" pitchFamily="34" charset="0"/>
                <a:ea typeface="Calibri" panose="020F0502020204030204" pitchFamily="34" charset="0"/>
                <a:cs typeface="Arial" panose="020B0604020202020204" pitchFamily="34" charset="0"/>
              </a:rPr>
              <a:t>Weighting</a:t>
            </a: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p:txBody>
      </p:sp>
      <p:sp>
        <p:nvSpPr>
          <p:cNvPr id="7" name="Content Placeholder 6">
            <a:extLst>
              <a:ext uri="{FF2B5EF4-FFF2-40B4-BE49-F238E27FC236}">
                <a16:creationId xmlns:a16="http://schemas.microsoft.com/office/drawing/2014/main" id="{BF5C0C24-05FE-4619-A42E-3AB7DE07533A}"/>
              </a:ext>
            </a:extLst>
          </p:cNvPr>
          <p:cNvSpPr>
            <a:spLocks noGrp="1"/>
          </p:cNvSpPr>
          <p:nvPr>
            <p:ph sz="quarter" idx="11"/>
          </p:nvPr>
        </p:nvSpPr>
        <p:spPr>
          <a:xfrm>
            <a:off x="7835080" y="1920954"/>
            <a:ext cx="3469894" cy="3495862"/>
          </a:xfrm>
        </p:spPr>
        <p:txBody>
          <a:bodyPr/>
          <a:lstStyle/>
          <a:p>
            <a:pPr>
              <a:spcAft>
                <a:spcPts val="600"/>
              </a:spcAft>
            </a:pPr>
            <a:r>
              <a:rPr lang="en-US" dirty="0">
                <a:effectLst/>
                <a:latin typeface="Century Gothic" panose="020B0502020202020204" pitchFamily="34" charset="0"/>
                <a:ea typeface="Calibri" panose="020F0502020204030204" pitchFamily="34" charset="0"/>
                <a:cs typeface="Arial" panose="020B0604020202020204" pitchFamily="34" charset="0"/>
              </a:rPr>
              <a:t>The default value for this field is 10. In that case, all controls would be of equal importance. To make a distinction between a standard control and key control (one which has a higher impact on the business if it were to fail) the weighting can be modified and that would then be part of the calculation to determine the overall compliance score.</a:t>
            </a:r>
          </a:p>
        </p:txBody>
      </p:sp>
      <p:sp>
        <p:nvSpPr>
          <p:cNvPr id="10" name="TextBox 9">
            <a:extLst>
              <a:ext uri="{FF2B5EF4-FFF2-40B4-BE49-F238E27FC236}">
                <a16:creationId xmlns:a16="http://schemas.microsoft.com/office/drawing/2014/main" id="{34A646E6-0897-3F7C-823F-EA2132161FA7}"/>
              </a:ext>
            </a:extLst>
          </p:cNvPr>
          <p:cNvSpPr txBox="1"/>
          <p:nvPr/>
        </p:nvSpPr>
        <p:spPr>
          <a:xfrm>
            <a:off x="499615" y="844502"/>
            <a:ext cx="11189593" cy="369332"/>
          </a:xfrm>
          <a:prstGeom prst="rect">
            <a:avLst/>
          </a:prstGeom>
          <a:noFill/>
        </p:spPr>
        <p:txBody>
          <a:bodyPr wrap="square">
            <a:spAutoFit/>
          </a:bodyPr>
          <a:lstStyle/>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There are several attributes captured in control that drive aspects of the process:</a:t>
            </a:r>
          </a:p>
        </p:txBody>
      </p:sp>
    </p:spTree>
    <p:extLst>
      <p:ext uri="{BB962C8B-B14F-4D97-AF65-F5344CB8AC3E}">
        <p14:creationId xmlns:p14="http://schemas.microsoft.com/office/powerpoint/2010/main" val="31587711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FB597-C62C-C0D9-BA61-FB636575064B}"/>
              </a:ext>
            </a:extLst>
          </p:cNvPr>
          <p:cNvSpPr>
            <a:spLocks noGrp="1"/>
          </p:cNvSpPr>
          <p:nvPr>
            <p:ph type="title"/>
          </p:nvPr>
        </p:nvSpPr>
        <p:spPr/>
        <p:txBody>
          <a:bodyPr/>
          <a:lstStyle/>
          <a:p>
            <a:pPr>
              <a:spcAft>
                <a:spcPts val="600"/>
              </a:spcAft>
            </a:pPr>
            <a:r>
              <a:rPr lang="en-GB" dirty="0"/>
              <a:t>Control lifecycle: Attest</a:t>
            </a:r>
            <a:br>
              <a:rPr lang="en-GB" dirty="0"/>
            </a:br>
            <a:br>
              <a:rPr lang="en-GB" dirty="0"/>
            </a:br>
            <a:br>
              <a:rPr lang="en-GB" b="0" dirty="0">
                <a:latin typeface="+mn-lt"/>
              </a:rPr>
            </a:br>
            <a:br>
              <a:rPr lang="en-US" sz="1800" dirty="0">
                <a:effectLst/>
                <a:latin typeface="Century Gothic" panose="020B0502020202020204" pitchFamily="34" charset="0"/>
                <a:ea typeface="Calibri" panose="020F0502020204030204" pitchFamily="34" charset="0"/>
                <a:cs typeface="Arial" panose="020B0604020202020204" pitchFamily="34" charset="0"/>
              </a:rPr>
            </a:br>
            <a:endParaRPr lang="en-US" dirty="0"/>
          </a:p>
        </p:txBody>
      </p:sp>
      <p:sp>
        <p:nvSpPr>
          <p:cNvPr id="4" name="TextBox 3">
            <a:extLst>
              <a:ext uri="{FF2B5EF4-FFF2-40B4-BE49-F238E27FC236}">
                <a16:creationId xmlns:a16="http://schemas.microsoft.com/office/drawing/2014/main" id="{97A43A1F-C052-CE18-2943-94746BED8C60}"/>
              </a:ext>
            </a:extLst>
          </p:cNvPr>
          <p:cNvSpPr txBox="1"/>
          <p:nvPr/>
        </p:nvSpPr>
        <p:spPr>
          <a:xfrm>
            <a:off x="449251" y="1029941"/>
            <a:ext cx="11188711" cy="3975447"/>
          </a:xfrm>
          <a:prstGeom prst="rect">
            <a:avLst/>
          </a:prstGeom>
          <a:noFill/>
        </p:spPr>
        <p:txBody>
          <a:bodyPr wrap="square">
            <a:spAutoFit/>
          </a:bodyPr>
          <a:lstStyle/>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Once the control has been defined, an initial attestation can be performed, also known as a test or assessment, to demonstrate whether the control has been implemented correctly. During the draft stage, an attestation is selected which contains a series of questions that the respondent must answer.</a:t>
            </a:r>
          </a:p>
          <a:p>
            <a:pPr>
              <a:spcAft>
                <a:spcPts val="600"/>
              </a:spcAft>
            </a:pPr>
            <a:endParaRPr lang="en-US" sz="1800" dirty="0">
              <a:latin typeface="Century Gothic" panose="020B0502020202020204" pitchFamily="34" charset="0"/>
              <a:ea typeface="Calibri" panose="020F0502020204030204" pitchFamily="34" charset="0"/>
              <a:cs typeface="Arial" panose="020B0604020202020204" pitchFamily="34" charset="0"/>
            </a:endParaRPr>
          </a:p>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Different attestations may be created using the </a:t>
            </a:r>
            <a:r>
              <a:rPr lang="en-US" sz="1800" b="1" dirty="0">
                <a:effectLst/>
                <a:latin typeface="Century Gothic" panose="020B0502020202020204" pitchFamily="34" charset="0"/>
                <a:ea typeface="Calibri" panose="020F0502020204030204" pitchFamily="34" charset="0"/>
                <a:cs typeface="Arial" panose="020B0604020202020204" pitchFamily="34" charset="0"/>
              </a:rPr>
              <a:t>Attestation Designer </a:t>
            </a:r>
            <a:r>
              <a:rPr lang="en-US" sz="1800" dirty="0">
                <a:effectLst/>
                <a:latin typeface="Century Gothic" panose="020B0502020202020204" pitchFamily="34" charset="0"/>
                <a:ea typeface="Calibri" panose="020F0502020204030204" pitchFamily="34" charset="0"/>
                <a:cs typeface="Arial" panose="020B0604020202020204" pitchFamily="34" charset="0"/>
              </a:rPr>
              <a:t>or </a:t>
            </a:r>
            <a:r>
              <a:rPr lang="en-US" sz="1800" b="1" dirty="0">
                <a:effectLst/>
                <a:latin typeface="Century Gothic" panose="020B0502020202020204" pitchFamily="34" charset="0"/>
                <a:ea typeface="Calibri" panose="020F0502020204030204" pitchFamily="34" charset="0"/>
                <a:cs typeface="Arial" panose="020B0604020202020204" pitchFamily="34" charset="0"/>
              </a:rPr>
              <a:t>Smart Assessment Engine </a:t>
            </a:r>
            <a:r>
              <a:rPr lang="en-US" sz="1800" dirty="0">
                <a:effectLst/>
                <a:latin typeface="Century Gothic" panose="020B0502020202020204" pitchFamily="34" charset="0"/>
                <a:ea typeface="Calibri" panose="020F0502020204030204" pitchFamily="34" charset="0"/>
                <a:cs typeface="Arial" panose="020B0604020202020204" pitchFamily="34" charset="0"/>
              </a:rPr>
              <a:t>to deal with different types of controls. For example, a business process control such as enforcing background checks might require a different set of questions than a technical control that deals with password expiration. A sample attestation called ‘GRC Classic Attestation</a:t>
            </a:r>
            <a:r>
              <a:rPr lang="en-US" sz="1800" dirty="0">
                <a:latin typeface="Century Gothic" panose="020B0502020202020204" pitchFamily="34" charset="0"/>
                <a:ea typeface="Calibri" panose="020F0502020204030204" pitchFamily="34" charset="0"/>
                <a:cs typeface="Arial" panose="020B0604020202020204" pitchFamily="34" charset="0"/>
              </a:rPr>
              <a:t>’ </a:t>
            </a:r>
            <a:r>
              <a:rPr lang="en-US" sz="1800" dirty="0">
                <a:effectLst/>
                <a:latin typeface="Century Gothic" panose="020B0502020202020204" pitchFamily="34" charset="0"/>
                <a:ea typeface="Calibri" panose="020F0502020204030204" pitchFamily="34" charset="0"/>
                <a:cs typeface="Arial" panose="020B0604020202020204" pitchFamily="34" charset="0"/>
              </a:rPr>
              <a:t>or ‘GRC Attestation’ is included as standard which is a control-self assessment that has three questions:</a:t>
            </a:r>
          </a:p>
          <a:p>
            <a:pPr marL="799940" lvl="1" indent="-342900">
              <a:spcAft>
                <a:spcPts val="200"/>
              </a:spcAft>
              <a:buClr>
                <a:schemeClr val="tx1"/>
              </a:buClr>
              <a:buFont typeface="Symbol" panose="05050102010706020507" pitchFamily="18" charset="2"/>
              <a:buChar char=""/>
              <a:tabLst>
                <a:tab pos="228600" algn="l"/>
              </a:tabLst>
            </a:pPr>
            <a:r>
              <a:rPr lang="en-US" sz="1800" dirty="0">
                <a:effectLst/>
                <a:latin typeface="Century Gothic" panose="020B0502020202020204" pitchFamily="34" charset="0"/>
                <a:ea typeface="Calibri" panose="020F0502020204030204" pitchFamily="34" charset="0"/>
                <a:cs typeface="Arial" panose="020B0604020202020204" pitchFamily="34" charset="0"/>
              </a:rPr>
              <a:t>Is this control implemented?</a:t>
            </a:r>
          </a:p>
          <a:p>
            <a:pPr marL="799940" lvl="1" indent="-342900">
              <a:spcAft>
                <a:spcPts val="200"/>
              </a:spcAft>
              <a:buClr>
                <a:schemeClr val="tx1"/>
              </a:buClr>
              <a:buFont typeface="Symbol" panose="05050102010706020507" pitchFamily="18" charset="2"/>
              <a:buChar char=""/>
              <a:tabLst>
                <a:tab pos="228600" algn="l"/>
              </a:tabLst>
            </a:pPr>
            <a:r>
              <a:rPr lang="en-US" sz="1800" dirty="0">
                <a:effectLst/>
                <a:latin typeface="Century Gothic" panose="020B0502020202020204" pitchFamily="34" charset="0"/>
                <a:ea typeface="Calibri" panose="020F0502020204030204" pitchFamily="34" charset="0"/>
                <a:cs typeface="Arial" panose="020B0604020202020204" pitchFamily="34" charset="0"/>
              </a:rPr>
              <a:t>Attach evidence</a:t>
            </a:r>
          </a:p>
          <a:p>
            <a:pPr marL="799940" lvl="1" indent="-342900">
              <a:spcAft>
                <a:spcPts val="200"/>
              </a:spcAft>
              <a:buClr>
                <a:schemeClr val="tx1"/>
              </a:buClr>
              <a:buFont typeface="Symbol" panose="05050102010706020507" pitchFamily="18" charset="2"/>
              <a:buChar char=""/>
              <a:tabLst>
                <a:tab pos="228600" algn="l"/>
              </a:tabLst>
            </a:pPr>
            <a:r>
              <a:rPr lang="en-US" sz="1800" dirty="0">
                <a:effectLst/>
                <a:latin typeface="Century Gothic" panose="020B0502020202020204" pitchFamily="34" charset="0"/>
                <a:ea typeface="Calibri" panose="020F0502020204030204" pitchFamily="34" charset="0"/>
                <a:cs typeface="Arial" panose="020B0604020202020204" pitchFamily="34" charset="0"/>
              </a:rPr>
              <a:t>Explain</a:t>
            </a:r>
          </a:p>
        </p:txBody>
      </p:sp>
    </p:spTree>
    <p:extLst>
      <p:ext uri="{BB962C8B-B14F-4D97-AF65-F5344CB8AC3E}">
        <p14:creationId xmlns:p14="http://schemas.microsoft.com/office/powerpoint/2010/main" val="6251662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262F3-0896-0449-BF58-5C50F1E6657C}"/>
              </a:ext>
            </a:extLst>
          </p:cNvPr>
          <p:cNvSpPr>
            <a:spLocks noGrp="1"/>
          </p:cNvSpPr>
          <p:nvPr>
            <p:ph type="title"/>
          </p:nvPr>
        </p:nvSpPr>
        <p:spPr/>
        <p:txBody>
          <a:bodyPr/>
          <a:lstStyle/>
          <a:p>
            <a:r>
              <a:rPr lang="en-US" dirty="0">
                <a:solidFill>
                  <a:schemeClr val="tx1">
                    <a:lumMod val="50000"/>
                  </a:schemeClr>
                </a:solidFill>
              </a:rPr>
              <a:t>Consolidated control attestations</a:t>
            </a:r>
          </a:p>
        </p:txBody>
      </p:sp>
      <p:pic>
        <p:nvPicPr>
          <p:cNvPr id="3" name="Picture 3" descr="Graphical user interface&#10;&#10;Description automatically generated">
            <a:extLst>
              <a:ext uri="{FF2B5EF4-FFF2-40B4-BE49-F238E27FC236}">
                <a16:creationId xmlns:a16="http://schemas.microsoft.com/office/drawing/2014/main" id="{1E4E5822-D412-4A4A-30E8-9BF3C187FA5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6813" r="-475" b="220"/>
          <a:stretch/>
        </p:blipFill>
        <p:spPr>
          <a:xfrm>
            <a:off x="550864" y="1365826"/>
            <a:ext cx="9135798" cy="4558761"/>
          </a:xfrm>
          <a:prstGeom prst="rect">
            <a:avLst/>
          </a:prstGeom>
          <a:ln w="6350">
            <a:solidFill>
              <a:schemeClr val="tx1"/>
            </a:solidFill>
          </a:ln>
        </p:spPr>
      </p:pic>
      <p:sp>
        <p:nvSpPr>
          <p:cNvPr id="4" name="TextBox 3">
            <a:extLst>
              <a:ext uri="{FF2B5EF4-FFF2-40B4-BE49-F238E27FC236}">
                <a16:creationId xmlns:a16="http://schemas.microsoft.com/office/drawing/2014/main" id="{2258637D-998D-5C4B-476A-286F4FFE60E4}"/>
              </a:ext>
            </a:extLst>
          </p:cNvPr>
          <p:cNvSpPr txBox="1"/>
          <p:nvPr/>
        </p:nvSpPr>
        <p:spPr>
          <a:xfrm>
            <a:off x="449251" y="856500"/>
            <a:ext cx="12020114" cy="1600200"/>
          </a:xfrm>
          <a:prstGeom prst="rect">
            <a:avLst/>
          </a:prstGeom>
          <a:noFill/>
        </p:spPr>
        <p:txBody>
          <a:bodyPr wrap="square" rtlCol="0">
            <a:noAutofit/>
          </a:bodyPr>
          <a:lstStyle/>
          <a:p>
            <a:pPr algn="l">
              <a:spcBef>
                <a:spcPts val="300"/>
              </a:spcBef>
            </a:pPr>
            <a:r>
              <a:rPr lang="en-GB" sz="1600" dirty="0"/>
              <a:t>Allows control owners to respond to control attestations at scale.</a:t>
            </a:r>
            <a:endParaRPr lang="en-US" sz="1600" dirty="0"/>
          </a:p>
        </p:txBody>
      </p:sp>
      <p:pic>
        <p:nvPicPr>
          <p:cNvPr id="5" name="Picture 3" descr="Graphical user interface, application, email&#10;&#10;Description automatically generated">
            <a:extLst>
              <a:ext uri="{FF2B5EF4-FFF2-40B4-BE49-F238E27FC236}">
                <a16:creationId xmlns:a16="http://schemas.microsoft.com/office/drawing/2014/main" id="{8CDD3F10-77C4-CF2C-184D-0ACC89BD910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435521" y="3531758"/>
            <a:ext cx="8202440" cy="2637267"/>
          </a:xfrm>
          <a:prstGeom prst="rect">
            <a:avLst/>
          </a:prstGeom>
          <a:ln w="6350">
            <a:solidFill>
              <a:schemeClr val="tx1"/>
            </a:solidFill>
          </a:ln>
        </p:spPr>
      </p:pic>
    </p:spTree>
    <p:extLst>
      <p:ext uri="{BB962C8B-B14F-4D97-AF65-F5344CB8AC3E}">
        <p14:creationId xmlns:p14="http://schemas.microsoft.com/office/powerpoint/2010/main" val="4049847033"/>
      </p:ext>
    </p:extLst>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AB552-679A-83A8-9D25-35804B3A833B}"/>
              </a:ext>
            </a:extLst>
          </p:cNvPr>
          <p:cNvSpPr>
            <a:spLocks noGrp="1"/>
          </p:cNvSpPr>
          <p:nvPr>
            <p:ph type="title"/>
          </p:nvPr>
        </p:nvSpPr>
        <p:spPr/>
        <p:txBody>
          <a:bodyPr/>
          <a:lstStyle/>
          <a:p>
            <a:r>
              <a:rPr lang="en-US" dirty="0"/>
              <a:t>Attestation Grouping via Risk Portal</a:t>
            </a:r>
          </a:p>
        </p:txBody>
      </p:sp>
      <p:pic>
        <p:nvPicPr>
          <p:cNvPr id="5" name="Picture 2">
            <a:extLst>
              <a:ext uri="{FF2B5EF4-FFF2-40B4-BE49-F238E27FC236}">
                <a16:creationId xmlns:a16="http://schemas.microsoft.com/office/drawing/2014/main" id="{917EEB70-370B-EA68-8D97-37B48512ACE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62500" y="1616075"/>
            <a:ext cx="7810017" cy="4403455"/>
          </a:xfrm>
          <a:prstGeom prst="rect">
            <a:avLst/>
          </a:prstGeom>
          <a:ln w="6350">
            <a:solidFill>
              <a:schemeClr val="tx1"/>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E807AC5-646A-40B9-02E6-C3318FC1811A}"/>
              </a:ext>
            </a:extLst>
          </p:cNvPr>
          <p:cNvSpPr txBox="1"/>
          <p:nvPr/>
        </p:nvSpPr>
        <p:spPr>
          <a:xfrm>
            <a:off x="8458964" y="1630950"/>
            <a:ext cx="3178998" cy="4431983"/>
          </a:xfrm>
          <a:prstGeom prst="rect">
            <a:avLst/>
          </a:prstGeom>
          <a:noFill/>
        </p:spPr>
        <p:txBody>
          <a:bodyPr wrap="square">
            <a:spAutoFit/>
          </a:bodyPr>
          <a:lstStyle/>
          <a:p>
            <a:pPr marL="285750" indent="-285750" defTabSz="456766">
              <a:spcAft>
                <a:spcPts val="1200"/>
              </a:spcAft>
              <a:buClr>
                <a:schemeClr val="tx1"/>
              </a:buClr>
              <a:buFont typeface="Arial" panose="020B0604020202020204" pitchFamily="34" charset="0"/>
              <a:buChar char="•"/>
              <a:defRPr/>
            </a:pPr>
            <a:r>
              <a:rPr lang="en-US" sz="1800" dirty="0">
                <a:latin typeface="Century Gothic" panose="020F0302020204030204"/>
              </a:rPr>
              <a:t>First line users can access Risk Portal from Employee Center</a:t>
            </a:r>
          </a:p>
          <a:p>
            <a:pPr marL="285750" indent="-285750" defTabSz="456766">
              <a:spcAft>
                <a:spcPts val="1200"/>
              </a:spcAft>
              <a:buClr>
                <a:schemeClr val="tx1"/>
              </a:buClr>
              <a:buFont typeface="Arial" panose="020B0604020202020204" pitchFamily="34" charset="0"/>
              <a:buChar char="•"/>
              <a:defRPr/>
            </a:pPr>
            <a:r>
              <a:rPr lang="en-US" sz="1800" dirty="0">
                <a:latin typeface="Century Gothic" panose="020F0302020204030204"/>
              </a:rPr>
              <a:t>Ability to group attestations assigned to them from risk portal - task page​</a:t>
            </a:r>
          </a:p>
          <a:p>
            <a:pPr marL="285750" indent="-285750" defTabSz="456766" fontAlgn="base">
              <a:spcAft>
                <a:spcPts val="1200"/>
              </a:spcAft>
              <a:buClr>
                <a:schemeClr val="tx1"/>
              </a:buClr>
              <a:buFont typeface="Arial" panose="020B0604020202020204" pitchFamily="34" charset="0"/>
              <a:buChar char="•"/>
              <a:defRPr/>
            </a:pPr>
            <a:r>
              <a:rPr lang="en-US" sz="1800" dirty="0">
                <a:latin typeface="Century Gothic" panose="020F0302020204030204"/>
              </a:rPr>
              <a:t>Ability to group attestations to provide same response OR​</a:t>
            </a:r>
          </a:p>
          <a:p>
            <a:pPr marL="285750" indent="-285750" defTabSz="456766">
              <a:spcAft>
                <a:spcPts val="1200"/>
              </a:spcAft>
              <a:buClr>
                <a:schemeClr val="tx1"/>
              </a:buClr>
              <a:buFont typeface="Arial" panose="020B0604020202020204" pitchFamily="34" charset="0"/>
              <a:buChar char="•"/>
              <a:defRPr/>
            </a:pPr>
            <a:r>
              <a:rPr lang="en-US" sz="1800" dirty="0">
                <a:latin typeface="Century Gothic" panose="020F0302020204030204"/>
              </a:rPr>
              <a:t>Ability to group attestations to view in single UI but provide different responses​​</a:t>
            </a:r>
          </a:p>
        </p:txBody>
      </p:sp>
    </p:spTree>
    <p:extLst>
      <p:ext uri="{BB962C8B-B14F-4D97-AF65-F5344CB8AC3E}">
        <p14:creationId xmlns:p14="http://schemas.microsoft.com/office/powerpoint/2010/main" val="807441742"/>
      </p:ext>
    </p:extLst>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B58EC-E54D-82E1-7BAB-36DAD9443A54}"/>
              </a:ext>
            </a:extLst>
          </p:cNvPr>
          <p:cNvSpPr>
            <a:spLocks noGrp="1"/>
          </p:cNvSpPr>
          <p:nvPr>
            <p:ph type="title"/>
          </p:nvPr>
        </p:nvSpPr>
        <p:spPr/>
        <p:txBody>
          <a:bodyPr/>
          <a:lstStyle/>
          <a:p>
            <a:r>
              <a:rPr lang="en-US" dirty="0"/>
              <a:t>Control Attestation with Smart Assessment Engine</a:t>
            </a:r>
          </a:p>
        </p:txBody>
      </p:sp>
      <p:sp>
        <p:nvSpPr>
          <p:cNvPr id="7" name="Rectangle 6">
            <a:extLst>
              <a:ext uri="{FF2B5EF4-FFF2-40B4-BE49-F238E27FC236}">
                <a16:creationId xmlns:a16="http://schemas.microsoft.com/office/drawing/2014/main" id="{550DA856-F9B7-7E04-FC13-97B1C4971497}"/>
              </a:ext>
            </a:extLst>
          </p:cNvPr>
          <p:cNvSpPr/>
          <p:nvPr/>
        </p:nvSpPr>
        <p:spPr>
          <a:xfrm>
            <a:off x="9320269" y="1944018"/>
            <a:ext cx="2317694" cy="35031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dirty="0">
                <a:solidFill>
                  <a:schemeClr val="tx1"/>
                </a:solidFill>
              </a:rPr>
              <a:t>By selecting all applicable assessments and clicking on the combine button, assessments will be packaged together so that they can be responded to in one view by the assessor.</a:t>
            </a:r>
          </a:p>
        </p:txBody>
      </p:sp>
      <p:sp>
        <p:nvSpPr>
          <p:cNvPr id="5" name="TextBox 4">
            <a:extLst>
              <a:ext uri="{FF2B5EF4-FFF2-40B4-BE49-F238E27FC236}">
                <a16:creationId xmlns:a16="http://schemas.microsoft.com/office/drawing/2014/main" id="{D6FC0C05-218E-F2A6-185F-FA5C18321C73}"/>
              </a:ext>
            </a:extLst>
          </p:cNvPr>
          <p:cNvSpPr txBox="1"/>
          <p:nvPr/>
        </p:nvSpPr>
        <p:spPr>
          <a:xfrm>
            <a:off x="493319" y="834774"/>
            <a:ext cx="3814276" cy="410132"/>
          </a:xfrm>
          <a:prstGeom prst="rect">
            <a:avLst/>
          </a:prstGeom>
          <a:noFill/>
        </p:spPr>
        <p:txBody>
          <a:bodyPr wrap="square" rtlCol="0">
            <a:noAutofit/>
          </a:bodyPr>
          <a:lstStyle/>
          <a:p>
            <a:pPr algn="l">
              <a:spcBef>
                <a:spcPts val="300"/>
              </a:spcBef>
            </a:pPr>
            <a:r>
              <a:rPr lang="en-US" sz="2400" dirty="0"/>
              <a:t>Combine Assessments</a:t>
            </a:r>
          </a:p>
        </p:txBody>
      </p:sp>
      <p:pic>
        <p:nvPicPr>
          <p:cNvPr id="6" name="Picture 5">
            <a:extLst>
              <a:ext uri="{FF2B5EF4-FFF2-40B4-BE49-F238E27FC236}">
                <a16:creationId xmlns:a16="http://schemas.microsoft.com/office/drawing/2014/main" id="{C87E24FE-983B-3432-460A-4A87755B3F77}"/>
              </a:ext>
            </a:extLst>
          </p:cNvPr>
          <p:cNvPicPr>
            <a:picLocks noChangeAspect="1"/>
          </p:cNvPicPr>
          <p:nvPr/>
        </p:nvPicPr>
        <p:blipFill>
          <a:blip r:embed="rId3"/>
          <a:stretch>
            <a:fillRect/>
          </a:stretch>
        </p:blipFill>
        <p:spPr>
          <a:xfrm>
            <a:off x="881348" y="1588590"/>
            <a:ext cx="8268637" cy="4623717"/>
          </a:xfrm>
          <a:prstGeom prst="rect">
            <a:avLst/>
          </a:prstGeom>
          <a:ln w="6350">
            <a:solidFill>
              <a:schemeClr val="tx1"/>
            </a:solidFill>
          </a:ln>
        </p:spPr>
      </p:pic>
    </p:spTree>
    <p:extLst>
      <p:ext uri="{BB962C8B-B14F-4D97-AF65-F5344CB8AC3E}">
        <p14:creationId xmlns:p14="http://schemas.microsoft.com/office/powerpoint/2010/main" val="2739792029"/>
      </p:ext>
    </p:extLst>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FB597-C62C-C0D9-BA61-FB636575064B}"/>
              </a:ext>
            </a:extLst>
          </p:cNvPr>
          <p:cNvSpPr>
            <a:spLocks noGrp="1"/>
          </p:cNvSpPr>
          <p:nvPr>
            <p:ph type="title"/>
          </p:nvPr>
        </p:nvSpPr>
        <p:spPr/>
        <p:txBody>
          <a:bodyPr/>
          <a:lstStyle/>
          <a:p>
            <a:pPr>
              <a:spcAft>
                <a:spcPts val="600"/>
              </a:spcAft>
            </a:pPr>
            <a:r>
              <a:rPr lang="en-GB" dirty="0"/>
              <a:t>Control lifecycle: Review &amp; Monitor</a:t>
            </a:r>
            <a:br>
              <a:rPr lang="en-GB" dirty="0"/>
            </a:br>
            <a:br>
              <a:rPr lang="en-GB" dirty="0"/>
            </a:br>
            <a:br>
              <a:rPr lang="en-GB" b="0" dirty="0">
                <a:latin typeface="+mn-lt"/>
              </a:rPr>
            </a:br>
            <a:br>
              <a:rPr lang="en-US" sz="1800" dirty="0">
                <a:effectLst/>
                <a:latin typeface="Century Gothic" panose="020B0502020202020204" pitchFamily="34" charset="0"/>
                <a:ea typeface="Calibri" panose="020F0502020204030204" pitchFamily="34" charset="0"/>
                <a:cs typeface="Arial" panose="020B0604020202020204" pitchFamily="34" charset="0"/>
              </a:rPr>
            </a:br>
            <a:endParaRPr lang="en-US" dirty="0"/>
          </a:p>
        </p:txBody>
      </p:sp>
      <p:sp>
        <p:nvSpPr>
          <p:cNvPr id="4" name="TextBox 3">
            <a:extLst>
              <a:ext uri="{FF2B5EF4-FFF2-40B4-BE49-F238E27FC236}">
                <a16:creationId xmlns:a16="http://schemas.microsoft.com/office/drawing/2014/main" id="{97A43A1F-C052-CE18-2943-94746BED8C60}"/>
              </a:ext>
            </a:extLst>
          </p:cNvPr>
          <p:cNvSpPr txBox="1"/>
          <p:nvPr/>
        </p:nvSpPr>
        <p:spPr>
          <a:xfrm>
            <a:off x="449251" y="987703"/>
            <a:ext cx="11188711" cy="3877985"/>
          </a:xfrm>
          <a:prstGeom prst="rect">
            <a:avLst/>
          </a:prstGeom>
          <a:noFill/>
        </p:spPr>
        <p:txBody>
          <a:bodyPr wrap="square">
            <a:spAutoFit/>
          </a:bodyPr>
          <a:lstStyle/>
          <a:p>
            <a:pPr>
              <a:spcAft>
                <a:spcPts val="600"/>
              </a:spcAft>
            </a:pPr>
            <a:r>
              <a:rPr lang="en-US" sz="1800" b="1" dirty="0">
                <a:effectLst/>
                <a:latin typeface="Century Gothic" panose="020B0502020202020204" pitchFamily="34" charset="0"/>
                <a:ea typeface="Calibri" panose="020F0502020204030204" pitchFamily="34" charset="0"/>
                <a:cs typeface="Arial" panose="020B0604020202020204" pitchFamily="34" charset="0"/>
              </a:rPr>
              <a:t>Review</a:t>
            </a:r>
          </a:p>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Once a control has been attested, it moves on to the next stage</a:t>
            </a:r>
            <a:r>
              <a:rPr lang="en-US" sz="1800" dirty="0">
                <a:latin typeface="Century Gothic" panose="020B0502020202020204" pitchFamily="34" charset="0"/>
                <a:ea typeface="Calibri" panose="020F0502020204030204" pitchFamily="34" charset="0"/>
                <a:cs typeface="Arial" panose="020B0604020202020204" pitchFamily="34" charset="0"/>
              </a:rPr>
              <a:t> of the workflow.</a:t>
            </a: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In this stage, the reviewers can perform a final review before moving the control to the ‘Monitor’ state.</a:t>
            </a:r>
          </a:p>
          <a:p>
            <a:pPr>
              <a:spcAft>
                <a:spcPts val="600"/>
              </a:spcAft>
            </a:pPr>
            <a:endParaRPr lang="en-US" sz="1800" dirty="0">
              <a:latin typeface="Century Gothic" panose="020B0502020202020204" pitchFamily="34" charset="0"/>
              <a:ea typeface="Calibri" panose="020F0502020204030204" pitchFamily="34" charset="0"/>
              <a:cs typeface="Arial" panose="020B0604020202020204" pitchFamily="34" charset="0"/>
            </a:endParaRPr>
          </a:p>
          <a:p>
            <a:pPr>
              <a:spcAft>
                <a:spcPts val="600"/>
              </a:spcAft>
            </a:pPr>
            <a:r>
              <a:rPr lang="en-US" sz="1800" b="1" dirty="0">
                <a:latin typeface="Century Gothic" panose="020B0502020202020204" pitchFamily="34" charset="0"/>
                <a:ea typeface="Calibri" panose="020F0502020204030204" pitchFamily="34" charset="0"/>
                <a:cs typeface="Arial" panose="020B0604020202020204" pitchFamily="34" charset="0"/>
              </a:rPr>
              <a:t>Monitor</a:t>
            </a:r>
          </a:p>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The monitor state is the last active state in the Control lifecycle. In the monitoring state, the control will be set to </a:t>
            </a:r>
            <a:r>
              <a:rPr lang="en-US" sz="1800" b="1" i="1" dirty="0">
                <a:solidFill>
                  <a:schemeClr val="accent2"/>
                </a:solidFill>
                <a:effectLst/>
                <a:latin typeface="Century Gothic" panose="020B0502020202020204" pitchFamily="34" charset="0"/>
                <a:ea typeface="Calibri" panose="020F0502020204030204" pitchFamily="34" charset="0"/>
                <a:cs typeface="Arial" panose="020B0604020202020204" pitchFamily="34" charset="0"/>
              </a:rPr>
              <a:t>Compliant</a:t>
            </a:r>
            <a:r>
              <a:rPr lang="en-US" sz="1800" b="1" dirty="0">
                <a:solidFill>
                  <a:schemeClr val="accent2"/>
                </a:solidFill>
                <a:effectLst/>
                <a:latin typeface="Century Gothic" panose="020B0502020202020204" pitchFamily="34" charset="0"/>
                <a:ea typeface="Calibri" panose="020F0502020204030204" pitchFamily="34" charset="0"/>
                <a:cs typeface="Arial" panose="020B0604020202020204" pitchFamily="34" charset="0"/>
              </a:rPr>
              <a:t> </a:t>
            </a:r>
            <a:r>
              <a:rPr lang="en-US" sz="1800" dirty="0">
                <a:effectLst/>
                <a:latin typeface="Century Gothic" panose="020B0502020202020204" pitchFamily="34" charset="0"/>
                <a:ea typeface="Calibri" panose="020F0502020204030204" pitchFamily="34" charset="0"/>
                <a:cs typeface="Arial" panose="020B0604020202020204" pitchFamily="34" charset="0"/>
              </a:rPr>
              <a:t>or</a:t>
            </a:r>
            <a:r>
              <a:rPr lang="en-US" sz="1800" b="1" dirty="0">
                <a:solidFill>
                  <a:schemeClr val="accent2"/>
                </a:solidFill>
                <a:effectLst/>
                <a:latin typeface="Century Gothic" panose="020B0502020202020204" pitchFamily="34" charset="0"/>
                <a:ea typeface="Calibri" panose="020F0502020204030204" pitchFamily="34" charset="0"/>
                <a:cs typeface="Arial" panose="020B0604020202020204" pitchFamily="34" charset="0"/>
              </a:rPr>
              <a:t> </a:t>
            </a:r>
            <a:r>
              <a:rPr lang="en-US" sz="1800" b="1" i="1" dirty="0">
                <a:solidFill>
                  <a:schemeClr val="accent5"/>
                </a:solidFill>
                <a:effectLst/>
                <a:latin typeface="Century Gothic" panose="020B0502020202020204" pitchFamily="34" charset="0"/>
                <a:ea typeface="Calibri" panose="020F0502020204030204" pitchFamily="34" charset="0"/>
                <a:cs typeface="Arial" panose="020B0604020202020204" pitchFamily="34" charset="0"/>
              </a:rPr>
              <a:t>Non-Compliant</a:t>
            </a:r>
            <a:r>
              <a:rPr lang="en-US" sz="1800" b="1" dirty="0">
                <a:solidFill>
                  <a:schemeClr val="accent2"/>
                </a:solidFill>
                <a:effectLst/>
                <a:latin typeface="Century Gothic" panose="020B0502020202020204" pitchFamily="34" charset="0"/>
                <a:ea typeface="Calibri" panose="020F0502020204030204" pitchFamily="34" charset="0"/>
                <a:cs typeface="Arial" panose="020B0604020202020204" pitchFamily="34" charset="0"/>
              </a:rPr>
              <a:t> </a:t>
            </a:r>
            <a:r>
              <a:rPr lang="en-US" sz="1800" dirty="0">
                <a:effectLst/>
                <a:latin typeface="Century Gothic" panose="020B0502020202020204" pitchFamily="34" charset="0"/>
                <a:ea typeface="Calibri" panose="020F0502020204030204" pitchFamily="34" charset="0"/>
                <a:cs typeface="Arial" panose="020B0604020202020204" pitchFamily="34" charset="0"/>
              </a:rPr>
              <a:t>depending on the attestation response, as well as indicators. Indicators are established for continuous monitoring purposes.</a:t>
            </a:r>
          </a:p>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In the case that the Risk Management Application is in use on the platform, the scoring of risk will be also be adjusted in real-time according to compliance controls in place and their control failure rate.</a:t>
            </a:r>
          </a:p>
        </p:txBody>
      </p:sp>
    </p:spTree>
    <p:extLst>
      <p:ext uri="{BB962C8B-B14F-4D97-AF65-F5344CB8AC3E}">
        <p14:creationId xmlns:p14="http://schemas.microsoft.com/office/powerpoint/2010/main" val="34121884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8">
            <a:extLst>
              <a:ext uri="{FF2B5EF4-FFF2-40B4-BE49-F238E27FC236}">
                <a16:creationId xmlns:a16="http://schemas.microsoft.com/office/drawing/2014/main" id="{E1123868-B9AE-5282-EA36-DBEAE7858EDD}"/>
              </a:ext>
            </a:extLst>
          </p:cNvPr>
          <p:cNvSpPr>
            <a:spLocks noGrp="1"/>
          </p:cNvSpPr>
          <p:nvPr>
            <p:ph type="title"/>
          </p:nvPr>
        </p:nvSpPr>
        <p:spPr>
          <a:xfrm>
            <a:off x="461443" y="311377"/>
            <a:ext cx="11188711" cy="1195883"/>
          </a:xfrm>
        </p:spPr>
        <p:txBody>
          <a:bodyPr vert="horz"/>
          <a:lstStyle/>
          <a:p>
            <a:r>
              <a:rPr lang="en-IN" sz="3160" kern="1100" dirty="0"/>
              <a:t>Compliance Scoring</a:t>
            </a:r>
            <a:endParaRPr lang="en-US" sz="3160" kern="110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7764287-1397-13BE-772E-73EF316CA96F}"/>
                  </a:ext>
                </a:extLst>
              </p:cNvPr>
              <p:cNvSpPr txBox="1"/>
              <p:nvPr/>
            </p:nvSpPr>
            <p:spPr>
              <a:xfrm>
                <a:off x="888304" y="3110385"/>
                <a:ext cx="4513006" cy="1013226"/>
              </a:xfrm>
              <a:prstGeom prst="rect">
                <a:avLst/>
              </a:prstGeom>
              <a:noFill/>
            </p:spPr>
            <p:txBody>
              <a:bodyPr wrap="square">
                <a:spAutoFit/>
              </a:bodyPr>
              <a:lstStyle/>
              <a:p>
                <a:pPr marL="58420" marR="0" lvl="0" algn="l" defTabSz="457040" rtl="0" eaLnBrk="1" fontAlgn="base" latinLnBrk="0" hangingPunct="1">
                  <a:lnSpc>
                    <a:spcPct val="110000"/>
                  </a:lnSpc>
                  <a:spcBef>
                    <a:spcPts val="500"/>
                  </a:spcBef>
                  <a:spcAft>
                    <a:spcPts val="500"/>
                  </a:spcAft>
                  <a:buClr>
                    <a:srgbClr val="FFFFFF"/>
                  </a:buClr>
                  <a:buSzTx/>
                  <a:tabLst/>
                  <a:defRPr/>
                </a:pPr>
                <a14:m>
                  <m:oMathPara xmlns:m="http://schemas.openxmlformats.org/officeDocument/2006/math">
                    <m:oMathParaPr>
                      <m:jc m:val="centerGroup"/>
                    </m:oMathParaPr>
                    <m:oMath xmlns:m="http://schemas.openxmlformats.org/officeDocument/2006/math">
                      <m:f>
                        <m:fPr>
                          <m:ctrlPr>
                            <a:rPr lang="en-US" sz="2400" i="1" smtClean="0">
                              <a:solidFill>
                                <a:srgbClr val="FFFFFF"/>
                              </a:solidFill>
                              <a:latin typeface="Cambria Math" panose="02040503050406030204" pitchFamily="18" charset="0"/>
                            </a:rPr>
                          </m:ctrlPr>
                        </m:fPr>
                        <m:num>
                          <m:nary>
                            <m:naryPr>
                              <m:chr m:val="∑"/>
                              <m:subHide m:val="on"/>
                              <m:supHide m:val="on"/>
                              <m:ctrlPr>
                                <a:rPr lang="en-US" sz="2400" i="1" smtClean="0">
                                  <a:solidFill>
                                    <a:srgbClr val="FFFFFF"/>
                                  </a:solidFill>
                                  <a:latin typeface="Cambria Math" panose="02040503050406030204" pitchFamily="18" charset="0"/>
                                </a:rPr>
                              </m:ctrlPr>
                            </m:naryPr>
                            <m:sub/>
                            <m:sup/>
                            <m:e>
                              <m:r>
                                <a:rPr lang="en-GB" sz="2400" b="0" i="1" smtClean="0">
                                  <a:solidFill>
                                    <a:srgbClr val="FFFFFF"/>
                                  </a:solidFill>
                                  <a:latin typeface="Cambria Math" panose="02040503050406030204" pitchFamily="18" charset="0"/>
                                </a:rPr>
                                <m:t>𝑐𝑜𝑚𝑝𝑙𝑖𝑎𝑛𝑡</m:t>
                              </m:r>
                              <m:r>
                                <a:rPr lang="en-GB" sz="2400" b="0" i="1" smtClean="0">
                                  <a:solidFill>
                                    <a:srgbClr val="FFFFFF"/>
                                  </a:solidFill>
                                  <a:latin typeface="Cambria Math" panose="02040503050406030204" pitchFamily="18" charset="0"/>
                                </a:rPr>
                                <m:t> </m:t>
                              </m:r>
                              <m:r>
                                <a:rPr lang="en-GB" sz="2400" b="0" i="1" smtClean="0">
                                  <a:solidFill>
                                    <a:srgbClr val="FFFFFF"/>
                                  </a:solidFill>
                                  <a:latin typeface="Cambria Math" panose="02040503050406030204" pitchFamily="18" charset="0"/>
                                </a:rPr>
                                <m:t>𝑐𝑜𝑛𝑡𝑟𝑜𝑙</m:t>
                              </m:r>
                              <m:r>
                                <a:rPr lang="en-GB" sz="2400" b="0" i="1" smtClean="0">
                                  <a:solidFill>
                                    <a:srgbClr val="FFFFFF"/>
                                  </a:solidFill>
                                  <a:latin typeface="Cambria Math" panose="02040503050406030204" pitchFamily="18" charset="0"/>
                                </a:rPr>
                                <m:t> </m:t>
                              </m:r>
                              <m:r>
                                <a:rPr lang="en-GB" sz="2400" b="0" i="1" smtClean="0">
                                  <a:solidFill>
                                    <a:srgbClr val="FFFFFF"/>
                                  </a:solidFill>
                                  <a:latin typeface="Cambria Math" panose="02040503050406030204" pitchFamily="18" charset="0"/>
                                </a:rPr>
                                <m:t>𝑤𝑒𝑖𝑔h𝑡</m:t>
                              </m:r>
                              <m:r>
                                <a:rPr lang="en-GB" sz="2400" b="0" i="1" smtClean="0">
                                  <a:solidFill>
                                    <a:srgbClr val="FFFFFF"/>
                                  </a:solidFill>
                                  <a:latin typeface="Cambria Math" panose="02040503050406030204" pitchFamily="18" charset="0"/>
                                </a:rPr>
                                <m:t>∗</m:t>
                              </m:r>
                            </m:e>
                          </m:nary>
                        </m:num>
                        <m:den>
                          <m:nary>
                            <m:naryPr>
                              <m:chr m:val="∑"/>
                              <m:subHide m:val="on"/>
                              <m:supHide m:val="on"/>
                              <m:ctrlPr>
                                <a:rPr lang="en-US" sz="2400" i="1" smtClean="0">
                                  <a:solidFill>
                                    <a:srgbClr val="FFFFFF"/>
                                  </a:solidFill>
                                  <a:latin typeface="Cambria Math" panose="02040503050406030204" pitchFamily="18" charset="0"/>
                                </a:rPr>
                              </m:ctrlPr>
                            </m:naryPr>
                            <m:sub/>
                            <m:sup/>
                            <m:e>
                              <m:r>
                                <a:rPr lang="en-GB" sz="2400" b="0" i="1" smtClean="0">
                                  <a:solidFill>
                                    <a:srgbClr val="FFFFFF"/>
                                  </a:solidFill>
                                  <a:latin typeface="Cambria Math" panose="02040503050406030204" pitchFamily="18" charset="0"/>
                                </a:rPr>
                                <m:t>𝑎𝑙𝑙</m:t>
                              </m:r>
                              <m:r>
                                <a:rPr lang="en-GB" sz="2400" b="0" i="1" smtClean="0">
                                  <a:solidFill>
                                    <a:srgbClr val="FFFFFF"/>
                                  </a:solidFill>
                                  <a:latin typeface="Cambria Math" panose="02040503050406030204" pitchFamily="18" charset="0"/>
                                </a:rPr>
                                <m:t> </m:t>
                              </m:r>
                              <m:r>
                                <a:rPr lang="en-GB" sz="2400" b="0" i="1" smtClean="0">
                                  <a:solidFill>
                                    <a:srgbClr val="FFFFFF"/>
                                  </a:solidFill>
                                  <a:latin typeface="Cambria Math" panose="02040503050406030204" pitchFamily="18" charset="0"/>
                                </a:rPr>
                                <m:t>𝑐𝑜𝑛𝑡𝑟𝑜𝑙</m:t>
                              </m:r>
                              <m:r>
                                <a:rPr lang="en-GB" sz="2400" b="0" i="1" smtClean="0">
                                  <a:solidFill>
                                    <a:srgbClr val="FFFFFF"/>
                                  </a:solidFill>
                                  <a:latin typeface="Cambria Math" panose="02040503050406030204" pitchFamily="18" charset="0"/>
                                </a:rPr>
                                <m:t> </m:t>
                              </m:r>
                              <m:r>
                                <a:rPr lang="en-GB" sz="2400" b="0" i="1" smtClean="0">
                                  <a:solidFill>
                                    <a:srgbClr val="FFFFFF"/>
                                  </a:solidFill>
                                  <a:latin typeface="Cambria Math" panose="02040503050406030204" pitchFamily="18" charset="0"/>
                                </a:rPr>
                                <m:t>𝑤𝑒𝑖𝑔h𝑡</m:t>
                              </m:r>
                              <m:r>
                                <a:rPr lang="en-GB" sz="2400" b="0" i="1" smtClean="0">
                                  <a:solidFill>
                                    <a:srgbClr val="FFFFFF"/>
                                  </a:solidFill>
                                  <a:latin typeface="Cambria Math" panose="02040503050406030204" pitchFamily="18" charset="0"/>
                                </a:rPr>
                                <m:t>∗</m:t>
                              </m:r>
                            </m:e>
                          </m:nary>
                        </m:den>
                      </m:f>
                    </m:oMath>
                  </m:oMathPara>
                </a14:m>
                <a:endParaRPr lang="en-US" sz="1800" dirty="0">
                  <a:solidFill>
                    <a:srgbClr val="FFFFFF"/>
                  </a:solidFill>
                  <a:latin typeface="Arial" panose="020B0604020202020204" pitchFamily="34" charset="0"/>
                  <a:cs typeface="Arial" panose="020B0604020202020204" pitchFamily="34" charset="0"/>
                </a:endParaRPr>
              </a:p>
            </p:txBody>
          </p:sp>
        </mc:Choice>
        <mc:Fallback xmlns="">
          <p:sp>
            <p:nvSpPr>
              <p:cNvPr id="2" name="TextBox 1">
                <a:extLst>
                  <a:ext uri="{FF2B5EF4-FFF2-40B4-BE49-F238E27FC236}">
                    <a16:creationId xmlns:a16="http://schemas.microsoft.com/office/drawing/2014/main" id="{87764287-1397-13BE-772E-73EF316CA96F}"/>
                  </a:ext>
                </a:extLst>
              </p:cNvPr>
              <p:cNvSpPr txBox="1">
                <a:spLocks noRot="1" noChangeAspect="1" noMove="1" noResize="1" noEditPoints="1" noAdjustHandles="1" noChangeArrowheads="1" noChangeShapeType="1" noTextEdit="1"/>
              </p:cNvSpPr>
              <p:nvPr/>
            </p:nvSpPr>
            <p:spPr>
              <a:xfrm>
                <a:off x="888304" y="3110385"/>
                <a:ext cx="4513006" cy="1013226"/>
              </a:xfrm>
              <a:prstGeom prst="rect">
                <a:avLst/>
              </a:prstGeom>
              <a:blipFill>
                <a:blip r:embed="rId3"/>
                <a:stretch>
                  <a:fillRect l="-7303" t="-50617" b="-82716"/>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17C92D8A-8CCD-F544-1363-545FE1FB639C}"/>
              </a:ext>
            </a:extLst>
          </p:cNvPr>
          <p:cNvSpPr txBox="1"/>
          <p:nvPr/>
        </p:nvSpPr>
        <p:spPr>
          <a:xfrm>
            <a:off x="1076978" y="5498784"/>
            <a:ext cx="11267768" cy="340991"/>
          </a:xfrm>
          <a:prstGeom prst="rect">
            <a:avLst/>
          </a:prstGeom>
          <a:noFill/>
        </p:spPr>
        <p:txBody>
          <a:bodyPr wrap="square">
            <a:spAutoFit/>
          </a:bodyPr>
          <a:lstStyle/>
          <a:p>
            <a:pPr marL="972500" marR="0" lvl="2" indent="0" algn="l" defTabSz="457040" rtl="0" eaLnBrk="1" fontAlgn="base" latinLnBrk="0" hangingPunct="1">
              <a:lnSpc>
                <a:spcPct val="110000"/>
              </a:lnSpc>
              <a:spcBef>
                <a:spcPts val="500"/>
              </a:spcBef>
              <a:spcAft>
                <a:spcPts val="500"/>
              </a:spcAft>
              <a:buClr>
                <a:srgbClr val="FFFFFF"/>
              </a:buClr>
              <a:buSzTx/>
              <a:buFontTx/>
              <a:buNone/>
              <a:tabLst/>
              <a:defRPr/>
            </a:pPr>
            <a:r>
              <a:rPr kumimoji="0" lang="en-US" sz="1600" b="0" i="1" u="none" strike="noStrike" kern="1200" cap="none" spc="0" normalizeH="0" baseline="0" noProof="0" dirty="0">
                <a:ln>
                  <a:noFill/>
                </a:ln>
                <a:solidFill>
                  <a:srgbClr val="FFFFFF"/>
                </a:solidFill>
                <a:effectLst/>
                <a:uLnTx/>
                <a:uFillTx/>
                <a:latin typeface="Century Gothic" panose="020F0302020204030204"/>
                <a:ea typeface="+mn-ea"/>
                <a:cs typeface="+mn-cs"/>
              </a:rPr>
              <a:t>*excludes controls ‘In Draft’, ‘Retired’ states and controls that are ‘Not applicable’</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CD44AE6-B65C-FB87-C204-4681D637D177}"/>
                  </a:ext>
                </a:extLst>
              </p:cNvPr>
              <p:cNvSpPr txBox="1"/>
              <p:nvPr/>
            </p:nvSpPr>
            <p:spPr>
              <a:xfrm>
                <a:off x="7301415" y="3110385"/>
                <a:ext cx="3686789" cy="1008418"/>
              </a:xfrm>
              <a:prstGeom prst="rect">
                <a:avLst/>
              </a:prstGeom>
              <a:noFill/>
            </p:spPr>
            <p:txBody>
              <a:bodyPr wrap="square">
                <a:spAutoFit/>
              </a:bodyPr>
              <a:lstStyle/>
              <a:p>
                <a:pPr marL="58420" marR="0" lvl="0" algn="l" defTabSz="457040" rtl="0" eaLnBrk="1" fontAlgn="base" latinLnBrk="0" hangingPunct="1">
                  <a:lnSpc>
                    <a:spcPct val="110000"/>
                  </a:lnSpc>
                  <a:spcBef>
                    <a:spcPts val="500"/>
                  </a:spcBef>
                  <a:spcAft>
                    <a:spcPts val="500"/>
                  </a:spcAft>
                  <a:buClr>
                    <a:srgbClr val="FFFFFF"/>
                  </a:buClr>
                  <a:buSzTx/>
                  <a:tabLst/>
                  <a:defRPr/>
                </a:pPr>
                <a14:m>
                  <m:oMathPara xmlns:m="http://schemas.openxmlformats.org/officeDocument/2006/math">
                    <m:oMathParaPr>
                      <m:jc m:val="centerGroup"/>
                    </m:oMathParaPr>
                    <m:oMath xmlns:m="http://schemas.openxmlformats.org/officeDocument/2006/math">
                      <m:f>
                        <m:fPr>
                          <m:ctrlPr>
                            <a:rPr lang="en-US" sz="2400" i="1" smtClean="0">
                              <a:solidFill>
                                <a:srgbClr val="FFFFFF"/>
                              </a:solidFill>
                              <a:latin typeface="Cambria Math" panose="02040503050406030204" pitchFamily="18" charset="0"/>
                            </a:rPr>
                          </m:ctrlPr>
                        </m:fPr>
                        <m:num>
                          <m:nary>
                            <m:naryPr>
                              <m:chr m:val="∑"/>
                              <m:subHide m:val="on"/>
                              <m:supHide m:val="on"/>
                              <m:ctrlPr>
                                <a:rPr lang="en-US" sz="2400" i="1" smtClean="0">
                                  <a:solidFill>
                                    <a:srgbClr val="FFFFFF"/>
                                  </a:solidFill>
                                  <a:latin typeface="Cambria Math" panose="02040503050406030204" pitchFamily="18" charset="0"/>
                                </a:rPr>
                              </m:ctrlPr>
                            </m:naryPr>
                            <m:sub/>
                            <m:sup/>
                            <m:e>
                              <m:r>
                                <a:rPr lang="en-GB" sz="2400" b="0" i="1" smtClean="0">
                                  <a:solidFill>
                                    <a:srgbClr val="FFFFFF"/>
                                  </a:solidFill>
                                  <a:latin typeface="Cambria Math" panose="02040503050406030204" pitchFamily="18" charset="0"/>
                                </a:rPr>
                                <m:t>𝑐𝑜𝑚𝑝𝑙𝑖𝑎𝑛𝑡</m:t>
                              </m:r>
                              <m:r>
                                <a:rPr lang="en-GB" sz="2400" b="0" i="1" smtClean="0">
                                  <a:solidFill>
                                    <a:srgbClr val="FFFFFF"/>
                                  </a:solidFill>
                                  <a:latin typeface="Cambria Math" panose="02040503050406030204" pitchFamily="18" charset="0"/>
                                </a:rPr>
                                <m:t> </m:t>
                              </m:r>
                              <m:r>
                                <a:rPr lang="en-GB" sz="2400" b="0" i="1" smtClean="0">
                                  <a:solidFill>
                                    <a:srgbClr val="FFFFFF"/>
                                  </a:solidFill>
                                  <a:latin typeface="Cambria Math" panose="02040503050406030204" pitchFamily="18" charset="0"/>
                                </a:rPr>
                                <m:t>𝑐𝑜𝑛𝑡𝑟𝑜𝑙𝑠</m:t>
                              </m:r>
                              <m:r>
                                <a:rPr lang="en-GB" sz="2400" b="0" i="1" smtClean="0">
                                  <a:solidFill>
                                    <a:srgbClr val="FFFFFF"/>
                                  </a:solidFill>
                                  <a:latin typeface="Cambria Math" panose="02040503050406030204" pitchFamily="18" charset="0"/>
                                </a:rPr>
                                <m:t>∗</m:t>
                              </m:r>
                            </m:e>
                          </m:nary>
                        </m:num>
                        <m:den>
                          <m:nary>
                            <m:naryPr>
                              <m:chr m:val="∑"/>
                              <m:subHide m:val="on"/>
                              <m:supHide m:val="on"/>
                              <m:ctrlPr>
                                <a:rPr lang="en-US" sz="2400" i="1" smtClean="0">
                                  <a:solidFill>
                                    <a:srgbClr val="FFFFFF"/>
                                  </a:solidFill>
                                  <a:latin typeface="Cambria Math" panose="02040503050406030204" pitchFamily="18" charset="0"/>
                                </a:rPr>
                              </m:ctrlPr>
                            </m:naryPr>
                            <m:sub/>
                            <m:sup/>
                            <m:e>
                              <m:r>
                                <a:rPr lang="en-GB" sz="2400" b="0" i="1" smtClean="0">
                                  <a:solidFill>
                                    <a:srgbClr val="FFFFFF"/>
                                  </a:solidFill>
                                  <a:latin typeface="Cambria Math" panose="02040503050406030204" pitchFamily="18" charset="0"/>
                                </a:rPr>
                                <m:t>𝑎𝑙𝑙</m:t>
                              </m:r>
                              <m:r>
                                <a:rPr lang="en-GB" sz="2400" b="0" i="1" smtClean="0">
                                  <a:solidFill>
                                    <a:srgbClr val="FFFFFF"/>
                                  </a:solidFill>
                                  <a:latin typeface="Cambria Math" panose="02040503050406030204" pitchFamily="18" charset="0"/>
                                </a:rPr>
                                <m:t> </m:t>
                              </m:r>
                              <m:r>
                                <a:rPr lang="en-GB" sz="2400" b="0" i="1" smtClean="0">
                                  <a:solidFill>
                                    <a:srgbClr val="FFFFFF"/>
                                  </a:solidFill>
                                  <a:latin typeface="Cambria Math" panose="02040503050406030204" pitchFamily="18" charset="0"/>
                                </a:rPr>
                                <m:t>𝑐𝑜𝑛𝑡𝑟𝑜𝑙𝑠</m:t>
                              </m:r>
                              <m:r>
                                <a:rPr lang="en-GB" sz="2400" b="0" i="1" smtClean="0">
                                  <a:solidFill>
                                    <a:srgbClr val="FFFFFF"/>
                                  </a:solidFill>
                                  <a:latin typeface="Cambria Math" panose="02040503050406030204" pitchFamily="18" charset="0"/>
                                </a:rPr>
                                <m:t>∗</m:t>
                              </m:r>
                            </m:e>
                          </m:nary>
                        </m:den>
                      </m:f>
                    </m:oMath>
                  </m:oMathPara>
                </a14:m>
                <a:endParaRPr lang="en-US" sz="1800" dirty="0">
                  <a:solidFill>
                    <a:srgbClr val="FFFFFF"/>
                  </a:solidFill>
                  <a:latin typeface="Century Gothic" panose="020F0302020204030204"/>
                </a:endParaRPr>
              </a:p>
            </p:txBody>
          </p:sp>
        </mc:Choice>
        <mc:Fallback xmlns="">
          <p:sp>
            <p:nvSpPr>
              <p:cNvPr id="4" name="TextBox 3">
                <a:extLst>
                  <a:ext uri="{FF2B5EF4-FFF2-40B4-BE49-F238E27FC236}">
                    <a16:creationId xmlns:a16="http://schemas.microsoft.com/office/drawing/2014/main" id="{ACD44AE6-B65C-FB87-C204-4681D637D177}"/>
                  </a:ext>
                </a:extLst>
              </p:cNvPr>
              <p:cNvSpPr txBox="1">
                <a:spLocks noRot="1" noChangeAspect="1" noMove="1" noResize="1" noEditPoints="1" noAdjustHandles="1" noChangeArrowheads="1" noChangeShapeType="1" noTextEdit="1"/>
              </p:cNvSpPr>
              <p:nvPr/>
            </p:nvSpPr>
            <p:spPr>
              <a:xfrm>
                <a:off x="7301415" y="3110385"/>
                <a:ext cx="3686789" cy="1008418"/>
              </a:xfrm>
              <a:prstGeom prst="rect">
                <a:avLst/>
              </a:prstGeom>
              <a:blipFill>
                <a:blip r:embed="rId4"/>
                <a:stretch>
                  <a:fillRect l="-7904" t="-51852" b="-81481"/>
                </a:stretch>
              </a:blipFill>
            </p:spPr>
            <p:txBody>
              <a:bodyPr/>
              <a:lstStyle/>
              <a:p>
                <a:r>
                  <a:rPr lang="en-US">
                    <a:noFill/>
                  </a:rPr>
                  <a:t> </a:t>
                </a:r>
              </a:p>
            </p:txBody>
          </p:sp>
        </mc:Fallback>
      </mc:AlternateContent>
      <p:sp>
        <p:nvSpPr>
          <p:cNvPr id="88" name="TextBox 87">
            <a:extLst>
              <a:ext uri="{FF2B5EF4-FFF2-40B4-BE49-F238E27FC236}">
                <a16:creationId xmlns:a16="http://schemas.microsoft.com/office/drawing/2014/main" id="{6ACAA1D1-C832-AF9E-F80A-8F5E2386A9E2}"/>
              </a:ext>
            </a:extLst>
          </p:cNvPr>
          <p:cNvSpPr txBox="1"/>
          <p:nvPr/>
        </p:nvSpPr>
        <p:spPr>
          <a:xfrm>
            <a:off x="-177617" y="2200163"/>
            <a:ext cx="6426018" cy="309893"/>
          </a:xfrm>
          <a:prstGeom prst="rect">
            <a:avLst/>
          </a:prstGeom>
          <a:noFill/>
        </p:spPr>
        <p:txBody>
          <a:bodyPr wrap="square">
            <a:spAutoFit/>
          </a:bodyPr>
          <a:lstStyle/>
          <a:p>
            <a:pPr marL="515460" marR="0" lvl="1" algn="l" defTabSz="457040" rtl="0" eaLnBrk="1" fontAlgn="base" latinLnBrk="0" hangingPunct="1">
              <a:lnSpc>
                <a:spcPct val="110000"/>
              </a:lnSpc>
              <a:spcBef>
                <a:spcPts val="500"/>
              </a:spcBef>
              <a:spcAft>
                <a:spcPts val="500"/>
              </a:spcAft>
              <a:buClr>
                <a:srgbClr val="FFFFFF"/>
              </a:buClr>
              <a:buSzTx/>
              <a:tabLst/>
              <a:defRPr/>
            </a:pPr>
            <a:r>
              <a:rPr kumimoji="0" lang="en-US" sz="1400" i="0" u="none" strike="noStrike" kern="1200" cap="none" spc="0" normalizeH="0" baseline="0" noProof="0" dirty="0">
                <a:ln>
                  <a:noFill/>
                </a:ln>
                <a:solidFill>
                  <a:srgbClr val="FFFFFF"/>
                </a:solidFill>
                <a:effectLst/>
                <a:uLnTx/>
                <a:uFillTx/>
                <a:latin typeface="Century Gothic" panose="020F0302020204030204"/>
                <a:ea typeface="+mn-ea"/>
                <a:cs typeface="+mn-cs"/>
              </a:rPr>
              <a:t>‘sn_compliance.cal_score_by_weighted_control’ – “True”</a:t>
            </a:r>
          </a:p>
        </p:txBody>
      </p:sp>
      <p:sp>
        <p:nvSpPr>
          <p:cNvPr id="90" name="TextBox 89">
            <a:extLst>
              <a:ext uri="{FF2B5EF4-FFF2-40B4-BE49-F238E27FC236}">
                <a16:creationId xmlns:a16="http://schemas.microsoft.com/office/drawing/2014/main" id="{E0D28BE3-0CEF-6F3B-6ED2-A3E1F885A2A4}"/>
              </a:ext>
            </a:extLst>
          </p:cNvPr>
          <p:cNvSpPr txBox="1"/>
          <p:nvPr/>
        </p:nvSpPr>
        <p:spPr>
          <a:xfrm>
            <a:off x="1230997" y="1516517"/>
            <a:ext cx="6426018" cy="371192"/>
          </a:xfrm>
          <a:prstGeom prst="rect">
            <a:avLst/>
          </a:prstGeom>
          <a:noFill/>
        </p:spPr>
        <p:txBody>
          <a:bodyPr wrap="square">
            <a:spAutoFit/>
          </a:bodyPr>
          <a:lstStyle/>
          <a:p>
            <a:pPr marL="515460" lvl="1" fontAlgn="base">
              <a:lnSpc>
                <a:spcPct val="110000"/>
              </a:lnSpc>
              <a:spcBef>
                <a:spcPts val="500"/>
              </a:spcBef>
              <a:spcAft>
                <a:spcPts val="500"/>
              </a:spcAft>
              <a:buClr>
                <a:srgbClr val="FFFFFF"/>
              </a:buClr>
              <a:defRPr/>
            </a:pPr>
            <a:r>
              <a:rPr kumimoji="0" lang="en-US" sz="1800" b="1" i="0" u="none" strike="noStrike" kern="1200" cap="none" spc="0" normalizeH="0" baseline="0" noProof="0" dirty="0">
                <a:ln>
                  <a:noFill/>
                </a:ln>
                <a:solidFill>
                  <a:srgbClr val="90CCD3"/>
                </a:solidFill>
                <a:effectLst/>
                <a:uLnTx/>
                <a:uFillTx/>
                <a:latin typeface="Century Gothic" panose="020F0302020204030204"/>
                <a:ea typeface="+mn-ea"/>
                <a:cs typeface="+mn-cs"/>
              </a:rPr>
              <a:t>Control Weighting</a:t>
            </a:r>
          </a:p>
        </p:txBody>
      </p:sp>
      <p:sp>
        <p:nvSpPr>
          <p:cNvPr id="91" name="TextBox 90">
            <a:extLst>
              <a:ext uri="{FF2B5EF4-FFF2-40B4-BE49-F238E27FC236}">
                <a16:creationId xmlns:a16="http://schemas.microsoft.com/office/drawing/2014/main" id="{71A50AE7-A997-77D0-BE67-195B77256FC6}"/>
              </a:ext>
            </a:extLst>
          </p:cNvPr>
          <p:cNvSpPr txBox="1"/>
          <p:nvPr/>
        </p:nvSpPr>
        <p:spPr>
          <a:xfrm>
            <a:off x="5931800" y="2206874"/>
            <a:ext cx="6426018" cy="309893"/>
          </a:xfrm>
          <a:prstGeom prst="rect">
            <a:avLst/>
          </a:prstGeom>
          <a:noFill/>
        </p:spPr>
        <p:txBody>
          <a:bodyPr wrap="square">
            <a:spAutoFit/>
          </a:bodyPr>
          <a:lstStyle/>
          <a:p>
            <a:pPr marL="515460" marR="0" lvl="1" algn="l" defTabSz="457040" rtl="0" eaLnBrk="1" fontAlgn="base" latinLnBrk="0" hangingPunct="1">
              <a:lnSpc>
                <a:spcPct val="110000"/>
              </a:lnSpc>
              <a:spcBef>
                <a:spcPts val="500"/>
              </a:spcBef>
              <a:spcAft>
                <a:spcPts val="500"/>
              </a:spcAft>
              <a:buClr>
                <a:srgbClr val="FFFFFF"/>
              </a:buClr>
              <a:buSzTx/>
              <a:tabLst/>
              <a:defRPr/>
            </a:pPr>
            <a:r>
              <a:rPr kumimoji="0" lang="en-US" sz="1400" i="0" u="none" strike="noStrike" kern="1200" cap="none" spc="0" normalizeH="0" baseline="0" noProof="0" dirty="0">
                <a:ln>
                  <a:noFill/>
                </a:ln>
                <a:solidFill>
                  <a:srgbClr val="FFFFFF"/>
                </a:solidFill>
                <a:effectLst/>
                <a:uLnTx/>
                <a:uFillTx/>
                <a:latin typeface="Century Gothic" panose="020F0302020204030204"/>
                <a:ea typeface="+mn-ea"/>
                <a:cs typeface="+mn-cs"/>
              </a:rPr>
              <a:t>‘sn_compliance.cal_score_by_weighted_control’ – “</a:t>
            </a:r>
            <a:r>
              <a:rPr lang="en-US" sz="1400" dirty="0">
                <a:solidFill>
                  <a:srgbClr val="FFFFFF"/>
                </a:solidFill>
                <a:latin typeface="Century Gothic" panose="020F0302020204030204"/>
              </a:rPr>
              <a:t>False</a:t>
            </a:r>
            <a:r>
              <a:rPr kumimoji="0" lang="en-US" sz="1400" i="0" u="none" strike="noStrike" kern="1200" cap="none" spc="0" normalizeH="0" baseline="0" noProof="0" dirty="0">
                <a:ln>
                  <a:noFill/>
                </a:ln>
                <a:solidFill>
                  <a:srgbClr val="FFFFFF"/>
                </a:solidFill>
                <a:effectLst/>
                <a:uLnTx/>
                <a:uFillTx/>
                <a:latin typeface="Century Gothic" panose="020F0302020204030204"/>
                <a:ea typeface="+mn-ea"/>
                <a:cs typeface="+mn-cs"/>
              </a:rPr>
              <a:t>”</a:t>
            </a:r>
          </a:p>
        </p:txBody>
      </p:sp>
      <p:sp>
        <p:nvSpPr>
          <p:cNvPr id="92" name="TextBox 91">
            <a:extLst>
              <a:ext uri="{FF2B5EF4-FFF2-40B4-BE49-F238E27FC236}">
                <a16:creationId xmlns:a16="http://schemas.microsoft.com/office/drawing/2014/main" id="{89C94876-E54C-F3BD-0E23-5AD46EA42EEB}"/>
              </a:ext>
            </a:extLst>
          </p:cNvPr>
          <p:cNvSpPr txBox="1"/>
          <p:nvPr/>
        </p:nvSpPr>
        <p:spPr>
          <a:xfrm>
            <a:off x="7215237" y="1514466"/>
            <a:ext cx="6426018" cy="371192"/>
          </a:xfrm>
          <a:prstGeom prst="rect">
            <a:avLst/>
          </a:prstGeom>
          <a:noFill/>
        </p:spPr>
        <p:txBody>
          <a:bodyPr wrap="square">
            <a:spAutoFit/>
          </a:bodyPr>
          <a:lstStyle/>
          <a:p>
            <a:pPr marL="515460" lvl="1" fontAlgn="base">
              <a:lnSpc>
                <a:spcPct val="110000"/>
              </a:lnSpc>
              <a:spcBef>
                <a:spcPts val="500"/>
              </a:spcBef>
              <a:spcAft>
                <a:spcPts val="500"/>
              </a:spcAft>
              <a:buClr>
                <a:srgbClr val="FFFFFF"/>
              </a:buClr>
              <a:defRPr/>
            </a:pPr>
            <a:r>
              <a:rPr lang="en-US" sz="1800" b="1" dirty="0">
                <a:solidFill>
                  <a:srgbClr val="90CCD3"/>
                </a:solidFill>
                <a:latin typeface="Century Gothic" panose="020F0302020204030204"/>
              </a:rPr>
              <a:t>No </a:t>
            </a:r>
            <a:r>
              <a:rPr kumimoji="0" lang="en-US" sz="1800" b="1" i="0" u="none" strike="noStrike" kern="1200" cap="none" spc="0" normalizeH="0" baseline="0" noProof="0" dirty="0">
                <a:ln>
                  <a:noFill/>
                </a:ln>
                <a:solidFill>
                  <a:srgbClr val="90CCD3"/>
                </a:solidFill>
                <a:effectLst/>
                <a:uLnTx/>
                <a:uFillTx/>
                <a:latin typeface="Century Gothic" panose="020F0302020204030204"/>
                <a:ea typeface="+mn-ea"/>
                <a:cs typeface="+mn-cs"/>
              </a:rPr>
              <a:t>Control Weighting</a:t>
            </a:r>
          </a:p>
        </p:txBody>
      </p:sp>
      <p:cxnSp>
        <p:nvCxnSpPr>
          <p:cNvPr id="96" name="Straight Connector 95">
            <a:extLst>
              <a:ext uri="{FF2B5EF4-FFF2-40B4-BE49-F238E27FC236}">
                <a16:creationId xmlns:a16="http://schemas.microsoft.com/office/drawing/2014/main" id="{32941C45-1343-06CA-77C3-91E1922BC72A}"/>
              </a:ext>
            </a:extLst>
          </p:cNvPr>
          <p:cNvCxnSpPr/>
          <p:nvPr/>
        </p:nvCxnSpPr>
        <p:spPr>
          <a:xfrm>
            <a:off x="6055798" y="1188720"/>
            <a:ext cx="38614" cy="3220720"/>
          </a:xfrm>
          <a:prstGeom prst="line">
            <a:avLst/>
          </a:prstGeom>
          <a:ln w="9525" cap="flat" cmpd="sng" algn="ctr">
            <a:solidFill>
              <a:srgbClr val="90CCD3"/>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TextBox 4">
            <a:extLst>
              <a:ext uri="{FF2B5EF4-FFF2-40B4-BE49-F238E27FC236}">
                <a16:creationId xmlns:a16="http://schemas.microsoft.com/office/drawing/2014/main" id="{94CB5C12-D57D-6744-DCD5-7DB1D1736467}"/>
              </a:ext>
            </a:extLst>
          </p:cNvPr>
          <p:cNvSpPr txBox="1"/>
          <p:nvPr/>
        </p:nvSpPr>
        <p:spPr>
          <a:xfrm>
            <a:off x="8559800" y="6510867"/>
            <a:ext cx="0" cy="0"/>
          </a:xfrm>
          <a:prstGeom prst="rect">
            <a:avLst/>
          </a:prstGeom>
          <a:noFill/>
        </p:spPr>
        <p:txBody>
          <a:bodyPr wrap="none" rtlCol="0">
            <a:noAutofit/>
          </a:bodyPr>
          <a:lstStyle/>
          <a:p>
            <a:pPr algn="l">
              <a:spcBef>
                <a:spcPts val="300"/>
              </a:spcBef>
            </a:pPr>
            <a:endParaRPr lang="en-US" sz="1600" dirty="0"/>
          </a:p>
        </p:txBody>
      </p:sp>
    </p:spTree>
    <p:extLst>
      <p:ext uri="{BB962C8B-B14F-4D97-AF65-F5344CB8AC3E}">
        <p14:creationId xmlns:p14="http://schemas.microsoft.com/office/powerpoint/2010/main" val="2972885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4F3A0-07A1-4EE6-9419-79C3C545793F}"/>
              </a:ext>
            </a:extLst>
          </p:cNvPr>
          <p:cNvSpPr>
            <a:spLocks noGrp="1"/>
          </p:cNvSpPr>
          <p:nvPr>
            <p:ph type="title"/>
          </p:nvPr>
        </p:nvSpPr>
        <p:spPr/>
        <p:txBody>
          <a:bodyPr/>
          <a:lstStyle/>
          <a:p>
            <a:r>
              <a:rPr lang="en-US" dirty="0"/>
              <a:t>Policy and compliance agenda</a:t>
            </a:r>
          </a:p>
        </p:txBody>
      </p:sp>
      <p:graphicFrame>
        <p:nvGraphicFramePr>
          <p:cNvPr id="5" name="Table 4">
            <a:extLst>
              <a:ext uri="{FF2B5EF4-FFF2-40B4-BE49-F238E27FC236}">
                <a16:creationId xmlns:a16="http://schemas.microsoft.com/office/drawing/2014/main" id="{915AB9BF-5E3E-4581-9C67-806AD045FA27}"/>
              </a:ext>
            </a:extLst>
          </p:cNvPr>
          <p:cNvGraphicFramePr>
            <a:graphicFrameLocks noGrp="1"/>
          </p:cNvGraphicFramePr>
          <p:nvPr>
            <p:extLst>
              <p:ext uri="{D42A27DB-BD31-4B8C-83A1-F6EECF244321}">
                <p14:modId xmlns:p14="http://schemas.microsoft.com/office/powerpoint/2010/main" val="1113457204"/>
              </p:ext>
            </p:extLst>
          </p:nvPr>
        </p:nvGraphicFramePr>
        <p:xfrm>
          <a:off x="567742" y="1104900"/>
          <a:ext cx="10690147" cy="4906912"/>
        </p:xfrm>
        <a:graphic>
          <a:graphicData uri="http://schemas.openxmlformats.org/drawingml/2006/table">
            <a:tbl>
              <a:tblPr>
                <a:tableStyleId>{616DA210-FB5B-4158-B5E0-FEB733F419BA}</a:tableStyleId>
              </a:tblPr>
              <a:tblGrid>
                <a:gridCol w="701194">
                  <a:extLst>
                    <a:ext uri="{9D8B030D-6E8A-4147-A177-3AD203B41FA5}">
                      <a16:colId xmlns:a16="http://schemas.microsoft.com/office/drawing/2014/main" val="1139100788"/>
                    </a:ext>
                  </a:extLst>
                </a:gridCol>
                <a:gridCol w="3834431">
                  <a:extLst>
                    <a:ext uri="{9D8B030D-6E8A-4147-A177-3AD203B41FA5}">
                      <a16:colId xmlns:a16="http://schemas.microsoft.com/office/drawing/2014/main" val="2458052460"/>
                    </a:ext>
                  </a:extLst>
                </a:gridCol>
                <a:gridCol w="647297">
                  <a:extLst>
                    <a:ext uri="{9D8B030D-6E8A-4147-A177-3AD203B41FA5}">
                      <a16:colId xmlns:a16="http://schemas.microsoft.com/office/drawing/2014/main" val="1347132807"/>
                    </a:ext>
                  </a:extLst>
                </a:gridCol>
                <a:gridCol w="591495">
                  <a:extLst>
                    <a:ext uri="{9D8B030D-6E8A-4147-A177-3AD203B41FA5}">
                      <a16:colId xmlns:a16="http://schemas.microsoft.com/office/drawing/2014/main" val="111452287"/>
                    </a:ext>
                  </a:extLst>
                </a:gridCol>
                <a:gridCol w="3191838">
                  <a:extLst>
                    <a:ext uri="{9D8B030D-6E8A-4147-A177-3AD203B41FA5}">
                      <a16:colId xmlns:a16="http://schemas.microsoft.com/office/drawing/2014/main" val="1011137692"/>
                    </a:ext>
                  </a:extLst>
                </a:gridCol>
                <a:gridCol w="1723892">
                  <a:extLst>
                    <a:ext uri="{9D8B030D-6E8A-4147-A177-3AD203B41FA5}">
                      <a16:colId xmlns:a16="http://schemas.microsoft.com/office/drawing/2014/main" val="108726230"/>
                    </a:ext>
                  </a:extLst>
                </a:gridCol>
              </a:tblGrid>
              <a:tr h="563958">
                <a:tc>
                  <a:txBody>
                    <a:bodyPr/>
                    <a:lstStyle/>
                    <a:p>
                      <a:pPr algn="l" fontAlgn="base"/>
                      <a:r>
                        <a:rPr lang="en-US" sz="1300" b="1" dirty="0">
                          <a:solidFill>
                            <a:schemeClr val="tx1"/>
                          </a:solidFill>
                          <a:effectLst/>
                        </a:rPr>
                        <a:t>Date​</a:t>
                      </a:r>
                      <a:endParaRPr lang="en-US" sz="1500" b="1" i="0" dirty="0">
                        <a:solidFill>
                          <a:schemeClr val="tx1"/>
                        </a:solidFill>
                        <a:effectLst/>
                        <a:latin typeface="Century Gothic"/>
                      </a:endParaRPr>
                    </a:p>
                  </a:txBody>
                  <a:tcPr marL="76085" marR="76085" marT="38042" marB="38042" anchor="ctr"/>
                </a:tc>
                <a:tc>
                  <a:txBody>
                    <a:bodyPr/>
                    <a:lstStyle/>
                    <a:p>
                      <a:pPr algn="l" fontAlgn="base"/>
                      <a:r>
                        <a:rPr lang="en-US" sz="1300" b="1" dirty="0">
                          <a:solidFill>
                            <a:schemeClr val="tx1"/>
                          </a:solidFill>
                          <a:effectLst/>
                        </a:rPr>
                        <a:t>Session​</a:t>
                      </a:r>
                      <a:endParaRPr lang="en-US" sz="1500" b="1" i="0" dirty="0">
                        <a:solidFill>
                          <a:schemeClr val="tx1"/>
                        </a:solidFill>
                        <a:effectLst/>
                        <a:latin typeface="Century Gothic"/>
                      </a:endParaRPr>
                    </a:p>
                  </a:txBody>
                  <a:tcPr marL="76085" marR="76085" marT="38042" marB="38042" anchor="ctr"/>
                </a:tc>
                <a:tc>
                  <a:txBody>
                    <a:bodyPr/>
                    <a:lstStyle/>
                    <a:p>
                      <a:pPr algn="l" fontAlgn="base"/>
                      <a:r>
                        <a:rPr lang="en-US" sz="1300" b="1" dirty="0">
                          <a:solidFill>
                            <a:schemeClr val="tx1"/>
                          </a:solidFill>
                          <a:effectLst/>
                        </a:rPr>
                        <a:t>Time​</a:t>
                      </a:r>
                      <a:endParaRPr lang="en-US" sz="1500" b="1" i="0" dirty="0">
                        <a:solidFill>
                          <a:schemeClr val="tx1"/>
                        </a:solidFill>
                        <a:effectLst/>
                        <a:latin typeface="Century Gothic"/>
                      </a:endParaRPr>
                    </a:p>
                  </a:txBody>
                  <a:tcPr marL="76085" marR="76085" marT="38042" marB="38042" anchor="ctr"/>
                </a:tc>
                <a:tc>
                  <a:txBody>
                    <a:bodyPr/>
                    <a:lstStyle/>
                    <a:p>
                      <a:pPr algn="l" fontAlgn="base"/>
                      <a:r>
                        <a:rPr lang="en-US" sz="1300" b="1" dirty="0">
                          <a:solidFill>
                            <a:schemeClr val="tx1"/>
                          </a:solidFill>
                          <a:effectLst/>
                        </a:rPr>
                        <a:t>Date​</a:t>
                      </a:r>
                      <a:endParaRPr lang="en-US" sz="1500" b="1" i="0" dirty="0">
                        <a:solidFill>
                          <a:schemeClr val="tx1"/>
                        </a:solidFill>
                        <a:effectLst/>
                        <a:latin typeface="Century Gothic"/>
                      </a:endParaRPr>
                    </a:p>
                  </a:txBody>
                  <a:tcPr marL="76085" marR="76085" marT="38042" marB="38042" anchor="ctr"/>
                </a:tc>
                <a:tc>
                  <a:txBody>
                    <a:bodyPr/>
                    <a:lstStyle/>
                    <a:p>
                      <a:pPr algn="l" fontAlgn="base"/>
                      <a:r>
                        <a:rPr lang="en-US" sz="1300" b="1" dirty="0">
                          <a:solidFill>
                            <a:schemeClr val="tx1"/>
                          </a:solidFill>
                          <a:effectLst/>
                        </a:rPr>
                        <a:t>Session​</a:t>
                      </a:r>
                      <a:endParaRPr lang="en-US" sz="1500" b="1" i="0" dirty="0">
                        <a:solidFill>
                          <a:schemeClr val="tx1"/>
                        </a:solidFill>
                        <a:effectLst/>
                        <a:latin typeface="Century Gothic"/>
                      </a:endParaRPr>
                    </a:p>
                  </a:txBody>
                  <a:tcPr marL="76085" marR="76085" marT="38042" marB="38042" anchor="ctr"/>
                </a:tc>
                <a:tc>
                  <a:txBody>
                    <a:bodyPr/>
                    <a:lstStyle/>
                    <a:p>
                      <a:pPr algn="l" fontAlgn="base"/>
                      <a:r>
                        <a:rPr lang="en-US" sz="1300" b="1" dirty="0">
                          <a:solidFill>
                            <a:schemeClr val="tx1"/>
                          </a:solidFill>
                          <a:effectLst/>
                        </a:rPr>
                        <a:t>Time​</a:t>
                      </a:r>
                      <a:endParaRPr lang="en-US" sz="1500" b="1" i="0" dirty="0">
                        <a:solidFill>
                          <a:schemeClr val="tx1"/>
                        </a:solidFill>
                        <a:effectLst/>
                        <a:latin typeface="Century Gothic"/>
                      </a:endParaRPr>
                    </a:p>
                  </a:txBody>
                  <a:tcPr marL="76085" marR="76085" marT="38042" marB="38042" anchor="ctr"/>
                </a:tc>
                <a:extLst>
                  <a:ext uri="{0D108BD9-81ED-4DB2-BD59-A6C34878D82A}">
                    <a16:rowId xmlns:a16="http://schemas.microsoft.com/office/drawing/2014/main" val="2769218819"/>
                  </a:ext>
                </a:extLst>
              </a:tr>
              <a:tr h="1216962">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dirty="0">
                          <a:solidFill>
                            <a:schemeClr val="tx1"/>
                          </a:solidFill>
                          <a:effectLst/>
                        </a:rPr>
                        <a:t>Welcome​</a:t>
                      </a:r>
                      <a:endParaRPr lang="en-US" sz="15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Welcome and meeting cadence​</a:t>
                      </a:r>
                      <a:endParaRPr lang="en-US" sz="8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Introductions​</a:t>
                      </a:r>
                      <a:endParaRPr lang="en-US" sz="8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Workshop overview​</a:t>
                      </a:r>
                      <a:endParaRPr lang="en-US" sz="8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0.5hr​</a:t>
                      </a:r>
                      <a:endParaRPr lang="en-US" sz="1500" b="0" i="0" dirty="0">
                        <a:solidFill>
                          <a:schemeClr val="tx1"/>
                        </a:solidFill>
                        <a:effectLst/>
                        <a:latin typeface="Century Gothic"/>
                      </a:endParaRPr>
                    </a:p>
                  </a:txBody>
                  <a:tcPr marL="76085" marR="76085" marT="38042" marB="38042" anchor="ctr"/>
                </a:tc>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u="none" strike="noStrike" dirty="0">
                          <a:solidFill>
                            <a:schemeClr val="tx1"/>
                          </a:solidFill>
                          <a:effectLst/>
                        </a:rPr>
                        <a:t>Processes definition</a:t>
                      </a:r>
                      <a:r>
                        <a:rPr lang="en-US" sz="1300" b="0" dirty="0">
                          <a:solidFill>
                            <a:schemeClr val="tx1"/>
                          </a:solidFill>
                          <a:effectLst/>
                        </a:rPr>
                        <a:t>​</a:t>
                      </a:r>
                      <a:endParaRPr lang="en-US" sz="1500" b="0" dirty="0">
                        <a:solidFill>
                          <a:schemeClr val="tx1"/>
                        </a:solidFill>
                        <a:effectLst/>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000" b="0" u="none" strike="noStrike" dirty="0">
                          <a:solidFill>
                            <a:schemeClr val="tx1"/>
                          </a:solidFill>
                          <a:effectLst/>
                        </a:rPr>
                        <a:t>Control attestations</a:t>
                      </a:r>
                      <a:r>
                        <a:rPr lang="en-US" sz="1000" b="0" dirty="0">
                          <a:solidFill>
                            <a:schemeClr val="tx1"/>
                          </a:solidFill>
                          <a:effectLst/>
                        </a:rPr>
                        <a:t>​​</a:t>
                      </a:r>
                      <a:endParaRPr lang="en-US" sz="1000" b="0" u="none" strike="noStrike" dirty="0">
                        <a:solidFill>
                          <a:schemeClr val="tx1"/>
                        </a:solidFill>
                        <a:effectLst/>
                      </a:endParaRPr>
                    </a:p>
                    <a:p>
                      <a:pPr marL="171450" indent="-171450" algn="l" fontAlgn="base">
                        <a:buFont typeface="Arial" panose="020B0604020202020204" pitchFamily="34" charset="0"/>
                        <a:buChar char="•"/>
                      </a:pPr>
                      <a:r>
                        <a:rPr lang="en-US" sz="1000" b="0" u="none" strike="noStrike" dirty="0">
                          <a:solidFill>
                            <a:schemeClr val="tx1"/>
                          </a:solidFill>
                          <a:effectLst/>
                        </a:rPr>
                        <a:t>Policy, control, and policy exception processes and notifications</a:t>
                      </a:r>
                      <a:r>
                        <a:rPr lang="en-US" sz="1000" b="0" dirty="0">
                          <a:solidFill>
                            <a:schemeClr val="tx1"/>
                          </a:solidFill>
                          <a:effectLst/>
                        </a:rPr>
                        <a:t>​</a:t>
                      </a:r>
                      <a:endParaRPr lang="en-US" sz="800" b="0" dirty="0">
                        <a:solidFill>
                          <a:schemeClr val="tx1"/>
                        </a:solidFill>
                        <a:effectLst/>
                      </a:endParaRPr>
                    </a:p>
                    <a:p>
                      <a:pPr marL="171450" indent="-171450" algn="l" fontAlgn="base">
                        <a:buFont typeface="Arial" panose="020B0604020202020204" pitchFamily="34" charset="0"/>
                        <a:buChar char="•"/>
                      </a:pPr>
                      <a:r>
                        <a:rPr lang="en-US" sz="1000" b="0" u="none" strike="noStrike" dirty="0">
                          <a:solidFill>
                            <a:schemeClr val="tx1"/>
                          </a:solidFill>
                          <a:effectLst/>
                        </a:rPr>
                        <a:t>Continuous monitoring, integration</a:t>
                      </a:r>
                      <a:r>
                        <a:rPr lang="en-US" sz="1000" b="0" dirty="0">
                          <a:solidFill>
                            <a:schemeClr val="tx1"/>
                          </a:solidFill>
                          <a:effectLst/>
                        </a:rPr>
                        <a:t>​</a:t>
                      </a:r>
                      <a:endParaRPr lang="en-US" sz="8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2hrs​</a:t>
                      </a:r>
                      <a:endParaRPr lang="en-US" sz="1500" b="0" i="0" dirty="0">
                        <a:solidFill>
                          <a:schemeClr val="tx1"/>
                        </a:solidFill>
                        <a:effectLst/>
                        <a:latin typeface="Century Gothic"/>
                      </a:endParaRPr>
                    </a:p>
                  </a:txBody>
                  <a:tcPr marL="76085" marR="76085" marT="38042" marB="38042" anchor="ctr"/>
                </a:tc>
                <a:extLst>
                  <a:ext uri="{0D108BD9-81ED-4DB2-BD59-A6C34878D82A}">
                    <a16:rowId xmlns:a16="http://schemas.microsoft.com/office/drawing/2014/main" val="1498867372"/>
                  </a:ext>
                </a:extLst>
              </a:tr>
              <a:tr h="1276326">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dirty="0">
                          <a:solidFill>
                            <a:schemeClr val="tx1"/>
                          </a:solidFill>
                          <a:effectLst/>
                        </a:rPr>
                        <a:t>High level overview and discussion of the business requirements ​</a:t>
                      </a:r>
                      <a:endParaRPr lang="en-US" sz="15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Understand policy &amp; compliance current and future states​</a:t>
                      </a:r>
                      <a:endParaRPr lang="en-US" sz="8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Understand need for integration / data uploads​</a:t>
                      </a:r>
                      <a:endParaRPr lang="en-US" sz="8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1.5hr​</a:t>
                      </a:r>
                      <a:endParaRPr lang="en-US" sz="1500" b="0" i="0" dirty="0">
                        <a:solidFill>
                          <a:schemeClr val="tx1"/>
                        </a:solidFill>
                        <a:effectLst/>
                        <a:latin typeface="Century Gothic"/>
                      </a:endParaRPr>
                    </a:p>
                  </a:txBody>
                  <a:tcPr marL="76085" marR="76085" marT="38042" marB="38042" anchor="ctr"/>
                </a:tc>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dirty="0">
                          <a:solidFill>
                            <a:schemeClr val="tx1"/>
                          </a:solidFill>
                          <a:effectLst/>
                        </a:rPr>
                        <a:t>Roles and responsibilities​</a:t>
                      </a:r>
                      <a:endParaRPr lang="en-US" sz="1500" b="0" dirty="0">
                        <a:solidFill>
                          <a:schemeClr val="tx1"/>
                        </a:solidFill>
                        <a:effectLst/>
                      </a:endParaRPr>
                    </a:p>
                    <a:p>
                      <a:pPr marL="171450" indent="-171450" algn="l" fontAlgn="base">
                        <a:buFont typeface="Arial" panose="020B0604020202020204" pitchFamily="34" charset="0"/>
                        <a:buChar char="•"/>
                      </a:pPr>
                      <a:r>
                        <a:rPr lang="en-US" sz="1000" b="0" u="none" strike="noStrike" dirty="0">
                          <a:solidFill>
                            <a:schemeClr val="tx1"/>
                          </a:solidFill>
                          <a:effectLst/>
                        </a:rPr>
                        <a:t>Compliance Admin, Compliance Manager, Compliance User</a:t>
                      </a:r>
                      <a:r>
                        <a:rPr lang="en-US" sz="1000" b="0" dirty="0">
                          <a:solidFill>
                            <a:schemeClr val="tx1"/>
                          </a:solidFill>
                          <a:effectLst/>
                        </a:rPr>
                        <a:t>​</a:t>
                      </a:r>
                      <a:endParaRPr lang="en-US" sz="8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1hr​</a:t>
                      </a:r>
                      <a:endParaRPr lang="en-US" sz="1500" b="0" i="0" dirty="0">
                        <a:solidFill>
                          <a:schemeClr val="tx1"/>
                        </a:solidFill>
                        <a:effectLst/>
                        <a:latin typeface="Century Gothic"/>
                      </a:endParaRPr>
                    </a:p>
                  </a:txBody>
                  <a:tcPr marL="76085" marR="76085" marT="38042" marB="38042" anchor="ctr"/>
                </a:tc>
                <a:extLst>
                  <a:ext uri="{0D108BD9-81ED-4DB2-BD59-A6C34878D82A}">
                    <a16:rowId xmlns:a16="http://schemas.microsoft.com/office/drawing/2014/main" val="906731113"/>
                  </a:ext>
                </a:extLst>
              </a:tr>
              <a:tr h="920142">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dirty="0">
                          <a:solidFill>
                            <a:schemeClr val="tx1"/>
                          </a:solidFill>
                          <a:effectLst/>
                        </a:rPr>
                        <a:t>Policy and compliance management structure and architecture​</a:t>
                      </a:r>
                      <a:endParaRPr lang="en-US" sz="15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Entity framework, authority document, citations, control objectives, controls, policies, policy acknowledgement​</a:t>
                      </a:r>
                      <a:endParaRPr lang="en-US" sz="8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2hrs​</a:t>
                      </a:r>
                      <a:endParaRPr lang="en-US" sz="1500" b="0" i="0" dirty="0">
                        <a:solidFill>
                          <a:schemeClr val="tx1"/>
                        </a:solidFill>
                        <a:effectLst/>
                        <a:latin typeface="Century Gothic"/>
                      </a:endParaRPr>
                    </a:p>
                  </a:txBody>
                  <a:tcPr marL="76085" marR="76085" marT="38042" marB="38042" anchor="ctr"/>
                </a:tc>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u="none" strike="noStrike" dirty="0">
                          <a:solidFill>
                            <a:schemeClr val="tx1"/>
                          </a:solidFill>
                          <a:effectLst/>
                        </a:rPr>
                        <a:t>Reporting and analytics</a:t>
                      </a:r>
                      <a:r>
                        <a:rPr lang="en-US" sz="1300" b="0" dirty="0">
                          <a:solidFill>
                            <a:schemeClr val="tx1"/>
                          </a:solidFill>
                          <a:effectLst/>
                        </a:rPr>
                        <a:t>​</a:t>
                      </a:r>
                      <a:endParaRPr lang="en-US" sz="1500" b="0" dirty="0">
                        <a:solidFill>
                          <a:schemeClr val="tx1"/>
                        </a:solidFill>
                        <a:effectLst/>
                      </a:endParaRPr>
                    </a:p>
                    <a:p>
                      <a:pPr marL="171450" indent="-171450" algn="l" fontAlgn="base">
                        <a:buFont typeface="Arial" panose="020B0604020202020204" pitchFamily="34" charset="0"/>
                        <a:buChar char="•"/>
                      </a:pPr>
                      <a:r>
                        <a:rPr lang="en-US" sz="1000" b="0" u="none" strike="noStrike" dirty="0">
                          <a:solidFill>
                            <a:schemeClr val="tx1"/>
                          </a:solidFill>
                          <a:effectLst/>
                        </a:rPr>
                        <a:t>Base dashboards and reports</a:t>
                      </a:r>
                      <a:r>
                        <a:rPr lang="en-US" sz="1000" b="0" dirty="0">
                          <a:solidFill>
                            <a:schemeClr val="tx1"/>
                          </a:solidFill>
                          <a:effectLst/>
                        </a:rPr>
                        <a:t>​</a:t>
                      </a:r>
                      <a:endParaRPr lang="en-US" sz="8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0.5hr​</a:t>
                      </a:r>
                      <a:endParaRPr lang="en-US" sz="1500" b="0" i="0" dirty="0">
                        <a:solidFill>
                          <a:schemeClr val="tx1"/>
                        </a:solidFill>
                        <a:effectLst/>
                        <a:latin typeface="Century Gothic"/>
                      </a:endParaRPr>
                    </a:p>
                  </a:txBody>
                  <a:tcPr marL="76085" marR="76085" marT="38042" marB="38042" anchor="ctr"/>
                </a:tc>
                <a:extLst>
                  <a:ext uri="{0D108BD9-81ED-4DB2-BD59-A6C34878D82A}">
                    <a16:rowId xmlns:a16="http://schemas.microsoft.com/office/drawing/2014/main" val="607328204"/>
                  </a:ext>
                </a:extLst>
              </a:tr>
              <a:tr h="920142">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dirty="0">
                          <a:solidFill>
                            <a:schemeClr val="tx1"/>
                          </a:solidFill>
                          <a:effectLst/>
                        </a:rPr>
                        <a:t>Break​</a:t>
                      </a:r>
                      <a:endParaRPr lang="en-US" sz="15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1hr​</a:t>
                      </a:r>
                      <a:endParaRPr lang="en-US" sz="1500" b="0" i="0" dirty="0">
                        <a:solidFill>
                          <a:schemeClr val="tx1"/>
                        </a:solidFill>
                        <a:effectLst/>
                        <a:latin typeface="Century Gothic"/>
                      </a:endParaRPr>
                    </a:p>
                  </a:txBody>
                  <a:tcPr marL="76085" marR="76085" marT="38042" marB="38042" anchor="ctr"/>
                </a:tc>
                <a:tc>
                  <a:txBody>
                    <a:bodyPr/>
                    <a:lstStyle/>
                    <a:p>
                      <a:pPr algn="l" fontAlgn="auto"/>
                      <a:r>
                        <a:rPr lang="en-AU" sz="1000" b="0" dirty="0">
                          <a:solidFill>
                            <a:schemeClr val="tx1"/>
                          </a:solidFill>
                          <a:effectLst/>
                        </a:rPr>
                        <a:t>​</a:t>
                      </a:r>
                      <a:endParaRPr lang="en-AU" sz="1000" b="0" i="0" dirty="0">
                        <a:solidFill>
                          <a:schemeClr val="tx1"/>
                        </a:solidFill>
                        <a:effectLst/>
                        <a:latin typeface="Century Gothic"/>
                      </a:endParaRPr>
                    </a:p>
                  </a:txBody>
                  <a:tcPr marL="76085" marR="76085" marT="38042" marB="38042" anchor="ctr"/>
                </a:tc>
                <a:tc>
                  <a:txBody>
                    <a:bodyPr/>
                    <a:lstStyle/>
                    <a:p>
                      <a:pPr algn="l" fontAlgn="base"/>
                      <a:r>
                        <a:rPr lang="en-US" sz="1300" b="0" dirty="0">
                          <a:solidFill>
                            <a:schemeClr val="tx1"/>
                          </a:solidFill>
                          <a:effectLst/>
                        </a:rPr>
                        <a:t>Requirements review​</a:t>
                      </a:r>
                      <a:endParaRPr lang="en-US" sz="1500" b="0" dirty="0">
                        <a:solidFill>
                          <a:schemeClr val="tx1"/>
                        </a:solidFill>
                        <a:effectLst/>
                      </a:endParaRPr>
                    </a:p>
                    <a:p>
                      <a:pPr marL="171450" indent="-171450" algn="l" fontAlgn="base">
                        <a:buFont typeface="Arial" panose="020B0604020202020204" pitchFamily="34" charset="0"/>
                        <a:buChar char="•"/>
                      </a:pPr>
                      <a:r>
                        <a:rPr lang="en-US" sz="1000" b="0" dirty="0">
                          <a:solidFill>
                            <a:schemeClr val="tx1"/>
                          </a:solidFill>
                          <a:effectLst/>
                        </a:rPr>
                        <a:t>Run-through of user stories documented to date​</a:t>
                      </a:r>
                    </a:p>
                    <a:p>
                      <a:pPr lvl="0" indent="0" algn="l">
                        <a:buNone/>
                      </a:pPr>
                      <a:endParaRPr lang="en-US" sz="1000" b="0" dirty="0">
                        <a:solidFill>
                          <a:schemeClr val="tx1"/>
                        </a:solidFill>
                        <a:effectLst/>
                      </a:endParaRPr>
                    </a:p>
                    <a:p>
                      <a:pPr algn="l" fontAlgn="base"/>
                      <a:r>
                        <a:rPr lang="en-US" sz="1300" b="0" dirty="0">
                          <a:solidFill>
                            <a:schemeClr val="tx1"/>
                          </a:solidFill>
                          <a:effectLst/>
                        </a:rPr>
                        <a:t>Next steps​</a:t>
                      </a:r>
                      <a:endParaRPr lang="en-US" sz="1500" b="0" i="0" dirty="0">
                        <a:solidFill>
                          <a:schemeClr val="tx1"/>
                        </a:solidFill>
                        <a:effectLst/>
                        <a:latin typeface="Century Gothic"/>
                      </a:endParaRPr>
                    </a:p>
                  </a:txBody>
                  <a:tcPr marL="76085" marR="76085" marT="38042" marB="38042" anchor="ctr"/>
                </a:tc>
                <a:tc>
                  <a:txBody>
                    <a:bodyPr/>
                    <a:lstStyle/>
                    <a:p>
                      <a:pPr algn="l" fontAlgn="base"/>
                      <a:r>
                        <a:rPr lang="en-US" sz="1200" b="0" dirty="0">
                          <a:solidFill>
                            <a:schemeClr val="tx1"/>
                          </a:solidFill>
                          <a:effectLst/>
                        </a:rPr>
                        <a:t>0.5hr​</a:t>
                      </a:r>
                      <a:endParaRPr lang="en-US" sz="1500" b="0" i="0" dirty="0">
                        <a:solidFill>
                          <a:schemeClr val="tx1"/>
                        </a:solidFill>
                        <a:effectLst/>
                        <a:latin typeface="Century Gothic"/>
                      </a:endParaRPr>
                    </a:p>
                  </a:txBody>
                  <a:tcPr marL="76085" marR="76085" marT="38042" marB="38042" anchor="ctr"/>
                </a:tc>
                <a:extLst>
                  <a:ext uri="{0D108BD9-81ED-4DB2-BD59-A6C34878D82A}">
                    <a16:rowId xmlns:a16="http://schemas.microsoft.com/office/drawing/2014/main" val="291968181"/>
                  </a:ext>
                </a:extLst>
              </a:tr>
            </a:tbl>
          </a:graphicData>
        </a:graphic>
      </p:graphicFrame>
    </p:spTree>
    <p:extLst>
      <p:ext uri="{BB962C8B-B14F-4D97-AF65-F5344CB8AC3E}">
        <p14:creationId xmlns:p14="http://schemas.microsoft.com/office/powerpoint/2010/main" val="30688030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8">
            <a:extLst>
              <a:ext uri="{FF2B5EF4-FFF2-40B4-BE49-F238E27FC236}">
                <a16:creationId xmlns:a16="http://schemas.microsoft.com/office/drawing/2014/main" id="{E1123868-B9AE-5282-EA36-DBEAE7858EDD}"/>
              </a:ext>
            </a:extLst>
          </p:cNvPr>
          <p:cNvSpPr>
            <a:spLocks noGrp="1"/>
          </p:cNvSpPr>
          <p:nvPr>
            <p:ph type="title"/>
          </p:nvPr>
        </p:nvSpPr>
        <p:spPr>
          <a:xfrm>
            <a:off x="461443" y="311377"/>
            <a:ext cx="11188711" cy="1195883"/>
          </a:xfrm>
        </p:spPr>
        <p:txBody>
          <a:bodyPr vert="horz"/>
          <a:lstStyle/>
          <a:p>
            <a:r>
              <a:rPr lang="en-IN" sz="3160" kern="1100" dirty="0"/>
              <a:t>Compliance Scoring: Weighted Scores</a:t>
            </a:r>
            <a:endParaRPr lang="en-US" sz="3160" kern="1100" dirty="0"/>
          </a:p>
        </p:txBody>
      </p:sp>
      <p:grpSp>
        <p:nvGrpSpPr>
          <p:cNvPr id="5" name="Group 4">
            <a:extLst>
              <a:ext uri="{FF2B5EF4-FFF2-40B4-BE49-F238E27FC236}">
                <a16:creationId xmlns:a16="http://schemas.microsoft.com/office/drawing/2014/main" id="{4FB04A73-79E7-3104-85D3-37359E41B148}"/>
              </a:ext>
            </a:extLst>
          </p:cNvPr>
          <p:cNvGrpSpPr/>
          <p:nvPr/>
        </p:nvGrpSpPr>
        <p:grpSpPr>
          <a:xfrm>
            <a:off x="1884911" y="1809864"/>
            <a:ext cx="7437539" cy="2266768"/>
            <a:chOff x="1953737" y="1849193"/>
            <a:chExt cx="7437539" cy="2266768"/>
          </a:xfrm>
        </p:grpSpPr>
        <p:sp>
          <p:nvSpPr>
            <p:cNvPr id="6" name="TextBox 5">
              <a:extLst>
                <a:ext uri="{FF2B5EF4-FFF2-40B4-BE49-F238E27FC236}">
                  <a16:creationId xmlns:a16="http://schemas.microsoft.com/office/drawing/2014/main" id="{E0418DF3-70F2-26A8-BFCB-5FB998B288B8}"/>
                </a:ext>
              </a:extLst>
            </p:cNvPr>
            <p:cNvSpPr txBox="1"/>
            <p:nvPr/>
          </p:nvSpPr>
          <p:spPr>
            <a:xfrm>
              <a:off x="5050117" y="1849193"/>
              <a:ext cx="1263600" cy="646203"/>
            </a:xfrm>
            <a:prstGeom prst="rect">
              <a:avLst/>
            </a:prstGeom>
            <a:solidFill>
              <a:srgbClr val="388E99"/>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cs typeface="Arial" panose="020B0604020202020204" pitchFamily="34" charset="0"/>
                </a:rPr>
                <a:t>Entity</a:t>
              </a:r>
              <a:r>
                <a:rPr kumimoji="0" lang="en-US" sz="1800" b="1"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Compliance score (</a:t>
              </a:r>
              <a:r>
                <a:rPr lang="en-US" sz="900" kern="0" dirty="0">
                  <a:solidFill>
                    <a:srgbClr val="000000"/>
                  </a:solidFill>
                  <a:cs typeface="Arial" panose="020B0604020202020204" pitchFamily="34" charset="0"/>
                </a:rPr>
                <a:t>50</a:t>
              </a:r>
              <a:r>
                <a:rPr kumimoji="0" lang="en-US" sz="900" b="0" i="0" u="none" strike="noStrike" kern="0" cap="none" spc="0" normalizeH="0" baseline="0" noProof="0" dirty="0">
                  <a:ln>
                    <a:noFill/>
                  </a:ln>
                  <a:solidFill>
                    <a:srgbClr val="000000"/>
                  </a:solidFill>
                  <a:effectLst/>
                  <a:uLnTx/>
                  <a:uFillTx/>
                  <a:cs typeface="Arial" panose="020B0604020202020204" pitchFamily="34" charset="0"/>
                </a:rPr>
                <a:t>%) </a:t>
              </a:r>
            </a:p>
          </p:txBody>
        </p:sp>
        <p:sp>
          <p:nvSpPr>
            <p:cNvPr id="7" name="TextBox 6">
              <a:extLst>
                <a:ext uri="{FF2B5EF4-FFF2-40B4-BE49-F238E27FC236}">
                  <a16:creationId xmlns:a16="http://schemas.microsoft.com/office/drawing/2014/main" id="{1BA5AFD8-572A-B503-8D46-9921FFABAE5C}"/>
                </a:ext>
              </a:extLst>
            </p:cNvPr>
            <p:cNvSpPr txBox="1">
              <a:spLocks/>
            </p:cNvSpPr>
            <p:nvPr/>
          </p:nvSpPr>
          <p:spPr>
            <a:xfrm>
              <a:off x="1953737" y="3438981"/>
              <a:ext cx="1259030" cy="676980"/>
            </a:xfrm>
            <a:prstGeom prst="rect">
              <a:avLst/>
            </a:prstGeom>
            <a:solidFill>
              <a:srgbClr val="62D84E"/>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7F7F7">
                      <a:lumMod val="10000"/>
                    </a:srgbClr>
                  </a:solidFill>
                  <a:effectLst/>
                  <a:uLnTx/>
                  <a:uFillTx/>
                  <a:cs typeface="Arial" panose="020B0604020202020204" pitchFamily="34" charset="0"/>
                </a:rPr>
                <a:t>Control 1</a:t>
              </a:r>
              <a:r>
                <a:rPr kumimoji="0" lang="en-US" sz="1800" b="1" i="0" u="none" strike="noStrike" kern="0" cap="none" spc="0" normalizeH="0" baseline="0" noProof="0" dirty="0">
                  <a:ln>
                    <a:noFill/>
                  </a:ln>
                  <a:solidFill>
                    <a:srgbClr val="F7F7F7">
                      <a:lumMod val="10000"/>
                    </a:srgbClr>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Compliant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(Weight 10</a:t>
              </a:r>
              <a:r>
                <a:rPr kumimoji="0" lang="en-US" sz="1000" b="0" i="0" u="none" strike="noStrike" kern="0" cap="none" spc="0" normalizeH="0" baseline="0" noProof="0" dirty="0">
                  <a:ln>
                    <a:noFill/>
                  </a:ln>
                  <a:solidFill>
                    <a:srgbClr val="F7F7F7">
                      <a:lumMod val="10000"/>
                    </a:srgbClr>
                  </a:solidFill>
                  <a:effectLst/>
                  <a:uLnTx/>
                  <a:uFillTx/>
                  <a:cs typeface="Arial" panose="020B0604020202020204" pitchFamily="34" charset="0"/>
                </a:rPr>
                <a:t>) </a:t>
              </a:r>
            </a:p>
          </p:txBody>
        </p:sp>
        <p:sp>
          <p:nvSpPr>
            <p:cNvPr id="8" name="TextBox 7">
              <a:extLst>
                <a:ext uri="{FF2B5EF4-FFF2-40B4-BE49-F238E27FC236}">
                  <a16:creationId xmlns:a16="http://schemas.microsoft.com/office/drawing/2014/main" id="{B1391F51-F8D8-1C2A-F47B-6F2E3051FDAE}"/>
                </a:ext>
              </a:extLst>
            </p:cNvPr>
            <p:cNvSpPr txBox="1">
              <a:spLocks/>
            </p:cNvSpPr>
            <p:nvPr/>
          </p:nvSpPr>
          <p:spPr>
            <a:xfrm>
              <a:off x="3501927" y="3439374"/>
              <a:ext cx="1260000" cy="646203"/>
            </a:xfrm>
            <a:prstGeom prst="rect">
              <a:avLst/>
            </a:prstGeom>
            <a:solidFill>
              <a:srgbClr val="62D84E"/>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7F7F7">
                      <a:lumMod val="10000"/>
                    </a:srgbClr>
                  </a:solidFill>
                  <a:effectLst/>
                  <a:uLnTx/>
                  <a:uFillTx/>
                  <a:cs typeface="Arial" panose="020B0604020202020204" pitchFamily="34" charset="0"/>
                </a:rPr>
                <a:t>Control 2</a:t>
              </a:r>
              <a:r>
                <a:rPr kumimoji="0" lang="en-US" sz="1800" b="1" i="0" u="none" strike="noStrike" kern="0" cap="none" spc="0" normalizeH="0" baseline="0" noProof="0" dirty="0">
                  <a:ln>
                    <a:noFill/>
                  </a:ln>
                  <a:solidFill>
                    <a:srgbClr val="F7F7F7">
                      <a:lumMod val="10000"/>
                    </a:srgbClr>
                  </a:solidFill>
                  <a:effectLst/>
                  <a:uLnTx/>
                  <a:uFillTx/>
                  <a:cs typeface="Arial" panose="020B0604020202020204" pitchFamily="34" charset="0"/>
                </a:rPr>
                <a:t> </a:t>
              </a: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Compliant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(Weight 10) </a:t>
              </a:r>
            </a:p>
          </p:txBody>
        </p:sp>
        <p:sp>
          <p:nvSpPr>
            <p:cNvPr id="9" name="TextBox 8">
              <a:extLst>
                <a:ext uri="{FF2B5EF4-FFF2-40B4-BE49-F238E27FC236}">
                  <a16:creationId xmlns:a16="http://schemas.microsoft.com/office/drawing/2014/main" id="{51A0D920-8685-EEE4-C468-6285496A8364}"/>
                </a:ext>
              </a:extLst>
            </p:cNvPr>
            <p:cNvSpPr txBox="1">
              <a:spLocks/>
            </p:cNvSpPr>
            <p:nvPr/>
          </p:nvSpPr>
          <p:spPr>
            <a:xfrm>
              <a:off x="5050117" y="3438981"/>
              <a:ext cx="1263600" cy="646203"/>
            </a:xfrm>
            <a:prstGeom prst="rect">
              <a:avLst/>
            </a:prstGeom>
            <a:solidFill>
              <a:srgbClr val="FB7885"/>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7F7F7">
                      <a:lumMod val="10000"/>
                    </a:srgbClr>
                  </a:solidFill>
                  <a:effectLst/>
                  <a:uLnTx/>
                  <a:uFillTx/>
                  <a:cs typeface="Arial" panose="020B0604020202020204" pitchFamily="34" charset="0"/>
                </a:rPr>
                <a:t>Control 3</a:t>
              </a:r>
              <a:r>
                <a:rPr kumimoji="0" lang="en-US" sz="1800" b="1" i="0" u="none" strike="noStrike" kern="0" cap="none" spc="0" normalizeH="0" baseline="0" noProof="0" dirty="0">
                  <a:ln>
                    <a:noFill/>
                  </a:ln>
                  <a:solidFill>
                    <a:srgbClr val="F7F7F7">
                      <a:lumMod val="10000"/>
                    </a:srgbClr>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Non-Compliant (Weight 20) </a:t>
              </a:r>
            </a:p>
          </p:txBody>
        </p:sp>
        <p:sp>
          <p:nvSpPr>
            <p:cNvPr id="10" name="TextBox 9">
              <a:extLst>
                <a:ext uri="{FF2B5EF4-FFF2-40B4-BE49-F238E27FC236}">
                  <a16:creationId xmlns:a16="http://schemas.microsoft.com/office/drawing/2014/main" id="{9AA7C334-71F4-3810-24F1-6467E8D2F84F}"/>
                </a:ext>
              </a:extLst>
            </p:cNvPr>
            <p:cNvSpPr txBox="1">
              <a:spLocks/>
            </p:cNvSpPr>
            <p:nvPr/>
          </p:nvSpPr>
          <p:spPr>
            <a:xfrm>
              <a:off x="6684173" y="3438981"/>
              <a:ext cx="1260000" cy="646203"/>
            </a:xfrm>
            <a:prstGeom prst="rect">
              <a:avLst/>
            </a:prstGeom>
            <a:solidFill>
              <a:srgbClr val="DBDBDB"/>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cs typeface="Arial" panose="020B0604020202020204" pitchFamily="34" charset="0"/>
                </a:rPr>
                <a:t>Control 4</a:t>
              </a:r>
              <a:r>
                <a:rPr kumimoji="0" lang="en-US" sz="1800" b="1"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Not applicable (Weight 10) </a:t>
              </a:r>
            </a:p>
          </p:txBody>
        </p:sp>
        <p:sp>
          <p:nvSpPr>
            <p:cNvPr id="11" name="TextBox 10">
              <a:extLst>
                <a:ext uri="{FF2B5EF4-FFF2-40B4-BE49-F238E27FC236}">
                  <a16:creationId xmlns:a16="http://schemas.microsoft.com/office/drawing/2014/main" id="{80341E8A-FAB5-3417-4232-8FCF02732530}"/>
                </a:ext>
              </a:extLst>
            </p:cNvPr>
            <p:cNvSpPr txBox="1">
              <a:spLocks/>
            </p:cNvSpPr>
            <p:nvPr/>
          </p:nvSpPr>
          <p:spPr>
            <a:xfrm>
              <a:off x="8131276" y="3438981"/>
              <a:ext cx="1260000" cy="646331"/>
            </a:xfrm>
            <a:prstGeom prst="rect">
              <a:avLst/>
            </a:prstGeom>
            <a:solidFill>
              <a:srgbClr val="F7F7F7"/>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cs typeface="Arial" panose="020B0604020202020204" pitchFamily="34" charset="0"/>
                </a:rPr>
                <a:t>Control 5</a:t>
              </a:r>
              <a:r>
                <a:rPr kumimoji="0" lang="en-US" sz="1800" b="1"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Compliant Retired (Weight 10) </a:t>
              </a:r>
            </a:p>
          </p:txBody>
        </p:sp>
        <p:cxnSp>
          <p:nvCxnSpPr>
            <p:cNvPr id="12" name="Elbow Connector 11">
              <a:extLst>
                <a:ext uri="{FF2B5EF4-FFF2-40B4-BE49-F238E27FC236}">
                  <a16:creationId xmlns:a16="http://schemas.microsoft.com/office/drawing/2014/main" id="{F1ACE84F-E3FF-E2F4-3CD7-ECEA47AAD046}"/>
                </a:ext>
              </a:extLst>
            </p:cNvPr>
            <p:cNvCxnSpPr>
              <a:cxnSpLocks/>
              <a:stCxn id="6" idx="2"/>
              <a:endCxn id="7" idx="0"/>
            </p:cNvCxnSpPr>
            <p:nvPr/>
          </p:nvCxnSpPr>
          <p:spPr>
            <a:xfrm rot="5400000">
              <a:off x="3660793" y="1417856"/>
              <a:ext cx="943585" cy="3098665"/>
            </a:xfrm>
            <a:prstGeom prst="bentConnector3">
              <a:avLst/>
            </a:prstGeom>
            <a:noFill/>
            <a:ln w="12700" cap="flat" cmpd="sng" algn="ctr">
              <a:solidFill>
                <a:srgbClr val="8ECCD1"/>
              </a:solidFill>
              <a:prstDash val="solid"/>
              <a:miter lim="800000"/>
              <a:tailEnd type="triangle"/>
            </a:ln>
            <a:effectLst/>
          </p:spPr>
        </p:cxnSp>
        <p:cxnSp>
          <p:nvCxnSpPr>
            <p:cNvPr id="14" name="Elbow Connector 12">
              <a:extLst>
                <a:ext uri="{FF2B5EF4-FFF2-40B4-BE49-F238E27FC236}">
                  <a16:creationId xmlns:a16="http://schemas.microsoft.com/office/drawing/2014/main" id="{DC7D6199-5F4D-D74D-F0A9-A285D09D7AF2}"/>
                </a:ext>
              </a:extLst>
            </p:cNvPr>
            <p:cNvCxnSpPr>
              <a:cxnSpLocks/>
              <a:stCxn id="6" idx="2"/>
              <a:endCxn id="8" idx="0"/>
            </p:cNvCxnSpPr>
            <p:nvPr/>
          </p:nvCxnSpPr>
          <p:spPr>
            <a:xfrm rot="5400000">
              <a:off x="4434933" y="2192390"/>
              <a:ext cx="943978" cy="1549990"/>
            </a:xfrm>
            <a:prstGeom prst="bentConnector3">
              <a:avLst>
                <a:gd name="adj1" fmla="val 50000"/>
              </a:avLst>
            </a:prstGeom>
            <a:noFill/>
            <a:ln w="12700" cap="flat" cmpd="sng" algn="ctr">
              <a:solidFill>
                <a:srgbClr val="8ECCD1"/>
              </a:solidFill>
              <a:prstDash val="solid"/>
              <a:miter lim="800000"/>
              <a:tailEnd type="triangle"/>
            </a:ln>
            <a:effectLst/>
          </p:spPr>
        </p:cxnSp>
        <p:cxnSp>
          <p:nvCxnSpPr>
            <p:cNvPr id="15" name="Elbow Connector 13">
              <a:extLst>
                <a:ext uri="{FF2B5EF4-FFF2-40B4-BE49-F238E27FC236}">
                  <a16:creationId xmlns:a16="http://schemas.microsoft.com/office/drawing/2014/main" id="{50DC4D99-36E0-240F-A439-2D3DCB026C14}"/>
                </a:ext>
              </a:extLst>
            </p:cNvPr>
            <p:cNvCxnSpPr>
              <a:cxnSpLocks/>
            </p:cNvCxnSpPr>
            <p:nvPr/>
          </p:nvCxnSpPr>
          <p:spPr>
            <a:xfrm rot="5400000">
              <a:off x="5358488" y="3116901"/>
              <a:ext cx="644161" cy="0"/>
            </a:xfrm>
            <a:prstGeom prst="bentConnector3">
              <a:avLst>
                <a:gd name="adj1" fmla="val 50000"/>
              </a:avLst>
            </a:prstGeom>
            <a:noFill/>
            <a:ln w="12700" cap="flat" cmpd="sng" algn="ctr">
              <a:solidFill>
                <a:srgbClr val="8ECCD1"/>
              </a:solidFill>
              <a:prstDash val="solid"/>
              <a:miter lim="800000"/>
              <a:tailEnd type="triangle"/>
            </a:ln>
            <a:effectLst/>
          </p:spPr>
        </p:cxnSp>
        <p:cxnSp>
          <p:nvCxnSpPr>
            <p:cNvPr id="16" name="Elbow Connector 14">
              <a:extLst>
                <a:ext uri="{FF2B5EF4-FFF2-40B4-BE49-F238E27FC236}">
                  <a16:creationId xmlns:a16="http://schemas.microsoft.com/office/drawing/2014/main" id="{1F0493D9-42DF-FF03-D812-7A8F56AA5642}"/>
                </a:ext>
              </a:extLst>
            </p:cNvPr>
            <p:cNvCxnSpPr>
              <a:cxnSpLocks/>
              <a:stCxn id="6" idx="2"/>
              <a:endCxn id="10" idx="0"/>
            </p:cNvCxnSpPr>
            <p:nvPr/>
          </p:nvCxnSpPr>
          <p:spPr>
            <a:xfrm rot="16200000" flipH="1">
              <a:off x="6026253" y="2151060"/>
              <a:ext cx="943585" cy="1632256"/>
            </a:xfrm>
            <a:prstGeom prst="bentConnector3">
              <a:avLst>
                <a:gd name="adj1" fmla="val 50000"/>
              </a:avLst>
            </a:prstGeom>
            <a:noFill/>
            <a:ln w="12700" cap="flat" cmpd="sng" algn="ctr">
              <a:solidFill>
                <a:srgbClr val="8ECCD1"/>
              </a:solidFill>
              <a:prstDash val="solid"/>
              <a:miter lim="800000"/>
              <a:tailEnd type="triangle"/>
            </a:ln>
            <a:effectLst/>
          </p:spPr>
        </p:cxnSp>
        <p:cxnSp>
          <p:nvCxnSpPr>
            <p:cNvPr id="17" name="Elbow Connector 15">
              <a:extLst>
                <a:ext uri="{FF2B5EF4-FFF2-40B4-BE49-F238E27FC236}">
                  <a16:creationId xmlns:a16="http://schemas.microsoft.com/office/drawing/2014/main" id="{25BAA5FD-8CB3-01CC-496B-BBD4DE0017DB}"/>
                </a:ext>
              </a:extLst>
            </p:cNvPr>
            <p:cNvCxnSpPr>
              <a:cxnSpLocks/>
              <a:stCxn id="6" idx="2"/>
            </p:cNvCxnSpPr>
            <p:nvPr/>
          </p:nvCxnSpPr>
          <p:spPr>
            <a:xfrm rot="16200000" flipH="1">
              <a:off x="6795595" y="1381717"/>
              <a:ext cx="943585" cy="3170941"/>
            </a:xfrm>
            <a:prstGeom prst="bentConnector3">
              <a:avLst>
                <a:gd name="adj1" fmla="val 50000"/>
              </a:avLst>
            </a:prstGeom>
            <a:noFill/>
            <a:ln w="12700" cap="flat" cmpd="sng" algn="ctr">
              <a:solidFill>
                <a:srgbClr val="8ECCD1"/>
              </a:solidFill>
              <a:prstDash val="solid"/>
              <a:miter lim="800000"/>
              <a:tailEnd type="triangle"/>
            </a:ln>
            <a:effectLst/>
          </p:spPr>
        </p:cxn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CD41E98-5D83-B463-BB13-8851DDA4929C}"/>
                  </a:ext>
                </a:extLst>
              </p:cNvPr>
              <p:cNvSpPr txBox="1"/>
              <p:nvPr/>
            </p:nvSpPr>
            <p:spPr>
              <a:xfrm>
                <a:off x="1321361" y="4906056"/>
                <a:ext cx="4773051" cy="1142813"/>
              </a:xfrm>
              <a:prstGeom prst="rect">
                <a:avLst/>
              </a:prstGeom>
              <a:noFill/>
            </p:spPr>
            <p:txBody>
              <a:bodyPr wrap="square">
                <a:spAutoFit/>
              </a:bodyPr>
              <a:lstStyle/>
              <a:p>
                <a:pPr marL="58420" marR="0" lvl="0" algn="l" defTabSz="457040" rtl="0" eaLnBrk="1" fontAlgn="base" latinLnBrk="0" hangingPunct="1">
                  <a:lnSpc>
                    <a:spcPct val="110000"/>
                  </a:lnSpc>
                  <a:spcBef>
                    <a:spcPts val="500"/>
                  </a:spcBef>
                  <a:spcAft>
                    <a:spcPts val="500"/>
                  </a:spcAft>
                  <a:buClr>
                    <a:srgbClr val="FFFFFF"/>
                  </a:buClr>
                  <a:buSzTx/>
                  <a:tabLst/>
                  <a:defRPr/>
                </a:pPr>
                <a14:m>
                  <m:oMathPara xmlns:m="http://schemas.openxmlformats.org/officeDocument/2006/math">
                    <m:oMathParaPr>
                      <m:jc m:val="centerGroup"/>
                    </m:oMathParaPr>
                    <m:oMath xmlns:m="http://schemas.openxmlformats.org/officeDocument/2006/math">
                      <m:f>
                        <m:fPr>
                          <m:ctrlPr>
                            <a:rPr lang="en-US" sz="1800" i="1" smtClean="0">
                              <a:solidFill>
                                <a:srgbClr val="FFFFFF"/>
                              </a:solidFill>
                              <a:latin typeface="Cambria Math" panose="02040503050406030204" pitchFamily="18" charset="0"/>
                            </a:rPr>
                          </m:ctrlPr>
                        </m:fPr>
                        <m:num>
                          <m:nary>
                            <m:naryPr>
                              <m:chr m:val="∑"/>
                              <m:subHide m:val="on"/>
                              <m:supHide m:val="on"/>
                              <m:ctrlPr>
                                <a:rPr lang="en-US" sz="1800" i="1" smtClean="0">
                                  <a:solidFill>
                                    <a:srgbClr val="FFFFFF"/>
                                  </a:solidFill>
                                  <a:latin typeface="Cambria Math" panose="02040503050406030204" pitchFamily="18" charset="0"/>
                                </a:rPr>
                              </m:ctrlPr>
                            </m:naryPr>
                            <m:sub/>
                            <m:sup/>
                            <m:e>
                              <m:r>
                                <a:rPr lang="en-GB" sz="1800" b="0" i="1" smtClean="0">
                                  <a:solidFill>
                                    <a:srgbClr val="FFFFFF"/>
                                  </a:solidFill>
                                  <a:latin typeface="Cambria Math" panose="02040503050406030204" pitchFamily="18" charset="0"/>
                                </a:rPr>
                                <m:t>𝑐𝑜𝑚𝑝𝑙𝑖𝑎𝑛𝑡</m:t>
                              </m:r>
                              <m:r>
                                <a:rPr lang="en-GB" sz="1800" b="0" i="1" smtClean="0">
                                  <a:solidFill>
                                    <a:srgbClr val="FFFFFF"/>
                                  </a:solidFill>
                                  <a:latin typeface="Cambria Math" panose="02040503050406030204" pitchFamily="18" charset="0"/>
                                </a:rPr>
                                <m:t> </m:t>
                              </m:r>
                              <m:r>
                                <a:rPr lang="en-GB" sz="1800" b="0" i="1" smtClean="0">
                                  <a:solidFill>
                                    <a:srgbClr val="FFFFFF"/>
                                  </a:solidFill>
                                  <a:latin typeface="Cambria Math" panose="02040503050406030204" pitchFamily="18" charset="0"/>
                                </a:rPr>
                                <m:t>𝑐𝑜𝑛𝑡𝑟𝑜𝑙</m:t>
                              </m:r>
                              <m:r>
                                <a:rPr lang="en-GB" sz="1800" b="0" i="1" smtClean="0">
                                  <a:solidFill>
                                    <a:srgbClr val="FFFFFF"/>
                                  </a:solidFill>
                                  <a:latin typeface="Cambria Math" panose="02040503050406030204" pitchFamily="18" charset="0"/>
                                </a:rPr>
                                <m:t> </m:t>
                              </m:r>
                              <m:r>
                                <a:rPr lang="en-GB" sz="1800" b="0" i="1" smtClean="0">
                                  <a:solidFill>
                                    <a:srgbClr val="FFFFFF"/>
                                  </a:solidFill>
                                  <a:latin typeface="Cambria Math" panose="02040503050406030204" pitchFamily="18" charset="0"/>
                                </a:rPr>
                                <m:t>𝑤𝑒𝑖𝑔h𝑡</m:t>
                              </m:r>
                              <m:r>
                                <a:rPr lang="en-GB" sz="1800" b="0" i="1" smtClean="0">
                                  <a:solidFill>
                                    <a:srgbClr val="FFFFFF"/>
                                  </a:solidFill>
                                  <a:latin typeface="Cambria Math" panose="02040503050406030204" pitchFamily="18" charset="0"/>
                                </a:rPr>
                                <m:t>∗</m:t>
                              </m:r>
                            </m:e>
                          </m:nary>
                        </m:num>
                        <m:den>
                          <m:nary>
                            <m:naryPr>
                              <m:chr m:val="∑"/>
                              <m:subHide m:val="on"/>
                              <m:supHide m:val="on"/>
                              <m:ctrlPr>
                                <a:rPr lang="en-US" sz="1800" i="1" smtClean="0">
                                  <a:solidFill>
                                    <a:srgbClr val="FFFFFF"/>
                                  </a:solidFill>
                                  <a:latin typeface="Cambria Math" panose="02040503050406030204" pitchFamily="18" charset="0"/>
                                </a:rPr>
                              </m:ctrlPr>
                            </m:naryPr>
                            <m:sub/>
                            <m:sup/>
                            <m:e>
                              <m:r>
                                <a:rPr lang="en-GB" sz="1800" b="0" i="1" smtClean="0">
                                  <a:solidFill>
                                    <a:srgbClr val="FFFFFF"/>
                                  </a:solidFill>
                                  <a:latin typeface="Cambria Math" panose="02040503050406030204" pitchFamily="18" charset="0"/>
                                </a:rPr>
                                <m:t>𝑎𝑙𝑙</m:t>
                              </m:r>
                              <m:r>
                                <a:rPr lang="en-GB" sz="1800" b="0" i="1" smtClean="0">
                                  <a:solidFill>
                                    <a:srgbClr val="FFFFFF"/>
                                  </a:solidFill>
                                  <a:latin typeface="Cambria Math" panose="02040503050406030204" pitchFamily="18" charset="0"/>
                                </a:rPr>
                                <m:t> </m:t>
                              </m:r>
                              <m:r>
                                <a:rPr lang="en-GB" sz="1800" b="0" i="1" smtClean="0">
                                  <a:solidFill>
                                    <a:srgbClr val="FFFFFF"/>
                                  </a:solidFill>
                                  <a:latin typeface="Cambria Math" panose="02040503050406030204" pitchFamily="18" charset="0"/>
                                </a:rPr>
                                <m:t>𝑐𝑜𝑛𝑡𝑟𝑜𝑙</m:t>
                              </m:r>
                              <m:r>
                                <a:rPr lang="en-GB" sz="1800" b="0" i="1" smtClean="0">
                                  <a:solidFill>
                                    <a:srgbClr val="FFFFFF"/>
                                  </a:solidFill>
                                  <a:latin typeface="Cambria Math" panose="02040503050406030204" pitchFamily="18" charset="0"/>
                                </a:rPr>
                                <m:t> </m:t>
                              </m:r>
                              <m:r>
                                <a:rPr lang="en-GB" sz="1800" b="0" i="1" smtClean="0">
                                  <a:solidFill>
                                    <a:srgbClr val="FFFFFF"/>
                                  </a:solidFill>
                                  <a:latin typeface="Cambria Math" panose="02040503050406030204" pitchFamily="18" charset="0"/>
                                </a:rPr>
                                <m:t>𝑤𝑒𝑖𝑔h𝑡</m:t>
                              </m:r>
                              <m:r>
                                <a:rPr lang="en-GB" sz="1800" b="0" i="1" smtClean="0">
                                  <a:solidFill>
                                    <a:srgbClr val="FFFFFF"/>
                                  </a:solidFill>
                                  <a:latin typeface="Cambria Math" panose="02040503050406030204" pitchFamily="18" charset="0"/>
                                </a:rPr>
                                <m:t>∗</m:t>
                              </m:r>
                            </m:e>
                          </m:nary>
                        </m:den>
                      </m:f>
                    </m:oMath>
                  </m:oMathPara>
                </a14:m>
                <a:endParaRPr lang="en-US" sz="1800" dirty="0">
                  <a:solidFill>
                    <a:srgbClr val="FFFFFF"/>
                  </a:solidFill>
                </a:endParaRPr>
              </a:p>
              <a:p>
                <a:pPr marL="58420" marR="0" lvl="0" algn="l" defTabSz="457040" rtl="0" eaLnBrk="1" fontAlgn="base" latinLnBrk="0" hangingPunct="1">
                  <a:lnSpc>
                    <a:spcPct val="110000"/>
                  </a:lnSpc>
                  <a:spcBef>
                    <a:spcPts val="500"/>
                  </a:spcBef>
                  <a:spcAft>
                    <a:spcPts val="500"/>
                  </a:spcAft>
                  <a:buClr>
                    <a:srgbClr val="FFFFFF"/>
                  </a:buClr>
                  <a:buSzTx/>
                  <a:tabLst/>
                  <a:defRPr/>
                </a:pPr>
                <a:endParaRPr kumimoji="0" lang="en-US" sz="18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mc:Choice>
        <mc:Fallback xmlns="">
          <p:sp>
            <p:nvSpPr>
              <p:cNvPr id="18" name="TextBox 17">
                <a:extLst>
                  <a:ext uri="{FF2B5EF4-FFF2-40B4-BE49-F238E27FC236}">
                    <a16:creationId xmlns:a16="http://schemas.microsoft.com/office/drawing/2014/main" id="{8CD41E98-5D83-B463-BB13-8851DDA4929C}"/>
                  </a:ext>
                </a:extLst>
              </p:cNvPr>
              <p:cNvSpPr txBox="1">
                <a:spLocks noRot="1" noChangeAspect="1" noMove="1" noResize="1" noEditPoints="1" noAdjustHandles="1" noChangeArrowheads="1" noChangeShapeType="1" noTextEdit="1"/>
              </p:cNvSpPr>
              <p:nvPr/>
            </p:nvSpPr>
            <p:spPr>
              <a:xfrm>
                <a:off x="1321361" y="4906056"/>
                <a:ext cx="4773051" cy="114281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2C27099-440C-E29C-5350-FB6899814CAB}"/>
                  </a:ext>
                </a:extLst>
              </p:cNvPr>
              <p:cNvSpPr txBox="1"/>
              <p:nvPr/>
            </p:nvSpPr>
            <p:spPr>
              <a:xfrm>
                <a:off x="5913479" y="4965679"/>
                <a:ext cx="2641761" cy="630365"/>
              </a:xfrm>
              <a:prstGeom prst="rect">
                <a:avLst/>
              </a:prstGeom>
              <a:noFill/>
            </p:spPr>
            <p:txBody>
              <a:bodyPr wrap="square">
                <a:spAutoFit/>
              </a:bodyPr>
              <a:lstStyle/>
              <a:p>
                <a14:m>
                  <m:oMath xmlns:m="http://schemas.openxmlformats.org/officeDocument/2006/math">
                    <m:f>
                      <m:fPr>
                        <m:ctrlPr>
                          <a:rPr kumimoji="0" lang="en-US" sz="2400" b="0" i="1" u="none" strike="noStrike" kern="1200" cap="none" spc="0" normalizeH="0" baseline="0" noProof="0" smtClean="0">
                            <a:ln>
                              <a:noFill/>
                            </a:ln>
                            <a:solidFill>
                              <a:srgbClr val="FFFFFF"/>
                            </a:solidFill>
                            <a:effectLst/>
                            <a:uLnTx/>
                            <a:uFillTx/>
                            <a:latin typeface="Cambria Math" panose="02040503050406030204" pitchFamily="18" charset="0"/>
                          </a:rPr>
                        </m:ctrlPr>
                      </m:fPr>
                      <m:num>
                        <m:r>
                          <a:rPr kumimoji="0" lang="en-GB" sz="2400" b="0" i="1" u="none" strike="noStrike" kern="1200" cap="none" spc="0" normalizeH="0" baseline="0" noProof="0" smtClean="0">
                            <a:ln>
                              <a:noFill/>
                            </a:ln>
                            <a:solidFill>
                              <a:srgbClr val="FFFFFF"/>
                            </a:solidFill>
                            <a:effectLst/>
                            <a:uLnTx/>
                            <a:uFillTx/>
                            <a:latin typeface="Cambria Math" panose="02040503050406030204" pitchFamily="18" charset="0"/>
                          </a:rPr>
                          <m:t>10+10</m:t>
                        </m:r>
                      </m:num>
                      <m:den>
                        <m:r>
                          <a:rPr kumimoji="0" lang="en-GB" sz="2400" b="0" i="1" u="none" strike="noStrike" kern="1200" cap="none" spc="0" normalizeH="0" baseline="0" noProof="0" smtClean="0">
                            <a:ln>
                              <a:noFill/>
                            </a:ln>
                            <a:solidFill>
                              <a:srgbClr val="FFFFFF"/>
                            </a:solidFill>
                            <a:effectLst/>
                            <a:uLnTx/>
                            <a:uFillTx/>
                            <a:latin typeface="Cambria Math" panose="02040503050406030204" pitchFamily="18" charset="0"/>
                          </a:rPr>
                          <m:t>10+10+20</m:t>
                        </m:r>
                      </m:den>
                    </m:f>
                  </m:oMath>
                </a14:m>
                <a:r>
                  <a:rPr kumimoji="0" lang="en-US" sz="2400" b="0" i="0" u="none" strike="noStrike" kern="1200" cap="none" spc="0" normalizeH="0" baseline="0" noProof="0" dirty="0">
                    <a:ln>
                      <a:noFill/>
                    </a:ln>
                    <a:solidFill>
                      <a:srgbClr val="FFFFFF"/>
                    </a:solidFill>
                    <a:effectLst/>
                    <a:uLnTx/>
                    <a:uFillTx/>
                  </a:rPr>
                  <a:t> </a:t>
                </a:r>
                <a:r>
                  <a:rPr kumimoji="0" lang="en-US" sz="1800" b="0" i="0" u="none" strike="noStrike" kern="1200" cap="none" spc="0" normalizeH="0" baseline="0" noProof="0" dirty="0">
                    <a:ln>
                      <a:noFill/>
                    </a:ln>
                    <a:solidFill>
                      <a:srgbClr val="FFFFFF"/>
                    </a:solidFill>
                    <a:effectLst/>
                    <a:uLnTx/>
                    <a:uFillTx/>
                  </a:rPr>
                  <a:t>x 100 = 50%</a:t>
                </a:r>
                <a:endParaRPr lang="en-US" dirty="0"/>
              </a:p>
            </p:txBody>
          </p:sp>
        </mc:Choice>
        <mc:Fallback xmlns="">
          <p:sp>
            <p:nvSpPr>
              <p:cNvPr id="19" name="TextBox 18">
                <a:extLst>
                  <a:ext uri="{FF2B5EF4-FFF2-40B4-BE49-F238E27FC236}">
                    <a16:creationId xmlns:a16="http://schemas.microsoft.com/office/drawing/2014/main" id="{42C27099-440C-E29C-5350-FB6899814CAB}"/>
                  </a:ext>
                </a:extLst>
              </p:cNvPr>
              <p:cNvSpPr txBox="1">
                <a:spLocks noRot="1" noChangeAspect="1" noMove="1" noResize="1" noEditPoints="1" noAdjustHandles="1" noChangeArrowheads="1" noChangeShapeType="1" noTextEdit="1"/>
              </p:cNvSpPr>
              <p:nvPr/>
            </p:nvSpPr>
            <p:spPr>
              <a:xfrm>
                <a:off x="5913479" y="4965679"/>
                <a:ext cx="2641761" cy="630365"/>
              </a:xfrm>
              <a:prstGeom prst="rect">
                <a:avLst/>
              </a:prstGeom>
              <a:blipFill>
                <a:blip r:embed="rId4"/>
                <a:stretch>
                  <a:fillRect r="-462"/>
                </a:stretch>
              </a:blipFill>
            </p:spPr>
            <p:txBody>
              <a:bodyPr/>
              <a:lstStyle/>
              <a:p>
                <a:r>
                  <a:rPr lang="en-US">
                    <a:noFill/>
                  </a:rPr>
                  <a:t> </a:t>
                </a:r>
              </a:p>
            </p:txBody>
          </p:sp>
        </mc:Fallback>
      </mc:AlternateContent>
    </p:spTree>
    <p:extLst>
      <p:ext uri="{BB962C8B-B14F-4D97-AF65-F5344CB8AC3E}">
        <p14:creationId xmlns:p14="http://schemas.microsoft.com/office/powerpoint/2010/main" val="27420931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8">
            <a:extLst>
              <a:ext uri="{FF2B5EF4-FFF2-40B4-BE49-F238E27FC236}">
                <a16:creationId xmlns:a16="http://schemas.microsoft.com/office/drawing/2014/main" id="{E1123868-B9AE-5282-EA36-DBEAE7858EDD}"/>
              </a:ext>
            </a:extLst>
          </p:cNvPr>
          <p:cNvSpPr>
            <a:spLocks noGrp="1"/>
          </p:cNvSpPr>
          <p:nvPr>
            <p:ph type="title"/>
          </p:nvPr>
        </p:nvSpPr>
        <p:spPr>
          <a:xfrm>
            <a:off x="461443" y="311377"/>
            <a:ext cx="11188711" cy="1195883"/>
          </a:xfrm>
        </p:spPr>
        <p:txBody>
          <a:bodyPr vert="horz"/>
          <a:lstStyle/>
          <a:p>
            <a:r>
              <a:rPr lang="en-IN" sz="3160" kern="1100" dirty="0"/>
              <a:t>Compliance Scoring: No Weighting</a:t>
            </a:r>
            <a:endParaRPr lang="en-US" sz="3160" kern="1100" dirty="0"/>
          </a:p>
        </p:txBody>
      </p:sp>
      <p:grpSp>
        <p:nvGrpSpPr>
          <p:cNvPr id="5" name="Group 4">
            <a:extLst>
              <a:ext uri="{FF2B5EF4-FFF2-40B4-BE49-F238E27FC236}">
                <a16:creationId xmlns:a16="http://schemas.microsoft.com/office/drawing/2014/main" id="{4FB04A73-79E7-3104-85D3-37359E41B148}"/>
              </a:ext>
            </a:extLst>
          </p:cNvPr>
          <p:cNvGrpSpPr/>
          <p:nvPr/>
        </p:nvGrpSpPr>
        <p:grpSpPr>
          <a:xfrm>
            <a:off x="1884911" y="1809864"/>
            <a:ext cx="7437539" cy="2266768"/>
            <a:chOff x="1953737" y="1849193"/>
            <a:chExt cx="7437539" cy="2266768"/>
          </a:xfrm>
        </p:grpSpPr>
        <p:sp>
          <p:nvSpPr>
            <p:cNvPr id="6" name="TextBox 5">
              <a:extLst>
                <a:ext uri="{FF2B5EF4-FFF2-40B4-BE49-F238E27FC236}">
                  <a16:creationId xmlns:a16="http://schemas.microsoft.com/office/drawing/2014/main" id="{E0418DF3-70F2-26A8-BFCB-5FB998B288B8}"/>
                </a:ext>
              </a:extLst>
            </p:cNvPr>
            <p:cNvSpPr txBox="1"/>
            <p:nvPr/>
          </p:nvSpPr>
          <p:spPr>
            <a:xfrm>
              <a:off x="5050117" y="1849193"/>
              <a:ext cx="1263600" cy="646203"/>
            </a:xfrm>
            <a:prstGeom prst="rect">
              <a:avLst/>
            </a:prstGeom>
            <a:solidFill>
              <a:srgbClr val="388E99"/>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cs typeface="Arial" panose="020B0604020202020204" pitchFamily="34" charset="0"/>
                </a:rPr>
                <a:t>Entity</a:t>
              </a:r>
              <a:r>
                <a:rPr kumimoji="0" lang="en-US" sz="1800" b="1"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Compliance score (67%) </a:t>
              </a:r>
            </a:p>
          </p:txBody>
        </p:sp>
        <p:sp>
          <p:nvSpPr>
            <p:cNvPr id="7" name="TextBox 6">
              <a:extLst>
                <a:ext uri="{FF2B5EF4-FFF2-40B4-BE49-F238E27FC236}">
                  <a16:creationId xmlns:a16="http://schemas.microsoft.com/office/drawing/2014/main" id="{1BA5AFD8-572A-B503-8D46-9921FFABAE5C}"/>
                </a:ext>
              </a:extLst>
            </p:cNvPr>
            <p:cNvSpPr txBox="1">
              <a:spLocks/>
            </p:cNvSpPr>
            <p:nvPr/>
          </p:nvSpPr>
          <p:spPr>
            <a:xfrm>
              <a:off x="1953737" y="3438981"/>
              <a:ext cx="1259030" cy="676980"/>
            </a:xfrm>
            <a:prstGeom prst="rect">
              <a:avLst/>
            </a:prstGeom>
            <a:solidFill>
              <a:srgbClr val="62D84E"/>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7F7F7">
                      <a:lumMod val="10000"/>
                    </a:srgbClr>
                  </a:solidFill>
                  <a:effectLst/>
                  <a:uLnTx/>
                  <a:uFillTx/>
                  <a:latin typeface="Arial" panose="020B0604020202020204" pitchFamily="34" charset="0"/>
                  <a:cs typeface="Arial" panose="020B0604020202020204" pitchFamily="34" charset="0"/>
                </a:rPr>
                <a:t>Control 1</a:t>
              </a:r>
              <a:r>
                <a:rPr kumimoji="0" lang="en-US" sz="1800" b="1" i="0" u="none" strike="noStrike" kern="0" cap="none" spc="0" normalizeH="0" baseline="0" noProof="0" dirty="0">
                  <a:ln>
                    <a:noFill/>
                  </a:ln>
                  <a:solidFill>
                    <a:srgbClr val="F7F7F7">
                      <a:lumMod val="10000"/>
                    </a:srgbClr>
                  </a:solidFill>
                  <a:effectLst/>
                  <a:uLnTx/>
                  <a:uFillTx/>
                  <a:latin typeface="Arial" panose="020B0604020202020204" pitchFamily="34" charset="0"/>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lang="en-US" sz="900" kern="0" dirty="0">
                  <a:solidFill>
                    <a:srgbClr val="F7F7F7">
                      <a:lumMod val="10000"/>
                    </a:srgbClr>
                  </a:solidFill>
                  <a:cs typeface="Arial" panose="020B0604020202020204" pitchFamily="34" charset="0"/>
                </a:rPr>
                <a:t>Compliant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F7F7F7">
                      <a:lumMod val="10000"/>
                    </a:srgbClr>
                  </a:solidFill>
                  <a:effectLst/>
                  <a:uLnTx/>
                  <a:uFillTx/>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B1391F51-F8D8-1C2A-F47B-6F2E3051FDAE}"/>
                </a:ext>
              </a:extLst>
            </p:cNvPr>
            <p:cNvSpPr txBox="1">
              <a:spLocks/>
            </p:cNvSpPr>
            <p:nvPr/>
          </p:nvSpPr>
          <p:spPr>
            <a:xfrm>
              <a:off x="3501927" y="3439374"/>
              <a:ext cx="1260000" cy="646203"/>
            </a:xfrm>
            <a:prstGeom prst="rect">
              <a:avLst/>
            </a:prstGeom>
            <a:solidFill>
              <a:srgbClr val="62D84E"/>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7F7F7">
                      <a:lumMod val="10000"/>
                    </a:srgbClr>
                  </a:solidFill>
                  <a:effectLst/>
                  <a:uLnTx/>
                  <a:uFillTx/>
                  <a:cs typeface="Arial" panose="020B0604020202020204" pitchFamily="34" charset="0"/>
                </a:rPr>
                <a:t>Control 2</a:t>
              </a:r>
              <a:r>
                <a:rPr kumimoji="0" lang="en-US" sz="1800" b="1" i="0" u="none" strike="noStrike" kern="0" cap="none" spc="0" normalizeH="0" baseline="0" noProof="0" dirty="0">
                  <a:ln>
                    <a:noFill/>
                  </a:ln>
                  <a:solidFill>
                    <a:srgbClr val="F7F7F7">
                      <a:lumMod val="10000"/>
                    </a:srgbClr>
                  </a:solidFill>
                  <a:effectLst/>
                  <a:uLnTx/>
                  <a:uFillTx/>
                  <a:cs typeface="Arial" panose="020B0604020202020204" pitchFamily="34" charset="0"/>
                </a:rPr>
                <a:t> </a:t>
              </a: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Compliant</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endParaRPr>
            </a:p>
          </p:txBody>
        </p:sp>
        <p:sp>
          <p:nvSpPr>
            <p:cNvPr id="9" name="TextBox 8">
              <a:extLst>
                <a:ext uri="{FF2B5EF4-FFF2-40B4-BE49-F238E27FC236}">
                  <a16:creationId xmlns:a16="http://schemas.microsoft.com/office/drawing/2014/main" id="{51A0D920-8685-EEE4-C468-6285496A8364}"/>
                </a:ext>
              </a:extLst>
            </p:cNvPr>
            <p:cNvSpPr txBox="1">
              <a:spLocks/>
            </p:cNvSpPr>
            <p:nvPr/>
          </p:nvSpPr>
          <p:spPr>
            <a:xfrm>
              <a:off x="5050117" y="3438981"/>
              <a:ext cx="1263600" cy="646331"/>
            </a:xfrm>
            <a:prstGeom prst="rect">
              <a:avLst/>
            </a:prstGeom>
            <a:solidFill>
              <a:srgbClr val="FB7885"/>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7F7F7">
                      <a:lumMod val="10000"/>
                    </a:srgbClr>
                  </a:solidFill>
                  <a:effectLst/>
                  <a:uLnTx/>
                  <a:uFillTx/>
                  <a:cs typeface="Arial" panose="020B0604020202020204" pitchFamily="34" charset="0"/>
                </a:rPr>
                <a:t>Control 3</a:t>
              </a:r>
              <a:r>
                <a:rPr kumimoji="0" lang="en-US" sz="1800" b="1" i="0" u="none" strike="noStrike" kern="0" cap="none" spc="0" normalizeH="0" baseline="0" noProof="0" dirty="0">
                  <a:ln>
                    <a:noFill/>
                  </a:ln>
                  <a:solidFill>
                    <a:srgbClr val="F7F7F7">
                      <a:lumMod val="10000"/>
                    </a:srgbClr>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Non-Compliant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F7F7F7">
                      <a:lumMod val="10000"/>
                    </a:srgbClr>
                  </a:solidFill>
                  <a:effectLst/>
                  <a:uLnTx/>
                  <a:uFillTx/>
                  <a:cs typeface="Arial" panose="020B0604020202020204" pitchFamily="34" charset="0"/>
                </a:rPr>
                <a:t> </a:t>
              </a:r>
            </a:p>
          </p:txBody>
        </p:sp>
        <p:sp>
          <p:nvSpPr>
            <p:cNvPr id="10" name="TextBox 9">
              <a:extLst>
                <a:ext uri="{FF2B5EF4-FFF2-40B4-BE49-F238E27FC236}">
                  <a16:creationId xmlns:a16="http://schemas.microsoft.com/office/drawing/2014/main" id="{9AA7C334-71F4-3810-24F1-6467E8D2F84F}"/>
                </a:ext>
              </a:extLst>
            </p:cNvPr>
            <p:cNvSpPr txBox="1">
              <a:spLocks/>
            </p:cNvSpPr>
            <p:nvPr/>
          </p:nvSpPr>
          <p:spPr>
            <a:xfrm>
              <a:off x="6684173" y="3438981"/>
              <a:ext cx="1260000" cy="646331"/>
            </a:xfrm>
            <a:prstGeom prst="rect">
              <a:avLst/>
            </a:prstGeom>
            <a:solidFill>
              <a:srgbClr val="DBDBDB"/>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cs typeface="Arial" panose="020B0604020202020204" pitchFamily="34" charset="0"/>
                </a:rPr>
                <a:t>Control 4</a:t>
              </a:r>
              <a:r>
                <a:rPr kumimoji="0" lang="en-US" sz="1800" b="1"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Not applicable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 </a:t>
              </a:r>
            </a:p>
          </p:txBody>
        </p:sp>
        <p:sp>
          <p:nvSpPr>
            <p:cNvPr id="11" name="TextBox 10">
              <a:extLst>
                <a:ext uri="{FF2B5EF4-FFF2-40B4-BE49-F238E27FC236}">
                  <a16:creationId xmlns:a16="http://schemas.microsoft.com/office/drawing/2014/main" id="{80341E8A-FAB5-3417-4232-8FCF02732530}"/>
                </a:ext>
              </a:extLst>
            </p:cNvPr>
            <p:cNvSpPr txBox="1">
              <a:spLocks/>
            </p:cNvSpPr>
            <p:nvPr/>
          </p:nvSpPr>
          <p:spPr>
            <a:xfrm>
              <a:off x="8131276" y="3438981"/>
              <a:ext cx="1260000" cy="646331"/>
            </a:xfrm>
            <a:prstGeom prst="rect">
              <a:avLst/>
            </a:prstGeom>
            <a:solidFill>
              <a:srgbClr val="F7F7F7"/>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cs typeface="Arial" panose="020B0604020202020204" pitchFamily="34" charset="0"/>
                </a:rPr>
                <a:t>Control 5</a:t>
              </a:r>
              <a:r>
                <a:rPr kumimoji="0" lang="en-US" sz="1800" b="1" i="0" u="none" strike="noStrike" kern="0" cap="none" spc="0" normalizeH="0" baseline="0" noProof="0" dirty="0">
                  <a:ln>
                    <a:noFill/>
                  </a:ln>
                  <a:solidFill>
                    <a:srgbClr val="000000"/>
                  </a:solidFill>
                  <a:effectLst/>
                  <a:uLnTx/>
                  <a:uFillTx/>
                  <a:cs typeface="Arial" panose="020B0604020202020204"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0000"/>
                  </a:solidFill>
                  <a:effectLst/>
                  <a:uLnTx/>
                  <a:uFillTx/>
                  <a:cs typeface="Arial" panose="020B0604020202020204" pitchFamily="34" charset="0"/>
                </a:rPr>
                <a:t>Compliant – Retired</a:t>
              </a:r>
            </a:p>
          </p:txBody>
        </p:sp>
        <p:cxnSp>
          <p:nvCxnSpPr>
            <p:cNvPr id="12" name="Elbow Connector 11">
              <a:extLst>
                <a:ext uri="{FF2B5EF4-FFF2-40B4-BE49-F238E27FC236}">
                  <a16:creationId xmlns:a16="http://schemas.microsoft.com/office/drawing/2014/main" id="{F1ACE84F-E3FF-E2F4-3CD7-ECEA47AAD046}"/>
                </a:ext>
              </a:extLst>
            </p:cNvPr>
            <p:cNvCxnSpPr>
              <a:cxnSpLocks/>
              <a:stCxn id="6" idx="2"/>
              <a:endCxn id="7" idx="0"/>
            </p:cNvCxnSpPr>
            <p:nvPr/>
          </p:nvCxnSpPr>
          <p:spPr>
            <a:xfrm rot="5400000">
              <a:off x="3660793" y="1417856"/>
              <a:ext cx="943585" cy="3098665"/>
            </a:xfrm>
            <a:prstGeom prst="bentConnector3">
              <a:avLst/>
            </a:prstGeom>
            <a:noFill/>
            <a:ln w="12700" cap="flat" cmpd="sng" algn="ctr">
              <a:solidFill>
                <a:srgbClr val="8ECCD1"/>
              </a:solidFill>
              <a:prstDash val="solid"/>
              <a:miter lim="800000"/>
              <a:tailEnd type="triangle"/>
            </a:ln>
            <a:effectLst/>
          </p:spPr>
        </p:cxnSp>
        <p:cxnSp>
          <p:nvCxnSpPr>
            <p:cNvPr id="14" name="Elbow Connector 12">
              <a:extLst>
                <a:ext uri="{FF2B5EF4-FFF2-40B4-BE49-F238E27FC236}">
                  <a16:creationId xmlns:a16="http://schemas.microsoft.com/office/drawing/2014/main" id="{DC7D6199-5F4D-D74D-F0A9-A285D09D7AF2}"/>
                </a:ext>
              </a:extLst>
            </p:cNvPr>
            <p:cNvCxnSpPr>
              <a:cxnSpLocks/>
              <a:stCxn id="6" idx="2"/>
              <a:endCxn id="8" idx="0"/>
            </p:cNvCxnSpPr>
            <p:nvPr/>
          </p:nvCxnSpPr>
          <p:spPr>
            <a:xfrm rot="5400000">
              <a:off x="4434933" y="2192390"/>
              <a:ext cx="943978" cy="1549990"/>
            </a:xfrm>
            <a:prstGeom prst="bentConnector3">
              <a:avLst>
                <a:gd name="adj1" fmla="val 50000"/>
              </a:avLst>
            </a:prstGeom>
            <a:noFill/>
            <a:ln w="12700" cap="flat" cmpd="sng" algn="ctr">
              <a:solidFill>
                <a:srgbClr val="8ECCD1"/>
              </a:solidFill>
              <a:prstDash val="solid"/>
              <a:miter lim="800000"/>
              <a:tailEnd type="triangle"/>
            </a:ln>
            <a:effectLst/>
          </p:spPr>
        </p:cxnSp>
        <p:cxnSp>
          <p:nvCxnSpPr>
            <p:cNvPr id="15" name="Elbow Connector 13">
              <a:extLst>
                <a:ext uri="{FF2B5EF4-FFF2-40B4-BE49-F238E27FC236}">
                  <a16:creationId xmlns:a16="http://schemas.microsoft.com/office/drawing/2014/main" id="{50DC4D99-36E0-240F-A439-2D3DCB026C14}"/>
                </a:ext>
              </a:extLst>
            </p:cNvPr>
            <p:cNvCxnSpPr>
              <a:cxnSpLocks/>
            </p:cNvCxnSpPr>
            <p:nvPr/>
          </p:nvCxnSpPr>
          <p:spPr>
            <a:xfrm rot="5400000">
              <a:off x="5358488" y="3116901"/>
              <a:ext cx="644161" cy="0"/>
            </a:xfrm>
            <a:prstGeom prst="bentConnector3">
              <a:avLst>
                <a:gd name="adj1" fmla="val 50000"/>
              </a:avLst>
            </a:prstGeom>
            <a:noFill/>
            <a:ln w="12700" cap="flat" cmpd="sng" algn="ctr">
              <a:solidFill>
                <a:srgbClr val="8ECCD1"/>
              </a:solidFill>
              <a:prstDash val="solid"/>
              <a:miter lim="800000"/>
              <a:tailEnd type="triangle"/>
            </a:ln>
            <a:effectLst/>
          </p:spPr>
        </p:cxnSp>
        <p:cxnSp>
          <p:nvCxnSpPr>
            <p:cNvPr id="16" name="Elbow Connector 14">
              <a:extLst>
                <a:ext uri="{FF2B5EF4-FFF2-40B4-BE49-F238E27FC236}">
                  <a16:creationId xmlns:a16="http://schemas.microsoft.com/office/drawing/2014/main" id="{1F0493D9-42DF-FF03-D812-7A8F56AA5642}"/>
                </a:ext>
              </a:extLst>
            </p:cNvPr>
            <p:cNvCxnSpPr>
              <a:cxnSpLocks/>
              <a:stCxn id="6" idx="2"/>
              <a:endCxn id="10" idx="0"/>
            </p:cNvCxnSpPr>
            <p:nvPr/>
          </p:nvCxnSpPr>
          <p:spPr>
            <a:xfrm rot="16200000" flipH="1">
              <a:off x="6026253" y="2151060"/>
              <a:ext cx="943585" cy="1632256"/>
            </a:xfrm>
            <a:prstGeom prst="bentConnector3">
              <a:avLst>
                <a:gd name="adj1" fmla="val 50000"/>
              </a:avLst>
            </a:prstGeom>
            <a:noFill/>
            <a:ln w="12700" cap="flat" cmpd="sng" algn="ctr">
              <a:solidFill>
                <a:srgbClr val="8ECCD1"/>
              </a:solidFill>
              <a:prstDash val="solid"/>
              <a:miter lim="800000"/>
              <a:tailEnd type="triangle"/>
            </a:ln>
            <a:effectLst/>
          </p:spPr>
        </p:cxnSp>
        <p:cxnSp>
          <p:nvCxnSpPr>
            <p:cNvPr id="17" name="Elbow Connector 15">
              <a:extLst>
                <a:ext uri="{FF2B5EF4-FFF2-40B4-BE49-F238E27FC236}">
                  <a16:creationId xmlns:a16="http://schemas.microsoft.com/office/drawing/2014/main" id="{25BAA5FD-8CB3-01CC-496B-BBD4DE0017DB}"/>
                </a:ext>
              </a:extLst>
            </p:cNvPr>
            <p:cNvCxnSpPr>
              <a:cxnSpLocks/>
              <a:stCxn id="6" idx="2"/>
            </p:cNvCxnSpPr>
            <p:nvPr/>
          </p:nvCxnSpPr>
          <p:spPr>
            <a:xfrm rot="16200000" flipH="1">
              <a:off x="6795595" y="1381717"/>
              <a:ext cx="943585" cy="3170941"/>
            </a:xfrm>
            <a:prstGeom prst="bentConnector3">
              <a:avLst>
                <a:gd name="adj1" fmla="val 50000"/>
              </a:avLst>
            </a:prstGeom>
            <a:noFill/>
            <a:ln w="12700" cap="flat" cmpd="sng" algn="ctr">
              <a:solidFill>
                <a:srgbClr val="8ECCD1"/>
              </a:solidFill>
              <a:prstDash val="solid"/>
              <a:miter lim="800000"/>
              <a:tailEnd type="triangle"/>
            </a:ln>
            <a:effectLst/>
          </p:spPr>
        </p:cxn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F754C47-14F4-790D-C791-B2B6BB381C07}"/>
                  </a:ext>
                </a:extLst>
              </p:cNvPr>
              <p:cNvSpPr txBox="1"/>
              <p:nvPr/>
            </p:nvSpPr>
            <p:spPr>
              <a:xfrm>
                <a:off x="715376" y="4989568"/>
                <a:ext cx="6904627" cy="1142813"/>
              </a:xfrm>
              <a:prstGeom prst="rect">
                <a:avLst/>
              </a:prstGeom>
              <a:noFill/>
            </p:spPr>
            <p:txBody>
              <a:bodyPr wrap="square">
                <a:spAutoFit/>
              </a:bodyPr>
              <a:lstStyle/>
              <a:p>
                <a:pPr marL="58420" marR="0" lvl="0" algn="l" defTabSz="457040" rtl="0" eaLnBrk="1" fontAlgn="base" latinLnBrk="0" hangingPunct="1">
                  <a:lnSpc>
                    <a:spcPct val="110000"/>
                  </a:lnSpc>
                  <a:spcBef>
                    <a:spcPts val="500"/>
                  </a:spcBef>
                  <a:spcAft>
                    <a:spcPts val="500"/>
                  </a:spcAft>
                  <a:buClr>
                    <a:srgbClr val="FFFFFF"/>
                  </a:buClr>
                  <a:buSzTx/>
                  <a:tabLst/>
                  <a:defRPr/>
                </a:pPr>
                <a14:m>
                  <m:oMathPara xmlns:m="http://schemas.openxmlformats.org/officeDocument/2006/math">
                    <m:oMathParaPr>
                      <m:jc m:val="centerGroup"/>
                    </m:oMathParaPr>
                    <m:oMath xmlns:m="http://schemas.openxmlformats.org/officeDocument/2006/math">
                      <m:f>
                        <m:fPr>
                          <m:ctrlPr>
                            <a:rPr lang="en-US" sz="1800" i="1" smtClean="0">
                              <a:solidFill>
                                <a:srgbClr val="FFFFFF"/>
                              </a:solidFill>
                              <a:latin typeface="Cambria Math" panose="02040503050406030204" pitchFamily="18" charset="0"/>
                            </a:rPr>
                          </m:ctrlPr>
                        </m:fPr>
                        <m:num>
                          <m:nary>
                            <m:naryPr>
                              <m:chr m:val="∑"/>
                              <m:subHide m:val="on"/>
                              <m:supHide m:val="on"/>
                              <m:ctrlPr>
                                <a:rPr lang="en-US" sz="1800" i="1" smtClean="0">
                                  <a:solidFill>
                                    <a:srgbClr val="FFFFFF"/>
                                  </a:solidFill>
                                  <a:latin typeface="Cambria Math" panose="02040503050406030204" pitchFamily="18" charset="0"/>
                                </a:rPr>
                              </m:ctrlPr>
                            </m:naryPr>
                            <m:sub/>
                            <m:sup/>
                            <m:e>
                              <m:r>
                                <a:rPr lang="en-GB" sz="1800" b="0" i="1" smtClean="0">
                                  <a:solidFill>
                                    <a:srgbClr val="FFFFFF"/>
                                  </a:solidFill>
                                  <a:latin typeface="Cambria Math" panose="02040503050406030204" pitchFamily="18" charset="0"/>
                                </a:rPr>
                                <m:t>𝑐𝑜𝑚𝑝𝑙𝑖𝑎𝑛𝑡</m:t>
                              </m:r>
                              <m:r>
                                <a:rPr lang="en-GB" sz="1800" b="0" i="1" smtClean="0">
                                  <a:solidFill>
                                    <a:srgbClr val="FFFFFF"/>
                                  </a:solidFill>
                                  <a:latin typeface="Cambria Math" panose="02040503050406030204" pitchFamily="18" charset="0"/>
                                </a:rPr>
                                <m:t> </m:t>
                              </m:r>
                              <m:r>
                                <a:rPr lang="en-GB" sz="1800" b="0" i="1" smtClean="0">
                                  <a:solidFill>
                                    <a:srgbClr val="FFFFFF"/>
                                  </a:solidFill>
                                  <a:latin typeface="Cambria Math" panose="02040503050406030204" pitchFamily="18" charset="0"/>
                                </a:rPr>
                                <m:t>𝑐𝑜𝑛𝑡𝑟𝑜𝑙𝑠</m:t>
                              </m:r>
                              <m:r>
                                <a:rPr lang="en-GB" sz="1800" b="0" i="1" smtClean="0">
                                  <a:solidFill>
                                    <a:srgbClr val="FFFFFF"/>
                                  </a:solidFill>
                                  <a:latin typeface="Cambria Math" panose="02040503050406030204" pitchFamily="18" charset="0"/>
                                </a:rPr>
                                <m:t>∗</m:t>
                              </m:r>
                            </m:e>
                          </m:nary>
                        </m:num>
                        <m:den>
                          <m:nary>
                            <m:naryPr>
                              <m:chr m:val="∑"/>
                              <m:subHide m:val="on"/>
                              <m:supHide m:val="on"/>
                              <m:ctrlPr>
                                <a:rPr lang="en-US" sz="1800" i="1" smtClean="0">
                                  <a:solidFill>
                                    <a:srgbClr val="FFFFFF"/>
                                  </a:solidFill>
                                  <a:latin typeface="Cambria Math" panose="02040503050406030204" pitchFamily="18" charset="0"/>
                                </a:rPr>
                              </m:ctrlPr>
                            </m:naryPr>
                            <m:sub/>
                            <m:sup/>
                            <m:e>
                              <m:r>
                                <a:rPr lang="en-GB" sz="1800" b="0" i="1" smtClean="0">
                                  <a:solidFill>
                                    <a:srgbClr val="FFFFFF"/>
                                  </a:solidFill>
                                  <a:latin typeface="Cambria Math" panose="02040503050406030204" pitchFamily="18" charset="0"/>
                                </a:rPr>
                                <m:t>𝑎𝑙𝑙</m:t>
                              </m:r>
                              <m:r>
                                <a:rPr lang="en-GB" sz="1800" b="0" i="1" smtClean="0">
                                  <a:solidFill>
                                    <a:srgbClr val="FFFFFF"/>
                                  </a:solidFill>
                                  <a:latin typeface="Cambria Math" panose="02040503050406030204" pitchFamily="18" charset="0"/>
                                </a:rPr>
                                <m:t> </m:t>
                              </m:r>
                              <m:r>
                                <a:rPr lang="en-GB" sz="1800" b="0" i="1" smtClean="0">
                                  <a:solidFill>
                                    <a:srgbClr val="FFFFFF"/>
                                  </a:solidFill>
                                  <a:latin typeface="Cambria Math" panose="02040503050406030204" pitchFamily="18" charset="0"/>
                                </a:rPr>
                                <m:t>𝑐𝑜𝑛𝑡𝑟𝑜𝑙𝑠</m:t>
                              </m:r>
                              <m:r>
                                <a:rPr lang="en-GB" sz="1800" b="0" i="1" smtClean="0">
                                  <a:solidFill>
                                    <a:srgbClr val="FFFFFF"/>
                                  </a:solidFill>
                                  <a:latin typeface="Cambria Math" panose="02040503050406030204" pitchFamily="18" charset="0"/>
                                </a:rPr>
                                <m:t>∗</m:t>
                              </m:r>
                            </m:e>
                          </m:nary>
                        </m:den>
                      </m:f>
                    </m:oMath>
                  </m:oMathPara>
                </a14:m>
                <a:endParaRPr lang="en-US" sz="1800" dirty="0">
                  <a:solidFill>
                    <a:srgbClr val="FFFFFF"/>
                  </a:solidFill>
                </a:endParaRPr>
              </a:p>
              <a:p>
                <a:pPr marL="58420" marR="0" lvl="0" algn="l" defTabSz="457040" rtl="0" eaLnBrk="1" fontAlgn="base" latinLnBrk="0" hangingPunct="1">
                  <a:lnSpc>
                    <a:spcPct val="110000"/>
                  </a:lnSpc>
                  <a:spcBef>
                    <a:spcPts val="500"/>
                  </a:spcBef>
                  <a:spcAft>
                    <a:spcPts val="500"/>
                  </a:spcAft>
                  <a:buClr>
                    <a:srgbClr val="FFFFFF"/>
                  </a:buClr>
                  <a:buSzTx/>
                  <a:tabLst/>
                  <a:defRPr/>
                </a:pPr>
                <a:endParaRPr kumimoji="0" lang="en-US" sz="18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mc:Choice>
        <mc:Fallback xmlns="">
          <p:sp>
            <p:nvSpPr>
              <p:cNvPr id="2" name="TextBox 1">
                <a:extLst>
                  <a:ext uri="{FF2B5EF4-FFF2-40B4-BE49-F238E27FC236}">
                    <a16:creationId xmlns:a16="http://schemas.microsoft.com/office/drawing/2014/main" id="{3F754C47-14F4-790D-C791-B2B6BB381C07}"/>
                  </a:ext>
                </a:extLst>
              </p:cNvPr>
              <p:cNvSpPr txBox="1">
                <a:spLocks noRot="1" noChangeAspect="1" noMove="1" noResize="1" noEditPoints="1" noAdjustHandles="1" noChangeArrowheads="1" noChangeShapeType="1" noTextEdit="1"/>
              </p:cNvSpPr>
              <p:nvPr/>
            </p:nvSpPr>
            <p:spPr>
              <a:xfrm>
                <a:off x="715376" y="4989568"/>
                <a:ext cx="6904627" cy="1142813"/>
              </a:xfrm>
              <a:prstGeom prst="rect">
                <a:avLst/>
              </a:prstGeom>
              <a:blipFill>
                <a:blip r:embed="rId3"/>
                <a:stretch>
                  <a:fillRect t="-32967" b="-208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8C44F1D-4A9B-CBE2-B0C5-0C3680B4B854}"/>
                  </a:ext>
                </a:extLst>
              </p:cNvPr>
              <p:cNvSpPr txBox="1"/>
              <p:nvPr/>
            </p:nvSpPr>
            <p:spPr>
              <a:xfrm>
                <a:off x="6236768" y="5049191"/>
                <a:ext cx="2664101" cy="630365"/>
              </a:xfrm>
              <a:prstGeom prst="rect">
                <a:avLst/>
              </a:prstGeom>
              <a:noFill/>
            </p:spPr>
            <p:txBody>
              <a:bodyPr wrap="square">
                <a:spAutoFit/>
              </a:bodyPr>
              <a:lstStyle/>
              <a:p>
                <a14:m>
                  <m:oMath xmlns:m="http://schemas.openxmlformats.org/officeDocument/2006/math">
                    <m:f>
                      <m:fPr>
                        <m:ctrlPr>
                          <a:rPr kumimoji="0" lang="en-US" sz="2400" b="0" i="1" u="none" strike="noStrike" kern="1200" cap="none" spc="0" normalizeH="0" baseline="0" noProof="0" smtClean="0">
                            <a:ln>
                              <a:noFill/>
                            </a:ln>
                            <a:solidFill>
                              <a:srgbClr val="FFFFFF"/>
                            </a:solidFill>
                            <a:effectLst/>
                            <a:uLnTx/>
                            <a:uFillTx/>
                            <a:latin typeface="Cambria Math" panose="02040503050406030204" pitchFamily="18" charset="0"/>
                          </a:rPr>
                        </m:ctrlPr>
                      </m:fPr>
                      <m:num>
                        <m:r>
                          <a:rPr kumimoji="0" lang="en-GB" sz="2400" b="0" i="1" u="none" strike="noStrike" kern="1200" cap="none" spc="0" normalizeH="0" baseline="0" noProof="0" smtClean="0">
                            <a:ln>
                              <a:noFill/>
                            </a:ln>
                            <a:solidFill>
                              <a:srgbClr val="FFFFFF"/>
                            </a:solidFill>
                            <a:effectLst/>
                            <a:uLnTx/>
                            <a:uFillTx/>
                            <a:latin typeface="Cambria Math" panose="02040503050406030204" pitchFamily="18" charset="0"/>
                          </a:rPr>
                          <m:t>1+1</m:t>
                        </m:r>
                      </m:num>
                      <m:den>
                        <m:r>
                          <a:rPr kumimoji="0" lang="en-GB" sz="2400" b="0" i="1" u="none" strike="noStrike" kern="1200" cap="none" spc="0" normalizeH="0" baseline="0" noProof="0" smtClean="0">
                            <a:ln>
                              <a:noFill/>
                            </a:ln>
                            <a:solidFill>
                              <a:srgbClr val="FFFFFF"/>
                            </a:solidFill>
                            <a:effectLst/>
                            <a:uLnTx/>
                            <a:uFillTx/>
                            <a:latin typeface="Cambria Math" panose="02040503050406030204" pitchFamily="18" charset="0"/>
                          </a:rPr>
                          <m:t>1+1+1</m:t>
                        </m:r>
                      </m:den>
                    </m:f>
                  </m:oMath>
                </a14:m>
                <a:r>
                  <a:rPr kumimoji="0" lang="en-US" sz="2400" b="0" i="0" u="none" strike="noStrike" kern="1200" cap="none" spc="0" normalizeH="0" baseline="0" noProof="0" dirty="0">
                    <a:ln>
                      <a:noFill/>
                    </a:ln>
                    <a:solidFill>
                      <a:srgbClr val="FFFFFF"/>
                    </a:solidFill>
                    <a:effectLst/>
                    <a:uLnTx/>
                    <a:uFillTx/>
                  </a:rPr>
                  <a:t> </a:t>
                </a:r>
                <a:r>
                  <a:rPr kumimoji="0" lang="en-US" sz="1800" b="0" i="0" u="none" strike="noStrike" kern="1200" cap="none" spc="0" normalizeH="0" baseline="0" noProof="0" dirty="0">
                    <a:ln>
                      <a:noFill/>
                    </a:ln>
                    <a:solidFill>
                      <a:srgbClr val="FFFFFF"/>
                    </a:solidFill>
                    <a:effectLst/>
                    <a:uLnTx/>
                    <a:uFillTx/>
                  </a:rPr>
                  <a:t>x 100 = </a:t>
                </a:r>
                <a:r>
                  <a:rPr lang="en-US" sz="1800" dirty="0">
                    <a:solidFill>
                      <a:srgbClr val="FFFFFF"/>
                    </a:solidFill>
                  </a:rPr>
                  <a:t>67</a:t>
                </a:r>
                <a:r>
                  <a:rPr kumimoji="0" lang="en-US" sz="1800" b="0" i="0" u="none" strike="noStrike" kern="1200" cap="none" spc="0" normalizeH="0" baseline="0" noProof="0" dirty="0">
                    <a:ln>
                      <a:noFill/>
                    </a:ln>
                    <a:solidFill>
                      <a:srgbClr val="FFFFFF"/>
                    </a:solidFill>
                    <a:effectLst/>
                    <a:uLnTx/>
                    <a:uFillTx/>
                  </a:rPr>
                  <a:t>%</a:t>
                </a:r>
                <a:endParaRPr lang="en-US" dirty="0"/>
              </a:p>
            </p:txBody>
          </p:sp>
        </mc:Choice>
        <mc:Fallback xmlns="">
          <p:sp>
            <p:nvSpPr>
              <p:cNvPr id="3" name="TextBox 2">
                <a:extLst>
                  <a:ext uri="{FF2B5EF4-FFF2-40B4-BE49-F238E27FC236}">
                    <a16:creationId xmlns:a16="http://schemas.microsoft.com/office/drawing/2014/main" id="{D8C44F1D-4A9B-CBE2-B0C5-0C3680B4B854}"/>
                  </a:ext>
                </a:extLst>
              </p:cNvPr>
              <p:cNvSpPr txBox="1">
                <a:spLocks noRot="1" noChangeAspect="1" noMove="1" noResize="1" noEditPoints="1" noAdjustHandles="1" noChangeArrowheads="1" noChangeShapeType="1" noTextEdit="1"/>
              </p:cNvSpPr>
              <p:nvPr/>
            </p:nvSpPr>
            <p:spPr>
              <a:xfrm>
                <a:off x="6236768" y="5049191"/>
                <a:ext cx="2664101" cy="630365"/>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281278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458C1-9618-97F1-8C26-BA0370806D16}"/>
              </a:ext>
            </a:extLst>
          </p:cNvPr>
          <p:cNvSpPr>
            <a:spLocks noGrp="1"/>
          </p:cNvSpPr>
          <p:nvPr>
            <p:ph type="title"/>
          </p:nvPr>
        </p:nvSpPr>
        <p:spPr/>
        <p:txBody>
          <a:bodyPr/>
          <a:lstStyle/>
          <a:p>
            <a:r>
              <a:rPr lang="en-US" dirty="0"/>
              <a:t>Compliance Score Roll-up</a:t>
            </a:r>
          </a:p>
        </p:txBody>
      </p:sp>
      <p:sp>
        <p:nvSpPr>
          <p:cNvPr id="4" name="TextBox 3">
            <a:extLst>
              <a:ext uri="{FF2B5EF4-FFF2-40B4-BE49-F238E27FC236}">
                <a16:creationId xmlns:a16="http://schemas.microsoft.com/office/drawing/2014/main" id="{32D38842-8AF3-371F-A5F4-7491CEDE7331}"/>
              </a:ext>
            </a:extLst>
          </p:cNvPr>
          <p:cNvSpPr txBox="1"/>
          <p:nvPr/>
        </p:nvSpPr>
        <p:spPr bwMode="gray">
          <a:xfrm>
            <a:off x="8705143" y="1851912"/>
            <a:ext cx="3149925" cy="4634154"/>
          </a:xfrm>
          <a:prstGeom prst="rect">
            <a:avLst/>
          </a:prstGeom>
          <a:noFill/>
        </p:spPr>
        <p:txBody>
          <a:bodyPr wrap="square" rtlCol="0">
            <a:spAutoFit/>
          </a:bodyPr>
          <a:lstStyle/>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sz="1400" dirty="0">
                <a:solidFill>
                  <a:schemeClr val="bg1"/>
                </a:solidFill>
              </a:rPr>
              <a:t>Authority document = Avg (citation scores)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sz="1400" dirty="0">
                <a:solidFill>
                  <a:schemeClr val="bg1"/>
                </a:solidFill>
              </a:rPr>
              <a:t>Citation = Avg (child citations + control objectives scores)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sz="1400" dirty="0">
                <a:solidFill>
                  <a:schemeClr val="bg1"/>
                </a:solidFill>
              </a:rPr>
              <a:t>Policy = Avg (child policies + control objectives scores)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sz="1400" dirty="0">
                <a:solidFill>
                  <a:schemeClr val="bg1"/>
                </a:solidFill>
              </a:rPr>
              <a:t>Control objective = Avg (control objectives + control scores)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sz="1400" dirty="0">
                <a:solidFill>
                  <a:schemeClr val="bg1"/>
                </a:solidFill>
              </a:rPr>
              <a:t>Entity Type = Avg (entity scores)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r>
              <a:rPr lang="en-US" sz="1400" dirty="0">
                <a:solidFill>
                  <a:schemeClr val="bg1"/>
                </a:solidFill>
              </a:rPr>
              <a:t>Entity = Avg(Avg(directly associated control scores) + Avg(downstream entity scores))</a:t>
            </a:r>
          </a:p>
          <a:p>
            <a:pPr marL="401320" indent="-342900" fontAlgn="base">
              <a:lnSpc>
                <a:spcPct val="110000"/>
              </a:lnSpc>
              <a:spcBef>
                <a:spcPts val="500"/>
              </a:spcBef>
              <a:spcAft>
                <a:spcPts val="500"/>
              </a:spcAft>
              <a:buClr>
                <a:schemeClr val="bg1"/>
              </a:buClr>
              <a:buFont typeface="Arial" panose="020B0604020202020204" pitchFamily="34" charset="0"/>
              <a:buChar char="•"/>
              <a:defRPr/>
            </a:pPr>
            <a:endParaRPr lang="en-US" sz="1400" dirty="0">
              <a:solidFill>
                <a:schemeClr val="bg1"/>
              </a:solidFill>
            </a:endParaRPr>
          </a:p>
        </p:txBody>
      </p:sp>
      <p:cxnSp>
        <p:nvCxnSpPr>
          <p:cNvPr id="5" name="Straight Connector 4">
            <a:extLst>
              <a:ext uri="{FF2B5EF4-FFF2-40B4-BE49-F238E27FC236}">
                <a16:creationId xmlns:a16="http://schemas.microsoft.com/office/drawing/2014/main" id="{E95EA633-7DF8-4500-F49B-8EAB689B3FEC}"/>
              </a:ext>
            </a:extLst>
          </p:cNvPr>
          <p:cNvCxnSpPr>
            <a:cxnSpLocks/>
          </p:cNvCxnSpPr>
          <p:nvPr/>
        </p:nvCxnSpPr>
        <p:spPr>
          <a:xfrm>
            <a:off x="8636960" y="1348099"/>
            <a:ext cx="0" cy="4760411"/>
          </a:xfrm>
          <a:prstGeom prst="line">
            <a:avLst/>
          </a:prstGeom>
          <a:ln>
            <a:solidFill>
              <a:srgbClr val="81B5A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62C612E-8E03-5F5C-8644-23556D398CAE}"/>
              </a:ext>
            </a:extLst>
          </p:cNvPr>
          <p:cNvSpPr txBox="1"/>
          <p:nvPr/>
        </p:nvSpPr>
        <p:spPr>
          <a:xfrm>
            <a:off x="3812929" y="1512733"/>
            <a:ext cx="1203026" cy="523220"/>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Authority document</a:t>
            </a:r>
            <a:endParaRPr lang="en-US" b="1" dirty="0">
              <a:solidFill>
                <a:schemeClr val="bg1"/>
              </a:solidFill>
            </a:endParaRPr>
          </a:p>
        </p:txBody>
      </p:sp>
      <p:sp>
        <p:nvSpPr>
          <p:cNvPr id="7" name="TextBox 6">
            <a:extLst>
              <a:ext uri="{FF2B5EF4-FFF2-40B4-BE49-F238E27FC236}">
                <a16:creationId xmlns:a16="http://schemas.microsoft.com/office/drawing/2014/main" id="{08EB5A0B-14CA-E5BA-859A-E2DEE6661BA0}"/>
              </a:ext>
            </a:extLst>
          </p:cNvPr>
          <p:cNvSpPr txBox="1"/>
          <p:nvPr/>
        </p:nvSpPr>
        <p:spPr>
          <a:xfrm>
            <a:off x="3808941" y="2628467"/>
            <a:ext cx="1203027"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Citation</a:t>
            </a:r>
            <a:endParaRPr lang="en-US" b="1" dirty="0">
              <a:solidFill>
                <a:schemeClr val="bg1"/>
              </a:solidFill>
            </a:endParaRPr>
          </a:p>
        </p:txBody>
      </p:sp>
      <p:sp>
        <p:nvSpPr>
          <p:cNvPr id="8" name="TextBox 7">
            <a:extLst>
              <a:ext uri="{FF2B5EF4-FFF2-40B4-BE49-F238E27FC236}">
                <a16:creationId xmlns:a16="http://schemas.microsoft.com/office/drawing/2014/main" id="{AC642871-3436-EDD7-504E-A81B31BCBD8D}"/>
              </a:ext>
            </a:extLst>
          </p:cNvPr>
          <p:cNvSpPr txBox="1"/>
          <p:nvPr/>
        </p:nvSpPr>
        <p:spPr>
          <a:xfrm>
            <a:off x="1371904" y="2620574"/>
            <a:ext cx="1203026"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Policy</a:t>
            </a:r>
            <a:endParaRPr lang="en-US" b="1" dirty="0">
              <a:solidFill>
                <a:schemeClr val="bg1"/>
              </a:solidFill>
            </a:endParaRPr>
          </a:p>
        </p:txBody>
      </p:sp>
      <p:sp>
        <p:nvSpPr>
          <p:cNvPr id="9" name="TextBox 8">
            <a:extLst>
              <a:ext uri="{FF2B5EF4-FFF2-40B4-BE49-F238E27FC236}">
                <a16:creationId xmlns:a16="http://schemas.microsoft.com/office/drawing/2014/main" id="{A8C5DB84-5431-D243-669F-C761173D1C7A}"/>
              </a:ext>
            </a:extLst>
          </p:cNvPr>
          <p:cNvSpPr txBox="1"/>
          <p:nvPr/>
        </p:nvSpPr>
        <p:spPr>
          <a:xfrm>
            <a:off x="497722" y="3625032"/>
            <a:ext cx="1203026"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Policy</a:t>
            </a:r>
            <a:endParaRPr lang="en-US" b="1" dirty="0">
              <a:solidFill>
                <a:schemeClr val="bg1"/>
              </a:solidFill>
            </a:endParaRPr>
          </a:p>
        </p:txBody>
      </p:sp>
      <p:sp>
        <p:nvSpPr>
          <p:cNvPr id="10" name="TextBox 9">
            <a:extLst>
              <a:ext uri="{FF2B5EF4-FFF2-40B4-BE49-F238E27FC236}">
                <a16:creationId xmlns:a16="http://schemas.microsoft.com/office/drawing/2014/main" id="{97A559A5-FDCE-734B-9A99-C6845AECFD9B}"/>
              </a:ext>
            </a:extLst>
          </p:cNvPr>
          <p:cNvSpPr txBox="1"/>
          <p:nvPr/>
        </p:nvSpPr>
        <p:spPr>
          <a:xfrm>
            <a:off x="2376706" y="3625032"/>
            <a:ext cx="1203026" cy="523220"/>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Control objective</a:t>
            </a:r>
            <a:endParaRPr lang="en-US" b="1" dirty="0">
              <a:solidFill>
                <a:schemeClr val="bg1"/>
              </a:solidFill>
            </a:endParaRPr>
          </a:p>
        </p:txBody>
      </p:sp>
      <p:sp>
        <p:nvSpPr>
          <p:cNvPr id="11" name="TextBox 10">
            <a:extLst>
              <a:ext uri="{FF2B5EF4-FFF2-40B4-BE49-F238E27FC236}">
                <a16:creationId xmlns:a16="http://schemas.microsoft.com/office/drawing/2014/main" id="{4AB0746B-1A1E-CB94-66A5-4F47E2F51EF0}"/>
              </a:ext>
            </a:extLst>
          </p:cNvPr>
          <p:cNvSpPr txBox="1"/>
          <p:nvPr/>
        </p:nvSpPr>
        <p:spPr>
          <a:xfrm>
            <a:off x="5213047" y="3574415"/>
            <a:ext cx="1203026"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Citation</a:t>
            </a:r>
            <a:endParaRPr lang="en-US" b="1" dirty="0">
              <a:solidFill>
                <a:schemeClr val="bg1"/>
              </a:solidFill>
            </a:endParaRPr>
          </a:p>
        </p:txBody>
      </p:sp>
      <p:sp>
        <p:nvSpPr>
          <p:cNvPr id="12" name="TextBox 11">
            <a:extLst>
              <a:ext uri="{FF2B5EF4-FFF2-40B4-BE49-F238E27FC236}">
                <a16:creationId xmlns:a16="http://schemas.microsoft.com/office/drawing/2014/main" id="{043AA33E-A7DD-8DB1-DCB5-2E7420CB4B20}"/>
              </a:ext>
            </a:extLst>
          </p:cNvPr>
          <p:cNvSpPr txBox="1"/>
          <p:nvPr/>
        </p:nvSpPr>
        <p:spPr>
          <a:xfrm>
            <a:off x="7079559" y="2654026"/>
            <a:ext cx="1221133"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Entity type</a:t>
            </a:r>
            <a:endParaRPr lang="en-US" b="1" dirty="0">
              <a:solidFill>
                <a:schemeClr val="bg1"/>
              </a:solidFill>
            </a:endParaRPr>
          </a:p>
        </p:txBody>
      </p:sp>
      <p:sp>
        <p:nvSpPr>
          <p:cNvPr id="13" name="TextBox 12">
            <a:extLst>
              <a:ext uri="{FF2B5EF4-FFF2-40B4-BE49-F238E27FC236}">
                <a16:creationId xmlns:a16="http://schemas.microsoft.com/office/drawing/2014/main" id="{86EF1499-E519-24B8-3A31-A9F3974B42D8}"/>
              </a:ext>
            </a:extLst>
          </p:cNvPr>
          <p:cNvSpPr txBox="1"/>
          <p:nvPr/>
        </p:nvSpPr>
        <p:spPr>
          <a:xfrm>
            <a:off x="7079559" y="3574414"/>
            <a:ext cx="1203026"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Entity</a:t>
            </a:r>
            <a:endParaRPr lang="en-US" b="1" dirty="0">
              <a:solidFill>
                <a:schemeClr val="bg1"/>
              </a:solidFill>
            </a:endParaRPr>
          </a:p>
        </p:txBody>
      </p:sp>
      <p:sp>
        <p:nvSpPr>
          <p:cNvPr id="14" name="TextBox 13">
            <a:extLst>
              <a:ext uri="{FF2B5EF4-FFF2-40B4-BE49-F238E27FC236}">
                <a16:creationId xmlns:a16="http://schemas.microsoft.com/office/drawing/2014/main" id="{35A5CF05-6C50-F257-90B4-1C298AEEBC3F}"/>
              </a:ext>
            </a:extLst>
          </p:cNvPr>
          <p:cNvSpPr txBox="1"/>
          <p:nvPr/>
        </p:nvSpPr>
        <p:spPr>
          <a:xfrm>
            <a:off x="1108982" y="5262949"/>
            <a:ext cx="1203026" cy="523220"/>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Control objective</a:t>
            </a:r>
            <a:endParaRPr lang="en-US" b="1" dirty="0">
              <a:solidFill>
                <a:schemeClr val="bg1"/>
              </a:solidFill>
            </a:endParaRPr>
          </a:p>
        </p:txBody>
      </p:sp>
      <p:sp>
        <p:nvSpPr>
          <p:cNvPr id="15" name="TextBox 14">
            <a:extLst>
              <a:ext uri="{FF2B5EF4-FFF2-40B4-BE49-F238E27FC236}">
                <a16:creationId xmlns:a16="http://schemas.microsoft.com/office/drawing/2014/main" id="{846CD6F7-DF80-5B26-7E32-08334E6E23DC}"/>
              </a:ext>
            </a:extLst>
          </p:cNvPr>
          <p:cNvSpPr txBox="1"/>
          <p:nvPr/>
        </p:nvSpPr>
        <p:spPr>
          <a:xfrm>
            <a:off x="3709127" y="5266180"/>
            <a:ext cx="1203026"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Control</a:t>
            </a:r>
            <a:endParaRPr lang="en-US" b="1" dirty="0">
              <a:solidFill>
                <a:schemeClr val="bg1"/>
              </a:solidFill>
            </a:endParaRPr>
          </a:p>
        </p:txBody>
      </p:sp>
      <p:cxnSp>
        <p:nvCxnSpPr>
          <p:cNvPr id="16" name="Straight Arrow Connector 15">
            <a:extLst>
              <a:ext uri="{FF2B5EF4-FFF2-40B4-BE49-F238E27FC236}">
                <a16:creationId xmlns:a16="http://schemas.microsoft.com/office/drawing/2014/main" id="{3934A990-7F1E-46C4-ED60-90C690E22291}"/>
              </a:ext>
            </a:extLst>
          </p:cNvPr>
          <p:cNvCxnSpPr>
            <a:cxnSpLocks/>
            <a:stCxn id="7" idx="0"/>
            <a:endCxn id="6" idx="2"/>
          </p:cNvCxnSpPr>
          <p:nvPr/>
        </p:nvCxnSpPr>
        <p:spPr>
          <a:xfrm flipV="1">
            <a:off x="4410455" y="2035953"/>
            <a:ext cx="3987" cy="592514"/>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A3F19DC-F7D2-0CCB-46ED-AB476D0D7A86}"/>
              </a:ext>
            </a:extLst>
          </p:cNvPr>
          <p:cNvCxnSpPr>
            <a:cxnSpLocks/>
            <a:stCxn id="14" idx="0"/>
            <a:endCxn id="10" idx="2"/>
          </p:cNvCxnSpPr>
          <p:nvPr/>
        </p:nvCxnSpPr>
        <p:spPr>
          <a:xfrm flipV="1">
            <a:off x="1710495" y="4148252"/>
            <a:ext cx="1267724" cy="111469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360F8D8-6300-21BD-564F-4AC7A3E98015}"/>
              </a:ext>
            </a:extLst>
          </p:cNvPr>
          <p:cNvCxnSpPr>
            <a:cxnSpLocks/>
            <a:stCxn id="15" idx="0"/>
            <a:endCxn id="10" idx="2"/>
          </p:cNvCxnSpPr>
          <p:nvPr/>
        </p:nvCxnSpPr>
        <p:spPr>
          <a:xfrm flipH="1" flipV="1">
            <a:off x="2978219" y="4148252"/>
            <a:ext cx="1332421" cy="111792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82ACC94-E9E1-2AE5-757C-5EE1AFBA7D4D}"/>
              </a:ext>
            </a:extLst>
          </p:cNvPr>
          <p:cNvCxnSpPr>
            <a:cxnSpLocks/>
            <a:stCxn id="10" idx="0"/>
            <a:endCxn id="8" idx="2"/>
          </p:cNvCxnSpPr>
          <p:nvPr/>
        </p:nvCxnSpPr>
        <p:spPr>
          <a:xfrm flipH="1" flipV="1">
            <a:off x="1973417" y="2928351"/>
            <a:ext cx="1004802" cy="69668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F409856-0251-D56F-ED4B-A5A102E8292F}"/>
              </a:ext>
            </a:extLst>
          </p:cNvPr>
          <p:cNvCxnSpPr>
            <a:cxnSpLocks/>
            <a:stCxn id="9" idx="0"/>
            <a:endCxn id="8" idx="2"/>
          </p:cNvCxnSpPr>
          <p:nvPr/>
        </p:nvCxnSpPr>
        <p:spPr>
          <a:xfrm flipV="1">
            <a:off x="1099235" y="2928351"/>
            <a:ext cx="874182" cy="69668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A991875-D177-78AA-F350-1F57B3BCBD59}"/>
              </a:ext>
            </a:extLst>
          </p:cNvPr>
          <p:cNvCxnSpPr>
            <a:cxnSpLocks/>
            <a:stCxn id="10" idx="0"/>
            <a:endCxn id="7" idx="2"/>
          </p:cNvCxnSpPr>
          <p:nvPr/>
        </p:nvCxnSpPr>
        <p:spPr>
          <a:xfrm flipV="1">
            <a:off x="2978219" y="2936244"/>
            <a:ext cx="1432236" cy="68878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0B3C60C-AC8E-1F5A-2493-D35E5E29F539}"/>
              </a:ext>
            </a:extLst>
          </p:cNvPr>
          <p:cNvCxnSpPr>
            <a:cxnSpLocks/>
            <a:stCxn id="11" idx="0"/>
            <a:endCxn id="7" idx="2"/>
          </p:cNvCxnSpPr>
          <p:nvPr/>
        </p:nvCxnSpPr>
        <p:spPr>
          <a:xfrm flipH="1" flipV="1">
            <a:off x="4410455" y="2936244"/>
            <a:ext cx="1404105" cy="63817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23BE774-C4AA-0F78-86B1-818AAFCCF9E7}"/>
              </a:ext>
            </a:extLst>
          </p:cNvPr>
          <p:cNvCxnSpPr>
            <a:cxnSpLocks/>
            <a:stCxn id="13" idx="0"/>
            <a:endCxn id="12" idx="2"/>
          </p:cNvCxnSpPr>
          <p:nvPr/>
        </p:nvCxnSpPr>
        <p:spPr>
          <a:xfrm flipV="1">
            <a:off x="7681072" y="2961803"/>
            <a:ext cx="9054" cy="61261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F6CBC14-D51E-128F-E3B9-A2EED97B8164}"/>
              </a:ext>
            </a:extLst>
          </p:cNvPr>
          <p:cNvCxnSpPr>
            <a:cxnSpLocks/>
            <a:stCxn id="15" idx="0"/>
            <a:endCxn id="13" idx="2"/>
          </p:cNvCxnSpPr>
          <p:nvPr/>
        </p:nvCxnSpPr>
        <p:spPr>
          <a:xfrm flipV="1">
            <a:off x="4310640" y="3882191"/>
            <a:ext cx="3370432" cy="1383989"/>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169BB90-BBC9-D774-CB67-896883B68799}"/>
              </a:ext>
            </a:extLst>
          </p:cNvPr>
          <p:cNvSpPr txBox="1"/>
          <p:nvPr/>
        </p:nvSpPr>
        <p:spPr>
          <a:xfrm>
            <a:off x="8934267" y="777865"/>
            <a:ext cx="3009465" cy="784830"/>
          </a:xfrm>
          <a:prstGeom prst="rect">
            <a:avLst/>
          </a:prstGeom>
          <a:noFill/>
        </p:spPr>
        <p:txBody>
          <a:bodyPr wrap="square">
            <a:spAutoFit/>
          </a:bodyPr>
          <a:lstStyle/>
          <a:p>
            <a:pPr marL="0" indent="0">
              <a:buNone/>
            </a:pPr>
            <a:r>
              <a:rPr lang="en-GB" sz="1500" dirty="0">
                <a:solidFill>
                  <a:srgbClr val="62D84E"/>
                </a:solidFill>
              </a:rPr>
              <a:t>Compliance scoring is rolled up through the </a:t>
            </a:r>
            <a:r>
              <a:rPr lang="en-GB" sz="1500" b="1" dirty="0">
                <a:solidFill>
                  <a:srgbClr val="62D84E"/>
                </a:solidFill>
              </a:rPr>
              <a:t>compliance</a:t>
            </a:r>
            <a:r>
              <a:rPr lang="en-GB" sz="1500" dirty="0">
                <a:solidFill>
                  <a:srgbClr val="62D84E"/>
                </a:solidFill>
              </a:rPr>
              <a:t> and </a:t>
            </a:r>
            <a:r>
              <a:rPr lang="en-GB" sz="1500" b="1" dirty="0">
                <a:solidFill>
                  <a:srgbClr val="62D84E"/>
                </a:solidFill>
              </a:rPr>
              <a:t>entity</a:t>
            </a:r>
            <a:r>
              <a:rPr lang="en-GB" sz="1500" dirty="0">
                <a:solidFill>
                  <a:srgbClr val="62D84E"/>
                </a:solidFill>
              </a:rPr>
              <a:t> hierarchies</a:t>
            </a:r>
          </a:p>
        </p:txBody>
      </p:sp>
      <p:sp>
        <p:nvSpPr>
          <p:cNvPr id="25" name="TextBox 24">
            <a:extLst>
              <a:ext uri="{FF2B5EF4-FFF2-40B4-BE49-F238E27FC236}">
                <a16:creationId xmlns:a16="http://schemas.microsoft.com/office/drawing/2014/main" id="{48DDADAB-CBA6-F723-0655-7B10673E9884}"/>
              </a:ext>
            </a:extLst>
          </p:cNvPr>
          <p:cNvSpPr txBox="1"/>
          <p:nvPr/>
        </p:nvSpPr>
        <p:spPr>
          <a:xfrm>
            <a:off x="7079559" y="5262949"/>
            <a:ext cx="1203026" cy="307777"/>
          </a:xfrm>
          <a:prstGeom prst="rect">
            <a:avLst/>
          </a:prstGeom>
          <a:solidFill>
            <a:srgbClr val="379099"/>
          </a:solidFill>
          <a:ln>
            <a:solidFill>
              <a:srgbClr val="286771"/>
            </a:solidFill>
          </a:ln>
        </p:spPr>
        <p:txBody>
          <a:bodyPr wrap="square" rtlCol="0">
            <a:spAutoFit/>
          </a:bodyPr>
          <a:lstStyle/>
          <a:p>
            <a:pPr algn="ctr"/>
            <a:r>
              <a:rPr lang="en-US" sz="1400" b="1" dirty="0">
                <a:solidFill>
                  <a:schemeClr val="bg1"/>
                </a:solidFill>
              </a:rPr>
              <a:t>Entity</a:t>
            </a:r>
            <a:endParaRPr lang="en-US" b="1" dirty="0">
              <a:solidFill>
                <a:schemeClr val="bg1"/>
              </a:solidFill>
            </a:endParaRPr>
          </a:p>
        </p:txBody>
      </p:sp>
      <p:cxnSp>
        <p:nvCxnSpPr>
          <p:cNvPr id="26" name="Straight Arrow Connector 25">
            <a:extLst>
              <a:ext uri="{FF2B5EF4-FFF2-40B4-BE49-F238E27FC236}">
                <a16:creationId xmlns:a16="http://schemas.microsoft.com/office/drawing/2014/main" id="{7675DD6B-681A-2353-2E02-8EDE375B527D}"/>
              </a:ext>
            </a:extLst>
          </p:cNvPr>
          <p:cNvCxnSpPr>
            <a:cxnSpLocks/>
            <a:stCxn id="25" idx="0"/>
            <a:endCxn id="13" idx="2"/>
          </p:cNvCxnSpPr>
          <p:nvPr/>
        </p:nvCxnSpPr>
        <p:spPr>
          <a:xfrm flipV="1">
            <a:off x="7681072" y="3882191"/>
            <a:ext cx="0" cy="138075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69284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solidFill>
                  <a:srgbClr val="62D84E"/>
                </a:solidFill>
              </a:rPr>
              <a:t>Configuring Control Attestation</a:t>
            </a:r>
            <a:endParaRPr lang="en-US" sz="4500" dirty="0">
              <a:solidFill>
                <a:srgbClr val="62D84E"/>
              </a:solidFill>
            </a:endParaRPr>
          </a:p>
        </p:txBody>
      </p:sp>
    </p:spTree>
    <p:extLst>
      <p:ext uri="{BB962C8B-B14F-4D97-AF65-F5344CB8AC3E}">
        <p14:creationId xmlns:p14="http://schemas.microsoft.com/office/powerpoint/2010/main" val="36252124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6B06B-7BA6-A961-D2E3-28AAE3C7F0EB}"/>
              </a:ext>
            </a:extLst>
          </p:cNvPr>
          <p:cNvSpPr>
            <a:spLocks noGrp="1"/>
          </p:cNvSpPr>
          <p:nvPr>
            <p:ph type="title"/>
          </p:nvPr>
        </p:nvSpPr>
        <p:spPr/>
        <p:txBody>
          <a:bodyPr/>
          <a:lstStyle/>
          <a:p>
            <a:r>
              <a:rPr lang="en-US" dirty="0"/>
              <a:t>Attestation designer</a:t>
            </a:r>
          </a:p>
        </p:txBody>
      </p:sp>
      <p:sp>
        <p:nvSpPr>
          <p:cNvPr id="4" name="TextBox 3">
            <a:extLst>
              <a:ext uri="{FF2B5EF4-FFF2-40B4-BE49-F238E27FC236}">
                <a16:creationId xmlns:a16="http://schemas.microsoft.com/office/drawing/2014/main" id="{41B18F23-DADD-FD6D-9E4B-48D13BE39F49}"/>
              </a:ext>
            </a:extLst>
          </p:cNvPr>
          <p:cNvSpPr txBox="1"/>
          <p:nvPr/>
        </p:nvSpPr>
        <p:spPr>
          <a:xfrm>
            <a:off x="449251" y="1029941"/>
            <a:ext cx="11188711" cy="1631216"/>
          </a:xfrm>
          <a:prstGeom prst="rect">
            <a:avLst/>
          </a:prstGeom>
          <a:noFill/>
        </p:spPr>
        <p:txBody>
          <a:bodyPr wrap="square">
            <a:spAutoFit/>
          </a:bodyPr>
          <a:lstStyle/>
          <a:p>
            <a:pPr>
              <a:spcAft>
                <a:spcPts val="600"/>
              </a:spcAft>
            </a:pPr>
            <a:r>
              <a:rPr lang="en-US" sz="1800" dirty="0">
                <a:effectLst/>
                <a:latin typeface="Century Gothic" panose="020B0502020202020204" pitchFamily="34" charset="0"/>
                <a:ea typeface="Calibri" panose="020F0502020204030204" pitchFamily="34" charset="0"/>
                <a:cs typeface="Arial" panose="020B0604020202020204" pitchFamily="34" charset="0"/>
              </a:rPr>
              <a:t>Each Attestation Assessment is made up of metric categories (question categories) that contain one or more assessment metrics (questions). Questions can easily be configured and added to attestation assessments.</a:t>
            </a:r>
          </a:p>
          <a:p>
            <a:pPr>
              <a:spcAft>
                <a:spcPts val="600"/>
              </a:spcAft>
            </a:pPr>
            <a:endParaRPr lang="en-US" sz="1800" dirty="0">
              <a:latin typeface="Century Gothic" panose="020B0502020202020204" pitchFamily="34" charset="0"/>
              <a:ea typeface="Calibri" panose="020F0502020204030204" pitchFamily="34" charset="0"/>
              <a:cs typeface="Arial" panose="020B0604020202020204" pitchFamily="34" charset="0"/>
            </a:endParaRPr>
          </a:p>
          <a:p>
            <a:pPr>
              <a:spcAft>
                <a:spcPts val="600"/>
              </a:spcAft>
            </a:pP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AE467F2F-9E85-BF51-AAF9-7184426B256D}"/>
              </a:ext>
            </a:extLst>
          </p:cNvPr>
          <p:cNvGrpSpPr/>
          <p:nvPr/>
        </p:nvGrpSpPr>
        <p:grpSpPr>
          <a:xfrm>
            <a:off x="548107" y="2179679"/>
            <a:ext cx="10026900" cy="3864538"/>
            <a:chOff x="449251" y="2073349"/>
            <a:chExt cx="10026900" cy="3864538"/>
          </a:xfrm>
        </p:grpSpPr>
        <p:pic>
          <p:nvPicPr>
            <p:cNvPr id="6" name="Picture 5">
              <a:extLst>
                <a:ext uri="{FF2B5EF4-FFF2-40B4-BE49-F238E27FC236}">
                  <a16:creationId xmlns:a16="http://schemas.microsoft.com/office/drawing/2014/main" id="{1A1611E9-A027-ACF2-59E2-449EC1A9C30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799"/>
            <a:stretch/>
          </p:blipFill>
          <p:spPr>
            <a:xfrm>
              <a:off x="449251" y="2073349"/>
              <a:ext cx="10026900" cy="3864538"/>
            </a:xfrm>
            <a:prstGeom prst="rect">
              <a:avLst/>
            </a:prstGeom>
            <a:ln w="6350">
              <a:solidFill>
                <a:schemeClr val="tx1"/>
              </a:solidFill>
            </a:ln>
          </p:spPr>
        </p:pic>
        <p:sp>
          <p:nvSpPr>
            <p:cNvPr id="7" name="TextBox 6">
              <a:extLst>
                <a:ext uri="{FF2B5EF4-FFF2-40B4-BE49-F238E27FC236}">
                  <a16:creationId xmlns:a16="http://schemas.microsoft.com/office/drawing/2014/main" id="{97EF02D2-010B-8537-1273-7C0F96D60392}"/>
                </a:ext>
              </a:extLst>
            </p:cNvPr>
            <p:cNvSpPr txBox="1"/>
            <p:nvPr/>
          </p:nvSpPr>
          <p:spPr>
            <a:xfrm>
              <a:off x="967563" y="4742004"/>
              <a:ext cx="1967023" cy="1086055"/>
            </a:xfrm>
            <a:prstGeom prst="rect">
              <a:avLst/>
            </a:prstGeom>
            <a:noFill/>
            <a:ln w="28575">
              <a:solidFill>
                <a:srgbClr val="62D84E"/>
              </a:solidFill>
            </a:ln>
          </p:spPr>
          <p:txBody>
            <a:bodyPr wrap="square" rtlCol="0">
              <a:noAutofit/>
            </a:bodyPr>
            <a:lstStyle/>
            <a:p>
              <a:pPr algn="l">
                <a:spcBef>
                  <a:spcPts val="300"/>
                </a:spcBef>
              </a:pPr>
              <a:endParaRPr lang="en-US" sz="1600" dirty="0"/>
            </a:p>
          </p:txBody>
        </p:sp>
        <p:sp>
          <p:nvSpPr>
            <p:cNvPr id="8" name="TextBox 7">
              <a:extLst>
                <a:ext uri="{FF2B5EF4-FFF2-40B4-BE49-F238E27FC236}">
                  <a16:creationId xmlns:a16="http://schemas.microsoft.com/office/drawing/2014/main" id="{466A64B2-F37D-D411-27D9-46964B0FC511}"/>
                </a:ext>
              </a:extLst>
            </p:cNvPr>
            <p:cNvSpPr txBox="1"/>
            <p:nvPr/>
          </p:nvSpPr>
          <p:spPr>
            <a:xfrm>
              <a:off x="491782" y="3836637"/>
              <a:ext cx="1326386" cy="310062"/>
            </a:xfrm>
            <a:prstGeom prst="rect">
              <a:avLst/>
            </a:prstGeom>
            <a:noFill/>
            <a:ln w="28575">
              <a:solidFill>
                <a:srgbClr val="62D84E"/>
              </a:solidFill>
            </a:ln>
          </p:spPr>
          <p:txBody>
            <a:bodyPr wrap="square" rtlCol="0">
              <a:noAutofit/>
            </a:bodyPr>
            <a:lstStyle/>
            <a:p>
              <a:pPr algn="l">
                <a:spcBef>
                  <a:spcPts val="300"/>
                </a:spcBef>
              </a:pPr>
              <a:endParaRPr lang="en-US" sz="1600" dirty="0"/>
            </a:p>
          </p:txBody>
        </p:sp>
      </p:grpSp>
    </p:spTree>
    <p:extLst>
      <p:ext uri="{BB962C8B-B14F-4D97-AF65-F5344CB8AC3E}">
        <p14:creationId xmlns:p14="http://schemas.microsoft.com/office/powerpoint/2010/main" val="19988187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attestation assessment</a:t>
            </a:r>
            <a:endParaRPr lang="en-US" dirty="0"/>
          </a:p>
        </p:txBody>
      </p:sp>
      <p:sp>
        <p:nvSpPr>
          <p:cNvPr id="9" name="Content Placeholder 8"/>
          <p:cNvSpPr>
            <a:spLocks noGrp="1"/>
          </p:cNvSpPr>
          <p:nvPr>
            <p:ph sz="half" idx="1"/>
          </p:nvPr>
        </p:nvSpPr>
        <p:spPr>
          <a:xfrm>
            <a:off x="452330" y="1019136"/>
            <a:ext cx="5383398" cy="4597347"/>
          </a:xfrm>
        </p:spPr>
        <p:txBody>
          <a:bodyPr vert="horz" lIns="91440" tIns="45720" rIns="91440" bIns="45720" rtlCol="0" anchor="t">
            <a:noAutofit/>
          </a:bodyPr>
          <a:lstStyle/>
          <a:p>
            <a:r>
              <a:rPr lang="en-US" sz="1950" dirty="0"/>
              <a:t>Is the control implemented</a:t>
            </a:r>
          </a:p>
          <a:p>
            <a:pPr lvl="1" indent="-233045"/>
            <a:r>
              <a:rPr lang="en-US" sz="1400" dirty="0"/>
              <a:t>Yes</a:t>
            </a:r>
          </a:p>
          <a:p>
            <a:pPr lvl="1" indent="-233045"/>
            <a:r>
              <a:rPr lang="en-US" sz="1400" dirty="0"/>
              <a:t>No</a:t>
            </a:r>
          </a:p>
          <a:p>
            <a:pPr lvl="1" indent="-233045"/>
            <a:r>
              <a:rPr lang="en-US" sz="1400" dirty="0"/>
              <a:t>Not applicable</a:t>
            </a:r>
          </a:p>
          <a:p>
            <a:endParaRPr lang="en-US" dirty="0"/>
          </a:p>
        </p:txBody>
      </p:sp>
      <p:sp>
        <p:nvSpPr>
          <p:cNvPr id="12" name="Content Placeholder 11"/>
          <p:cNvSpPr>
            <a:spLocks noGrp="1"/>
          </p:cNvSpPr>
          <p:nvPr>
            <p:ph sz="half" idx="2"/>
          </p:nvPr>
        </p:nvSpPr>
        <p:spPr>
          <a:xfrm>
            <a:off x="6236167" y="1019136"/>
            <a:ext cx="5383398" cy="4597347"/>
          </a:xfrm>
        </p:spPr>
        <p:txBody>
          <a:bodyPr vert="horz" lIns="91440" tIns="45720" rIns="91440" bIns="45720" rtlCol="0" anchor="t">
            <a:noAutofit/>
          </a:bodyPr>
          <a:lstStyle/>
          <a:p>
            <a:r>
              <a:rPr lang="en-US" sz="1950" dirty="0"/>
              <a:t>If yes, Attach evidence</a:t>
            </a:r>
          </a:p>
          <a:p>
            <a:r>
              <a:rPr lang="en-US" sz="1950" dirty="0"/>
              <a:t>Explain</a:t>
            </a:r>
          </a:p>
          <a:p>
            <a:pPr marL="0" indent="0">
              <a:buNone/>
            </a:pPr>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8057" y="2745023"/>
            <a:ext cx="10055781" cy="2602578"/>
          </a:xfrm>
          <a:prstGeom prst="rect">
            <a:avLst/>
          </a:prstGeom>
          <a:ln w="6350">
            <a:solidFill>
              <a:schemeClr val="tx1"/>
            </a:solidFill>
          </a:ln>
          <a:effectLst/>
        </p:spPr>
      </p:pic>
    </p:spTree>
    <p:extLst>
      <p:ext uri="{BB962C8B-B14F-4D97-AF65-F5344CB8AC3E}">
        <p14:creationId xmlns:p14="http://schemas.microsoft.com/office/powerpoint/2010/main" val="3148689642"/>
      </p:ext>
    </p:extLst>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77CE3-572E-92FB-D276-1D0E1EAE12E0}"/>
              </a:ext>
            </a:extLst>
          </p:cNvPr>
          <p:cNvSpPr>
            <a:spLocks noGrp="1"/>
          </p:cNvSpPr>
          <p:nvPr>
            <p:ph type="title"/>
          </p:nvPr>
        </p:nvSpPr>
        <p:spPr/>
        <p:txBody>
          <a:bodyPr/>
          <a:lstStyle/>
          <a:p>
            <a:r>
              <a:rPr lang="en-US" dirty="0"/>
              <a:t>Control Attestation with Smart Assessment Engine</a:t>
            </a:r>
          </a:p>
        </p:txBody>
      </p:sp>
      <p:pic>
        <p:nvPicPr>
          <p:cNvPr id="6" name="Picture 5">
            <a:extLst>
              <a:ext uri="{FF2B5EF4-FFF2-40B4-BE49-F238E27FC236}">
                <a16:creationId xmlns:a16="http://schemas.microsoft.com/office/drawing/2014/main" id="{60D0BCAA-6ADE-2386-E119-DFD96F9819C4}"/>
              </a:ext>
            </a:extLst>
          </p:cNvPr>
          <p:cNvPicPr>
            <a:picLocks noChangeAspect="1"/>
          </p:cNvPicPr>
          <p:nvPr/>
        </p:nvPicPr>
        <p:blipFill>
          <a:blip r:embed="rId3"/>
          <a:stretch>
            <a:fillRect/>
          </a:stretch>
        </p:blipFill>
        <p:spPr>
          <a:xfrm>
            <a:off x="523392" y="1246123"/>
            <a:ext cx="11188711" cy="4818496"/>
          </a:xfrm>
          <a:prstGeom prst="rect">
            <a:avLst/>
          </a:prstGeom>
          <a:ln w="6350">
            <a:solidFill>
              <a:schemeClr val="tx1"/>
            </a:solidFill>
          </a:ln>
          <a:effectLst/>
        </p:spPr>
      </p:pic>
      <p:sp>
        <p:nvSpPr>
          <p:cNvPr id="7" name="TextBox 6">
            <a:extLst>
              <a:ext uri="{FF2B5EF4-FFF2-40B4-BE49-F238E27FC236}">
                <a16:creationId xmlns:a16="http://schemas.microsoft.com/office/drawing/2014/main" id="{A1ED1B26-C9A2-E622-ABC2-7D955D7AF0CE}"/>
              </a:ext>
            </a:extLst>
          </p:cNvPr>
          <p:cNvSpPr txBox="1"/>
          <p:nvPr/>
        </p:nvSpPr>
        <p:spPr>
          <a:xfrm>
            <a:off x="1079653" y="4351663"/>
            <a:ext cx="936434" cy="286438"/>
          </a:xfrm>
          <a:prstGeom prst="rect">
            <a:avLst/>
          </a:prstGeom>
          <a:noFill/>
          <a:ln w="57150">
            <a:solidFill>
              <a:srgbClr val="62D84E"/>
            </a:solidFill>
          </a:ln>
        </p:spPr>
        <p:txBody>
          <a:bodyPr wrap="square" rtlCol="0">
            <a:noAutofit/>
          </a:bodyPr>
          <a:lstStyle/>
          <a:p>
            <a:pPr algn="l">
              <a:spcBef>
                <a:spcPts val="300"/>
              </a:spcBef>
            </a:pPr>
            <a:endParaRPr lang="en-US" sz="1600" dirty="0"/>
          </a:p>
        </p:txBody>
      </p:sp>
    </p:spTree>
    <p:extLst>
      <p:ext uri="{BB962C8B-B14F-4D97-AF65-F5344CB8AC3E}">
        <p14:creationId xmlns:p14="http://schemas.microsoft.com/office/powerpoint/2010/main" val="737296875"/>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B58EC-E54D-82E1-7BAB-36DAD9443A54}"/>
              </a:ext>
            </a:extLst>
          </p:cNvPr>
          <p:cNvSpPr>
            <a:spLocks noGrp="1"/>
          </p:cNvSpPr>
          <p:nvPr>
            <p:ph type="title"/>
          </p:nvPr>
        </p:nvSpPr>
        <p:spPr/>
        <p:txBody>
          <a:bodyPr/>
          <a:lstStyle/>
          <a:p>
            <a:r>
              <a:rPr lang="en-US" dirty="0"/>
              <a:t>Control Attestation with Smart Assessment Engine</a:t>
            </a:r>
          </a:p>
        </p:txBody>
      </p:sp>
      <p:pic>
        <p:nvPicPr>
          <p:cNvPr id="6" name="Picture 5">
            <a:extLst>
              <a:ext uri="{FF2B5EF4-FFF2-40B4-BE49-F238E27FC236}">
                <a16:creationId xmlns:a16="http://schemas.microsoft.com/office/drawing/2014/main" id="{AB7DA3D7-7FC6-9EDC-AFD1-CE4A6B1C877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73076" y="1350946"/>
            <a:ext cx="8639666" cy="4748992"/>
          </a:xfrm>
          <a:prstGeom prst="rect">
            <a:avLst/>
          </a:prstGeom>
          <a:ln w="6350">
            <a:solidFill>
              <a:schemeClr val="tx1"/>
            </a:solidFill>
          </a:ln>
          <a:effectLst/>
        </p:spPr>
      </p:pic>
      <p:sp>
        <p:nvSpPr>
          <p:cNvPr id="7" name="Rectangle 6">
            <a:extLst>
              <a:ext uri="{FF2B5EF4-FFF2-40B4-BE49-F238E27FC236}">
                <a16:creationId xmlns:a16="http://schemas.microsoft.com/office/drawing/2014/main" id="{550DA856-F9B7-7E04-FC13-97B1C4971497}"/>
              </a:ext>
            </a:extLst>
          </p:cNvPr>
          <p:cNvSpPr/>
          <p:nvPr/>
        </p:nvSpPr>
        <p:spPr>
          <a:xfrm>
            <a:off x="9320269" y="1784734"/>
            <a:ext cx="2317693" cy="42414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dirty="0">
                <a:solidFill>
                  <a:schemeClr val="tx1"/>
                </a:solidFill>
              </a:rPr>
              <a:t>In the general tab details about the assessment template can be added including:</a:t>
            </a:r>
          </a:p>
          <a:p>
            <a:pPr algn="l"/>
            <a:endParaRPr lang="en-US" sz="1600" dirty="0">
              <a:solidFill>
                <a:schemeClr val="tx1"/>
              </a:solidFill>
            </a:endParaRPr>
          </a:p>
          <a:p>
            <a:pPr marL="285750" indent="-285750" algn="l">
              <a:buFontTx/>
              <a:buChar char="-"/>
            </a:pPr>
            <a:r>
              <a:rPr lang="en-US" sz="1600" dirty="0">
                <a:solidFill>
                  <a:schemeClr val="tx1"/>
                </a:solidFill>
              </a:rPr>
              <a:t>Name</a:t>
            </a:r>
          </a:p>
          <a:p>
            <a:pPr marL="285750" indent="-285750" algn="l">
              <a:buFontTx/>
              <a:buChar char="-"/>
            </a:pPr>
            <a:r>
              <a:rPr lang="en-US" sz="1600" dirty="0">
                <a:solidFill>
                  <a:schemeClr val="tx1"/>
                </a:solidFill>
              </a:rPr>
              <a:t>Description</a:t>
            </a:r>
          </a:p>
          <a:p>
            <a:pPr marL="285750" indent="-285750" algn="l">
              <a:buFontTx/>
              <a:buChar char="-"/>
            </a:pPr>
            <a:r>
              <a:rPr lang="en-US" sz="1600" dirty="0">
                <a:solidFill>
                  <a:schemeClr val="tx1"/>
                </a:solidFill>
              </a:rPr>
              <a:t>Template categories (user groups that can use the assessment)</a:t>
            </a:r>
          </a:p>
          <a:p>
            <a:pPr marL="285750" indent="-285750" algn="l">
              <a:buFontTx/>
              <a:buChar char="-"/>
            </a:pPr>
            <a:r>
              <a:rPr lang="en-US" sz="1600" dirty="0">
                <a:solidFill>
                  <a:schemeClr val="tx1"/>
                </a:solidFill>
              </a:rPr>
              <a:t>Assessment target (tables that assessments will access)</a:t>
            </a:r>
          </a:p>
        </p:txBody>
      </p:sp>
      <p:sp>
        <p:nvSpPr>
          <p:cNvPr id="8" name="TextBox 7">
            <a:extLst>
              <a:ext uri="{FF2B5EF4-FFF2-40B4-BE49-F238E27FC236}">
                <a16:creationId xmlns:a16="http://schemas.microsoft.com/office/drawing/2014/main" id="{33FF7CBB-AA69-6088-FFE8-8CF95D4C7CA3}"/>
              </a:ext>
            </a:extLst>
          </p:cNvPr>
          <p:cNvSpPr txBox="1"/>
          <p:nvPr/>
        </p:nvSpPr>
        <p:spPr>
          <a:xfrm>
            <a:off x="449251" y="834774"/>
            <a:ext cx="2765234" cy="407624"/>
          </a:xfrm>
          <a:prstGeom prst="rect">
            <a:avLst/>
          </a:prstGeom>
          <a:noFill/>
        </p:spPr>
        <p:txBody>
          <a:bodyPr wrap="square" rtlCol="0">
            <a:noAutofit/>
          </a:bodyPr>
          <a:lstStyle/>
          <a:p>
            <a:pPr algn="l">
              <a:spcBef>
                <a:spcPts val="300"/>
              </a:spcBef>
            </a:pPr>
            <a:r>
              <a:rPr lang="en-US" sz="2400" dirty="0"/>
              <a:t>Details</a:t>
            </a:r>
          </a:p>
        </p:txBody>
      </p:sp>
    </p:spTree>
    <p:extLst>
      <p:ext uri="{BB962C8B-B14F-4D97-AF65-F5344CB8AC3E}">
        <p14:creationId xmlns:p14="http://schemas.microsoft.com/office/powerpoint/2010/main" val="3697848706"/>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B58EC-E54D-82E1-7BAB-36DAD9443A54}"/>
              </a:ext>
            </a:extLst>
          </p:cNvPr>
          <p:cNvSpPr>
            <a:spLocks noGrp="1"/>
          </p:cNvSpPr>
          <p:nvPr>
            <p:ph type="title"/>
          </p:nvPr>
        </p:nvSpPr>
        <p:spPr/>
        <p:txBody>
          <a:bodyPr/>
          <a:lstStyle/>
          <a:p>
            <a:r>
              <a:rPr lang="en-US" dirty="0"/>
              <a:t>Control Attestation with Smart Assessment Engine</a:t>
            </a:r>
          </a:p>
        </p:txBody>
      </p:sp>
      <p:sp>
        <p:nvSpPr>
          <p:cNvPr id="7" name="Rectangle 6">
            <a:extLst>
              <a:ext uri="{FF2B5EF4-FFF2-40B4-BE49-F238E27FC236}">
                <a16:creationId xmlns:a16="http://schemas.microsoft.com/office/drawing/2014/main" id="{550DA856-F9B7-7E04-FC13-97B1C4971497}"/>
              </a:ext>
            </a:extLst>
          </p:cNvPr>
          <p:cNvSpPr/>
          <p:nvPr/>
        </p:nvSpPr>
        <p:spPr>
          <a:xfrm>
            <a:off x="9320269" y="1944018"/>
            <a:ext cx="2317694" cy="35031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dirty="0">
                <a:solidFill>
                  <a:schemeClr val="tx1"/>
                </a:solidFill>
              </a:rPr>
              <a:t>In the general tab settings can also be configured for the assessment template including:</a:t>
            </a:r>
          </a:p>
          <a:p>
            <a:pPr algn="l"/>
            <a:endParaRPr lang="en-US" sz="1600" dirty="0">
              <a:solidFill>
                <a:schemeClr val="tx1"/>
              </a:solidFill>
            </a:endParaRPr>
          </a:p>
          <a:p>
            <a:pPr marL="285750" indent="-285750" algn="l">
              <a:buFontTx/>
              <a:buChar char="-"/>
            </a:pPr>
            <a:r>
              <a:rPr lang="en-US" sz="1600" dirty="0">
                <a:solidFill>
                  <a:schemeClr val="tx1"/>
                </a:solidFill>
              </a:rPr>
              <a:t>Duration (in days)</a:t>
            </a:r>
          </a:p>
          <a:p>
            <a:pPr marL="285750" indent="-285750" algn="l">
              <a:buFontTx/>
              <a:buChar char="-"/>
            </a:pPr>
            <a:r>
              <a:rPr lang="en-US" sz="1600" dirty="0">
                <a:solidFill>
                  <a:schemeClr val="tx1"/>
                </a:solidFill>
              </a:rPr>
              <a:t>Reader role for the assessment</a:t>
            </a:r>
          </a:p>
        </p:txBody>
      </p:sp>
      <p:pic>
        <p:nvPicPr>
          <p:cNvPr id="4" name="Picture 3">
            <a:extLst>
              <a:ext uri="{FF2B5EF4-FFF2-40B4-BE49-F238E27FC236}">
                <a16:creationId xmlns:a16="http://schemas.microsoft.com/office/drawing/2014/main" id="{466C6E49-AF6B-260F-DEDB-BA7BE6E4ECDD}"/>
              </a:ext>
            </a:extLst>
          </p:cNvPr>
          <p:cNvPicPr>
            <a:picLocks noChangeAspect="1"/>
          </p:cNvPicPr>
          <p:nvPr/>
        </p:nvPicPr>
        <p:blipFill>
          <a:blip r:embed="rId3"/>
          <a:stretch>
            <a:fillRect/>
          </a:stretch>
        </p:blipFill>
        <p:spPr>
          <a:xfrm>
            <a:off x="543521" y="1673477"/>
            <a:ext cx="8646395" cy="3937349"/>
          </a:xfrm>
          <a:prstGeom prst="rect">
            <a:avLst/>
          </a:prstGeom>
          <a:ln w="6350">
            <a:solidFill>
              <a:schemeClr val="tx1"/>
            </a:solidFill>
          </a:ln>
          <a:effectLst/>
        </p:spPr>
      </p:pic>
      <p:sp>
        <p:nvSpPr>
          <p:cNvPr id="5" name="TextBox 4">
            <a:extLst>
              <a:ext uri="{FF2B5EF4-FFF2-40B4-BE49-F238E27FC236}">
                <a16:creationId xmlns:a16="http://schemas.microsoft.com/office/drawing/2014/main" id="{D6FC0C05-218E-F2A6-185F-FA5C18321C73}"/>
              </a:ext>
            </a:extLst>
          </p:cNvPr>
          <p:cNvSpPr txBox="1"/>
          <p:nvPr/>
        </p:nvSpPr>
        <p:spPr>
          <a:xfrm>
            <a:off x="493319" y="834774"/>
            <a:ext cx="2765234" cy="407624"/>
          </a:xfrm>
          <a:prstGeom prst="rect">
            <a:avLst/>
          </a:prstGeom>
          <a:noFill/>
        </p:spPr>
        <p:txBody>
          <a:bodyPr wrap="square" rtlCol="0">
            <a:noAutofit/>
          </a:bodyPr>
          <a:lstStyle/>
          <a:p>
            <a:pPr algn="l">
              <a:spcBef>
                <a:spcPts val="300"/>
              </a:spcBef>
            </a:pPr>
            <a:r>
              <a:rPr lang="en-US" sz="2400" dirty="0"/>
              <a:t>Settings</a:t>
            </a:r>
          </a:p>
        </p:txBody>
      </p:sp>
    </p:spTree>
    <p:extLst>
      <p:ext uri="{BB962C8B-B14F-4D97-AF65-F5344CB8AC3E}">
        <p14:creationId xmlns:p14="http://schemas.microsoft.com/office/powerpoint/2010/main" val="1526081346"/>
      </p:ext>
    </p:extLst>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B58EC-E54D-82E1-7BAB-36DAD9443A54}"/>
              </a:ext>
            </a:extLst>
          </p:cNvPr>
          <p:cNvSpPr>
            <a:spLocks noGrp="1"/>
          </p:cNvSpPr>
          <p:nvPr>
            <p:ph type="title"/>
          </p:nvPr>
        </p:nvSpPr>
        <p:spPr/>
        <p:txBody>
          <a:bodyPr/>
          <a:lstStyle/>
          <a:p>
            <a:r>
              <a:rPr lang="en-US" dirty="0"/>
              <a:t>Control Attestation with Smart Assessment Engine</a:t>
            </a:r>
          </a:p>
        </p:txBody>
      </p:sp>
      <p:sp>
        <p:nvSpPr>
          <p:cNvPr id="7" name="Rectangle 6">
            <a:extLst>
              <a:ext uri="{FF2B5EF4-FFF2-40B4-BE49-F238E27FC236}">
                <a16:creationId xmlns:a16="http://schemas.microsoft.com/office/drawing/2014/main" id="{550DA856-F9B7-7E04-FC13-97B1C4971497}"/>
              </a:ext>
            </a:extLst>
          </p:cNvPr>
          <p:cNvSpPr/>
          <p:nvPr/>
        </p:nvSpPr>
        <p:spPr>
          <a:xfrm>
            <a:off x="9168714" y="1944018"/>
            <a:ext cx="2469249" cy="35031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dirty="0">
                <a:solidFill>
                  <a:schemeClr val="tx1"/>
                </a:solidFill>
              </a:rPr>
              <a:t>Reference data can be added to the control attestation template that can be viewed when the user is completing the assessment. This can be any field from the Control for example:</a:t>
            </a:r>
          </a:p>
          <a:p>
            <a:pPr algn="l"/>
            <a:endParaRPr lang="en-US" sz="1600" dirty="0">
              <a:solidFill>
                <a:schemeClr val="tx1"/>
              </a:solidFill>
            </a:endParaRPr>
          </a:p>
          <a:p>
            <a:pPr marL="285750" indent="-285750" algn="l">
              <a:buFontTx/>
              <a:buChar char="-"/>
            </a:pPr>
            <a:r>
              <a:rPr lang="en-US" sz="1600" dirty="0">
                <a:solidFill>
                  <a:schemeClr val="tx1"/>
                </a:solidFill>
              </a:rPr>
              <a:t>Description</a:t>
            </a:r>
          </a:p>
          <a:p>
            <a:pPr marL="285750" indent="-285750" algn="l">
              <a:buFontTx/>
              <a:buChar char="-"/>
            </a:pPr>
            <a:r>
              <a:rPr lang="en-US" sz="1600" dirty="0">
                <a:solidFill>
                  <a:schemeClr val="tx1"/>
                </a:solidFill>
              </a:rPr>
              <a:t>Status</a:t>
            </a:r>
          </a:p>
          <a:p>
            <a:pPr marL="285750" indent="-285750" algn="l">
              <a:buFontTx/>
              <a:buChar char="-"/>
            </a:pPr>
            <a:r>
              <a:rPr lang="en-US" sz="1600" dirty="0">
                <a:solidFill>
                  <a:schemeClr val="tx1"/>
                </a:solidFill>
              </a:rPr>
              <a:t>Owner etc.</a:t>
            </a:r>
          </a:p>
        </p:txBody>
      </p:sp>
      <p:sp>
        <p:nvSpPr>
          <p:cNvPr id="5" name="TextBox 4">
            <a:extLst>
              <a:ext uri="{FF2B5EF4-FFF2-40B4-BE49-F238E27FC236}">
                <a16:creationId xmlns:a16="http://schemas.microsoft.com/office/drawing/2014/main" id="{D6FC0C05-218E-F2A6-185F-FA5C18321C73}"/>
              </a:ext>
            </a:extLst>
          </p:cNvPr>
          <p:cNvSpPr txBox="1"/>
          <p:nvPr/>
        </p:nvSpPr>
        <p:spPr>
          <a:xfrm>
            <a:off x="493319" y="834774"/>
            <a:ext cx="3527838" cy="410132"/>
          </a:xfrm>
          <a:prstGeom prst="rect">
            <a:avLst/>
          </a:prstGeom>
          <a:noFill/>
        </p:spPr>
        <p:txBody>
          <a:bodyPr wrap="square" rtlCol="0">
            <a:noAutofit/>
          </a:bodyPr>
          <a:lstStyle/>
          <a:p>
            <a:pPr algn="l">
              <a:spcBef>
                <a:spcPts val="300"/>
              </a:spcBef>
            </a:pPr>
            <a:r>
              <a:rPr lang="en-US" sz="2400" dirty="0"/>
              <a:t>Assessment Reference</a:t>
            </a:r>
          </a:p>
        </p:txBody>
      </p:sp>
      <p:pic>
        <p:nvPicPr>
          <p:cNvPr id="6" name="Picture 5">
            <a:extLst>
              <a:ext uri="{FF2B5EF4-FFF2-40B4-BE49-F238E27FC236}">
                <a16:creationId xmlns:a16="http://schemas.microsoft.com/office/drawing/2014/main" id="{407BBFA3-1931-A44B-EC06-A7A67F0A5BF0}"/>
              </a:ext>
            </a:extLst>
          </p:cNvPr>
          <p:cNvPicPr>
            <a:picLocks noChangeAspect="1"/>
          </p:cNvPicPr>
          <p:nvPr/>
        </p:nvPicPr>
        <p:blipFill>
          <a:blip r:embed="rId3"/>
          <a:stretch>
            <a:fillRect/>
          </a:stretch>
        </p:blipFill>
        <p:spPr>
          <a:xfrm>
            <a:off x="246540" y="1845421"/>
            <a:ext cx="8756429" cy="3795215"/>
          </a:xfrm>
          <a:prstGeom prst="rect">
            <a:avLst/>
          </a:prstGeom>
          <a:ln w="6350">
            <a:solidFill>
              <a:schemeClr val="tx1"/>
            </a:solidFill>
          </a:ln>
          <a:effectLst/>
        </p:spPr>
      </p:pic>
      <p:pic>
        <p:nvPicPr>
          <p:cNvPr id="9" name="Picture 8">
            <a:extLst>
              <a:ext uri="{FF2B5EF4-FFF2-40B4-BE49-F238E27FC236}">
                <a16:creationId xmlns:a16="http://schemas.microsoft.com/office/drawing/2014/main" id="{2AA09779-9335-7CD7-A74E-2B0D2C54BA38}"/>
              </a:ext>
            </a:extLst>
          </p:cNvPr>
          <p:cNvPicPr>
            <a:picLocks noChangeAspect="1"/>
          </p:cNvPicPr>
          <p:nvPr/>
        </p:nvPicPr>
        <p:blipFill>
          <a:blip r:embed="rId4"/>
          <a:stretch>
            <a:fillRect/>
          </a:stretch>
        </p:blipFill>
        <p:spPr>
          <a:xfrm>
            <a:off x="3194892" y="2559485"/>
            <a:ext cx="5356386" cy="3733750"/>
          </a:xfrm>
          <a:prstGeom prst="rect">
            <a:avLst/>
          </a:prstGeom>
          <a:ln w="6350">
            <a:solidFill>
              <a:schemeClr val="tx1"/>
            </a:solidFill>
          </a:ln>
          <a:effectLst/>
        </p:spPr>
      </p:pic>
    </p:spTree>
    <p:extLst>
      <p:ext uri="{BB962C8B-B14F-4D97-AF65-F5344CB8AC3E}">
        <p14:creationId xmlns:p14="http://schemas.microsoft.com/office/powerpoint/2010/main" val="27489462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B2C39-3EC6-5F42-BC6F-B07B4FD6AA78}"/>
              </a:ext>
            </a:extLst>
          </p:cNvPr>
          <p:cNvSpPr>
            <a:spLocks noGrp="1"/>
          </p:cNvSpPr>
          <p:nvPr>
            <p:ph type="title"/>
          </p:nvPr>
        </p:nvSpPr>
        <p:spPr/>
        <p:txBody>
          <a:bodyPr/>
          <a:lstStyle/>
          <a:p>
            <a:r>
              <a:rPr lang="en-US" dirty="0">
                <a:solidFill>
                  <a:srgbClr val="62D84E"/>
                </a:solidFill>
              </a:rPr>
              <a:t>Introductions</a:t>
            </a:r>
          </a:p>
        </p:txBody>
      </p:sp>
    </p:spTree>
    <p:extLst>
      <p:ext uri="{BB962C8B-B14F-4D97-AF65-F5344CB8AC3E}">
        <p14:creationId xmlns:p14="http://schemas.microsoft.com/office/powerpoint/2010/main" val="1103746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B58EC-E54D-82E1-7BAB-36DAD9443A54}"/>
              </a:ext>
            </a:extLst>
          </p:cNvPr>
          <p:cNvSpPr>
            <a:spLocks noGrp="1"/>
          </p:cNvSpPr>
          <p:nvPr>
            <p:ph type="title"/>
          </p:nvPr>
        </p:nvSpPr>
        <p:spPr/>
        <p:txBody>
          <a:bodyPr/>
          <a:lstStyle/>
          <a:p>
            <a:r>
              <a:rPr lang="en-US" dirty="0"/>
              <a:t>Control Attestation with Smart Assessment Engine</a:t>
            </a:r>
          </a:p>
        </p:txBody>
      </p:sp>
      <p:sp>
        <p:nvSpPr>
          <p:cNvPr id="7" name="Rectangle 6">
            <a:extLst>
              <a:ext uri="{FF2B5EF4-FFF2-40B4-BE49-F238E27FC236}">
                <a16:creationId xmlns:a16="http://schemas.microsoft.com/office/drawing/2014/main" id="{550DA856-F9B7-7E04-FC13-97B1C4971497}"/>
              </a:ext>
            </a:extLst>
          </p:cNvPr>
          <p:cNvSpPr/>
          <p:nvPr/>
        </p:nvSpPr>
        <p:spPr>
          <a:xfrm>
            <a:off x="9117557" y="1677416"/>
            <a:ext cx="2520405" cy="44763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dirty="0">
                <a:solidFill>
                  <a:schemeClr val="tx1"/>
                </a:solidFill>
              </a:rPr>
              <a:t>Questions and sections can easily be added to the assessment template.</a:t>
            </a:r>
          </a:p>
          <a:p>
            <a:pPr algn="l"/>
            <a:endParaRPr lang="en-US" sz="1600" dirty="0">
              <a:solidFill>
                <a:schemeClr val="tx1"/>
              </a:solidFill>
            </a:endParaRPr>
          </a:p>
          <a:p>
            <a:pPr algn="l"/>
            <a:r>
              <a:rPr lang="en-US" sz="1600" dirty="0">
                <a:solidFill>
                  <a:schemeClr val="tx1"/>
                </a:solidFill>
              </a:rPr>
              <a:t>Various types of questions are available including drop down, radio buttons, text, date , attachments and more with customizable attributes such as visibility, response, and justification requirements.</a:t>
            </a:r>
          </a:p>
        </p:txBody>
      </p:sp>
      <p:sp>
        <p:nvSpPr>
          <p:cNvPr id="5" name="TextBox 4">
            <a:extLst>
              <a:ext uri="{FF2B5EF4-FFF2-40B4-BE49-F238E27FC236}">
                <a16:creationId xmlns:a16="http://schemas.microsoft.com/office/drawing/2014/main" id="{D6FC0C05-218E-F2A6-185F-FA5C18321C73}"/>
              </a:ext>
            </a:extLst>
          </p:cNvPr>
          <p:cNvSpPr txBox="1"/>
          <p:nvPr/>
        </p:nvSpPr>
        <p:spPr>
          <a:xfrm>
            <a:off x="493319" y="834774"/>
            <a:ext cx="3527838" cy="410132"/>
          </a:xfrm>
          <a:prstGeom prst="rect">
            <a:avLst/>
          </a:prstGeom>
          <a:noFill/>
        </p:spPr>
        <p:txBody>
          <a:bodyPr wrap="square" rtlCol="0">
            <a:noAutofit/>
          </a:bodyPr>
          <a:lstStyle/>
          <a:p>
            <a:pPr algn="l">
              <a:spcBef>
                <a:spcPts val="300"/>
              </a:spcBef>
            </a:pPr>
            <a:r>
              <a:rPr lang="en-US" sz="2400" dirty="0"/>
              <a:t>Questions</a:t>
            </a:r>
          </a:p>
        </p:txBody>
      </p:sp>
      <p:pic>
        <p:nvPicPr>
          <p:cNvPr id="4" name="Picture 3">
            <a:extLst>
              <a:ext uri="{FF2B5EF4-FFF2-40B4-BE49-F238E27FC236}">
                <a16:creationId xmlns:a16="http://schemas.microsoft.com/office/drawing/2014/main" id="{901EA96A-7E53-A669-EE67-FE0DEA7A151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9251" y="1507260"/>
            <a:ext cx="8445768" cy="4646499"/>
          </a:xfrm>
          <a:prstGeom prst="rect">
            <a:avLst/>
          </a:prstGeom>
          <a:ln w="6350">
            <a:solidFill>
              <a:schemeClr val="tx1"/>
            </a:solidFill>
          </a:ln>
          <a:effectLst/>
        </p:spPr>
      </p:pic>
    </p:spTree>
    <p:extLst>
      <p:ext uri="{BB962C8B-B14F-4D97-AF65-F5344CB8AC3E}">
        <p14:creationId xmlns:p14="http://schemas.microsoft.com/office/powerpoint/2010/main" val="4061917376"/>
      </p:ext>
    </p:extLst>
  </p:cSld>
  <p:clrMapOvr>
    <a:masterClrMapping/>
  </p:clrMapOvr>
  <p:transition>
    <p:fad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B58EC-E54D-82E1-7BAB-36DAD9443A54}"/>
              </a:ext>
            </a:extLst>
          </p:cNvPr>
          <p:cNvSpPr>
            <a:spLocks noGrp="1"/>
          </p:cNvSpPr>
          <p:nvPr>
            <p:ph type="title"/>
          </p:nvPr>
        </p:nvSpPr>
        <p:spPr/>
        <p:txBody>
          <a:bodyPr/>
          <a:lstStyle/>
          <a:p>
            <a:r>
              <a:rPr lang="en-US" dirty="0"/>
              <a:t>Control Attestation with Smart Assessment Engine</a:t>
            </a:r>
          </a:p>
        </p:txBody>
      </p:sp>
      <p:sp>
        <p:nvSpPr>
          <p:cNvPr id="5" name="TextBox 4">
            <a:extLst>
              <a:ext uri="{FF2B5EF4-FFF2-40B4-BE49-F238E27FC236}">
                <a16:creationId xmlns:a16="http://schemas.microsoft.com/office/drawing/2014/main" id="{D6FC0C05-218E-F2A6-185F-FA5C18321C73}"/>
              </a:ext>
            </a:extLst>
          </p:cNvPr>
          <p:cNvSpPr txBox="1"/>
          <p:nvPr/>
        </p:nvSpPr>
        <p:spPr>
          <a:xfrm>
            <a:off x="493319" y="834774"/>
            <a:ext cx="3527838" cy="410132"/>
          </a:xfrm>
          <a:prstGeom prst="rect">
            <a:avLst/>
          </a:prstGeom>
          <a:noFill/>
        </p:spPr>
        <p:txBody>
          <a:bodyPr wrap="square" rtlCol="0">
            <a:noAutofit/>
          </a:bodyPr>
          <a:lstStyle/>
          <a:p>
            <a:pPr algn="l">
              <a:spcBef>
                <a:spcPts val="300"/>
              </a:spcBef>
            </a:pPr>
            <a:r>
              <a:rPr lang="en-US" sz="2400" dirty="0"/>
              <a:t>Assessment Example</a:t>
            </a:r>
          </a:p>
        </p:txBody>
      </p:sp>
      <p:pic>
        <p:nvPicPr>
          <p:cNvPr id="1026" name="Picture 2" descr="A screenshot of a computer">
            <a:extLst>
              <a:ext uri="{FF2B5EF4-FFF2-40B4-BE49-F238E27FC236}">
                <a16:creationId xmlns:a16="http://schemas.microsoft.com/office/drawing/2014/main" id="{5AED00F4-D966-BFDE-15AA-AD3BCA22C4A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8680" y="1616075"/>
            <a:ext cx="9010650" cy="4276725"/>
          </a:xfrm>
          <a:prstGeom prst="rect">
            <a:avLst/>
          </a:prstGeom>
          <a:ln w="6350">
            <a:solidFill>
              <a:schemeClr val="tx1"/>
            </a:solid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359203"/>
      </p:ext>
    </p:extLst>
  </p:cSld>
  <p:clrMapOvr>
    <a:masterClrMapping/>
  </p:clrMapOvr>
  <p:transition>
    <p:fad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solidFill>
                  <a:srgbClr val="62D84E"/>
                </a:solidFill>
              </a:rPr>
              <a:t>Continuous Monitoring</a:t>
            </a:r>
            <a:endParaRPr lang="en-US" sz="4500" dirty="0">
              <a:solidFill>
                <a:srgbClr val="62D84E"/>
              </a:solidFill>
            </a:endParaRPr>
          </a:p>
        </p:txBody>
      </p:sp>
    </p:spTree>
    <p:extLst>
      <p:ext uri="{BB962C8B-B14F-4D97-AF65-F5344CB8AC3E}">
        <p14:creationId xmlns:p14="http://schemas.microsoft.com/office/powerpoint/2010/main" val="1273010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3">
            <a:extLst>
              <a:ext uri="{FF2B5EF4-FFF2-40B4-BE49-F238E27FC236}">
                <a16:creationId xmlns:a16="http://schemas.microsoft.com/office/drawing/2014/main" id="{B7C3B23A-988E-3486-952D-CCA9BAEF7778}"/>
              </a:ext>
            </a:extLst>
          </p:cNvPr>
          <p:cNvSpPr txBox="1"/>
          <p:nvPr/>
        </p:nvSpPr>
        <p:spPr>
          <a:xfrm>
            <a:off x="770292" y="5124705"/>
            <a:ext cx="2091923" cy="784830"/>
          </a:xfrm>
          <a:prstGeom prst="rect">
            <a:avLst/>
          </a:prstGeom>
          <a:noFill/>
        </p:spPr>
        <p:txBody>
          <a:bodyPr wrap="square" lIns="0" tIns="0" rIns="0" bIns="0" rtlCol="0">
            <a:spAutoFit/>
          </a:bodyPr>
          <a:lstStyle/>
          <a:p>
            <a:r>
              <a:rPr lang="en-IN" sz="1090" b="1" dirty="0">
                <a:solidFill>
                  <a:schemeClr val="bg1"/>
                </a:solidFill>
              </a:rPr>
              <a:t>Workforce Resilience</a:t>
            </a:r>
          </a:p>
          <a:p>
            <a:r>
              <a:rPr lang="en-IN" sz="990" dirty="0">
                <a:solidFill>
                  <a:schemeClr val="bg1"/>
                </a:solidFill>
              </a:rPr>
              <a:t>Measuring effectiveness of workforce safety &amp; </a:t>
            </a:r>
            <a:br>
              <a:rPr lang="en-IN" sz="990" dirty="0">
                <a:solidFill>
                  <a:schemeClr val="bg1"/>
                </a:solidFill>
              </a:rPr>
            </a:br>
            <a:r>
              <a:rPr lang="en-IN" sz="990" dirty="0">
                <a:solidFill>
                  <a:schemeClr val="bg1"/>
                </a:solidFill>
              </a:rPr>
              <a:t>resilience guidelines while assessing operational risks </a:t>
            </a:r>
            <a:endParaRPr lang="en-US" sz="990" dirty="0">
              <a:solidFill>
                <a:schemeClr val="bg1"/>
              </a:solidFill>
            </a:endParaRPr>
          </a:p>
        </p:txBody>
      </p:sp>
      <p:sp>
        <p:nvSpPr>
          <p:cNvPr id="85" name="TextBox 84">
            <a:extLst>
              <a:ext uri="{FF2B5EF4-FFF2-40B4-BE49-F238E27FC236}">
                <a16:creationId xmlns:a16="http://schemas.microsoft.com/office/drawing/2014/main" id="{F6CD1B7F-C933-E370-434F-1341048515CD}"/>
              </a:ext>
            </a:extLst>
          </p:cNvPr>
          <p:cNvSpPr txBox="1"/>
          <p:nvPr/>
        </p:nvSpPr>
        <p:spPr>
          <a:xfrm>
            <a:off x="771562" y="3914224"/>
            <a:ext cx="1838753" cy="630942"/>
          </a:xfrm>
          <a:prstGeom prst="rect">
            <a:avLst/>
          </a:prstGeom>
          <a:noFill/>
        </p:spPr>
        <p:txBody>
          <a:bodyPr wrap="square" lIns="0" tIns="0" rIns="0" bIns="0" rtlCol="0">
            <a:spAutoFit/>
          </a:bodyPr>
          <a:lstStyle/>
          <a:p>
            <a:r>
              <a:rPr lang="en-IN" sz="1090" b="1" dirty="0">
                <a:solidFill>
                  <a:schemeClr val="bg1"/>
                </a:solidFill>
              </a:rPr>
              <a:t>Ethics Compliance</a:t>
            </a:r>
          </a:p>
          <a:p>
            <a:r>
              <a:rPr lang="en-IN" sz="990" dirty="0">
                <a:solidFill>
                  <a:schemeClr val="bg1"/>
                </a:solidFill>
              </a:rPr>
              <a:t>Continuous monitoring on ethics cases and the regulatory impact</a:t>
            </a:r>
            <a:endParaRPr lang="en-US" sz="990" dirty="0">
              <a:solidFill>
                <a:schemeClr val="bg1"/>
              </a:solidFill>
            </a:endParaRPr>
          </a:p>
        </p:txBody>
      </p:sp>
      <p:sp>
        <p:nvSpPr>
          <p:cNvPr id="86" name="TextBox 85">
            <a:extLst>
              <a:ext uri="{FF2B5EF4-FFF2-40B4-BE49-F238E27FC236}">
                <a16:creationId xmlns:a16="http://schemas.microsoft.com/office/drawing/2014/main" id="{1689F011-5F37-6A56-CEF5-221B9E887885}"/>
              </a:ext>
            </a:extLst>
          </p:cNvPr>
          <p:cNvSpPr txBox="1"/>
          <p:nvPr/>
        </p:nvSpPr>
        <p:spPr>
          <a:xfrm>
            <a:off x="774102" y="2779525"/>
            <a:ext cx="1887534" cy="784830"/>
          </a:xfrm>
          <a:prstGeom prst="rect">
            <a:avLst/>
          </a:prstGeom>
          <a:noFill/>
        </p:spPr>
        <p:txBody>
          <a:bodyPr wrap="square" lIns="0" tIns="0" rIns="0" bIns="0" rtlCol="0">
            <a:spAutoFit/>
          </a:bodyPr>
          <a:lstStyle/>
          <a:p>
            <a:r>
              <a:rPr lang="en-IN" sz="1090" b="1" dirty="0">
                <a:solidFill>
                  <a:schemeClr val="bg1"/>
                </a:solidFill>
              </a:rPr>
              <a:t>Market Conduct Risk</a:t>
            </a:r>
          </a:p>
          <a:p>
            <a:r>
              <a:rPr lang="en-IN" sz="990" dirty="0">
                <a:solidFill>
                  <a:schemeClr val="bg1"/>
                </a:solidFill>
              </a:rPr>
              <a:t>Continuous monitoring on customer complaints &amp; cases with automated regulator reporting</a:t>
            </a:r>
            <a:endParaRPr lang="en-US" sz="990" dirty="0">
              <a:solidFill>
                <a:schemeClr val="bg1"/>
              </a:solidFill>
            </a:endParaRPr>
          </a:p>
        </p:txBody>
      </p:sp>
      <p:sp>
        <p:nvSpPr>
          <p:cNvPr id="87" name="TextBox 86">
            <a:extLst>
              <a:ext uri="{FF2B5EF4-FFF2-40B4-BE49-F238E27FC236}">
                <a16:creationId xmlns:a16="http://schemas.microsoft.com/office/drawing/2014/main" id="{96CDF50E-B579-36C7-9B52-0615174F6262}"/>
              </a:ext>
            </a:extLst>
          </p:cNvPr>
          <p:cNvSpPr txBox="1"/>
          <p:nvPr/>
        </p:nvSpPr>
        <p:spPr>
          <a:xfrm>
            <a:off x="767243" y="1752041"/>
            <a:ext cx="2302531" cy="630942"/>
          </a:xfrm>
          <a:prstGeom prst="rect">
            <a:avLst/>
          </a:prstGeom>
          <a:noFill/>
        </p:spPr>
        <p:txBody>
          <a:bodyPr wrap="square" lIns="0" tIns="0" rIns="0" bIns="0" rtlCol="0">
            <a:spAutoFit/>
          </a:bodyPr>
          <a:lstStyle/>
          <a:p>
            <a:r>
              <a:rPr lang="en-IN" sz="1090" b="1" dirty="0">
                <a:solidFill>
                  <a:schemeClr val="bg1"/>
                </a:solidFill>
              </a:rPr>
              <a:t>Data Subjects Rights Requests</a:t>
            </a:r>
          </a:p>
          <a:p>
            <a:r>
              <a:rPr lang="en-IN" sz="990" dirty="0">
                <a:solidFill>
                  <a:schemeClr val="bg1"/>
                </a:solidFill>
              </a:rPr>
              <a:t>Portal where customers can </a:t>
            </a:r>
            <a:br>
              <a:rPr lang="en-IN" sz="990" dirty="0">
                <a:solidFill>
                  <a:schemeClr val="bg1"/>
                </a:solidFill>
              </a:rPr>
            </a:br>
            <a:r>
              <a:rPr lang="en-IN" sz="990" dirty="0">
                <a:solidFill>
                  <a:schemeClr val="bg1"/>
                </a:solidFill>
              </a:rPr>
              <a:t>request deletion of their personal information</a:t>
            </a:r>
            <a:endParaRPr lang="en-US" sz="990" dirty="0">
              <a:solidFill>
                <a:schemeClr val="bg1"/>
              </a:solidFill>
            </a:endParaRPr>
          </a:p>
        </p:txBody>
      </p:sp>
      <p:sp>
        <p:nvSpPr>
          <p:cNvPr id="83" name="TextBox 82">
            <a:extLst>
              <a:ext uri="{FF2B5EF4-FFF2-40B4-BE49-F238E27FC236}">
                <a16:creationId xmlns:a16="http://schemas.microsoft.com/office/drawing/2014/main" id="{3438127E-8113-03F6-2EFD-1F0CDDD7D894}"/>
              </a:ext>
            </a:extLst>
          </p:cNvPr>
          <p:cNvSpPr txBox="1"/>
          <p:nvPr/>
        </p:nvSpPr>
        <p:spPr>
          <a:xfrm>
            <a:off x="7975385" y="5292345"/>
            <a:ext cx="2983724" cy="795730"/>
          </a:xfrm>
          <a:prstGeom prst="rect">
            <a:avLst/>
          </a:prstGeom>
          <a:noFill/>
        </p:spPr>
        <p:txBody>
          <a:bodyPr wrap="square" lIns="0" tIns="0" rIns="0" bIns="0" rtlCol="0">
            <a:noAutofit/>
          </a:bodyPr>
          <a:lstStyle/>
          <a:p>
            <a:pPr algn="r"/>
            <a:r>
              <a:rPr lang="en-IN" sz="1090" b="1" dirty="0">
                <a:solidFill>
                  <a:schemeClr val="bg1"/>
                </a:solidFill>
              </a:rPr>
              <a:t>Manage Privacy Risk &amp; Compliance</a:t>
            </a:r>
          </a:p>
          <a:p>
            <a:pPr algn="r"/>
            <a:r>
              <a:rPr lang="en-IN" sz="990" dirty="0">
                <a:solidFill>
                  <a:schemeClr val="bg1"/>
                </a:solidFill>
              </a:rPr>
              <a:t>Define governance and monitor regulatory compliance to privacy requirements globally while continuously assessing privacy risk </a:t>
            </a:r>
            <a:br>
              <a:rPr lang="en-IN" sz="990" dirty="0">
                <a:solidFill>
                  <a:schemeClr val="bg1"/>
                </a:solidFill>
              </a:rPr>
            </a:br>
            <a:r>
              <a:rPr lang="en-IN" sz="990" dirty="0">
                <a:solidFill>
                  <a:schemeClr val="bg1"/>
                </a:solidFill>
              </a:rPr>
              <a:t>across the organization </a:t>
            </a:r>
            <a:endParaRPr lang="en-US" sz="990" dirty="0">
              <a:solidFill>
                <a:schemeClr val="bg1"/>
              </a:solidFill>
            </a:endParaRPr>
          </a:p>
        </p:txBody>
      </p:sp>
      <p:sp>
        <p:nvSpPr>
          <p:cNvPr id="82" name="TextBox 81">
            <a:extLst>
              <a:ext uri="{FF2B5EF4-FFF2-40B4-BE49-F238E27FC236}">
                <a16:creationId xmlns:a16="http://schemas.microsoft.com/office/drawing/2014/main" id="{97D7C397-2489-21B2-A56F-81DE30EEBE3D}"/>
              </a:ext>
            </a:extLst>
          </p:cNvPr>
          <p:cNvSpPr txBox="1"/>
          <p:nvPr/>
        </p:nvSpPr>
        <p:spPr>
          <a:xfrm>
            <a:off x="8415671" y="4491309"/>
            <a:ext cx="2543438" cy="670749"/>
          </a:xfrm>
          <a:prstGeom prst="rect">
            <a:avLst/>
          </a:prstGeom>
          <a:noFill/>
        </p:spPr>
        <p:txBody>
          <a:bodyPr wrap="square" lIns="0" tIns="0" rIns="0" bIns="0" rtlCol="0">
            <a:noAutofit/>
          </a:bodyPr>
          <a:lstStyle/>
          <a:p>
            <a:pPr algn="r"/>
            <a:r>
              <a:rPr lang="en-IN" sz="1090" b="1" dirty="0">
                <a:solidFill>
                  <a:schemeClr val="bg1"/>
                </a:solidFill>
              </a:rPr>
              <a:t>Financial Compliance Monitoring</a:t>
            </a:r>
          </a:p>
          <a:p>
            <a:pPr algn="r"/>
            <a:r>
              <a:rPr lang="en-IN" sz="990" dirty="0">
                <a:solidFill>
                  <a:schemeClr val="bg1"/>
                </a:solidFill>
              </a:rPr>
              <a:t>Continuously monitor financial </a:t>
            </a:r>
            <a:br>
              <a:rPr lang="en-IN" sz="990" dirty="0">
                <a:solidFill>
                  <a:schemeClr val="bg1"/>
                </a:solidFill>
              </a:rPr>
            </a:br>
            <a:r>
              <a:rPr lang="en-IN" sz="990" dirty="0">
                <a:solidFill>
                  <a:schemeClr val="bg1"/>
                </a:solidFill>
              </a:rPr>
              <a:t>controls associated with SOX or the financial close process</a:t>
            </a:r>
            <a:endParaRPr lang="en-US" sz="990" dirty="0">
              <a:solidFill>
                <a:schemeClr val="bg1"/>
              </a:solidFill>
            </a:endParaRPr>
          </a:p>
        </p:txBody>
      </p:sp>
      <p:sp>
        <p:nvSpPr>
          <p:cNvPr id="81" name="TextBox 80">
            <a:extLst>
              <a:ext uri="{FF2B5EF4-FFF2-40B4-BE49-F238E27FC236}">
                <a16:creationId xmlns:a16="http://schemas.microsoft.com/office/drawing/2014/main" id="{95885341-984B-CA12-46A8-5DFBEB87C241}"/>
              </a:ext>
            </a:extLst>
          </p:cNvPr>
          <p:cNvSpPr txBox="1"/>
          <p:nvPr/>
        </p:nvSpPr>
        <p:spPr>
          <a:xfrm>
            <a:off x="8446151" y="3522632"/>
            <a:ext cx="2543438" cy="795730"/>
          </a:xfrm>
          <a:prstGeom prst="rect">
            <a:avLst/>
          </a:prstGeom>
          <a:noFill/>
        </p:spPr>
        <p:txBody>
          <a:bodyPr wrap="square" lIns="0" tIns="0" rIns="0" bIns="0" rtlCol="0">
            <a:noAutofit/>
          </a:bodyPr>
          <a:lstStyle/>
          <a:p>
            <a:pPr algn="r"/>
            <a:r>
              <a:rPr lang="en-IN" sz="1090" b="1" dirty="0">
                <a:solidFill>
                  <a:schemeClr val="bg1"/>
                </a:solidFill>
              </a:rPr>
              <a:t>Ensure DevOps app compliance</a:t>
            </a:r>
          </a:p>
          <a:p>
            <a:pPr algn="r"/>
            <a:r>
              <a:rPr lang="en-IN" sz="990" dirty="0">
                <a:solidFill>
                  <a:schemeClr val="bg1"/>
                </a:solidFill>
              </a:rPr>
              <a:t>Embed controls in the SDLC and continuously audit compliance of </a:t>
            </a:r>
            <a:br>
              <a:rPr lang="en-IN" sz="990" dirty="0">
                <a:solidFill>
                  <a:schemeClr val="bg1"/>
                </a:solidFill>
              </a:rPr>
            </a:br>
            <a:r>
              <a:rPr lang="en-IN" sz="990" dirty="0">
                <a:solidFill>
                  <a:schemeClr val="bg1"/>
                </a:solidFill>
              </a:rPr>
              <a:t>your software development</a:t>
            </a:r>
            <a:endParaRPr lang="en-US" sz="990" dirty="0">
              <a:solidFill>
                <a:schemeClr val="bg1"/>
              </a:solidFill>
            </a:endParaRPr>
          </a:p>
        </p:txBody>
      </p:sp>
      <p:sp>
        <p:nvSpPr>
          <p:cNvPr id="6" name="Oval 5">
            <a:extLst>
              <a:ext uri="{FF2B5EF4-FFF2-40B4-BE49-F238E27FC236}">
                <a16:creationId xmlns:a16="http://schemas.microsoft.com/office/drawing/2014/main" id="{5E887363-74AE-05A7-766B-4631FA761976}"/>
              </a:ext>
            </a:extLst>
          </p:cNvPr>
          <p:cNvSpPr/>
          <p:nvPr/>
        </p:nvSpPr>
        <p:spPr>
          <a:xfrm>
            <a:off x="4811131" y="3724275"/>
            <a:ext cx="1297584" cy="1297584"/>
          </a:xfrm>
          <a:prstGeom prst="ellipse">
            <a:avLst/>
          </a:prstGeom>
          <a:solidFill>
            <a:srgbClr val="62D84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7" name="TextBox 6">
            <a:extLst>
              <a:ext uri="{FF2B5EF4-FFF2-40B4-BE49-F238E27FC236}">
                <a16:creationId xmlns:a16="http://schemas.microsoft.com/office/drawing/2014/main" id="{4BD1CAC4-9F01-D960-008F-887A5D8CCE39}"/>
              </a:ext>
            </a:extLst>
          </p:cNvPr>
          <p:cNvSpPr txBox="1"/>
          <p:nvPr/>
        </p:nvSpPr>
        <p:spPr>
          <a:xfrm rot="13884166">
            <a:off x="5007309" y="3726092"/>
            <a:ext cx="1095877" cy="1149731"/>
          </a:xfrm>
          <a:prstGeom prst="rect">
            <a:avLst/>
          </a:prstGeom>
          <a:noFill/>
        </p:spPr>
        <p:txBody>
          <a:bodyPr wrap="square" rtlCol="0">
            <a:prstTxWarp prst="textArchUp">
              <a:avLst/>
            </a:prstTxWarp>
            <a:spAutoFit/>
          </a:bodyPr>
          <a:lstStyle/>
          <a:p>
            <a:pPr algn="ctr"/>
            <a:r>
              <a:rPr lang="en-IN" sz="1000" b="1" dirty="0"/>
              <a:t>Compliance</a:t>
            </a:r>
            <a:endParaRPr lang="en-US" sz="1000" b="1" dirty="0"/>
          </a:p>
        </p:txBody>
      </p:sp>
      <p:grpSp>
        <p:nvGrpSpPr>
          <p:cNvPr id="8" name="Group 7">
            <a:extLst>
              <a:ext uri="{FF2B5EF4-FFF2-40B4-BE49-F238E27FC236}">
                <a16:creationId xmlns:a16="http://schemas.microsoft.com/office/drawing/2014/main" id="{227CE4D6-D72B-D8B2-E836-075CD4D83EC2}"/>
              </a:ext>
            </a:extLst>
          </p:cNvPr>
          <p:cNvGrpSpPr/>
          <p:nvPr/>
        </p:nvGrpSpPr>
        <p:grpSpPr>
          <a:xfrm>
            <a:off x="5012739" y="3899463"/>
            <a:ext cx="962121" cy="1053369"/>
            <a:chOff x="5012739" y="3899463"/>
            <a:chExt cx="962121" cy="1053369"/>
          </a:xfrm>
        </p:grpSpPr>
        <p:sp>
          <p:nvSpPr>
            <p:cNvPr id="9" name="TextBox 8">
              <a:extLst>
                <a:ext uri="{FF2B5EF4-FFF2-40B4-BE49-F238E27FC236}">
                  <a16:creationId xmlns:a16="http://schemas.microsoft.com/office/drawing/2014/main" id="{07B95731-8FE8-8376-47F8-31E5659C9675}"/>
                </a:ext>
              </a:extLst>
            </p:cNvPr>
            <p:cNvSpPr txBox="1"/>
            <p:nvPr/>
          </p:nvSpPr>
          <p:spPr>
            <a:xfrm rot="20158913">
              <a:off x="5012739" y="3899463"/>
              <a:ext cx="962121" cy="1053369"/>
            </a:xfrm>
            <a:prstGeom prst="rect">
              <a:avLst/>
            </a:prstGeom>
            <a:noFill/>
          </p:spPr>
          <p:txBody>
            <a:bodyPr wrap="square" rtlCol="0">
              <a:prstTxWarp prst="textArchUp">
                <a:avLst>
                  <a:gd name="adj" fmla="val 9015510"/>
                </a:avLst>
              </a:prstTxWarp>
              <a:spAutoFit/>
            </a:bodyPr>
            <a:lstStyle/>
            <a:p>
              <a:pPr algn="ctr"/>
              <a:r>
                <a:rPr lang="en-IN" sz="1000" b="1" dirty="0"/>
                <a:t>Resilience</a:t>
              </a:r>
              <a:endParaRPr lang="en-US" sz="1000" b="1" dirty="0"/>
            </a:p>
          </p:txBody>
        </p:sp>
        <p:sp>
          <p:nvSpPr>
            <p:cNvPr id="10" name="TextBox 9">
              <a:extLst>
                <a:ext uri="{FF2B5EF4-FFF2-40B4-BE49-F238E27FC236}">
                  <a16:creationId xmlns:a16="http://schemas.microsoft.com/office/drawing/2014/main" id="{C8C3D91B-F487-598B-8308-D34E15236AA4}"/>
                </a:ext>
              </a:extLst>
            </p:cNvPr>
            <p:cNvSpPr txBox="1"/>
            <p:nvPr/>
          </p:nvSpPr>
          <p:spPr>
            <a:xfrm rot="3964489">
              <a:off x="5202579" y="3965617"/>
              <a:ext cx="725388" cy="689435"/>
            </a:xfrm>
            <a:prstGeom prst="rect">
              <a:avLst/>
            </a:prstGeom>
            <a:noFill/>
          </p:spPr>
          <p:txBody>
            <a:bodyPr wrap="square" rtlCol="0">
              <a:prstTxWarp prst="textArchUp">
                <a:avLst/>
              </a:prstTxWarp>
              <a:spAutoFit/>
            </a:bodyPr>
            <a:lstStyle/>
            <a:p>
              <a:pPr algn="ctr"/>
              <a:r>
                <a:rPr lang="en-IN" sz="1000" b="1" dirty="0"/>
                <a:t>Privacy</a:t>
              </a:r>
              <a:endParaRPr lang="en-US" sz="1050" b="1" dirty="0"/>
            </a:p>
          </p:txBody>
        </p:sp>
        <p:sp>
          <p:nvSpPr>
            <p:cNvPr id="11" name="TextBox 10">
              <a:extLst>
                <a:ext uri="{FF2B5EF4-FFF2-40B4-BE49-F238E27FC236}">
                  <a16:creationId xmlns:a16="http://schemas.microsoft.com/office/drawing/2014/main" id="{C1D47BD1-15C5-82C5-3EA2-3493B0160D5F}"/>
                </a:ext>
              </a:extLst>
            </p:cNvPr>
            <p:cNvSpPr txBox="1"/>
            <p:nvPr/>
          </p:nvSpPr>
          <p:spPr>
            <a:xfrm rot="8243711">
              <a:off x="5095014" y="3918540"/>
              <a:ext cx="749761" cy="917195"/>
            </a:xfrm>
            <a:prstGeom prst="rect">
              <a:avLst/>
            </a:prstGeom>
            <a:noFill/>
          </p:spPr>
          <p:txBody>
            <a:bodyPr wrap="square" rtlCol="0">
              <a:prstTxWarp prst="textArchUp">
                <a:avLst/>
              </a:prstTxWarp>
              <a:spAutoFit/>
            </a:bodyPr>
            <a:lstStyle/>
            <a:p>
              <a:pPr algn="ctr"/>
              <a:r>
                <a:rPr lang="en-IN" sz="1000" b="1" dirty="0"/>
                <a:t>Vendor</a:t>
              </a:r>
              <a:endParaRPr lang="en-US" sz="1000" b="1" dirty="0"/>
            </a:p>
          </p:txBody>
        </p:sp>
      </p:grpSp>
      <p:sp>
        <p:nvSpPr>
          <p:cNvPr id="12" name="TextBox 11">
            <a:extLst>
              <a:ext uri="{FF2B5EF4-FFF2-40B4-BE49-F238E27FC236}">
                <a16:creationId xmlns:a16="http://schemas.microsoft.com/office/drawing/2014/main" id="{D59E810B-FBA6-525D-249E-4EFB07C3D65B}"/>
              </a:ext>
            </a:extLst>
          </p:cNvPr>
          <p:cNvSpPr txBox="1"/>
          <p:nvPr/>
        </p:nvSpPr>
        <p:spPr>
          <a:xfrm>
            <a:off x="4443680" y="1598000"/>
            <a:ext cx="2372787" cy="1095268"/>
          </a:xfrm>
          <a:prstGeom prst="rect">
            <a:avLst/>
          </a:prstGeom>
          <a:noFill/>
        </p:spPr>
        <p:txBody>
          <a:bodyPr wrap="square" lIns="0" tIns="0" rIns="0" bIns="0" rtlCol="0">
            <a:noAutofit/>
          </a:bodyPr>
          <a:lstStyle/>
          <a:p>
            <a:r>
              <a:rPr lang="en-IN" sz="1090" b="1" dirty="0">
                <a:solidFill>
                  <a:schemeClr val="bg1"/>
                </a:solidFill>
              </a:rPr>
              <a:t>Cyber Risk &amp; Security Controls</a:t>
            </a:r>
          </a:p>
          <a:p>
            <a:r>
              <a:rPr lang="en-IN" sz="990" dirty="0">
                <a:solidFill>
                  <a:schemeClr val="bg1"/>
                </a:solidFill>
              </a:rPr>
              <a:t>Continuously monitor indicators of </a:t>
            </a:r>
            <a:br>
              <a:rPr lang="en-IN" sz="990" dirty="0">
                <a:solidFill>
                  <a:schemeClr val="bg1"/>
                </a:solidFill>
              </a:rPr>
            </a:br>
            <a:r>
              <a:rPr lang="en-IN" sz="990" dirty="0">
                <a:solidFill>
                  <a:schemeClr val="bg1"/>
                </a:solidFill>
              </a:rPr>
              <a:t>risk associated with indicators of compromise, vulnerabilities, and </a:t>
            </a:r>
            <a:br>
              <a:rPr lang="en-IN" sz="990" dirty="0">
                <a:solidFill>
                  <a:schemeClr val="bg1"/>
                </a:solidFill>
              </a:rPr>
            </a:br>
            <a:r>
              <a:rPr lang="en-IN" sz="990" dirty="0">
                <a:solidFill>
                  <a:schemeClr val="bg1"/>
                </a:solidFill>
              </a:rPr>
              <a:t>threat vectors to grant real-time visibility to a CISO and their staff</a:t>
            </a:r>
            <a:endParaRPr lang="en-US" sz="990" dirty="0">
              <a:solidFill>
                <a:schemeClr val="bg1"/>
              </a:solidFill>
            </a:endParaRPr>
          </a:p>
        </p:txBody>
      </p:sp>
      <p:sp>
        <p:nvSpPr>
          <p:cNvPr id="13" name="Title 8">
            <a:extLst>
              <a:ext uri="{FF2B5EF4-FFF2-40B4-BE49-F238E27FC236}">
                <a16:creationId xmlns:a16="http://schemas.microsoft.com/office/drawing/2014/main" id="{E1123868-B9AE-5282-EA36-DBEAE7858EDD}"/>
              </a:ext>
            </a:extLst>
          </p:cNvPr>
          <p:cNvSpPr>
            <a:spLocks noGrp="1"/>
          </p:cNvSpPr>
          <p:nvPr>
            <p:ph type="title"/>
          </p:nvPr>
        </p:nvSpPr>
        <p:spPr>
          <a:xfrm>
            <a:off x="461443" y="311377"/>
            <a:ext cx="11188711" cy="1195883"/>
          </a:xfrm>
        </p:spPr>
        <p:txBody>
          <a:bodyPr vert="horz"/>
          <a:lstStyle/>
          <a:p>
            <a:r>
              <a:rPr lang="en-IN" sz="3160" kern="1100" dirty="0"/>
              <a:t>Monitoring use cases across the enterprise</a:t>
            </a:r>
            <a:endParaRPr lang="en-US" sz="3160" kern="1100" dirty="0"/>
          </a:p>
        </p:txBody>
      </p:sp>
      <p:grpSp>
        <p:nvGrpSpPr>
          <p:cNvPr id="14" name="Group 13">
            <a:extLst>
              <a:ext uri="{FF2B5EF4-FFF2-40B4-BE49-F238E27FC236}">
                <a16:creationId xmlns:a16="http://schemas.microsoft.com/office/drawing/2014/main" id="{637AEE60-E499-B7F9-E55A-B9C7C612EF6E}"/>
              </a:ext>
            </a:extLst>
          </p:cNvPr>
          <p:cNvGrpSpPr/>
          <p:nvPr/>
        </p:nvGrpSpPr>
        <p:grpSpPr>
          <a:xfrm>
            <a:off x="6368594" y="2416354"/>
            <a:ext cx="1513026" cy="1513026"/>
            <a:chOff x="6735340" y="8446181"/>
            <a:chExt cx="1067306" cy="1067306"/>
          </a:xfrm>
        </p:grpSpPr>
        <p:sp>
          <p:nvSpPr>
            <p:cNvPr id="15" name="Oval 14">
              <a:extLst>
                <a:ext uri="{FF2B5EF4-FFF2-40B4-BE49-F238E27FC236}">
                  <a16:creationId xmlns:a16="http://schemas.microsoft.com/office/drawing/2014/main" id="{B01546F6-2A36-753E-6544-BAB311D001F2}"/>
                </a:ext>
              </a:extLst>
            </p:cNvPr>
            <p:cNvSpPr>
              <a:spLocks noChangeAspect="1"/>
            </p:cNvSpPr>
            <p:nvPr/>
          </p:nvSpPr>
          <p:spPr>
            <a:xfrm>
              <a:off x="6735340" y="8446181"/>
              <a:ext cx="1067306" cy="1067306"/>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16" name="Oval 15">
              <a:extLst>
                <a:ext uri="{FF2B5EF4-FFF2-40B4-BE49-F238E27FC236}">
                  <a16:creationId xmlns:a16="http://schemas.microsoft.com/office/drawing/2014/main" id="{BEF091F4-3008-2F6C-3227-BD0A18F61ACB}"/>
                </a:ext>
              </a:extLst>
            </p:cNvPr>
            <p:cNvSpPr>
              <a:spLocks noChangeAspect="1"/>
            </p:cNvSpPr>
            <p:nvPr/>
          </p:nvSpPr>
          <p:spPr>
            <a:xfrm>
              <a:off x="6827958" y="8538799"/>
              <a:ext cx="882071" cy="882071"/>
            </a:xfrm>
            <a:prstGeom prst="ellipse">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7" name="TextBox 16">
              <a:extLst>
                <a:ext uri="{FF2B5EF4-FFF2-40B4-BE49-F238E27FC236}">
                  <a16:creationId xmlns:a16="http://schemas.microsoft.com/office/drawing/2014/main" id="{39EA2CB4-E4BC-9548-0648-74EEE05BF776}"/>
                </a:ext>
              </a:extLst>
            </p:cNvPr>
            <p:cNvSpPr txBox="1"/>
            <p:nvPr/>
          </p:nvSpPr>
          <p:spPr>
            <a:xfrm>
              <a:off x="6848963" y="8830714"/>
              <a:ext cx="842746" cy="309381"/>
            </a:xfrm>
            <a:prstGeom prst="rect">
              <a:avLst/>
            </a:prstGeom>
            <a:noFill/>
          </p:spPr>
          <p:txBody>
            <a:bodyPr wrap="square" rtlCol="0">
              <a:spAutoFit/>
            </a:bodyPr>
            <a:lstStyle/>
            <a:p>
              <a:pPr algn="ctr"/>
              <a:r>
                <a:rPr lang="en-IN" sz="1200" b="1" dirty="0"/>
                <a:t>Digital / IT  </a:t>
              </a:r>
              <a:r>
                <a:rPr lang="en-IN" sz="1000" b="1" dirty="0"/>
                <a:t>Transformation</a:t>
              </a:r>
              <a:endParaRPr lang="en-US" sz="1050" b="1" dirty="0"/>
            </a:p>
          </p:txBody>
        </p:sp>
      </p:grpSp>
      <p:grpSp>
        <p:nvGrpSpPr>
          <p:cNvPr id="18" name="Group 17">
            <a:extLst>
              <a:ext uri="{FF2B5EF4-FFF2-40B4-BE49-F238E27FC236}">
                <a16:creationId xmlns:a16="http://schemas.microsoft.com/office/drawing/2014/main" id="{4F84EDB6-09ED-BF21-8C87-776425397273}"/>
              </a:ext>
            </a:extLst>
          </p:cNvPr>
          <p:cNvGrpSpPr/>
          <p:nvPr/>
        </p:nvGrpSpPr>
        <p:grpSpPr>
          <a:xfrm>
            <a:off x="6608537" y="4631007"/>
            <a:ext cx="1153704" cy="1153702"/>
            <a:chOff x="6963216" y="10559166"/>
            <a:chExt cx="882071" cy="882071"/>
          </a:xfrm>
        </p:grpSpPr>
        <p:sp>
          <p:nvSpPr>
            <p:cNvPr id="19" name="Oval 18">
              <a:extLst>
                <a:ext uri="{FF2B5EF4-FFF2-40B4-BE49-F238E27FC236}">
                  <a16:creationId xmlns:a16="http://schemas.microsoft.com/office/drawing/2014/main" id="{DCCA0696-654E-B504-429A-CB539AB1D5F9}"/>
                </a:ext>
              </a:extLst>
            </p:cNvPr>
            <p:cNvSpPr>
              <a:spLocks noChangeAspect="1"/>
            </p:cNvSpPr>
            <p:nvPr/>
          </p:nvSpPr>
          <p:spPr>
            <a:xfrm>
              <a:off x="6963216" y="10559166"/>
              <a:ext cx="882071" cy="882071"/>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20" name="Oval 19">
              <a:extLst>
                <a:ext uri="{FF2B5EF4-FFF2-40B4-BE49-F238E27FC236}">
                  <a16:creationId xmlns:a16="http://schemas.microsoft.com/office/drawing/2014/main" id="{31A92DFF-78D5-45E1-11C8-1DA7A64E3093}"/>
                </a:ext>
              </a:extLst>
            </p:cNvPr>
            <p:cNvSpPr>
              <a:spLocks noChangeAspect="1"/>
            </p:cNvSpPr>
            <p:nvPr/>
          </p:nvSpPr>
          <p:spPr>
            <a:xfrm>
              <a:off x="7039759" y="10635709"/>
              <a:ext cx="728985" cy="728985"/>
            </a:xfrm>
            <a:prstGeom prst="ellipse">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1" name="TextBox 20">
              <a:extLst>
                <a:ext uri="{FF2B5EF4-FFF2-40B4-BE49-F238E27FC236}">
                  <a16:creationId xmlns:a16="http://schemas.microsoft.com/office/drawing/2014/main" id="{23763BF2-0AF8-0364-5F04-1529ADE09E02}"/>
                </a:ext>
              </a:extLst>
            </p:cNvPr>
            <p:cNvSpPr txBox="1"/>
            <p:nvPr/>
          </p:nvSpPr>
          <p:spPr>
            <a:xfrm>
              <a:off x="7081169" y="10846121"/>
              <a:ext cx="646165" cy="305907"/>
            </a:xfrm>
            <a:prstGeom prst="rect">
              <a:avLst/>
            </a:prstGeom>
            <a:noFill/>
          </p:spPr>
          <p:txBody>
            <a:bodyPr wrap="square" rtlCol="0">
              <a:spAutoFit/>
            </a:bodyPr>
            <a:lstStyle/>
            <a:p>
              <a:pPr algn="ctr"/>
              <a:r>
                <a:rPr lang="en-IN" sz="1000" b="1" dirty="0"/>
                <a:t>Legal &amp; Finance</a:t>
              </a:r>
              <a:endParaRPr lang="en-US" sz="800" b="1" dirty="0"/>
            </a:p>
          </p:txBody>
        </p:sp>
      </p:grpSp>
      <p:sp>
        <p:nvSpPr>
          <p:cNvPr id="22" name="Oval 21">
            <a:extLst>
              <a:ext uri="{FF2B5EF4-FFF2-40B4-BE49-F238E27FC236}">
                <a16:creationId xmlns:a16="http://schemas.microsoft.com/office/drawing/2014/main" id="{B66F8B60-95FB-1AE4-9541-CD18814FA7D3}"/>
              </a:ext>
            </a:extLst>
          </p:cNvPr>
          <p:cNvSpPr>
            <a:spLocks noChangeAspect="1"/>
          </p:cNvSpPr>
          <p:nvPr/>
        </p:nvSpPr>
        <p:spPr>
          <a:xfrm>
            <a:off x="3383915" y="2571268"/>
            <a:ext cx="1138013" cy="1138013"/>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23" name="Oval 22">
            <a:extLst>
              <a:ext uri="{FF2B5EF4-FFF2-40B4-BE49-F238E27FC236}">
                <a16:creationId xmlns:a16="http://schemas.microsoft.com/office/drawing/2014/main" id="{079C85EA-340E-6FCF-AF4D-B82F1CD1A6E5}"/>
              </a:ext>
            </a:extLst>
          </p:cNvPr>
          <p:cNvSpPr>
            <a:spLocks noChangeAspect="1"/>
          </p:cNvSpPr>
          <p:nvPr/>
        </p:nvSpPr>
        <p:spPr>
          <a:xfrm>
            <a:off x="3471196" y="2658549"/>
            <a:ext cx="963450" cy="963450"/>
          </a:xfrm>
          <a:prstGeom prst="ellipse">
            <a:avLst/>
          </a:prstGeom>
          <a:solidFill>
            <a:srgbClr val="DBDBDB">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4" name="TextBox 23">
            <a:extLst>
              <a:ext uri="{FF2B5EF4-FFF2-40B4-BE49-F238E27FC236}">
                <a16:creationId xmlns:a16="http://schemas.microsoft.com/office/drawing/2014/main" id="{1E1B54F6-8D25-0325-5AD6-D00E76F42FD4}"/>
              </a:ext>
            </a:extLst>
          </p:cNvPr>
          <p:cNvSpPr txBox="1"/>
          <p:nvPr/>
        </p:nvSpPr>
        <p:spPr>
          <a:xfrm>
            <a:off x="3526328" y="2982576"/>
            <a:ext cx="841757" cy="307777"/>
          </a:xfrm>
          <a:prstGeom prst="rect">
            <a:avLst/>
          </a:prstGeom>
          <a:noFill/>
        </p:spPr>
        <p:txBody>
          <a:bodyPr wrap="square" lIns="0" tIns="0" rIns="0" bIns="0" rtlCol="0">
            <a:spAutoFit/>
          </a:bodyPr>
          <a:lstStyle/>
          <a:p>
            <a:pPr algn="ctr"/>
            <a:r>
              <a:rPr lang="en-IN" sz="1000" b="1" dirty="0"/>
              <a:t>Customer Services</a:t>
            </a:r>
            <a:endParaRPr lang="en-US" sz="800" b="1" dirty="0"/>
          </a:p>
        </p:txBody>
      </p:sp>
      <p:grpSp>
        <p:nvGrpSpPr>
          <p:cNvPr id="25" name="Group 24">
            <a:extLst>
              <a:ext uri="{FF2B5EF4-FFF2-40B4-BE49-F238E27FC236}">
                <a16:creationId xmlns:a16="http://schemas.microsoft.com/office/drawing/2014/main" id="{21DB0EA9-468E-F7D4-5D1A-290F28C3B068}"/>
              </a:ext>
            </a:extLst>
          </p:cNvPr>
          <p:cNvGrpSpPr/>
          <p:nvPr/>
        </p:nvGrpSpPr>
        <p:grpSpPr>
          <a:xfrm>
            <a:off x="2885888" y="4601405"/>
            <a:ext cx="1239072" cy="1239070"/>
            <a:chOff x="4037129" y="10519503"/>
            <a:chExt cx="970278" cy="970278"/>
          </a:xfrm>
        </p:grpSpPr>
        <p:sp>
          <p:nvSpPr>
            <p:cNvPr id="26" name="Oval 25">
              <a:extLst>
                <a:ext uri="{FF2B5EF4-FFF2-40B4-BE49-F238E27FC236}">
                  <a16:creationId xmlns:a16="http://schemas.microsoft.com/office/drawing/2014/main" id="{39E30CE7-14ED-2116-FFC0-77584A4574CE}"/>
                </a:ext>
              </a:extLst>
            </p:cNvPr>
            <p:cNvSpPr>
              <a:spLocks noChangeAspect="1"/>
            </p:cNvSpPr>
            <p:nvPr/>
          </p:nvSpPr>
          <p:spPr>
            <a:xfrm>
              <a:off x="4037129" y="10519503"/>
              <a:ext cx="970278" cy="970278"/>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7" name="Oval 26">
              <a:extLst>
                <a:ext uri="{FF2B5EF4-FFF2-40B4-BE49-F238E27FC236}">
                  <a16:creationId xmlns:a16="http://schemas.microsoft.com/office/drawing/2014/main" id="{581D27FB-6CE3-0BD8-09B4-50C938A53EF2}"/>
                </a:ext>
              </a:extLst>
            </p:cNvPr>
            <p:cNvSpPr>
              <a:spLocks noChangeAspect="1"/>
            </p:cNvSpPr>
            <p:nvPr/>
          </p:nvSpPr>
          <p:spPr>
            <a:xfrm>
              <a:off x="4109902" y="10592276"/>
              <a:ext cx="824733" cy="824733"/>
            </a:xfrm>
            <a:prstGeom prst="ellipse">
              <a:avLst/>
            </a:pr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8" name="TextBox 27">
              <a:extLst>
                <a:ext uri="{FF2B5EF4-FFF2-40B4-BE49-F238E27FC236}">
                  <a16:creationId xmlns:a16="http://schemas.microsoft.com/office/drawing/2014/main" id="{4D9CF9EC-B500-62C1-2625-27F7FDB042B1}"/>
                </a:ext>
              </a:extLst>
            </p:cNvPr>
            <p:cNvSpPr txBox="1"/>
            <p:nvPr/>
          </p:nvSpPr>
          <p:spPr>
            <a:xfrm>
              <a:off x="4161964" y="10893811"/>
              <a:ext cx="717688" cy="241011"/>
            </a:xfrm>
            <a:prstGeom prst="rect">
              <a:avLst/>
            </a:prstGeom>
            <a:noFill/>
          </p:spPr>
          <p:txBody>
            <a:bodyPr wrap="square" lIns="0" tIns="0" rIns="0" bIns="0" rtlCol="0">
              <a:spAutoFit/>
            </a:bodyPr>
            <a:lstStyle/>
            <a:p>
              <a:pPr algn="ctr"/>
              <a:r>
                <a:rPr lang="en-IN" sz="1000" b="1" dirty="0"/>
                <a:t>Employee Experiences</a:t>
              </a:r>
              <a:endParaRPr lang="en-US" sz="800" b="1" dirty="0"/>
            </a:p>
          </p:txBody>
        </p:sp>
      </p:grpSp>
      <p:cxnSp>
        <p:nvCxnSpPr>
          <p:cNvPr id="29" name="Straight Connector 28">
            <a:extLst>
              <a:ext uri="{FF2B5EF4-FFF2-40B4-BE49-F238E27FC236}">
                <a16:creationId xmlns:a16="http://schemas.microsoft.com/office/drawing/2014/main" id="{8826EE0E-73A0-E220-1C58-CA57A8C77F8B}"/>
              </a:ext>
            </a:extLst>
          </p:cNvPr>
          <p:cNvCxnSpPr>
            <a:cxnSpLocks/>
            <a:stCxn id="31" idx="5"/>
            <a:endCxn id="22" idx="1"/>
          </p:cNvCxnSpPr>
          <p:nvPr/>
        </p:nvCxnSpPr>
        <p:spPr>
          <a:xfrm>
            <a:off x="3001383" y="2298225"/>
            <a:ext cx="549190" cy="439701"/>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9B2D8A34-5187-0D2D-6B7F-25EF84F6EE57}"/>
              </a:ext>
            </a:extLst>
          </p:cNvPr>
          <p:cNvGrpSpPr/>
          <p:nvPr/>
        </p:nvGrpSpPr>
        <p:grpSpPr>
          <a:xfrm>
            <a:off x="2885119" y="2181962"/>
            <a:ext cx="136212" cy="136210"/>
            <a:chOff x="2721267" y="2016316"/>
            <a:chExt cx="162615" cy="162615"/>
          </a:xfrm>
        </p:grpSpPr>
        <p:sp>
          <p:nvSpPr>
            <p:cNvPr id="31" name="Oval 30">
              <a:extLst>
                <a:ext uri="{FF2B5EF4-FFF2-40B4-BE49-F238E27FC236}">
                  <a16:creationId xmlns:a16="http://schemas.microsoft.com/office/drawing/2014/main" id="{9CB3A02D-DFD2-3ACD-1A24-3828D19D3EEB}"/>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32" name="Oval 31">
              <a:extLst>
                <a:ext uri="{FF2B5EF4-FFF2-40B4-BE49-F238E27FC236}">
                  <a16:creationId xmlns:a16="http://schemas.microsoft.com/office/drawing/2014/main" id="{81042B58-1589-1C7F-D2F3-27D57C9629D6}"/>
                </a:ext>
              </a:extLst>
            </p:cNvPr>
            <p:cNvSpPr>
              <a:spLocks noChangeAspect="1"/>
            </p:cNvSpPr>
            <p:nvPr/>
          </p:nvSpPr>
          <p:spPr>
            <a:xfrm>
              <a:off x="2760851" y="2055900"/>
              <a:ext cx="83447" cy="83447"/>
            </a:xfrm>
            <a:prstGeom prst="ellipse">
              <a:avLst/>
            </a:prstGeom>
            <a:solidFill>
              <a:srgbClr val="DBDBD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cxnSp>
        <p:nvCxnSpPr>
          <p:cNvPr id="33" name="Straight Connector 32">
            <a:extLst>
              <a:ext uri="{FF2B5EF4-FFF2-40B4-BE49-F238E27FC236}">
                <a16:creationId xmlns:a16="http://schemas.microsoft.com/office/drawing/2014/main" id="{4E4E4793-6B87-0819-CA85-5BB53D42A39F}"/>
              </a:ext>
            </a:extLst>
          </p:cNvPr>
          <p:cNvCxnSpPr>
            <a:cxnSpLocks/>
          </p:cNvCxnSpPr>
          <p:nvPr/>
        </p:nvCxnSpPr>
        <p:spPr>
          <a:xfrm flipV="1">
            <a:off x="2623185" y="5425440"/>
            <a:ext cx="274320" cy="7048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F0E4CE1-7B7F-128B-9FC1-B4E68476467D}"/>
              </a:ext>
            </a:extLst>
          </p:cNvPr>
          <p:cNvCxnSpPr>
            <a:cxnSpLocks/>
          </p:cNvCxnSpPr>
          <p:nvPr/>
        </p:nvCxnSpPr>
        <p:spPr>
          <a:xfrm flipV="1">
            <a:off x="2720340" y="3303270"/>
            <a:ext cx="680801" cy="6477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CB0076-CBC5-65E5-6EEE-8CBCFEAB0A6D}"/>
              </a:ext>
            </a:extLst>
          </p:cNvPr>
          <p:cNvCxnSpPr>
            <a:cxnSpLocks/>
          </p:cNvCxnSpPr>
          <p:nvPr/>
        </p:nvCxnSpPr>
        <p:spPr>
          <a:xfrm>
            <a:off x="2287905" y="4514850"/>
            <a:ext cx="708660" cy="33718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4EFABA4-D129-17E7-8308-7ABD388B6A15}"/>
              </a:ext>
            </a:extLst>
          </p:cNvPr>
          <p:cNvCxnSpPr>
            <a:cxnSpLocks/>
          </p:cNvCxnSpPr>
          <p:nvPr/>
        </p:nvCxnSpPr>
        <p:spPr>
          <a:xfrm>
            <a:off x="6570345" y="2314575"/>
            <a:ext cx="158115" cy="19431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E275211-FF35-0E72-85C5-57B5249B1387}"/>
              </a:ext>
            </a:extLst>
          </p:cNvPr>
          <p:cNvCxnSpPr>
            <a:cxnSpLocks/>
          </p:cNvCxnSpPr>
          <p:nvPr/>
        </p:nvCxnSpPr>
        <p:spPr>
          <a:xfrm flipH="1">
            <a:off x="7657502" y="1971675"/>
            <a:ext cx="741643" cy="672607"/>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DD9113A-28EE-1F67-0EC9-492B7D9035CA}"/>
              </a:ext>
            </a:extLst>
          </p:cNvPr>
          <p:cNvCxnSpPr>
            <a:cxnSpLocks/>
          </p:cNvCxnSpPr>
          <p:nvPr/>
        </p:nvCxnSpPr>
        <p:spPr>
          <a:xfrm flipH="1">
            <a:off x="7867650" y="2802255"/>
            <a:ext cx="956310" cy="23812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7963F94-B01D-596A-AC62-C6E12B7E1D2F}"/>
              </a:ext>
            </a:extLst>
          </p:cNvPr>
          <p:cNvCxnSpPr>
            <a:cxnSpLocks/>
          </p:cNvCxnSpPr>
          <p:nvPr/>
        </p:nvCxnSpPr>
        <p:spPr>
          <a:xfrm flipH="1" flipV="1">
            <a:off x="7740015" y="3621405"/>
            <a:ext cx="1026795" cy="23241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0091910-D314-20BA-48F0-911464386FB5}"/>
              </a:ext>
            </a:extLst>
          </p:cNvPr>
          <p:cNvCxnSpPr>
            <a:cxnSpLocks/>
          </p:cNvCxnSpPr>
          <p:nvPr/>
        </p:nvCxnSpPr>
        <p:spPr>
          <a:xfrm flipH="1">
            <a:off x="7749540" y="4843780"/>
            <a:ext cx="833082" cy="24384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58395F2-D023-7FD0-8815-E44B49F81E68}"/>
              </a:ext>
            </a:extLst>
          </p:cNvPr>
          <p:cNvCxnSpPr>
            <a:cxnSpLocks/>
          </p:cNvCxnSpPr>
          <p:nvPr/>
        </p:nvCxnSpPr>
        <p:spPr>
          <a:xfrm flipH="1" flipV="1">
            <a:off x="7628285" y="5586040"/>
            <a:ext cx="660489" cy="285858"/>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F10E260-3354-5E5C-2E0B-25A83A01EEC3}"/>
              </a:ext>
            </a:extLst>
          </p:cNvPr>
          <p:cNvCxnSpPr>
            <a:cxnSpLocks/>
          </p:cNvCxnSpPr>
          <p:nvPr/>
        </p:nvCxnSpPr>
        <p:spPr>
          <a:xfrm>
            <a:off x="6145530" y="4720590"/>
            <a:ext cx="536183" cy="215934"/>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C8166908-0491-F6D1-6C9B-7A730F0B17BE}"/>
              </a:ext>
            </a:extLst>
          </p:cNvPr>
          <p:cNvGrpSpPr/>
          <p:nvPr/>
        </p:nvGrpSpPr>
        <p:grpSpPr>
          <a:xfrm>
            <a:off x="2584262" y="3290042"/>
            <a:ext cx="136212" cy="136210"/>
            <a:chOff x="2721267" y="2016316"/>
            <a:chExt cx="162615" cy="162615"/>
          </a:xfrm>
        </p:grpSpPr>
        <p:sp>
          <p:nvSpPr>
            <p:cNvPr id="44" name="Oval 43">
              <a:extLst>
                <a:ext uri="{FF2B5EF4-FFF2-40B4-BE49-F238E27FC236}">
                  <a16:creationId xmlns:a16="http://schemas.microsoft.com/office/drawing/2014/main" id="{99688432-B6CF-CC6C-C642-9F280704835A}"/>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45" name="Oval 44">
              <a:extLst>
                <a:ext uri="{FF2B5EF4-FFF2-40B4-BE49-F238E27FC236}">
                  <a16:creationId xmlns:a16="http://schemas.microsoft.com/office/drawing/2014/main" id="{F54920E0-1250-9FA7-9870-B319F672845E}"/>
                </a:ext>
              </a:extLst>
            </p:cNvPr>
            <p:cNvSpPr>
              <a:spLocks noChangeAspect="1"/>
            </p:cNvSpPr>
            <p:nvPr/>
          </p:nvSpPr>
          <p:spPr>
            <a:xfrm>
              <a:off x="2760851" y="2055900"/>
              <a:ext cx="83447" cy="83447"/>
            </a:xfrm>
            <a:prstGeom prst="ellipse">
              <a:avLst/>
            </a:prstGeom>
            <a:solidFill>
              <a:srgbClr val="DBDBD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46" name="Group 45">
            <a:extLst>
              <a:ext uri="{FF2B5EF4-FFF2-40B4-BE49-F238E27FC236}">
                <a16:creationId xmlns:a16="http://schemas.microsoft.com/office/drawing/2014/main" id="{AEA9AA4D-DEBC-9AA7-EABB-D2F8F393BE5C}"/>
              </a:ext>
            </a:extLst>
          </p:cNvPr>
          <p:cNvGrpSpPr/>
          <p:nvPr/>
        </p:nvGrpSpPr>
        <p:grpSpPr>
          <a:xfrm>
            <a:off x="2149922" y="4421612"/>
            <a:ext cx="136212" cy="136210"/>
            <a:chOff x="2721267" y="2016316"/>
            <a:chExt cx="162615" cy="162615"/>
          </a:xfrm>
        </p:grpSpPr>
        <p:sp>
          <p:nvSpPr>
            <p:cNvPr id="47" name="Oval 46">
              <a:extLst>
                <a:ext uri="{FF2B5EF4-FFF2-40B4-BE49-F238E27FC236}">
                  <a16:creationId xmlns:a16="http://schemas.microsoft.com/office/drawing/2014/main" id="{718735C4-FE9D-D166-1813-6F9D4CBA6A26}"/>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48" name="Oval 47">
              <a:extLst>
                <a:ext uri="{FF2B5EF4-FFF2-40B4-BE49-F238E27FC236}">
                  <a16:creationId xmlns:a16="http://schemas.microsoft.com/office/drawing/2014/main" id="{8D038FD0-597E-6A9A-A57A-3F5F57823020}"/>
                </a:ext>
              </a:extLst>
            </p:cNvPr>
            <p:cNvSpPr>
              <a:spLocks noChangeAspect="1"/>
            </p:cNvSpPr>
            <p:nvPr/>
          </p:nvSpPr>
          <p:spPr>
            <a:xfrm>
              <a:off x="2760851" y="2055900"/>
              <a:ext cx="83447" cy="83447"/>
            </a:xfrm>
            <a:prstGeom prst="ellipse">
              <a:avLst/>
            </a:prstGeom>
            <a:solidFill>
              <a:srgbClr val="28677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49" name="Group 48">
            <a:extLst>
              <a:ext uri="{FF2B5EF4-FFF2-40B4-BE49-F238E27FC236}">
                <a16:creationId xmlns:a16="http://schemas.microsoft.com/office/drawing/2014/main" id="{4BF9DC4A-4FB3-C824-93C9-3F62ECC688EA}"/>
              </a:ext>
            </a:extLst>
          </p:cNvPr>
          <p:cNvGrpSpPr/>
          <p:nvPr/>
        </p:nvGrpSpPr>
        <p:grpSpPr>
          <a:xfrm>
            <a:off x="2489012" y="5441549"/>
            <a:ext cx="136212" cy="136210"/>
            <a:chOff x="2721267" y="2016316"/>
            <a:chExt cx="162615" cy="162615"/>
          </a:xfrm>
        </p:grpSpPr>
        <p:sp>
          <p:nvSpPr>
            <p:cNvPr id="50" name="Oval 49">
              <a:extLst>
                <a:ext uri="{FF2B5EF4-FFF2-40B4-BE49-F238E27FC236}">
                  <a16:creationId xmlns:a16="http://schemas.microsoft.com/office/drawing/2014/main" id="{FF6DD2DE-C855-83AB-D003-BA1884C037AB}"/>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51" name="Oval 50">
              <a:extLst>
                <a:ext uri="{FF2B5EF4-FFF2-40B4-BE49-F238E27FC236}">
                  <a16:creationId xmlns:a16="http://schemas.microsoft.com/office/drawing/2014/main" id="{9FB5CB97-13C9-ED7A-7648-44DF1B6C357B}"/>
                </a:ext>
              </a:extLst>
            </p:cNvPr>
            <p:cNvSpPr>
              <a:spLocks noChangeAspect="1"/>
            </p:cNvSpPr>
            <p:nvPr/>
          </p:nvSpPr>
          <p:spPr>
            <a:xfrm>
              <a:off x="2760851" y="2055900"/>
              <a:ext cx="83447" cy="83447"/>
            </a:xfrm>
            <a:prstGeom prst="ellipse">
              <a:avLst/>
            </a:prstGeom>
            <a:solidFill>
              <a:srgbClr val="28677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52" name="Group 51">
            <a:extLst>
              <a:ext uri="{FF2B5EF4-FFF2-40B4-BE49-F238E27FC236}">
                <a16:creationId xmlns:a16="http://schemas.microsoft.com/office/drawing/2014/main" id="{CCB402E1-5611-28E7-7156-4917F9B86E21}"/>
              </a:ext>
            </a:extLst>
          </p:cNvPr>
          <p:cNvGrpSpPr/>
          <p:nvPr/>
        </p:nvGrpSpPr>
        <p:grpSpPr>
          <a:xfrm>
            <a:off x="6466789" y="2183999"/>
            <a:ext cx="136212" cy="136210"/>
            <a:chOff x="2721267" y="2016316"/>
            <a:chExt cx="162615" cy="162615"/>
          </a:xfrm>
        </p:grpSpPr>
        <p:sp>
          <p:nvSpPr>
            <p:cNvPr id="53" name="Oval 52">
              <a:extLst>
                <a:ext uri="{FF2B5EF4-FFF2-40B4-BE49-F238E27FC236}">
                  <a16:creationId xmlns:a16="http://schemas.microsoft.com/office/drawing/2014/main" id="{0DFFA450-4856-619E-6D47-3251A7407CF7}"/>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54" name="Oval 53">
              <a:extLst>
                <a:ext uri="{FF2B5EF4-FFF2-40B4-BE49-F238E27FC236}">
                  <a16:creationId xmlns:a16="http://schemas.microsoft.com/office/drawing/2014/main" id="{17D6DDFA-10E8-A00D-8151-8F0F3F7EE62A}"/>
                </a:ext>
              </a:extLst>
            </p:cNvPr>
            <p:cNvSpPr>
              <a:spLocks noChangeAspect="1"/>
            </p:cNvSpPr>
            <p:nvPr/>
          </p:nvSpPr>
          <p:spPr>
            <a:xfrm>
              <a:off x="2760851" y="2055900"/>
              <a:ext cx="83447" cy="83447"/>
            </a:xfrm>
            <a:prstGeom prst="ellipse">
              <a:avLst/>
            </a:prstGeom>
            <a:solidFill>
              <a:srgbClr val="90CCD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55" name="Group 54">
            <a:extLst>
              <a:ext uri="{FF2B5EF4-FFF2-40B4-BE49-F238E27FC236}">
                <a16:creationId xmlns:a16="http://schemas.microsoft.com/office/drawing/2014/main" id="{2A08D672-945C-8859-39FC-7686211168FA}"/>
              </a:ext>
            </a:extLst>
          </p:cNvPr>
          <p:cNvGrpSpPr/>
          <p:nvPr/>
        </p:nvGrpSpPr>
        <p:grpSpPr>
          <a:xfrm>
            <a:off x="8376869" y="1850624"/>
            <a:ext cx="136212" cy="136210"/>
            <a:chOff x="2721267" y="2016316"/>
            <a:chExt cx="162615" cy="162615"/>
          </a:xfrm>
        </p:grpSpPr>
        <p:sp>
          <p:nvSpPr>
            <p:cNvPr id="56" name="Oval 55">
              <a:extLst>
                <a:ext uri="{FF2B5EF4-FFF2-40B4-BE49-F238E27FC236}">
                  <a16:creationId xmlns:a16="http://schemas.microsoft.com/office/drawing/2014/main" id="{079E2923-E391-3796-F15C-3D5181FB8817}"/>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57" name="Oval 56">
              <a:extLst>
                <a:ext uri="{FF2B5EF4-FFF2-40B4-BE49-F238E27FC236}">
                  <a16:creationId xmlns:a16="http://schemas.microsoft.com/office/drawing/2014/main" id="{98351796-1DB4-7380-EB04-19949F42BD95}"/>
                </a:ext>
              </a:extLst>
            </p:cNvPr>
            <p:cNvSpPr>
              <a:spLocks noChangeAspect="1"/>
            </p:cNvSpPr>
            <p:nvPr/>
          </p:nvSpPr>
          <p:spPr>
            <a:xfrm>
              <a:off x="2760851" y="2055900"/>
              <a:ext cx="83447" cy="83447"/>
            </a:xfrm>
            <a:prstGeom prst="ellipse">
              <a:avLst/>
            </a:prstGeom>
            <a:solidFill>
              <a:srgbClr val="90CCD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58" name="Group 57">
            <a:extLst>
              <a:ext uri="{FF2B5EF4-FFF2-40B4-BE49-F238E27FC236}">
                <a16:creationId xmlns:a16="http://schemas.microsoft.com/office/drawing/2014/main" id="{F8BED5B4-7423-41CE-A12C-311ABF6C9F69}"/>
              </a:ext>
            </a:extLst>
          </p:cNvPr>
          <p:cNvGrpSpPr/>
          <p:nvPr/>
        </p:nvGrpSpPr>
        <p:grpSpPr>
          <a:xfrm>
            <a:off x="8831379" y="2716396"/>
            <a:ext cx="136212" cy="136210"/>
            <a:chOff x="2721267" y="2016316"/>
            <a:chExt cx="162615" cy="162615"/>
          </a:xfrm>
        </p:grpSpPr>
        <p:sp>
          <p:nvSpPr>
            <p:cNvPr id="59" name="Oval 58">
              <a:extLst>
                <a:ext uri="{FF2B5EF4-FFF2-40B4-BE49-F238E27FC236}">
                  <a16:creationId xmlns:a16="http://schemas.microsoft.com/office/drawing/2014/main" id="{572F1427-B1F3-4184-8353-41E3DDE6A1D5}"/>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60" name="Oval 59">
              <a:extLst>
                <a:ext uri="{FF2B5EF4-FFF2-40B4-BE49-F238E27FC236}">
                  <a16:creationId xmlns:a16="http://schemas.microsoft.com/office/drawing/2014/main" id="{690D3028-F9DA-7805-0F90-C0E7AA937222}"/>
                </a:ext>
              </a:extLst>
            </p:cNvPr>
            <p:cNvSpPr>
              <a:spLocks noChangeAspect="1"/>
            </p:cNvSpPr>
            <p:nvPr/>
          </p:nvSpPr>
          <p:spPr>
            <a:xfrm>
              <a:off x="2760851" y="2055900"/>
              <a:ext cx="83447" cy="83447"/>
            </a:xfrm>
            <a:prstGeom prst="ellipse">
              <a:avLst/>
            </a:prstGeom>
            <a:solidFill>
              <a:srgbClr val="90CCD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61" name="Group 60">
            <a:extLst>
              <a:ext uri="{FF2B5EF4-FFF2-40B4-BE49-F238E27FC236}">
                <a16:creationId xmlns:a16="http://schemas.microsoft.com/office/drawing/2014/main" id="{700E74AC-1230-DE84-FA54-574CEA287652}"/>
              </a:ext>
            </a:extLst>
          </p:cNvPr>
          <p:cNvGrpSpPr/>
          <p:nvPr/>
        </p:nvGrpSpPr>
        <p:grpSpPr>
          <a:xfrm>
            <a:off x="8764229" y="3797194"/>
            <a:ext cx="136212" cy="136210"/>
            <a:chOff x="2721267" y="2016316"/>
            <a:chExt cx="162615" cy="162615"/>
          </a:xfrm>
        </p:grpSpPr>
        <p:sp>
          <p:nvSpPr>
            <p:cNvPr id="62" name="Oval 61">
              <a:extLst>
                <a:ext uri="{FF2B5EF4-FFF2-40B4-BE49-F238E27FC236}">
                  <a16:creationId xmlns:a16="http://schemas.microsoft.com/office/drawing/2014/main" id="{4FFB3BEB-F20C-24E9-3439-11F7D3520BB5}"/>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63" name="Oval 62">
              <a:extLst>
                <a:ext uri="{FF2B5EF4-FFF2-40B4-BE49-F238E27FC236}">
                  <a16:creationId xmlns:a16="http://schemas.microsoft.com/office/drawing/2014/main" id="{A5795BC1-CAA0-FB9E-D0F9-A28287CCF5CB}"/>
                </a:ext>
              </a:extLst>
            </p:cNvPr>
            <p:cNvSpPr>
              <a:spLocks noChangeAspect="1"/>
            </p:cNvSpPr>
            <p:nvPr/>
          </p:nvSpPr>
          <p:spPr>
            <a:xfrm>
              <a:off x="2760851" y="2055900"/>
              <a:ext cx="83447" cy="83447"/>
            </a:xfrm>
            <a:prstGeom prst="ellipse">
              <a:avLst/>
            </a:prstGeom>
            <a:solidFill>
              <a:srgbClr val="90CCD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64" name="Group 63">
            <a:extLst>
              <a:ext uri="{FF2B5EF4-FFF2-40B4-BE49-F238E27FC236}">
                <a16:creationId xmlns:a16="http://schemas.microsoft.com/office/drawing/2014/main" id="{EBF37458-540D-030C-1178-453E48DBCD1A}"/>
              </a:ext>
            </a:extLst>
          </p:cNvPr>
          <p:cNvGrpSpPr/>
          <p:nvPr/>
        </p:nvGrpSpPr>
        <p:grpSpPr>
          <a:xfrm>
            <a:off x="8569900" y="4739640"/>
            <a:ext cx="136212" cy="136210"/>
            <a:chOff x="2721267" y="2016316"/>
            <a:chExt cx="162615" cy="162615"/>
          </a:xfrm>
        </p:grpSpPr>
        <p:sp>
          <p:nvSpPr>
            <p:cNvPr id="65" name="Oval 64">
              <a:extLst>
                <a:ext uri="{FF2B5EF4-FFF2-40B4-BE49-F238E27FC236}">
                  <a16:creationId xmlns:a16="http://schemas.microsoft.com/office/drawing/2014/main" id="{E4E21F41-5D69-A9C0-7CDD-D5354797B5DC}"/>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66" name="Oval 65">
              <a:extLst>
                <a:ext uri="{FF2B5EF4-FFF2-40B4-BE49-F238E27FC236}">
                  <a16:creationId xmlns:a16="http://schemas.microsoft.com/office/drawing/2014/main" id="{89C4DF96-0971-F411-1C69-59C0C33A4265}"/>
                </a:ext>
              </a:extLst>
            </p:cNvPr>
            <p:cNvSpPr>
              <a:spLocks noChangeAspect="1"/>
            </p:cNvSpPr>
            <p:nvPr/>
          </p:nvSpPr>
          <p:spPr>
            <a:xfrm>
              <a:off x="2760851" y="2055900"/>
              <a:ext cx="83447" cy="83447"/>
            </a:xfrm>
            <a:prstGeom prst="ellipse">
              <a:avLst/>
            </a:prstGeom>
            <a:solidFill>
              <a:srgbClr val="37909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grpSp>
        <p:nvGrpSpPr>
          <p:cNvPr id="67" name="Group 66">
            <a:extLst>
              <a:ext uri="{FF2B5EF4-FFF2-40B4-BE49-F238E27FC236}">
                <a16:creationId xmlns:a16="http://schemas.microsoft.com/office/drawing/2014/main" id="{80BB4530-0D0C-7813-F41B-65EAD9C5B82F}"/>
              </a:ext>
            </a:extLst>
          </p:cNvPr>
          <p:cNvGrpSpPr/>
          <p:nvPr/>
        </p:nvGrpSpPr>
        <p:grpSpPr>
          <a:xfrm>
            <a:off x="8282245" y="5832348"/>
            <a:ext cx="136212" cy="136210"/>
            <a:chOff x="2721267" y="2016316"/>
            <a:chExt cx="162615" cy="162615"/>
          </a:xfrm>
        </p:grpSpPr>
        <p:sp>
          <p:nvSpPr>
            <p:cNvPr id="68" name="Oval 67">
              <a:extLst>
                <a:ext uri="{FF2B5EF4-FFF2-40B4-BE49-F238E27FC236}">
                  <a16:creationId xmlns:a16="http://schemas.microsoft.com/office/drawing/2014/main" id="{2D4776CB-5165-FE39-9137-5B566E2AA44F}"/>
                </a:ext>
              </a:extLst>
            </p:cNvPr>
            <p:cNvSpPr>
              <a:spLocks noChangeAspect="1"/>
            </p:cNvSpPr>
            <p:nvPr/>
          </p:nvSpPr>
          <p:spPr>
            <a:xfrm>
              <a:off x="2721267" y="2016316"/>
              <a:ext cx="162615" cy="16261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69" name="Oval 68">
              <a:extLst>
                <a:ext uri="{FF2B5EF4-FFF2-40B4-BE49-F238E27FC236}">
                  <a16:creationId xmlns:a16="http://schemas.microsoft.com/office/drawing/2014/main" id="{BACD65BB-EBA3-88A3-84F3-9677025A632A}"/>
                </a:ext>
              </a:extLst>
            </p:cNvPr>
            <p:cNvSpPr>
              <a:spLocks noChangeAspect="1"/>
            </p:cNvSpPr>
            <p:nvPr/>
          </p:nvSpPr>
          <p:spPr>
            <a:xfrm>
              <a:off x="2760851" y="2055900"/>
              <a:ext cx="83447" cy="83447"/>
            </a:xfrm>
            <a:prstGeom prst="ellipse">
              <a:avLst/>
            </a:prstGeom>
            <a:solidFill>
              <a:srgbClr val="37909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sp>
        <p:nvSpPr>
          <p:cNvPr id="70" name="Oval 69">
            <a:extLst>
              <a:ext uri="{FF2B5EF4-FFF2-40B4-BE49-F238E27FC236}">
                <a16:creationId xmlns:a16="http://schemas.microsoft.com/office/drawing/2014/main" id="{137E6B18-72A2-2925-83A0-EC6093A7D1A9}"/>
              </a:ext>
            </a:extLst>
          </p:cNvPr>
          <p:cNvSpPr>
            <a:spLocks noChangeAspect="1"/>
          </p:cNvSpPr>
          <p:nvPr/>
        </p:nvSpPr>
        <p:spPr>
          <a:xfrm>
            <a:off x="4697110" y="3610254"/>
            <a:ext cx="1525627" cy="1525626"/>
          </a:xfrm>
          <a:prstGeom prst="ellipse">
            <a:avLst/>
          </a:prstGeom>
          <a:no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cxnSp>
        <p:nvCxnSpPr>
          <p:cNvPr id="71" name="Straight Connector 70">
            <a:extLst>
              <a:ext uri="{FF2B5EF4-FFF2-40B4-BE49-F238E27FC236}">
                <a16:creationId xmlns:a16="http://schemas.microsoft.com/office/drawing/2014/main" id="{283B35F9-6058-0735-AF76-96B2A74EC1C0}"/>
              </a:ext>
            </a:extLst>
          </p:cNvPr>
          <p:cNvCxnSpPr>
            <a:cxnSpLocks/>
          </p:cNvCxnSpPr>
          <p:nvPr/>
        </p:nvCxnSpPr>
        <p:spPr>
          <a:xfrm flipV="1">
            <a:off x="4072890" y="4575810"/>
            <a:ext cx="661035" cy="40386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67F410A3-BB90-3BB0-8B97-3C386D58F40D}"/>
              </a:ext>
            </a:extLst>
          </p:cNvPr>
          <p:cNvCxnSpPr>
            <a:cxnSpLocks/>
          </p:cNvCxnSpPr>
          <p:nvPr/>
        </p:nvCxnSpPr>
        <p:spPr>
          <a:xfrm>
            <a:off x="4438650" y="3417570"/>
            <a:ext cx="489585" cy="41910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C258947-BA21-8E00-62BE-274B12F60404}"/>
              </a:ext>
            </a:extLst>
          </p:cNvPr>
          <p:cNvCxnSpPr>
            <a:cxnSpLocks/>
          </p:cNvCxnSpPr>
          <p:nvPr/>
        </p:nvCxnSpPr>
        <p:spPr>
          <a:xfrm flipV="1">
            <a:off x="6088380" y="3603255"/>
            <a:ext cx="436067" cy="33120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F2B26897-CD0A-440B-F35C-3BEE73181912}"/>
              </a:ext>
            </a:extLst>
          </p:cNvPr>
          <p:cNvSpPr txBox="1"/>
          <p:nvPr/>
        </p:nvSpPr>
        <p:spPr>
          <a:xfrm>
            <a:off x="5078348" y="4180305"/>
            <a:ext cx="783482" cy="400110"/>
          </a:xfrm>
          <a:prstGeom prst="rect">
            <a:avLst/>
          </a:prstGeom>
          <a:noFill/>
        </p:spPr>
        <p:txBody>
          <a:bodyPr wrap="square" rtlCol="0">
            <a:spAutoFit/>
          </a:bodyPr>
          <a:lstStyle/>
          <a:p>
            <a:pPr algn="ctr"/>
            <a:r>
              <a:rPr lang="en-IN" sz="2000" b="1" dirty="0"/>
              <a:t>RISK</a:t>
            </a:r>
            <a:endParaRPr lang="en-US" sz="2000" b="1" dirty="0"/>
          </a:p>
        </p:txBody>
      </p:sp>
      <p:cxnSp>
        <p:nvCxnSpPr>
          <p:cNvPr id="75" name="Straight Connector 74">
            <a:extLst>
              <a:ext uri="{FF2B5EF4-FFF2-40B4-BE49-F238E27FC236}">
                <a16:creationId xmlns:a16="http://schemas.microsoft.com/office/drawing/2014/main" id="{35AABB91-16CA-3BC4-2325-1D0A18D6B033}"/>
              </a:ext>
            </a:extLst>
          </p:cNvPr>
          <p:cNvCxnSpPr>
            <a:cxnSpLocks/>
          </p:cNvCxnSpPr>
          <p:nvPr/>
        </p:nvCxnSpPr>
        <p:spPr>
          <a:xfrm flipH="1" flipV="1">
            <a:off x="4962525" y="4196715"/>
            <a:ext cx="106680" cy="4381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DEF36B1-6DE4-A31C-EBC5-C48408D93C63}"/>
              </a:ext>
            </a:extLst>
          </p:cNvPr>
          <p:cNvCxnSpPr>
            <a:cxnSpLocks/>
          </p:cNvCxnSpPr>
          <p:nvPr/>
        </p:nvCxnSpPr>
        <p:spPr>
          <a:xfrm flipH="1">
            <a:off x="5636694" y="3897772"/>
            <a:ext cx="51435" cy="9794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EF9C9DD7-BB9A-CE7E-79F3-F0398BC6DAEC}"/>
              </a:ext>
            </a:extLst>
          </p:cNvPr>
          <p:cNvCxnSpPr>
            <a:cxnSpLocks/>
          </p:cNvCxnSpPr>
          <p:nvPr/>
        </p:nvCxnSpPr>
        <p:spPr>
          <a:xfrm flipH="1" flipV="1">
            <a:off x="5852160" y="4425315"/>
            <a:ext cx="114300" cy="95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B28EB647-2883-2599-5045-E6F76A11FF11}"/>
              </a:ext>
            </a:extLst>
          </p:cNvPr>
          <p:cNvCxnSpPr>
            <a:cxnSpLocks/>
          </p:cNvCxnSpPr>
          <p:nvPr/>
        </p:nvCxnSpPr>
        <p:spPr>
          <a:xfrm flipH="1" flipV="1">
            <a:off x="5501074" y="4783810"/>
            <a:ext cx="11795" cy="1148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480515B9-C3CA-78C3-CBE5-912310B98414}"/>
              </a:ext>
            </a:extLst>
          </p:cNvPr>
          <p:cNvSpPr txBox="1"/>
          <p:nvPr/>
        </p:nvSpPr>
        <p:spPr>
          <a:xfrm>
            <a:off x="8110628" y="1573136"/>
            <a:ext cx="2878961" cy="923978"/>
          </a:xfrm>
          <a:prstGeom prst="rect">
            <a:avLst/>
          </a:prstGeom>
          <a:noFill/>
        </p:spPr>
        <p:txBody>
          <a:bodyPr wrap="square" lIns="0" tIns="0" rIns="0" bIns="0" rtlCol="0">
            <a:noAutofit/>
          </a:bodyPr>
          <a:lstStyle/>
          <a:p>
            <a:pPr algn="r"/>
            <a:r>
              <a:rPr lang="en-IN" sz="1090" b="1" dirty="0">
                <a:solidFill>
                  <a:schemeClr val="bg1"/>
                </a:solidFill>
              </a:rPr>
              <a:t>Continuously Monitor IT Compliance</a:t>
            </a:r>
          </a:p>
          <a:p>
            <a:pPr algn="r"/>
            <a:r>
              <a:rPr lang="en-IN" sz="990" dirty="0">
                <a:solidFill>
                  <a:schemeClr val="bg1"/>
                </a:solidFill>
              </a:rPr>
              <a:t>Drive massive efficiency into IT </a:t>
            </a:r>
            <a:br>
              <a:rPr lang="en-IN" sz="990" dirty="0">
                <a:solidFill>
                  <a:schemeClr val="bg1"/>
                </a:solidFill>
              </a:rPr>
            </a:br>
            <a:r>
              <a:rPr lang="en-IN" sz="990" dirty="0">
                <a:solidFill>
                  <a:schemeClr val="bg1"/>
                </a:solidFill>
              </a:rPr>
              <a:t>compliance by natively monitoring IT</a:t>
            </a:r>
            <a:br>
              <a:rPr lang="en-IN" sz="990" dirty="0">
                <a:solidFill>
                  <a:schemeClr val="bg1"/>
                </a:solidFill>
              </a:rPr>
            </a:br>
            <a:r>
              <a:rPr lang="en-IN" sz="990" dirty="0">
                <a:solidFill>
                  <a:schemeClr val="bg1"/>
                </a:solidFill>
              </a:rPr>
              <a:t>controls such as configurations, changes, </a:t>
            </a:r>
            <a:br>
              <a:rPr lang="en-IN" sz="990" dirty="0">
                <a:solidFill>
                  <a:schemeClr val="bg1"/>
                </a:solidFill>
              </a:rPr>
            </a:br>
            <a:r>
              <a:rPr lang="en-IN" sz="990" dirty="0">
                <a:solidFill>
                  <a:schemeClr val="bg1"/>
                </a:solidFill>
              </a:rPr>
              <a:t>and other operational IT data</a:t>
            </a:r>
            <a:endParaRPr lang="en-US" sz="990" dirty="0">
              <a:solidFill>
                <a:schemeClr val="bg1"/>
              </a:solidFill>
            </a:endParaRPr>
          </a:p>
        </p:txBody>
      </p:sp>
      <p:sp>
        <p:nvSpPr>
          <p:cNvPr id="80" name="TextBox 79">
            <a:extLst>
              <a:ext uri="{FF2B5EF4-FFF2-40B4-BE49-F238E27FC236}">
                <a16:creationId xmlns:a16="http://schemas.microsoft.com/office/drawing/2014/main" id="{7C60F278-EE7A-692C-5C6D-BC5AD130AD88}"/>
              </a:ext>
            </a:extLst>
          </p:cNvPr>
          <p:cNvSpPr txBox="1"/>
          <p:nvPr/>
        </p:nvSpPr>
        <p:spPr>
          <a:xfrm>
            <a:off x="8068378" y="2630829"/>
            <a:ext cx="2921211" cy="795730"/>
          </a:xfrm>
          <a:prstGeom prst="rect">
            <a:avLst/>
          </a:prstGeom>
          <a:noFill/>
        </p:spPr>
        <p:txBody>
          <a:bodyPr wrap="square" lIns="0" tIns="0" rIns="0" bIns="0" rtlCol="0">
            <a:noAutofit/>
          </a:bodyPr>
          <a:lstStyle/>
          <a:p>
            <a:pPr algn="r"/>
            <a:r>
              <a:rPr lang="en-IN" sz="1090" b="1" dirty="0">
                <a:solidFill>
                  <a:schemeClr val="bg1"/>
                </a:solidFill>
              </a:rPr>
              <a:t>Continuously Monitor IT Risk</a:t>
            </a:r>
          </a:p>
          <a:p>
            <a:pPr algn="r"/>
            <a:r>
              <a:rPr lang="en-IN" sz="990" dirty="0">
                <a:solidFill>
                  <a:schemeClr val="bg1"/>
                </a:solidFill>
              </a:rPr>
              <a:t>Assess project risk, capture risk </a:t>
            </a:r>
            <a:br>
              <a:rPr lang="en-IN" sz="990" dirty="0">
                <a:solidFill>
                  <a:schemeClr val="bg1"/>
                </a:solidFill>
              </a:rPr>
            </a:br>
            <a:r>
              <a:rPr lang="en-IN" sz="990" dirty="0">
                <a:solidFill>
                  <a:schemeClr val="bg1"/>
                </a:solidFill>
              </a:rPr>
              <a:t>indicators associated with incidents, vulnerabilities, applications, and assets</a:t>
            </a:r>
            <a:endParaRPr lang="en-US" sz="990" dirty="0">
              <a:solidFill>
                <a:schemeClr val="bg1"/>
              </a:solidFill>
            </a:endParaRPr>
          </a:p>
        </p:txBody>
      </p:sp>
      <p:sp>
        <p:nvSpPr>
          <p:cNvPr id="2" name="TextBox 1">
            <a:extLst>
              <a:ext uri="{FF2B5EF4-FFF2-40B4-BE49-F238E27FC236}">
                <a16:creationId xmlns:a16="http://schemas.microsoft.com/office/drawing/2014/main" id="{A050CC04-3042-9C0B-8B31-0EBB4E181A54}"/>
              </a:ext>
            </a:extLst>
          </p:cNvPr>
          <p:cNvSpPr txBox="1"/>
          <p:nvPr/>
        </p:nvSpPr>
        <p:spPr>
          <a:xfrm>
            <a:off x="11713580" y="2199190"/>
            <a:ext cx="0" cy="0"/>
          </a:xfrm>
          <a:prstGeom prst="rect">
            <a:avLst/>
          </a:prstGeom>
          <a:noFill/>
        </p:spPr>
        <p:txBody>
          <a:bodyPr wrap="none" rtlCol="0">
            <a:noAutofit/>
          </a:bodyPr>
          <a:lstStyle/>
          <a:p>
            <a:pPr algn="l">
              <a:spcBef>
                <a:spcPts val="300"/>
              </a:spcBef>
            </a:pPr>
            <a:endParaRPr lang="en-US" sz="1600" dirty="0"/>
          </a:p>
        </p:txBody>
      </p:sp>
    </p:spTree>
    <p:extLst>
      <p:ext uri="{BB962C8B-B14F-4D97-AF65-F5344CB8AC3E}">
        <p14:creationId xmlns:p14="http://schemas.microsoft.com/office/powerpoint/2010/main" val="6433314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4CF9E5-3FB9-2F48-B9FC-AD80339499E3}"/>
              </a:ext>
            </a:extLst>
          </p:cNvPr>
          <p:cNvSpPr>
            <a:spLocks noGrp="1"/>
          </p:cNvSpPr>
          <p:nvPr>
            <p:ph type="title"/>
          </p:nvPr>
        </p:nvSpPr>
        <p:spPr/>
        <p:txBody>
          <a:bodyPr/>
          <a:lstStyle/>
          <a:p>
            <a:r>
              <a:rPr lang="en-US" dirty="0"/>
              <a:t>Continuous Control Monitoring</a:t>
            </a:r>
          </a:p>
        </p:txBody>
      </p:sp>
      <p:sp>
        <p:nvSpPr>
          <p:cNvPr id="7" name="Content Placeholder 6">
            <a:extLst>
              <a:ext uri="{FF2B5EF4-FFF2-40B4-BE49-F238E27FC236}">
                <a16:creationId xmlns:a16="http://schemas.microsoft.com/office/drawing/2014/main" id="{CA351A43-ED40-D444-8243-B9E1AE3FD1EA}"/>
              </a:ext>
            </a:extLst>
          </p:cNvPr>
          <p:cNvSpPr>
            <a:spLocks noGrp="1"/>
          </p:cNvSpPr>
          <p:nvPr>
            <p:ph idx="1"/>
          </p:nvPr>
        </p:nvSpPr>
        <p:spPr>
          <a:xfrm>
            <a:off x="448055" y="1182070"/>
            <a:ext cx="11188711" cy="4185285"/>
          </a:xfrm>
        </p:spPr>
        <p:txBody>
          <a:bodyPr/>
          <a:lstStyle/>
          <a:p>
            <a:r>
              <a:rPr lang="en-US" dirty="0">
                <a:latin typeface="Century Gothic" panose="020B0502020202020204" pitchFamily="34" charset="0"/>
                <a:cs typeface="Arial" panose="020B0604020202020204" pitchFamily="34" charset="0"/>
              </a:rPr>
              <a:t>Gartner defines continuous controls monitoring (CCM) as “a set of technologies to reduce business losses through continuous monitoring and reducing the cost of audits through continuous auditing of the controls in financial and other transactional applications.”</a:t>
            </a:r>
          </a:p>
          <a:p>
            <a:r>
              <a:rPr lang="en-US" dirty="0">
                <a:latin typeface="Century Gothic" panose="020B0502020202020204" pitchFamily="34" charset="0"/>
                <a:cs typeface="Arial" panose="020B0604020202020204" pitchFamily="34" charset="0"/>
              </a:rPr>
              <a:t>CCM is shifting from the traditional testing approach of sampling data over a set frequency to monitoring all priority transactions and controls continuously.</a:t>
            </a:r>
          </a:p>
          <a:p>
            <a:r>
              <a:rPr lang="en-US" dirty="0">
                <a:latin typeface="Century Gothic" panose="020B0502020202020204" pitchFamily="34" charset="0"/>
                <a:cs typeface="Arial" panose="020B0604020202020204" pitchFamily="34" charset="0"/>
              </a:rPr>
              <a:t>In ServiceNow this can be achieved using the below features:</a:t>
            </a:r>
          </a:p>
          <a:p>
            <a:pPr lvl="1"/>
            <a:r>
              <a:rPr lang="en-US" dirty="0">
                <a:latin typeface="Century Gothic" panose="020B0502020202020204" pitchFamily="34" charset="0"/>
                <a:cs typeface="Arial" panose="020B0604020202020204" pitchFamily="34" charset="0"/>
              </a:rPr>
              <a:t>Indicators</a:t>
            </a:r>
          </a:p>
          <a:p>
            <a:pPr lvl="1"/>
            <a:r>
              <a:rPr lang="en-US" dirty="0">
                <a:latin typeface="Century Gothic" panose="020B0502020202020204" pitchFamily="34" charset="0"/>
                <a:cs typeface="Arial" panose="020B0604020202020204" pitchFamily="34" charset="0"/>
              </a:rPr>
              <a:t>Integration with Configuration Compliance</a:t>
            </a:r>
          </a:p>
        </p:txBody>
      </p:sp>
    </p:spTree>
    <p:extLst>
      <p:ext uri="{BB962C8B-B14F-4D97-AF65-F5344CB8AC3E}">
        <p14:creationId xmlns:p14="http://schemas.microsoft.com/office/powerpoint/2010/main" val="20032402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4CF9E5-3FB9-2F48-B9FC-AD80339499E3}"/>
              </a:ext>
            </a:extLst>
          </p:cNvPr>
          <p:cNvSpPr>
            <a:spLocks noGrp="1"/>
          </p:cNvSpPr>
          <p:nvPr>
            <p:ph type="title"/>
          </p:nvPr>
        </p:nvSpPr>
        <p:spPr/>
        <p:txBody>
          <a:bodyPr/>
          <a:lstStyle/>
          <a:p>
            <a:r>
              <a:rPr lang="en-US" dirty="0"/>
              <a:t>Indicators</a:t>
            </a:r>
          </a:p>
        </p:txBody>
      </p:sp>
      <p:sp>
        <p:nvSpPr>
          <p:cNvPr id="7" name="Content Placeholder 6">
            <a:extLst>
              <a:ext uri="{FF2B5EF4-FFF2-40B4-BE49-F238E27FC236}">
                <a16:creationId xmlns:a16="http://schemas.microsoft.com/office/drawing/2014/main" id="{CA351A43-ED40-D444-8243-B9E1AE3FD1EA}"/>
              </a:ext>
            </a:extLst>
          </p:cNvPr>
          <p:cNvSpPr>
            <a:spLocks noGrp="1"/>
          </p:cNvSpPr>
          <p:nvPr>
            <p:ph idx="1"/>
          </p:nvPr>
        </p:nvSpPr>
        <p:spPr>
          <a:xfrm>
            <a:off x="449250" y="1042922"/>
            <a:ext cx="11188711" cy="4185285"/>
          </a:xfrm>
        </p:spPr>
        <p:txBody>
          <a:bodyPr/>
          <a:lstStyle/>
          <a:p>
            <a:pPr>
              <a:spcAft>
                <a:spcPts val="600"/>
              </a:spcAft>
            </a:pPr>
            <a:r>
              <a:rPr lang="en-US" sz="1700" dirty="0">
                <a:effectLst/>
                <a:latin typeface="Century Gothic" panose="020B0502020202020204" pitchFamily="34" charset="0"/>
                <a:ea typeface="Calibri" panose="020F0502020204030204" pitchFamily="34" charset="0"/>
                <a:cs typeface="Arial" panose="020B0604020202020204" pitchFamily="34" charset="0"/>
              </a:rPr>
              <a:t>In Policy and Compliance different types of indicator can be used in addition to or independently from Control Attestations in order to assess the Controls or to continuously monitor their compliance.</a:t>
            </a:r>
          </a:p>
          <a:p>
            <a:pPr>
              <a:spcAft>
                <a:spcPts val="600"/>
              </a:spcAft>
            </a:pPr>
            <a:endParaRPr lang="en-US" sz="1800" dirty="0">
              <a:effectLst/>
              <a:latin typeface="Century Gothic" panose="020B0502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A30BEFE-FF75-6410-AD96-17072C53FD2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4577" t="12706" r="5058" b="13407"/>
          <a:stretch/>
        </p:blipFill>
        <p:spPr bwMode="auto">
          <a:xfrm>
            <a:off x="5505468" y="1801966"/>
            <a:ext cx="6285047" cy="2991600"/>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6DF9F369-9AD7-5D5B-F085-3A50C41D8D9E}"/>
              </a:ext>
            </a:extLst>
          </p:cNvPr>
          <p:cNvSpPr txBox="1"/>
          <p:nvPr/>
        </p:nvSpPr>
        <p:spPr>
          <a:xfrm>
            <a:off x="448055" y="2118812"/>
            <a:ext cx="4740172" cy="2723823"/>
          </a:xfrm>
          <a:prstGeom prst="rect">
            <a:avLst/>
          </a:prstGeom>
          <a:noFill/>
        </p:spPr>
        <p:txBody>
          <a:bodyPr wrap="square">
            <a:spAutoFit/>
          </a:bodyPr>
          <a:lstStyle/>
          <a:p>
            <a:pPr marL="285750" indent="-285750">
              <a:buFont typeface="Arial" panose="020B0604020202020204" pitchFamily="34" charset="0"/>
              <a:buChar char="•"/>
            </a:pPr>
            <a:r>
              <a:rPr lang="en-US" sz="1700" dirty="0">
                <a:effectLst/>
                <a:latin typeface="Century Gothic" panose="020B0502020202020204" pitchFamily="34" charset="0"/>
                <a:ea typeface="Calibri" panose="020F0502020204030204" pitchFamily="34" charset="0"/>
                <a:cs typeface="Arial" panose="020B0604020202020204" pitchFamily="34" charset="0"/>
              </a:rPr>
              <a:t>An Indicator Template for a Control Indicator is associated to the Control Objective. When the Objective is associated to an Entity Type, an individual Control is created for each Entity contained in the Entity type and an Indicator is created at the same time from the Indictor Template associated to the Control Objective.</a:t>
            </a:r>
          </a:p>
          <a:p>
            <a:pPr marL="285750" indent="-285750">
              <a:buFont typeface="Arial" panose="020B0604020202020204" pitchFamily="34" charset="0"/>
              <a:buChar char="•"/>
            </a:pPr>
            <a:endParaRPr lang="en-US" sz="1800" dirty="0">
              <a:latin typeface="Century Gothic" panose="020B0502020202020204" pitchFamily="34" charset="0"/>
              <a:ea typeface="Calibri" panose="020F05020202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F1AFEB84-1476-E2B8-B5E6-A9C305549F87}"/>
              </a:ext>
            </a:extLst>
          </p:cNvPr>
          <p:cNvSpPr txBox="1"/>
          <p:nvPr/>
        </p:nvSpPr>
        <p:spPr>
          <a:xfrm>
            <a:off x="448055" y="5001937"/>
            <a:ext cx="10629636" cy="877163"/>
          </a:xfrm>
          <a:prstGeom prst="rect">
            <a:avLst/>
          </a:prstGeom>
          <a:noFill/>
        </p:spPr>
        <p:txBody>
          <a:bodyPr wrap="square">
            <a:spAutoFit/>
          </a:bodyPr>
          <a:lstStyle/>
          <a:p>
            <a:pPr marL="285750" indent="-285750">
              <a:buFont typeface="Arial" panose="020B0604020202020204" pitchFamily="34" charset="0"/>
              <a:buChar char="•"/>
            </a:pPr>
            <a:r>
              <a:rPr lang="en-US" sz="1700" dirty="0">
                <a:latin typeface="Century Gothic" panose="020B0502020202020204" pitchFamily="34" charset="0"/>
                <a:ea typeface="Calibri" panose="020F0502020204030204" pitchFamily="34" charset="0"/>
                <a:cs typeface="Arial" panose="020B0604020202020204" pitchFamily="34" charset="0"/>
              </a:rPr>
              <a:t>An</a:t>
            </a:r>
            <a:r>
              <a:rPr lang="en-US" sz="1700" dirty="0">
                <a:effectLst/>
                <a:latin typeface="Century Gothic" panose="020B0502020202020204" pitchFamily="34" charset="0"/>
                <a:ea typeface="Calibri" panose="020F0502020204030204" pitchFamily="34" charset="0"/>
                <a:cs typeface="Arial" panose="020B0604020202020204" pitchFamily="34" charset="0"/>
              </a:rPr>
              <a:t> </a:t>
            </a:r>
            <a:r>
              <a:rPr lang="en-US" sz="1700" dirty="0">
                <a:latin typeface="Century Gothic" panose="020B0502020202020204" pitchFamily="34" charset="0"/>
                <a:ea typeface="Calibri" panose="020F0502020204030204" pitchFamily="34" charset="0"/>
                <a:cs typeface="Arial" panose="020B0604020202020204" pitchFamily="34" charset="0"/>
              </a:rPr>
              <a:t>I</a:t>
            </a:r>
            <a:r>
              <a:rPr lang="en-US" sz="1700" dirty="0">
                <a:effectLst/>
                <a:latin typeface="Century Gothic" panose="020B0502020202020204" pitchFamily="34" charset="0"/>
                <a:ea typeface="Calibri" panose="020F0502020204030204" pitchFamily="34" charset="0"/>
                <a:cs typeface="Arial" panose="020B0604020202020204" pitchFamily="34" charset="0"/>
              </a:rPr>
              <a:t>ndicator Task is created each time the Indicator is executed to evaluate or monitor the Control. When an Indicator Task fails to meet the desired threshold defined for Compliance, an issue is automatically generated for the Control that reflects the status ‘Non-Compliant’.</a:t>
            </a:r>
          </a:p>
        </p:txBody>
      </p:sp>
    </p:spTree>
    <p:extLst>
      <p:ext uri="{BB962C8B-B14F-4D97-AF65-F5344CB8AC3E}">
        <p14:creationId xmlns:p14="http://schemas.microsoft.com/office/powerpoint/2010/main" val="10382244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351DA-9B3B-060F-C1E4-D8BCD32496C0}"/>
              </a:ext>
            </a:extLst>
          </p:cNvPr>
          <p:cNvSpPr>
            <a:spLocks noGrp="1"/>
          </p:cNvSpPr>
          <p:nvPr>
            <p:ph type="title"/>
          </p:nvPr>
        </p:nvSpPr>
        <p:spPr/>
        <p:txBody>
          <a:bodyPr/>
          <a:lstStyle/>
          <a:p>
            <a:r>
              <a:rPr lang="en-GB" dirty="0"/>
              <a:t>Indicator Template</a:t>
            </a:r>
            <a:endParaRPr lang="en-US" dirty="0"/>
          </a:p>
        </p:txBody>
      </p:sp>
      <p:pic>
        <p:nvPicPr>
          <p:cNvPr id="6" name="Picture 5">
            <a:extLst>
              <a:ext uri="{FF2B5EF4-FFF2-40B4-BE49-F238E27FC236}">
                <a16:creationId xmlns:a16="http://schemas.microsoft.com/office/drawing/2014/main" id="{77AAF202-65F1-0192-2344-C93D1A0D6B7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383"/>
          <a:stretch/>
        </p:blipFill>
        <p:spPr>
          <a:xfrm>
            <a:off x="1702340" y="999695"/>
            <a:ext cx="8184402" cy="5186591"/>
          </a:xfrm>
          <a:prstGeom prst="rect">
            <a:avLst/>
          </a:prstGeom>
          <a:ln w="6350">
            <a:solidFill>
              <a:schemeClr val="tx1"/>
            </a:solidFill>
          </a:ln>
          <a:effectLst/>
        </p:spPr>
      </p:pic>
    </p:spTree>
    <p:extLst>
      <p:ext uri="{BB962C8B-B14F-4D97-AF65-F5344CB8AC3E}">
        <p14:creationId xmlns:p14="http://schemas.microsoft.com/office/powerpoint/2010/main" val="1448675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920D6-FC79-B299-D34C-59E129065441}"/>
              </a:ext>
            </a:extLst>
          </p:cNvPr>
          <p:cNvSpPr>
            <a:spLocks noGrp="1"/>
          </p:cNvSpPr>
          <p:nvPr>
            <p:ph type="title"/>
          </p:nvPr>
        </p:nvSpPr>
        <p:spPr>
          <a:xfrm>
            <a:off x="449251" y="310394"/>
            <a:ext cx="11188711" cy="1195883"/>
          </a:xfrm>
        </p:spPr>
        <p:txBody>
          <a:bodyPr/>
          <a:lstStyle/>
          <a:p>
            <a:r>
              <a:rPr lang="en-GB" dirty="0"/>
              <a:t>Indicator Template: Types of indicators</a:t>
            </a:r>
            <a:endParaRPr lang="en-US" dirty="0"/>
          </a:p>
        </p:txBody>
      </p:sp>
      <p:sp>
        <p:nvSpPr>
          <p:cNvPr id="9" name="TextBox 8">
            <a:extLst>
              <a:ext uri="{FF2B5EF4-FFF2-40B4-BE49-F238E27FC236}">
                <a16:creationId xmlns:a16="http://schemas.microsoft.com/office/drawing/2014/main" id="{2BFCB515-12C3-94B8-CF79-A041B189EEA3}"/>
              </a:ext>
            </a:extLst>
          </p:cNvPr>
          <p:cNvSpPr txBox="1"/>
          <p:nvPr/>
        </p:nvSpPr>
        <p:spPr>
          <a:xfrm>
            <a:off x="449251" y="3947405"/>
            <a:ext cx="10724338" cy="2185214"/>
          </a:xfrm>
          <a:prstGeom prst="rect">
            <a:avLst/>
          </a:prstGeom>
          <a:noFill/>
        </p:spPr>
        <p:txBody>
          <a:bodyPr wrap="square" lIns="91440" tIns="45720" rIns="91440" bIns="45720" anchor="t">
            <a:spAutoFit/>
          </a:bodyPr>
          <a:lstStyle/>
          <a:p>
            <a:pPr marL="0" lvl="0" indent="0">
              <a:spcAft>
                <a:spcPts val="600"/>
              </a:spcAft>
              <a:buClr>
                <a:srgbClr val="86ED78"/>
              </a:buClr>
              <a:buNone/>
            </a:pPr>
            <a:r>
              <a:rPr lang="en-US" sz="1800" b="1" dirty="0">
                <a:effectLst/>
                <a:latin typeface="Century Gothic"/>
                <a:ea typeface="Calibri" panose="020F0502020204030204" pitchFamily="34" charset="0"/>
                <a:cs typeface="Arial"/>
              </a:rPr>
              <a:t>Manual:</a:t>
            </a:r>
            <a:r>
              <a:rPr lang="en-US" sz="1800" dirty="0">
                <a:effectLst/>
                <a:latin typeface="Century Gothic"/>
                <a:ea typeface="Calibri" panose="020F0502020204030204" pitchFamily="34" charset="0"/>
                <a:cs typeface="Arial"/>
              </a:rPr>
              <a:t> This type of indicator will generate an Indicator Task, for which the assignee will be required to manually provide the data. This should be used where data cannot be retrieved from the ServiceNow instance e.g. data comes from external system.</a:t>
            </a:r>
          </a:p>
          <a:p>
            <a:pPr marL="0" lvl="0" indent="0">
              <a:spcAft>
                <a:spcPts val="600"/>
              </a:spcAft>
              <a:buClr>
                <a:srgbClr val="86ED78"/>
              </a:buClr>
              <a:buNone/>
            </a:pPr>
            <a:endParaRPr lang="en-US" sz="400" dirty="0">
              <a:effectLst/>
              <a:latin typeface="Century Gothic" panose="020B0502020202020204" pitchFamily="34" charset="0"/>
              <a:ea typeface="Calibri" panose="020F0502020204030204" pitchFamily="34" charset="0"/>
              <a:cs typeface="Arial" panose="020B0604020202020204" pitchFamily="34" charset="0"/>
            </a:endParaRPr>
          </a:p>
          <a:p>
            <a:pPr marL="0" lvl="0" indent="0">
              <a:spcAft>
                <a:spcPts val="600"/>
              </a:spcAft>
              <a:buClr>
                <a:srgbClr val="86ED78"/>
              </a:buClr>
              <a:buNone/>
            </a:pPr>
            <a:r>
              <a:rPr lang="en-US" sz="1800" b="1" dirty="0">
                <a:effectLst/>
                <a:latin typeface="Century Gothic"/>
                <a:ea typeface="Calibri" panose="020F0502020204030204" pitchFamily="34" charset="0"/>
                <a:cs typeface="Arial"/>
              </a:rPr>
              <a:t>Basic:</a:t>
            </a:r>
            <a:r>
              <a:rPr lang="en-US" sz="1800" dirty="0">
                <a:effectLst/>
                <a:latin typeface="Century Gothic"/>
                <a:ea typeface="Calibri" panose="020F0502020204030204" pitchFamily="34" charset="0"/>
                <a:cs typeface="Arial"/>
              </a:rPr>
              <a:t> </a:t>
            </a:r>
            <a:r>
              <a:rPr lang="en-US" sz="1800" dirty="0">
                <a:latin typeface="Century Gothic"/>
                <a:cs typeface="Arial"/>
              </a:rPr>
              <a:t>Automated indicators based on an indicator source. The indicator source specifies a table and a frequency at which the scores from this table are saved.</a:t>
            </a:r>
          </a:p>
          <a:p>
            <a:pPr marL="0" lvl="0" indent="0">
              <a:spcAft>
                <a:spcPts val="600"/>
              </a:spcAft>
              <a:buClr>
                <a:srgbClr val="86ED78"/>
              </a:buClr>
              <a:buNone/>
            </a:pPr>
            <a:endParaRPr lang="en-US" sz="400" dirty="0">
              <a:latin typeface="Century Gothic" panose="020B0502020202020204" pitchFamily="34" charset="0"/>
              <a:cs typeface="Arial" panose="020B0604020202020204" pitchFamily="34" charset="0"/>
            </a:endParaRPr>
          </a:p>
          <a:p>
            <a:pPr marL="0" lvl="0" indent="0">
              <a:spcAft>
                <a:spcPts val="600"/>
              </a:spcAft>
              <a:buClr>
                <a:srgbClr val="86ED78"/>
              </a:buClr>
              <a:buNone/>
            </a:pPr>
            <a:r>
              <a:rPr lang="en-US" sz="1800" b="1" dirty="0">
                <a:latin typeface="Century Gothic"/>
                <a:ea typeface="Calibri" panose="020F0502020204030204" pitchFamily="34" charset="0"/>
                <a:cs typeface="Arial"/>
              </a:rPr>
              <a:t>Script</a:t>
            </a:r>
            <a:r>
              <a:rPr lang="en-US" sz="1800" b="1" dirty="0">
                <a:effectLst/>
                <a:latin typeface="Century Gothic"/>
                <a:ea typeface="Calibri" panose="020F0502020204030204" pitchFamily="34" charset="0"/>
                <a:cs typeface="Arial"/>
              </a:rPr>
              <a:t>:</a:t>
            </a:r>
            <a:r>
              <a:rPr lang="en-US" sz="1800" dirty="0">
                <a:effectLst/>
                <a:latin typeface="Century Gothic"/>
                <a:ea typeface="Calibri" panose="020F0502020204030204" pitchFamily="34" charset="0"/>
                <a:cs typeface="Arial"/>
              </a:rPr>
              <a:t> This is an advanced type of Indicator; a custom script will be used to collect the data.</a:t>
            </a:r>
          </a:p>
        </p:txBody>
      </p:sp>
      <p:pic>
        <p:nvPicPr>
          <p:cNvPr id="4" name="Picture 3">
            <a:extLst>
              <a:ext uri="{FF2B5EF4-FFF2-40B4-BE49-F238E27FC236}">
                <a16:creationId xmlns:a16="http://schemas.microsoft.com/office/drawing/2014/main" id="{A1162964-094A-2F1B-45E4-58AF56AB8E7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9251" y="1629914"/>
            <a:ext cx="11188711" cy="2020186"/>
          </a:xfrm>
          <a:prstGeom prst="rect">
            <a:avLst/>
          </a:prstGeom>
          <a:ln w="6350">
            <a:solidFill>
              <a:schemeClr val="tx1"/>
            </a:solidFill>
          </a:ln>
          <a:effectLst/>
        </p:spPr>
      </p:pic>
      <p:sp>
        <p:nvSpPr>
          <p:cNvPr id="6" name="Speech Bubble: Oval 5">
            <a:extLst>
              <a:ext uri="{FF2B5EF4-FFF2-40B4-BE49-F238E27FC236}">
                <a16:creationId xmlns:a16="http://schemas.microsoft.com/office/drawing/2014/main" id="{980C7534-51AB-F66E-8274-161A99F32E7D}"/>
              </a:ext>
            </a:extLst>
          </p:cNvPr>
          <p:cNvSpPr/>
          <p:nvPr/>
        </p:nvSpPr>
        <p:spPr>
          <a:xfrm>
            <a:off x="8120332" y="894156"/>
            <a:ext cx="2676111" cy="1106194"/>
          </a:xfrm>
          <a:prstGeom prst="wedgeEllipseCallou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dirty="0">
                <a:solidFill>
                  <a:schemeClr val="bg1"/>
                </a:solidFill>
              </a:rPr>
              <a:t>Select the </a:t>
            </a:r>
            <a:r>
              <a:rPr lang="en-GB" sz="1600" b="1" dirty="0">
                <a:solidFill>
                  <a:schemeClr val="bg1"/>
                </a:solidFill>
              </a:rPr>
              <a:t>Type</a:t>
            </a:r>
            <a:r>
              <a:rPr lang="en-GB" sz="1600" dirty="0">
                <a:solidFill>
                  <a:schemeClr val="bg1"/>
                </a:solidFill>
              </a:rPr>
              <a:t> from Manual, Basic or Script.</a:t>
            </a:r>
            <a:endParaRPr lang="en-US" sz="1600" dirty="0">
              <a:solidFill>
                <a:schemeClr val="bg1"/>
              </a:solidFill>
            </a:endParaRPr>
          </a:p>
        </p:txBody>
      </p:sp>
    </p:spTree>
    <p:extLst>
      <p:ext uri="{BB962C8B-B14F-4D97-AF65-F5344CB8AC3E}">
        <p14:creationId xmlns:p14="http://schemas.microsoft.com/office/powerpoint/2010/main" val="40291641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build Indicators</a:t>
            </a:r>
          </a:p>
        </p:txBody>
      </p:sp>
      <p:graphicFrame>
        <p:nvGraphicFramePr>
          <p:cNvPr id="21" name="Diagram 20"/>
          <p:cNvGraphicFramePr/>
          <p:nvPr>
            <p:extLst>
              <p:ext uri="{D42A27DB-BD31-4B8C-83A1-F6EECF244321}">
                <p14:modId xmlns:p14="http://schemas.microsoft.com/office/powerpoint/2010/main" val="1419813539"/>
              </p:ext>
            </p:extLst>
          </p:nvPr>
        </p:nvGraphicFramePr>
        <p:xfrm>
          <a:off x="582379" y="1259617"/>
          <a:ext cx="10922453" cy="202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a:extLst>
              <a:ext uri="{FF2B5EF4-FFF2-40B4-BE49-F238E27FC236}">
                <a16:creationId xmlns:a16="http://schemas.microsoft.com/office/drawing/2014/main" id="{C5816135-1504-089A-5447-D1783A23848A}"/>
              </a:ext>
            </a:extLst>
          </p:cNvPr>
          <p:cNvGraphicFramePr>
            <a:graphicFrameLocks noGrp="1"/>
          </p:cNvGraphicFramePr>
          <p:nvPr>
            <p:extLst>
              <p:ext uri="{D42A27DB-BD31-4B8C-83A1-F6EECF244321}">
                <p14:modId xmlns:p14="http://schemas.microsoft.com/office/powerpoint/2010/main" val="3697573529"/>
              </p:ext>
            </p:extLst>
          </p:nvPr>
        </p:nvGraphicFramePr>
        <p:xfrm>
          <a:off x="501830" y="3047664"/>
          <a:ext cx="11185163" cy="2362200"/>
        </p:xfrm>
        <a:graphic>
          <a:graphicData uri="http://schemas.openxmlformats.org/drawingml/2006/table">
            <a:tbl>
              <a:tblPr firstRow="1" bandRow="1">
                <a:tableStyleId>{9D7B26C5-4107-4FEC-AEDC-1716B250A1EF}</a:tableStyleId>
              </a:tblPr>
              <a:tblGrid>
                <a:gridCol w="2294533">
                  <a:extLst>
                    <a:ext uri="{9D8B030D-6E8A-4147-A177-3AD203B41FA5}">
                      <a16:colId xmlns:a16="http://schemas.microsoft.com/office/drawing/2014/main" val="76899901"/>
                    </a:ext>
                  </a:extLst>
                </a:gridCol>
                <a:gridCol w="2200939">
                  <a:extLst>
                    <a:ext uri="{9D8B030D-6E8A-4147-A177-3AD203B41FA5}">
                      <a16:colId xmlns:a16="http://schemas.microsoft.com/office/drawing/2014/main" val="2823277116"/>
                    </a:ext>
                  </a:extLst>
                </a:gridCol>
                <a:gridCol w="2367594">
                  <a:extLst>
                    <a:ext uri="{9D8B030D-6E8A-4147-A177-3AD203B41FA5}">
                      <a16:colId xmlns:a16="http://schemas.microsoft.com/office/drawing/2014/main" val="3982559121"/>
                    </a:ext>
                  </a:extLst>
                </a:gridCol>
                <a:gridCol w="2196547">
                  <a:extLst>
                    <a:ext uri="{9D8B030D-6E8A-4147-A177-3AD203B41FA5}">
                      <a16:colId xmlns:a16="http://schemas.microsoft.com/office/drawing/2014/main" val="1446465724"/>
                    </a:ext>
                  </a:extLst>
                </a:gridCol>
                <a:gridCol w="2125550">
                  <a:extLst>
                    <a:ext uri="{9D8B030D-6E8A-4147-A177-3AD203B41FA5}">
                      <a16:colId xmlns:a16="http://schemas.microsoft.com/office/drawing/2014/main" val="2990572896"/>
                    </a:ext>
                  </a:extLst>
                </a:gridCol>
              </a:tblGrid>
              <a:tr h="0">
                <a:tc>
                  <a:txBody>
                    <a:bodyPr/>
                    <a:lstStyle/>
                    <a:p>
                      <a:pPr marL="171450" indent="-171450">
                        <a:spcBef>
                          <a:spcPts val="300"/>
                        </a:spcBef>
                        <a:buFont typeface="Arial" panose="020B0604020202020204" pitchFamily="34" charset="0"/>
                        <a:buChar char="•"/>
                      </a:pPr>
                      <a:r>
                        <a:rPr lang="en-GB" sz="1200" b="0" dirty="0">
                          <a:latin typeface="+mn-lt"/>
                        </a:rPr>
                        <a:t>Number of complaints</a:t>
                      </a:r>
                    </a:p>
                    <a:p>
                      <a:pPr marL="171450" indent="-171450">
                        <a:spcBef>
                          <a:spcPts val="300"/>
                        </a:spcBef>
                        <a:buFont typeface="Arial" panose="020B0604020202020204" pitchFamily="34" charset="0"/>
                        <a:buChar char="•"/>
                      </a:pPr>
                      <a:r>
                        <a:rPr lang="en-GB" sz="1200" b="0" dirty="0">
                          <a:latin typeface="+mn-lt"/>
                        </a:rPr>
                        <a:t>Response time to complaints</a:t>
                      </a:r>
                    </a:p>
                    <a:p>
                      <a:pPr marL="171450" indent="-171450">
                        <a:spcBef>
                          <a:spcPts val="300"/>
                        </a:spcBef>
                        <a:buFont typeface="Arial" panose="020B0604020202020204" pitchFamily="34" charset="0"/>
                        <a:buChar char="•"/>
                      </a:pPr>
                      <a:r>
                        <a:rPr lang="en-GB" sz="1200" b="0" dirty="0">
                          <a:latin typeface="+mn-lt"/>
                        </a:rPr>
                        <a:t>Number of failed controls</a:t>
                      </a:r>
                    </a:p>
                    <a:p>
                      <a:pPr marL="171450" indent="-171450">
                        <a:spcBef>
                          <a:spcPts val="300"/>
                        </a:spcBef>
                        <a:buFont typeface="Arial" panose="020B0604020202020204" pitchFamily="34" charset="0"/>
                        <a:buChar char="•"/>
                      </a:pPr>
                      <a:r>
                        <a:rPr lang="en-GB" sz="1200" b="0" dirty="0">
                          <a:latin typeface="+mn-lt"/>
                        </a:rPr>
                        <a:t>Attestation completion rates</a:t>
                      </a:r>
                    </a:p>
                  </a:txBody>
                  <a:tcPr>
                    <a:solidFill>
                      <a:srgbClr val="F2F2F2"/>
                    </a:solidFill>
                  </a:tcPr>
                </a:tc>
                <a:tc>
                  <a:txBody>
                    <a:bodyPr/>
                    <a:lstStyle/>
                    <a:p>
                      <a:pPr>
                        <a:spcBef>
                          <a:spcPts val="300"/>
                        </a:spcBef>
                      </a:pPr>
                      <a:r>
                        <a:rPr lang="en-GB" sz="1200" b="0" dirty="0">
                          <a:latin typeface="+mn-lt"/>
                        </a:rPr>
                        <a:t>Is the data required for the indicator stored internally or externally of ServiceNow?</a:t>
                      </a:r>
                    </a:p>
                    <a:p>
                      <a:pPr>
                        <a:spcBef>
                          <a:spcPts val="300"/>
                        </a:spcBef>
                      </a:pPr>
                      <a:r>
                        <a:rPr lang="en-GB" sz="1200" b="0" dirty="0">
                          <a:latin typeface="+mn-lt"/>
                        </a:rPr>
                        <a:t>Internally </a:t>
                      </a:r>
                      <a:r>
                        <a:rPr lang="en-GB" sz="1200" b="0" dirty="0">
                          <a:latin typeface="+mn-lt"/>
                          <a:sym typeface="Wingdings" panose="05000000000000000000" pitchFamily="2" charset="2"/>
                        </a:rPr>
                        <a:t> basic or scripted indicator</a:t>
                      </a:r>
                    </a:p>
                    <a:p>
                      <a:pPr>
                        <a:spcBef>
                          <a:spcPts val="300"/>
                        </a:spcBef>
                      </a:pPr>
                      <a:r>
                        <a:rPr lang="en-GB" sz="1200" b="0" dirty="0">
                          <a:latin typeface="+mn-lt"/>
                          <a:sym typeface="Wingdings" panose="05000000000000000000" pitchFamily="2" charset="2"/>
                        </a:rPr>
                        <a:t>Externally  manual indicator</a:t>
                      </a:r>
                      <a:endParaRPr lang="en-GB" sz="1200" b="0" dirty="0">
                        <a:latin typeface="+mn-lt"/>
                      </a:endParaRPr>
                    </a:p>
                  </a:txBody>
                  <a:tcPr>
                    <a:solidFill>
                      <a:srgbClr val="F2F2F2"/>
                    </a:solidFill>
                  </a:tcPr>
                </a:tc>
                <a:tc>
                  <a:txBody>
                    <a:bodyPr/>
                    <a:lstStyle/>
                    <a:p>
                      <a:pPr marL="171450" indent="-171450">
                        <a:spcBef>
                          <a:spcPts val="300"/>
                        </a:spcBef>
                        <a:buFont typeface="Arial" panose="020B0604020202020204" pitchFamily="34" charset="0"/>
                        <a:buChar char="•"/>
                      </a:pPr>
                      <a:r>
                        <a:rPr lang="en-GB" sz="1200" b="0" dirty="0"/>
                        <a:t>Select type</a:t>
                      </a:r>
                    </a:p>
                    <a:p>
                      <a:pPr marL="171450" indent="-171450">
                        <a:spcBef>
                          <a:spcPts val="300"/>
                        </a:spcBef>
                        <a:buFont typeface="Arial" panose="020B0604020202020204" pitchFamily="34" charset="0"/>
                        <a:buChar char="•"/>
                      </a:pPr>
                      <a:r>
                        <a:rPr lang="en-GB" sz="1200" b="0" kern="1200" dirty="0">
                          <a:solidFill>
                            <a:schemeClr val="tx1"/>
                          </a:solidFill>
                          <a:latin typeface="+mn-lt"/>
                          <a:ea typeface="+mn-ea"/>
                          <a:cs typeface="+mn-cs"/>
                        </a:rPr>
                        <a:t>Identify the ServiceNow table the data is stored on (basic)</a:t>
                      </a:r>
                    </a:p>
                    <a:p>
                      <a:pPr marL="171450" indent="-171450">
                        <a:spcBef>
                          <a:spcPts val="300"/>
                        </a:spcBef>
                        <a:buFont typeface="Arial" panose="020B0604020202020204" pitchFamily="34" charset="0"/>
                        <a:buChar char="•"/>
                      </a:pPr>
                      <a:r>
                        <a:rPr lang="en-GB" sz="1200" b="0" dirty="0"/>
                        <a:t>Identify a threshold</a:t>
                      </a:r>
                    </a:p>
                    <a:p>
                      <a:pPr marL="171450" indent="-171450">
                        <a:spcBef>
                          <a:spcPts val="300"/>
                        </a:spcBef>
                        <a:buFont typeface="Arial" panose="020B0604020202020204" pitchFamily="34" charset="0"/>
                        <a:buChar char="•"/>
                      </a:pPr>
                      <a:r>
                        <a:rPr lang="en-GB" sz="1200" b="0" dirty="0"/>
                        <a:t>Provide instructions for data gathering (for manual)</a:t>
                      </a:r>
                    </a:p>
                    <a:p>
                      <a:pPr marL="171450" indent="-171450">
                        <a:spcBef>
                          <a:spcPts val="300"/>
                        </a:spcBef>
                        <a:buFont typeface="Arial" panose="020B0604020202020204" pitchFamily="34" charset="0"/>
                        <a:buChar char="•"/>
                      </a:pPr>
                      <a:r>
                        <a:rPr lang="en-GB" sz="1200" b="0" dirty="0"/>
                        <a:t>Document the frequency e.g. monthly, quarterly, annually etc.</a:t>
                      </a:r>
                    </a:p>
                  </a:txBody>
                  <a:tcPr>
                    <a:solidFill>
                      <a:srgbClr val="F2F2F2"/>
                    </a:solidFill>
                  </a:tcPr>
                </a:tc>
                <a:tc>
                  <a:txBody>
                    <a:bodyPr/>
                    <a:lstStyle/>
                    <a:p>
                      <a:pPr marL="171450" indent="-171450">
                        <a:spcBef>
                          <a:spcPts val="300"/>
                        </a:spcBef>
                        <a:buFont typeface="Arial" panose="020B0604020202020204" pitchFamily="34" charset="0"/>
                        <a:buChar char="•"/>
                      </a:pPr>
                      <a:r>
                        <a:rPr lang="en-GB" sz="1200" b="0" dirty="0"/>
                        <a:t>Associate indicator template to control objective or risk statement</a:t>
                      </a:r>
                    </a:p>
                    <a:p>
                      <a:pPr marL="171450" indent="-171450">
                        <a:spcBef>
                          <a:spcPts val="300"/>
                        </a:spcBef>
                        <a:buFont typeface="Arial" panose="020B0604020202020204" pitchFamily="34" charset="0"/>
                        <a:buChar char="•"/>
                      </a:pPr>
                      <a:r>
                        <a:rPr lang="en-GB" sz="1200" b="0" dirty="0"/>
                        <a:t>Indicators created on scoping risk statements or control objectives with an entity type</a:t>
                      </a:r>
                    </a:p>
                    <a:p>
                      <a:pPr marL="171450" indent="-171450">
                        <a:spcBef>
                          <a:spcPts val="300"/>
                        </a:spcBef>
                        <a:buFont typeface="Arial" panose="020B0604020202020204" pitchFamily="34" charset="0"/>
                        <a:buChar char="•"/>
                      </a:pPr>
                      <a:r>
                        <a:rPr lang="en-GB" sz="1200" b="0" dirty="0"/>
                        <a:t>Relationship automatically created between control and indicator</a:t>
                      </a:r>
                    </a:p>
                  </a:txBody>
                  <a:tcPr>
                    <a:solidFill>
                      <a:srgbClr val="F2F2F2"/>
                    </a:solidFill>
                  </a:tcPr>
                </a:tc>
                <a:tc>
                  <a:txBody>
                    <a:bodyPr/>
                    <a:lstStyle/>
                    <a:p>
                      <a:pPr marL="171450" indent="-171450">
                        <a:spcBef>
                          <a:spcPts val="300"/>
                        </a:spcBef>
                        <a:buFont typeface="Arial" panose="020B0604020202020204" pitchFamily="34" charset="0"/>
                        <a:buChar char="•"/>
                      </a:pPr>
                      <a:r>
                        <a:rPr lang="en-GB" sz="1200" b="0" dirty="0"/>
                        <a:t>Indicator triggered based on the frequency defined in the template</a:t>
                      </a:r>
                    </a:p>
                    <a:p>
                      <a:pPr marL="171450" indent="-171450">
                        <a:spcBef>
                          <a:spcPts val="300"/>
                        </a:spcBef>
                        <a:buFont typeface="Arial" panose="020B0604020202020204" pitchFamily="34" charset="0"/>
                        <a:buChar char="•"/>
                      </a:pPr>
                      <a:r>
                        <a:rPr lang="en-GB" sz="1200" b="0" dirty="0"/>
                        <a:t>For manual indicators, the assignee manually completes the data input required</a:t>
                      </a:r>
                    </a:p>
                    <a:p>
                      <a:pPr marL="171450" indent="-171450">
                        <a:spcBef>
                          <a:spcPts val="300"/>
                        </a:spcBef>
                        <a:buFont typeface="Arial" panose="020B0604020202020204" pitchFamily="34" charset="0"/>
                        <a:buChar char="•"/>
                      </a:pPr>
                      <a:r>
                        <a:rPr lang="en-GB" sz="1200" b="0" dirty="0"/>
                        <a:t>For basic indicators, data is automatically collected</a:t>
                      </a:r>
                    </a:p>
                  </a:txBody>
                  <a:tcPr>
                    <a:solidFill>
                      <a:srgbClr val="F2F2F2"/>
                    </a:solidFill>
                  </a:tcPr>
                </a:tc>
                <a:extLst>
                  <a:ext uri="{0D108BD9-81ED-4DB2-BD59-A6C34878D82A}">
                    <a16:rowId xmlns:a16="http://schemas.microsoft.com/office/drawing/2014/main" val="1221759648"/>
                  </a:ext>
                </a:extLst>
              </a:tr>
            </a:tbl>
          </a:graphicData>
        </a:graphic>
      </p:graphicFrame>
    </p:spTree>
    <p:extLst>
      <p:ext uri="{BB962C8B-B14F-4D97-AF65-F5344CB8AC3E}">
        <p14:creationId xmlns:p14="http://schemas.microsoft.com/office/powerpoint/2010/main" val="12544980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1933E-5DA6-8EDD-4856-FBAAC8782010}"/>
              </a:ext>
            </a:extLst>
          </p:cNvPr>
          <p:cNvSpPr>
            <a:spLocks noGrp="1"/>
          </p:cNvSpPr>
          <p:nvPr>
            <p:ph type="title"/>
          </p:nvPr>
        </p:nvSpPr>
        <p:spPr/>
        <p:txBody>
          <a:bodyPr/>
          <a:lstStyle/>
          <a:p>
            <a:r>
              <a:rPr lang="en-GB" dirty="0"/>
              <a:t>Indicator Task</a:t>
            </a:r>
            <a:endParaRPr lang="en-US" dirty="0"/>
          </a:p>
        </p:txBody>
      </p:sp>
      <p:pic>
        <p:nvPicPr>
          <p:cNvPr id="4" name="Picture 4" descr="Graphical user interface, text, application, email&#10;&#10;Description automatically generated">
            <a:extLst>
              <a:ext uri="{FF2B5EF4-FFF2-40B4-BE49-F238E27FC236}">
                <a16:creationId xmlns:a16="http://schemas.microsoft.com/office/drawing/2014/main" id="{D5746487-DA34-6530-5BEA-BF363F75FEC9}"/>
              </a:ext>
            </a:extLst>
          </p:cNvPr>
          <p:cNvPicPr>
            <a:picLocks noChangeAspect="1"/>
          </p:cNvPicPr>
          <p:nvPr/>
        </p:nvPicPr>
        <p:blipFill>
          <a:blip r:embed="rId2"/>
          <a:stretch>
            <a:fillRect/>
          </a:stretch>
        </p:blipFill>
        <p:spPr>
          <a:xfrm>
            <a:off x="2030945" y="1056314"/>
            <a:ext cx="7633755" cy="5123314"/>
          </a:xfrm>
          <a:prstGeom prst="rect">
            <a:avLst/>
          </a:prstGeom>
          <a:ln w="6350">
            <a:solidFill>
              <a:schemeClr val="tx1"/>
            </a:solidFill>
          </a:ln>
          <a:effectLst/>
        </p:spPr>
      </p:pic>
    </p:spTree>
    <p:extLst>
      <p:ext uri="{BB962C8B-B14F-4D97-AF65-F5344CB8AC3E}">
        <p14:creationId xmlns:p14="http://schemas.microsoft.com/office/powerpoint/2010/main" val="20545018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group of people sitting at a table&#10;&#10;Description automatically generated with medium confidence">
            <a:extLst>
              <a:ext uri="{FF2B5EF4-FFF2-40B4-BE49-F238E27FC236}">
                <a16:creationId xmlns:a16="http://schemas.microsoft.com/office/drawing/2014/main" id="{E2A46CC9-8918-4B94-A9CB-0418F46CBE34}"/>
              </a:ext>
            </a:extLst>
          </p:cNvPr>
          <p:cNvPicPr>
            <a:picLocks noGrp="1" noChangeAspect="1"/>
          </p:cNvPicPr>
          <p:nvPr>
            <p:ph type="pic" sz="quarter" idx="17"/>
          </p:nvPr>
        </p:nvPicPr>
        <p:blipFill rotWithShape="1">
          <a:blip r:embed="rId3" cstate="print">
            <a:extLst>
              <a:ext uri="{28A0092B-C50C-407E-A947-70E740481C1C}">
                <a14:useLocalDpi xmlns:a14="http://schemas.microsoft.com/office/drawing/2010/main"/>
              </a:ext>
            </a:extLst>
          </a:blip>
          <a:srcRect/>
          <a:stretch/>
        </p:blipFill>
        <p:spPr/>
      </p:pic>
      <p:sp>
        <p:nvSpPr>
          <p:cNvPr id="4" name="Title 3">
            <a:extLst>
              <a:ext uri="{FF2B5EF4-FFF2-40B4-BE49-F238E27FC236}">
                <a16:creationId xmlns:a16="http://schemas.microsoft.com/office/drawing/2014/main" id="{1999DFC2-9BAA-4A12-B4F2-366F4F0433F0}"/>
              </a:ext>
            </a:extLst>
          </p:cNvPr>
          <p:cNvSpPr>
            <a:spLocks noGrp="1"/>
          </p:cNvSpPr>
          <p:nvPr>
            <p:ph type="title"/>
          </p:nvPr>
        </p:nvSpPr>
        <p:spPr/>
        <p:txBody>
          <a:bodyPr/>
          <a:lstStyle/>
          <a:p>
            <a:r>
              <a:rPr lang="en-US" dirty="0"/>
              <a:t>Introductions</a:t>
            </a:r>
          </a:p>
        </p:txBody>
      </p:sp>
      <p:sp>
        <p:nvSpPr>
          <p:cNvPr id="16" name="Text Placeholder 15">
            <a:extLst>
              <a:ext uri="{FF2B5EF4-FFF2-40B4-BE49-F238E27FC236}">
                <a16:creationId xmlns:a16="http://schemas.microsoft.com/office/drawing/2014/main" id="{2E35A11F-5D59-4790-96B7-4AF65B7F8433}"/>
              </a:ext>
            </a:extLst>
          </p:cNvPr>
          <p:cNvSpPr>
            <a:spLocks noGrp="1"/>
          </p:cNvSpPr>
          <p:nvPr>
            <p:ph type="body" sz="quarter" idx="18"/>
          </p:nvPr>
        </p:nvSpPr>
        <p:spPr/>
        <p:txBody>
          <a:bodyPr/>
          <a:lstStyle/>
          <a:p>
            <a:r>
              <a:rPr lang="en-US" b="1" dirty="0">
                <a:solidFill>
                  <a:schemeClr val="bg1"/>
                </a:solidFill>
              </a:rPr>
              <a:t>Name</a:t>
            </a:r>
          </a:p>
          <a:p>
            <a:r>
              <a:rPr lang="en-US" b="1" dirty="0">
                <a:solidFill>
                  <a:schemeClr val="bg1"/>
                </a:solidFill>
              </a:rPr>
              <a:t>Role</a:t>
            </a:r>
          </a:p>
          <a:p>
            <a:r>
              <a:rPr lang="en-US" b="1" dirty="0">
                <a:solidFill>
                  <a:schemeClr val="bg1"/>
                </a:solidFill>
              </a:rPr>
              <a:t>Involvement in the project/implementation</a:t>
            </a:r>
          </a:p>
          <a:p>
            <a:r>
              <a:rPr lang="en-US" b="1" dirty="0">
                <a:solidFill>
                  <a:schemeClr val="bg1"/>
                </a:solidFill>
              </a:rPr>
              <a:t>Experience with ServiceNow and/or other related experience</a:t>
            </a:r>
          </a:p>
          <a:p>
            <a:endParaRPr lang="en-US" dirty="0"/>
          </a:p>
        </p:txBody>
      </p:sp>
    </p:spTree>
    <p:extLst>
      <p:ext uri="{BB962C8B-B14F-4D97-AF65-F5344CB8AC3E}">
        <p14:creationId xmlns:p14="http://schemas.microsoft.com/office/powerpoint/2010/main" val="2162530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dirty="0"/>
              <a:t>Continuous Monitoring: Configuration Compliance</a:t>
            </a:r>
          </a:p>
        </p:txBody>
      </p:sp>
      <p:sp>
        <p:nvSpPr>
          <p:cNvPr id="10" name="Content Placeholder 2"/>
          <p:cNvSpPr>
            <a:spLocks noGrp="1"/>
          </p:cNvSpPr>
          <p:nvPr>
            <p:ph idx="1"/>
          </p:nvPr>
        </p:nvSpPr>
        <p:spPr>
          <a:xfrm>
            <a:off x="449251" y="964721"/>
            <a:ext cx="11210544" cy="4928557"/>
          </a:xfrm>
        </p:spPr>
        <p:txBody>
          <a:bodyPr/>
          <a:lstStyle/>
          <a:p>
            <a:r>
              <a:rPr lang="en-US" sz="1700" b="0" i="0" dirty="0">
                <a:effectLst/>
              </a:rPr>
              <a:t>Continuous monitoring for controls is a feature integration between the GRC: Policy and Compliance Management product and the Security Operations Configuration Compliance products.</a:t>
            </a:r>
          </a:p>
          <a:p>
            <a:r>
              <a:rPr lang="en-US" sz="1700" b="0" i="0" dirty="0">
                <a:effectLst/>
              </a:rPr>
              <a:t>This feature integrates the scan results from third-party applications, like Qualys, to determine the compliance status for each associated control.</a:t>
            </a:r>
          </a:p>
        </p:txBody>
      </p:sp>
      <p:pic>
        <p:nvPicPr>
          <p:cNvPr id="4" name="Picture 3">
            <a:extLst>
              <a:ext uri="{FF2B5EF4-FFF2-40B4-BE49-F238E27FC236}">
                <a16:creationId xmlns:a16="http://schemas.microsoft.com/office/drawing/2014/main" id="{7B2C2BE4-9D8B-73E5-307D-702FB9BED20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704874" y="2405063"/>
            <a:ext cx="6772941" cy="3679962"/>
          </a:xfrm>
          <a:prstGeom prst="rect">
            <a:avLst/>
          </a:prstGeom>
          <a:ln w="6350">
            <a:solidFill>
              <a:schemeClr val="tx1"/>
            </a:solidFill>
          </a:ln>
          <a:effectLst/>
        </p:spPr>
      </p:pic>
      <p:sp>
        <p:nvSpPr>
          <p:cNvPr id="5" name="Rectangle 4">
            <a:extLst>
              <a:ext uri="{FF2B5EF4-FFF2-40B4-BE49-F238E27FC236}">
                <a16:creationId xmlns:a16="http://schemas.microsoft.com/office/drawing/2014/main" id="{A9DCC5B5-378C-4A3D-594E-243B4752AD35}"/>
              </a:ext>
            </a:extLst>
          </p:cNvPr>
          <p:cNvSpPr/>
          <p:nvPr/>
        </p:nvSpPr>
        <p:spPr>
          <a:xfrm>
            <a:off x="8001354" y="5447718"/>
            <a:ext cx="1180214" cy="287079"/>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0" name="Rectangle 19">
            <a:extLst>
              <a:ext uri="{FF2B5EF4-FFF2-40B4-BE49-F238E27FC236}">
                <a16:creationId xmlns:a16="http://schemas.microsoft.com/office/drawing/2014/main" id="{3129841E-EB2F-4CE1-1951-D21C57577E08}"/>
              </a:ext>
            </a:extLst>
          </p:cNvPr>
          <p:cNvSpPr/>
          <p:nvPr/>
        </p:nvSpPr>
        <p:spPr>
          <a:xfrm>
            <a:off x="6606362" y="3791560"/>
            <a:ext cx="602512" cy="287079"/>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34750826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D2B14-CF34-94A7-597A-4F39F590019A}"/>
              </a:ext>
            </a:extLst>
          </p:cNvPr>
          <p:cNvSpPr>
            <a:spLocks noGrp="1"/>
          </p:cNvSpPr>
          <p:nvPr>
            <p:ph type="title"/>
          </p:nvPr>
        </p:nvSpPr>
        <p:spPr/>
        <p:txBody>
          <a:bodyPr/>
          <a:lstStyle/>
          <a:p>
            <a:r>
              <a:rPr lang="en-US" dirty="0"/>
              <a:t>Continuous Monitoring: Configuration Compliance</a:t>
            </a:r>
          </a:p>
        </p:txBody>
      </p:sp>
      <p:sp>
        <p:nvSpPr>
          <p:cNvPr id="3" name="Content Placeholder 2">
            <a:extLst>
              <a:ext uri="{FF2B5EF4-FFF2-40B4-BE49-F238E27FC236}">
                <a16:creationId xmlns:a16="http://schemas.microsoft.com/office/drawing/2014/main" id="{AB32F72A-A106-9670-98B5-C53A32798EBA}"/>
              </a:ext>
            </a:extLst>
          </p:cNvPr>
          <p:cNvSpPr>
            <a:spLocks noGrp="1"/>
          </p:cNvSpPr>
          <p:nvPr>
            <p:ph idx="1"/>
          </p:nvPr>
        </p:nvSpPr>
        <p:spPr/>
        <p:txBody>
          <a:bodyPr/>
          <a:lstStyle/>
          <a:p>
            <a:pPr marL="342900" indent="-342900" algn="l">
              <a:buFont typeface="+mj-lt"/>
              <a:buAutoNum type="arabicPeriod"/>
            </a:pPr>
            <a:r>
              <a:rPr lang="en-US" b="0" i="0" dirty="0">
                <a:effectLst/>
              </a:rPr>
              <a:t>The system admin activates the Configuration Compliance and Policy and Compliance Management plugins.</a:t>
            </a:r>
          </a:p>
          <a:p>
            <a:pPr marL="342900" indent="-342900" algn="l">
              <a:buFont typeface="+mj-lt"/>
              <a:buAutoNum type="arabicPeriod"/>
            </a:pPr>
            <a:r>
              <a:rPr lang="en-US" b="0" i="0" dirty="0">
                <a:effectLst/>
              </a:rPr>
              <a:t>The compliance manager maps control objectives or controls to configuration tests, which generate controls, entities, and indicators related to those configuration tests.</a:t>
            </a:r>
          </a:p>
          <a:p>
            <a:pPr marL="342900" indent="-342900" algn="l">
              <a:buFont typeface="+mj-lt"/>
              <a:buAutoNum type="arabicPeriod"/>
            </a:pPr>
            <a:r>
              <a:rPr lang="en-US" b="0" i="0" dirty="0">
                <a:effectLst/>
              </a:rPr>
              <a:t>The integration ingests the results of the third-party configuration test scan results at defined intervals.</a:t>
            </a:r>
          </a:p>
          <a:p>
            <a:pPr marL="342900" indent="-342900" algn="l">
              <a:buFont typeface="+mj-lt"/>
              <a:buAutoNum type="arabicPeriod"/>
            </a:pPr>
            <a:r>
              <a:rPr lang="en-US" b="0" i="0" dirty="0">
                <a:effectLst/>
              </a:rPr>
              <a:t>If the configuration test scan results of the configuration tests indicate a failure, then the control is non-compliant and an issue is automatically generated.</a:t>
            </a:r>
          </a:p>
          <a:p>
            <a:pPr marL="342900" indent="-342900" algn="l">
              <a:buFont typeface="+mj-lt"/>
              <a:buAutoNum type="arabicPeriod"/>
            </a:pPr>
            <a:r>
              <a:rPr lang="en-US" b="0" i="0" dirty="0">
                <a:effectLst/>
              </a:rPr>
              <a:t>If the next scan result of the configuration test indicates that the failure has been remediated, then the control is compliant and the issue is automatically closed.</a:t>
            </a:r>
          </a:p>
          <a:p>
            <a:endParaRPr lang="en-US" dirty="0"/>
          </a:p>
        </p:txBody>
      </p:sp>
    </p:spTree>
    <p:extLst>
      <p:ext uri="{BB962C8B-B14F-4D97-AF65-F5344CB8AC3E}">
        <p14:creationId xmlns:p14="http://schemas.microsoft.com/office/powerpoint/2010/main" val="42392930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25BB57A-C357-CA45-CA9D-0AEE9B446372}"/>
              </a:ext>
            </a:extLst>
          </p:cNvPr>
          <p:cNvSpPr/>
          <p:nvPr/>
        </p:nvSpPr>
        <p:spPr>
          <a:xfrm>
            <a:off x="560998" y="4438429"/>
            <a:ext cx="841389" cy="613526"/>
          </a:xfrm>
          <a:prstGeom prst="rect">
            <a:avLst/>
          </a:prstGeom>
          <a:solidFill>
            <a:schemeClr val="bg2">
              <a:lumMod val="85000"/>
            </a:schemeClr>
          </a:solidFill>
          <a:ln>
            <a:solidFill>
              <a:srgbClr val="4F4F4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Avenir Book" charset="0"/>
              <a:cs typeface="Avenir Book" charset="0"/>
            </a:endParaRPr>
          </a:p>
        </p:txBody>
      </p:sp>
      <p:sp>
        <p:nvSpPr>
          <p:cNvPr id="2" name="Title 1">
            <a:extLst>
              <a:ext uri="{FF2B5EF4-FFF2-40B4-BE49-F238E27FC236}">
                <a16:creationId xmlns:a16="http://schemas.microsoft.com/office/drawing/2014/main" id="{47C9E8E1-4EC6-7CE0-AF02-B57CD10675A7}"/>
              </a:ext>
            </a:extLst>
          </p:cNvPr>
          <p:cNvSpPr>
            <a:spLocks noGrp="1"/>
          </p:cNvSpPr>
          <p:nvPr>
            <p:ph type="title"/>
          </p:nvPr>
        </p:nvSpPr>
        <p:spPr/>
        <p:txBody>
          <a:bodyPr/>
          <a:lstStyle/>
          <a:p>
            <a:r>
              <a:rPr lang="en-US" dirty="0"/>
              <a:t>Continuous Monitoring: Configuration Compliance</a:t>
            </a:r>
          </a:p>
        </p:txBody>
      </p:sp>
      <p:grpSp>
        <p:nvGrpSpPr>
          <p:cNvPr id="15" name="Group 14">
            <a:extLst>
              <a:ext uri="{FF2B5EF4-FFF2-40B4-BE49-F238E27FC236}">
                <a16:creationId xmlns:a16="http://schemas.microsoft.com/office/drawing/2014/main" id="{F13B1D7B-434F-8B11-29A1-76D19465C5E8}"/>
              </a:ext>
            </a:extLst>
          </p:cNvPr>
          <p:cNvGrpSpPr/>
          <p:nvPr/>
        </p:nvGrpSpPr>
        <p:grpSpPr>
          <a:xfrm>
            <a:off x="563608" y="5317066"/>
            <a:ext cx="841391" cy="848564"/>
            <a:chOff x="2924979" y="1058893"/>
            <a:chExt cx="1292070" cy="1375878"/>
          </a:xfrm>
          <a:solidFill>
            <a:schemeClr val="accent2"/>
          </a:solidFill>
        </p:grpSpPr>
        <p:sp>
          <p:nvSpPr>
            <p:cNvPr id="16" name="Rectangle 15">
              <a:extLst>
                <a:ext uri="{FF2B5EF4-FFF2-40B4-BE49-F238E27FC236}">
                  <a16:creationId xmlns:a16="http://schemas.microsoft.com/office/drawing/2014/main" id="{481B3F11-8444-F0D2-D091-C0C290A8CB01}"/>
                </a:ext>
              </a:extLst>
            </p:cNvPr>
            <p:cNvSpPr/>
            <p:nvPr/>
          </p:nvSpPr>
          <p:spPr>
            <a:xfrm>
              <a:off x="2924979" y="1058893"/>
              <a:ext cx="1292067" cy="994783"/>
            </a:xfrm>
            <a:prstGeom prst="rect">
              <a:avLst/>
            </a:prstGeom>
            <a:solidFill>
              <a:schemeClr val="bg2">
                <a:lumMod val="85000"/>
              </a:schemeClr>
            </a:solidFill>
            <a:ln>
              <a:solidFill>
                <a:srgbClr val="4F4F4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Avenir Book" charset="0"/>
                <a:cs typeface="Avenir Book" charset="0"/>
              </a:endParaRPr>
            </a:p>
          </p:txBody>
        </p:sp>
        <p:sp>
          <p:nvSpPr>
            <p:cNvPr id="17" name="TextBox 16">
              <a:extLst>
                <a:ext uri="{FF2B5EF4-FFF2-40B4-BE49-F238E27FC236}">
                  <a16:creationId xmlns:a16="http://schemas.microsoft.com/office/drawing/2014/main" id="{4ACE72EA-9C51-7D40-26E9-4BE473F5F693}"/>
                </a:ext>
              </a:extLst>
            </p:cNvPr>
            <p:cNvSpPr txBox="1"/>
            <p:nvPr/>
          </p:nvSpPr>
          <p:spPr>
            <a:xfrm>
              <a:off x="2924979" y="1917740"/>
              <a:ext cx="1292070" cy="517031"/>
            </a:xfrm>
            <a:prstGeom prst="rect">
              <a:avLst/>
            </a:prstGeom>
            <a:solidFill>
              <a:srgbClr val="4F4F4F"/>
            </a:solidFill>
            <a:ln>
              <a:solidFill>
                <a:srgbClr val="4F4F4F"/>
              </a:solidFill>
            </a:ln>
            <a:effectLst/>
          </p:spPr>
          <p:txBody>
            <a:bodyPr wrap="square" lIns="0" tIns="27404" rIns="0" bIns="27404" rtlCol="0" anchor="ctr">
              <a:noAutofit/>
            </a:bodyPr>
            <a:lstStyle/>
            <a:p>
              <a:pPr marL="0" marR="0" lvl="0" indent="0" algn="ctr" defTabSz="456766" rtl="0" eaLnBrk="1" fontAlgn="auto" latinLnBrk="0" hangingPunct="1">
                <a:lnSpc>
                  <a:spcPct val="100000"/>
                </a:lnSpc>
                <a:spcBef>
                  <a:spcPts val="0"/>
                </a:spcBef>
                <a:spcAft>
                  <a:spcPts val="0"/>
                </a:spcAft>
                <a:buClr>
                  <a:srgbClr val="D0232B"/>
                </a:buClr>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Avenir Book" charset="0"/>
                  <a:cs typeface="Avenir Book" charset="0"/>
                </a:rPr>
                <a:t>Configuration</a:t>
              </a:r>
            </a:p>
            <a:p>
              <a:pPr marL="0" marR="0" lvl="0" indent="0" algn="ctr" defTabSz="456766" rtl="0" eaLnBrk="1" fontAlgn="auto" latinLnBrk="0" hangingPunct="1">
                <a:lnSpc>
                  <a:spcPct val="100000"/>
                </a:lnSpc>
                <a:spcBef>
                  <a:spcPts val="0"/>
                </a:spcBef>
                <a:spcAft>
                  <a:spcPts val="0"/>
                </a:spcAft>
                <a:buClr>
                  <a:srgbClr val="D0232B"/>
                </a:buClr>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Avenir Book" charset="0"/>
                  <a:cs typeface="Avenir Book" charset="0"/>
                </a:rPr>
                <a:t>Compliance</a:t>
              </a:r>
            </a:p>
          </p:txBody>
        </p:sp>
      </p:grpSp>
      <p:sp>
        <p:nvSpPr>
          <p:cNvPr id="18" name="TextBox 17">
            <a:extLst>
              <a:ext uri="{FF2B5EF4-FFF2-40B4-BE49-F238E27FC236}">
                <a16:creationId xmlns:a16="http://schemas.microsoft.com/office/drawing/2014/main" id="{1772C88F-EC42-6742-7E90-D189C936F826}"/>
              </a:ext>
            </a:extLst>
          </p:cNvPr>
          <p:cNvSpPr txBox="1"/>
          <p:nvPr/>
        </p:nvSpPr>
        <p:spPr>
          <a:xfrm>
            <a:off x="560999" y="4940816"/>
            <a:ext cx="843070" cy="313260"/>
          </a:xfrm>
          <a:prstGeom prst="rect">
            <a:avLst/>
          </a:prstGeom>
          <a:solidFill>
            <a:srgbClr val="4F4F4F"/>
          </a:solidFill>
          <a:ln w="12700">
            <a:solidFill>
              <a:srgbClr val="4F4F4F"/>
            </a:solidFill>
          </a:ln>
          <a:effectLst/>
        </p:spPr>
        <p:txBody>
          <a:bodyPr wrap="square" lIns="0" tIns="0" rIns="0" bIns="0" rtlCol="0" anchor="ctr" anchorCtr="0">
            <a:noAutofit/>
          </a:bodyPr>
          <a:lstStyle/>
          <a:p>
            <a:pPr marL="0" marR="0" lvl="0" indent="0" algn="ctr" defTabSz="456766" rtl="0" eaLnBrk="1" fontAlgn="auto" latinLnBrk="0" hangingPunct="1">
              <a:lnSpc>
                <a:spcPct val="85000"/>
              </a:lnSpc>
              <a:spcBef>
                <a:spcPts val="0"/>
              </a:spcBef>
              <a:spcAft>
                <a:spcPts val="0"/>
              </a:spcAft>
              <a:buClr>
                <a:srgbClr val="D1232B"/>
              </a:buClr>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Avenir Book" charset="0"/>
                <a:cs typeface="Avenir Book" charset="0"/>
              </a:rPr>
              <a:t>GRC Policy Management</a:t>
            </a:r>
          </a:p>
        </p:txBody>
      </p:sp>
      <p:pic>
        <p:nvPicPr>
          <p:cNvPr id="19" name="Picture 18">
            <a:extLst>
              <a:ext uri="{FF2B5EF4-FFF2-40B4-BE49-F238E27FC236}">
                <a16:creationId xmlns:a16="http://schemas.microsoft.com/office/drawing/2014/main" id="{0D7FC991-CD82-1AC7-A437-7DBA3B541C5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813474" y="4467513"/>
            <a:ext cx="419104" cy="429083"/>
          </a:xfrm>
          <a:prstGeom prst="rect">
            <a:avLst/>
          </a:prstGeom>
        </p:spPr>
      </p:pic>
      <p:pic>
        <p:nvPicPr>
          <p:cNvPr id="20" name="Picture 19">
            <a:extLst>
              <a:ext uri="{FF2B5EF4-FFF2-40B4-BE49-F238E27FC236}">
                <a16:creationId xmlns:a16="http://schemas.microsoft.com/office/drawing/2014/main" id="{7DE81F40-93D7-219C-68C9-D25F1FD3E11F}"/>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754837" y="5383171"/>
            <a:ext cx="446032" cy="403552"/>
          </a:xfrm>
          <a:prstGeom prst="rect">
            <a:avLst/>
          </a:prstGeom>
        </p:spPr>
      </p:pic>
      <p:sp>
        <p:nvSpPr>
          <p:cNvPr id="26" name="TextBox 25">
            <a:extLst>
              <a:ext uri="{FF2B5EF4-FFF2-40B4-BE49-F238E27FC236}">
                <a16:creationId xmlns:a16="http://schemas.microsoft.com/office/drawing/2014/main" id="{1E2AD212-6947-1AE8-22CC-7ED29CD8DDCB}"/>
              </a:ext>
            </a:extLst>
          </p:cNvPr>
          <p:cNvSpPr txBox="1"/>
          <p:nvPr/>
        </p:nvSpPr>
        <p:spPr>
          <a:xfrm>
            <a:off x="449251" y="865237"/>
            <a:ext cx="11188710" cy="646331"/>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Century Gothic" panose="020F0302020204030204"/>
                <a:ea typeface="+mn-ea"/>
                <a:cs typeface="+mn-cs"/>
              </a:rPr>
              <a:t>Understand impact to overall risk and compliance posture from misconfigured assets and prioritize remediation efforts</a:t>
            </a:r>
          </a:p>
        </p:txBody>
      </p:sp>
      <p:sp>
        <p:nvSpPr>
          <p:cNvPr id="12" name="Rectangle: Rounded Corners 6">
            <a:extLst>
              <a:ext uri="{FF2B5EF4-FFF2-40B4-BE49-F238E27FC236}">
                <a16:creationId xmlns:a16="http://schemas.microsoft.com/office/drawing/2014/main" id="{B85D246C-1295-7AF4-A5D3-C918EC6A5842}"/>
              </a:ext>
            </a:extLst>
          </p:cNvPr>
          <p:cNvSpPr/>
          <p:nvPr/>
        </p:nvSpPr>
        <p:spPr>
          <a:xfrm>
            <a:off x="5287892" y="1965082"/>
            <a:ext cx="5874268" cy="3553481"/>
          </a:xfrm>
          <a:prstGeom prst="roundRect">
            <a:avLst>
              <a:gd name="adj" fmla="val 6725"/>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13" name="Rectangle: Rounded Corners 13">
            <a:extLst>
              <a:ext uri="{FF2B5EF4-FFF2-40B4-BE49-F238E27FC236}">
                <a16:creationId xmlns:a16="http://schemas.microsoft.com/office/drawing/2014/main" id="{5680C222-229F-3452-E478-9CF003B7F1EC}"/>
              </a:ext>
            </a:extLst>
          </p:cNvPr>
          <p:cNvSpPr/>
          <p:nvPr/>
        </p:nvSpPr>
        <p:spPr>
          <a:xfrm>
            <a:off x="5427450" y="2510162"/>
            <a:ext cx="5597525" cy="2827492"/>
          </a:xfrm>
          <a:prstGeom prst="roundRect">
            <a:avLst>
              <a:gd name="adj" fmla="val 7923"/>
            </a:avLst>
          </a:prstGeom>
          <a:solidFill>
            <a:srgbClr val="DBDBD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14" name="Rectangle: Rounded Corners 40">
            <a:extLst>
              <a:ext uri="{FF2B5EF4-FFF2-40B4-BE49-F238E27FC236}">
                <a16:creationId xmlns:a16="http://schemas.microsoft.com/office/drawing/2014/main" id="{FD681C3B-3E6B-A0D6-E294-324BF7256C22}"/>
              </a:ext>
            </a:extLst>
          </p:cNvPr>
          <p:cNvSpPr/>
          <p:nvPr/>
        </p:nvSpPr>
        <p:spPr>
          <a:xfrm>
            <a:off x="8214525" y="4832386"/>
            <a:ext cx="1277719" cy="357342"/>
          </a:xfrm>
          <a:prstGeom prst="roundRect">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1" name="Diamond 20">
            <a:extLst>
              <a:ext uri="{FF2B5EF4-FFF2-40B4-BE49-F238E27FC236}">
                <a16:creationId xmlns:a16="http://schemas.microsoft.com/office/drawing/2014/main" id="{56A9D64C-E76B-1C12-E87C-744D9A4B7F89}"/>
              </a:ext>
            </a:extLst>
          </p:cNvPr>
          <p:cNvSpPr/>
          <p:nvPr/>
        </p:nvSpPr>
        <p:spPr>
          <a:xfrm>
            <a:off x="8493920" y="3827115"/>
            <a:ext cx="718928" cy="718928"/>
          </a:xfrm>
          <a:prstGeom prst="diamond">
            <a:avLst/>
          </a:prstGeom>
          <a:solidFill>
            <a:srgbClr val="62D84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2" name="Rectangle: Rounded Corners 31">
            <a:extLst>
              <a:ext uri="{FF2B5EF4-FFF2-40B4-BE49-F238E27FC236}">
                <a16:creationId xmlns:a16="http://schemas.microsoft.com/office/drawing/2014/main" id="{E52448B1-46CD-1EB9-42C7-FCFE96DC6E86}"/>
              </a:ext>
            </a:extLst>
          </p:cNvPr>
          <p:cNvSpPr/>
          <p:nvPr/>
        </p:nvSpPr>
        <p:spPr>
          <a:xfrm>
            <a:off x="8214525" y="3129966"/>
            <a:ext cx="1277719" cy="357342"/>
          </a:xfrm>
          <a:prstGeom prst="roundRect">
            <a:avLst/>
          </a:prstGeom>
          <a:solidFill>
            <a:srgbClr val="4F4F4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3" name="Rectangle: Rounded Corners 28">
            <a:extLst>
              <a:ext uri="{FF2B5EF4-FFF2-40B4-BE49-F238E27FC236}">
                <a16:creationId xmlns:a16="http://schemas.microsoft.com/office/drawing/2014/main" id="{810BE77F-2956-219D-74C8-2629E56794B6}"/>
              </a:ext>
            </a:extLst>
          </p:cNvPr>
          <p:cNvSpPr/>
          <p:nvPr/>
        </p:nvSpPr>
        <p:spPr>
          <a:xfrm>
            <a:off x="5897742" y="3946834"/>
            <a:ext cx="2261002" cy="445060"/>
          </a:xfrm>
          <a:prstGeom prst="roundRect">
            <a:avLst/>
          </a:prstGeom>
          <a:solidFill>
            <a:srgbClr val="379099"/>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5" name="Rectangle: Rounded Corners 23">
            <a:extLst>
              <a:ext uri="{FF2B5EF4-FFF2-40B4-BE49-F238E27FC236}">
                <a16:creationId xmlns:a16="http://schemas.microsoft.com/office/drawing/2014/main" id="{4081458A-096B-D50D-4155-0880BC6EB037}"/>
              </a:ext>
            </a:extLst>
          </p:cNvPr>
          <p:cNvSpPr/>
          <p:nvPr/>
        </p:nvSpPr>
        <p:spPr>
          <a:xfrm>
            <a:off x="5591755" y="3389200"/>
            <a:ext cx="1693069" cy="445060"/>
          </a:xfrm>
          <a:prstGeom prst="roundRect">
            <a:avLst/>
          </a:prstGeom>
          <a:solidFill>
            <a:srgbClr val="379099"/>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7" name="Rectangle: Rounded Corners 5">
            <a:extLst>
              <a:ext uri="{FF2B5EF4-FFF2-40B4-BE49-F238E27FC236}">
                <a16:creationId xmlns:a16="http://schemas.microsoft.com/office/drawing/2014/main" id="{A107F2AC-ECB4-5A69-FB3B-9642D1B2B437}"/>
              </a:ext>
            </a:extLst>
          </p:cNvPr>
          <p:cNvSpPr/>
          <p:nvPr/>
        </p:nvSpPr>
        <p:spPr>
          <a:xfrm>
            <a:off x="2018159" y="1965082"/>
            <a:ext cx="3060071" cy="3553481"/>
          </a:xfrm>
          <a:prstGeom prst="roundRect">
            <a:avLst>
              <a:gd name="adj" fmla="val 9010"/>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8" name="Rectangle: Rounded Corners 9">
            <a:extLst>
              <a:ext uri="{FF2B5EF4-FFF2-40B4-BE49-F238E27FC236}">
                <a16:creationId xmlns:a16="http://schemas.microsoft.com/office/drawing/2014/main" id="{2BE5DFA3-F294-2DF5-D01B-B7C010C7A9FF}"/>
              </a:ext>
            </a:extLst>
          </p:cNvPr>
          <p:cNvSpPr/>
          <p:nvPr/>
        </p:nvSpPr>
        <p:spPr>
          <a:xfrm>
            <a:off x="2153349" y="2845756"/>
            <a:ext cx="2789690" cy="2491898"/>
          </a:xfrm>
          <a:prstGeom prst="roundRect">
            <a:avLst>
              <a:gd name="adj" fmla="val 7193"/>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9" name="Rectangle: Rounded Corners 10">
            <a:extLst>
              <a:ext uri="{FF2B5EF4-FFF2-40B4-BE49-F238E27FC236}">
                <a16:creationId xmlns:a16="http://schemas.microsoft.com/office/drawing/2014/main" id="{11574F6B-7AD2-215B-46EB-5E9695808B22}"/>
              </a:ext>
            </a:extLst>
          </p:cNvPr>
          <p:cNvSpPr/>
          <p:nvPr/>
        </p:nvSpPr>
        <p:spPr>
          <a:xfrm>
            <a:off x="2153349" y="2382060"/>
            <a:ext cx="2789690" cy="318725"/>
          </a:xfrm>
          <a:prstGeom prst="roundRect">
            <a:avLst>
              <a:gd name="adj" fmla="val 0"/>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30" name="TextBox 29">
            <a:extLst>
              <a:ext uri="{FF2B5EF4-FFF2-40B4-BE49-F238E27FC236}">
                <a16:creationId xmlns:a16="http://schemas.microsoft.com/office/drawing/2014/main" id="{8617E1DA-E906-9E34-D09D-8F0DCF79A987}"/>
              </a:ext>
            </a:extLst>
          </p:cNvPr>
          <p:cNvSpPr txBox="1"/>
          <p:nvPr/>
        </p:nvSpPr>
        <p:spPr>
          <a:xfrm>
            <a:off x="5345254" y="2026849"/>
            <a:ext cx="2185214" cy="300082"/>
          </a:xfrm>
          <a:prstGeom prst="rect">
            <a:avLst/>
          </a:prstGeom>
          <a:noFill/>
        </p:spPr>
        <p:txBody>
          <a:bodyPr wrap="none" rtlCol="0">
            <a:spAutoFit/>
          </a:bodyPr>
          <a:lstStyle/>
          <a:p>
            <a:pPr algn="l">
              <a:spcBef>
                <a:spcPts val="300"/>
              </a:spcBef>
            </a:pPr>
            <a:r>
              <a:rPr lang="en-IN" sz="1350" dirty="0">
                <a:solidFill>
                  <a:schemeClr val="bg2"/>
                </a:solidFill>
              </a:rPr>
              <a:t>GRC Compliance team</a:t>
            </a:r>
          </a:p>
        </p:txBody>
      </p:sp>
      <p:sp>
        <p:nvSpPr>
          <p:cNvPr id="31" name="TextBox 30">
            <a:extLst>
              <a:ext uri="{FF2B5EF4-FFF2-40B4-BE49-F238E27FC236}">
                <a16:creationId xmlns:a16="http://schemas.microsoft.com/office/drawing/2014/main" id="{5AA5201B-7F7D-A492-EB0A-A681ECC04EF9}"/>
              </a:ext>
            </a:extLst>
          </p:cNvPr>
          <p:cNvSpPr txBox="1"/>
          <p:nvPr/>
        </p:nvSpPr>
        <p:spPr>
          <a:xfrm>
            <a:off x="2078446" y="2041586"/>
            <a:ext cx="2321469" cy="300082"/>
          </a:xfrm>
          <a:prstGeom prst="rect">
            <a:avLst/>
          </a:prstGeom>
          <a:noFill/>
        </p:spPr>
        <p:txBody>
          <a:bodyPr wrap="none" rtlCol="0">
            <a:spAutoFit/>
          </a:bodyPr>
          <a:lstStyle/>
          <a:p>
            <a:pPr algn="l">
              <a:spcBef>
                <a:spcPts val="300"/>
              </a:spcBef>
            </a:pPr>
            <a:r>
              <a:rPr lang="en-IN" sz="1350" dirty="0">
                <a:solidFill>
                  <a:schemeClr val="bg2"/>
                </a:solidFill>
              </a:rPr>
              <a:t>Security Operations team</a:t>
            </a:r>
          </a:p>
        </p:txBody>
      </p:sp>
      <p:sp>
        <p:nvSpPr>
          <p:cNvPr id="32" name="TextBox 31">
            <a:extLst>
              <a:ext uri="{FF2B5EF4-FFF2-40B4-BE49-F238E27FC236}">
                <a16:creationId xmlns:a16="http://schemas.microsoft.com/office/drawing/2014/main" id="{9FBBB7E9-A13E-47DB-D33E-E207C152F2D8}"/>
              </a:ext>
            </a:extLst>
          </p:cNvPr>
          <p:cNvSpPr txBox="1"/>
          <p:nvPr/>
        </p:nvSpPr>
        <p:spPr>
          <a:xfrm>
            <a:off x="2119414" y="2403286"/>
            <a:ext cx="1460656" cy="269304"/>
          </a:xfrm>
          <a:prstGeom prst="rect">
            <a:avLst/>
          </a:prstGeom>
          <a:noFill/>
        </p:spPr>
        <p:txBody>
          <a:bodyPr wrap="none" rtlCol="0">
            <a:spAutoFit/>
          </a:bodyPr>
          <a:lstStyle/>
          <a:p>
            <a:pPr algn="l">
              <a:spcBef>
                <a:spcPts val="300"/>
              </a:spcBef>
            </a:pPr>
            <a:r>
              <a:rPr lang="en-IN" sz="1150" dirty="0"/>
              <a:t>Integrate scanner</a:t>
            </a:r>
          </a:p>
        </p:txBody>
      </p:sp>
      <p:sp>
        <p:nvSpPr>
          <p:cNvPr id="33" name="TextBox 32">
            <a:extLst>
              <a:ext uri="{FF2B5EF4-FFF2-40B4-BE49-F238E27FC236}">
                <a16:creationId xmlns:a16="http://schemas.microsoft.com/office/drawing/2014/main" id="{FA351CA7-5E19-5938-97B9-EEB94F1D3ED4}"/>
              </a:ext>
            </a:extLst>
          </p:cNvPr>
          <p:cNvSpPr txBox="1"/>
          <p:nvPr/>
        </p:nvSpPr>
        <p:spPr>
          <a:xfrm>
            <a:off x="2209648" y="2889332"/>
            <a:ext cx="2101857" cy="269304"/>
          </a:xfrm>
          <a:prstGeom prst="rect">
            <a:avLst/>
          </a:prstGeom>
          <a:noFill/>
        </p:spPr>
        <p:txBody>
          <a:bodyPr wrap="none" rtlCol="0">
            <a:spAutoFit/>
          </a:bodyPr>
          <a:lstStyle/>
          <a:p>
            <a:pPr algn="l">
              <a:spcBef>
                <a:spcPts val="300"/>
              </a:spcBef>
            </a:pPr>
            <a:r>
              <a:rPr lang="en-IN" sz="1150" dirty="0"/>
              <a:t>Configuration Compliance</a:t>
            </a:r>
          </a:p>
        </p:txBody>
      </p:sp>
      <p:sp>
        <p:nvSpPr>
          <p:cNvPr id="34" name="TextBox 33">
            <a:extLst>
              <a:ext uri="{FF2B5EF4-FFF2-40B4-BE49-F238E27FC236}">
                <a16:creationId xmlns:a16="http://schemas.microsoft.com/office/drawing/2014/main" id="{1FD63B27-0A55-2ED7-A515-EAC194C824D8}"/>
              </a:ext>
            </a:extLst>
          </p:cNvPr>
          <p:cNvSpPr txBox="1"/>
          <p:nvPr/>
        </p:nvSpPr>
        <p:spPr>
          <a:xfrm>
            <a:off x="2606523" y="3487310"/>
            <a:ext cx="1418978" cy="255455"/>
          </a:xfrm>
          <a:prstGeom prst="rect">
            <a:avLst/>
          </a:prstGeom>
          <a:noFill/>
        </p:spPr>
        <p:txBody>
          <a:bodyPr wrap="none" rtlCol="0">
            <a:spAutoFit/>
          </a:bodyPr>
          <a:lstStyle/>
          <a:p>
            <a:pPr algn="l">
              <a:spcBef>
                <a:spcPts val="300"/>
              </a:spcBef>
            </a:pPr>
            <a:r>
              <a:rPr lang="en-IN" sz="1060" dirty="0"/>
              <a:t>Configuration tests</a:t>
            </a:r>
          </a:p>
        </p:txBody>
      </p:sp>
      <p:sp>
        <p:nvSpPr>
          <p:cNvPr id="35" name="TextBox 34">
            <a:extLst>
              <a:ext uri="{FF2B5EF4-FFF2-40B4-BE49-F238E27FC236}">
                <a16:creationId xmlns:a16="http://schemas.microsoft.com/office/drawing/2014/main" id="{17D01620-8E10-A03D-DD06-174358650AA2}"/>
              </a:ext>
            </a:extLst>
          </p:cNvPr>
          <p:cNvSpPr txBox="1"/>
          <p:nvPr/>
        </p:nvSpPr>
        <p:spPr>
          <a:xfrm>
            <a:off x="2604142" y="4159408"/>
            <a:ext cx="859531" cy="255455"/>
          </a:xfrm>
          <a:prstGeom prst="rect">
            <a:avLst/>
          </a:prstGeom>
          <a:noFill/>
        </p:spPr>
        <p:txBody>
          <a:bodyPr wrap="none" rtlCol="0">
            <a:spAutoFit/>
          </a:bodyPr>
          <a:lstStyle/>
          <a:p>
            <a:pPr algn="l">
              <a:spcBef>
                <a:spcPts val="300"/>
              </a:spcBef>
            </a:pPr>
            <a:r>
              <a:rPr lang="en-IN" sz="1060" dirty="0"/>
              <a:t>Test results</a:t>
            </a:r>
          </a:p>
        </p:txBody>
      </p:sp>
      <p:sp>
        <p:nvSpPr>
          <p:cNvPr id="36" name="TextBox 35">
            <a:extLst>
              <a:ext uri="{FF2B5EF4-FFF2-40B4-BE49-F238E27FC236}">
                <a16:creationId xmlns:a16="http://schemas.microsoft.com/office/drawing/2014/main" id="{645B1DE7-87A4-388B-82B0-03651C1FD113}"/>
              </a:ext>
            </a:extLst>
          </p:cNvPr>
          <p:cNvSpPr txBox="1"/>
          <p:nvPr/>
        </p:nvSpPr>
        <p:spPr>
          <a:xfrm>
            <a:off x="3027150" y="4513312"/>
            <a:ext cx="1862138" cy="287736"/>
          </a:xfrm>
          <a:prstGeom prst="homePlate">
            <a:avLst>
              <a:gd name="adj" fmla="val 50209"/>
            </a:avLst>
          </a:prstGeom>
          <a:solidFill>
            <a:srgbClr val="286771"/>
          </a:solidFill>
        </p:spPr>
        <p:txBody>
          <a:bodyPr wrap="none" lIns="36000" tIns="0" bIns="0" rtlCol="0" anchor="ctr">
            <a:noAutofit/>
          </a:bodyPr>
          <a:lstStyle/>
          <a:p>
            <a:pPr algn="l">
              <a:spcBef>
                <a:spcPts val="300"/>
              </a:spcBef>
            </a:pPr>
            <a:r>
              <a:rPr lang="en-IN" sz="1050" dirty="0">
                <a:solidFill>
                  <a:schemeClr val="bg1"/>
                </a:solidFill>
              </a:rPr>
              <a:t>Test results trigger an event</a:t>
            </a:r>
          </a:p>
        </p:txBody>
      </p:sp>
      <p:sp>
        <p:nvSpPr>
          <p:cNvPr id="37" name="TextBox 36">
            <a:extLst>
              <a:ext uri="{FF2B5EF4-FFF2-40B4-BE49-F238E27FC236}">
                <a16:creationId xmlns:a16="http://schemas.microsoft.com/office/drawing/2014/main" id="{BCEEBA01-A8E5-1331-59F7-1E932005DD66}"/>
              </a:ext>
            </a:extLst>
          </p:cNvPr>
          <p:cNvSpPr txBox="1"/>
          <p:nvPr/>
        </p:nvSpPr>
        <p:spPr>
          <a:xfrm>
            <a:off x="5489706" y="2573277"/>
            <a:ext cx="3357009" cy="270843"/>
          </a:xfrm>
          <a:prstGeom prst="rect">
            <a:avLst/>
          </a:prstGeom>
          <a:noFill/>
        </p:spPr>
        <p:txBody>
          <a:bodyPr wrap="none" rtlCol="0">
            <a:spAutoFit/>
          </a:bodyPr>
          <a:lstStyle/>
          <a:p>
            <a:pPr algn="l">
              <a:spcBef>
                <a:spcPts val="300"/>
              </a:spcBef>
            </a:pPr>
            <a:r>
              <a:rPr lang="en-IN" sz="1150" dirty="0"/>
              <a:t>GRC: Policy and Compliance Management</a:t>
            </a:r>
          </a:p>
        </p:txBody>
      </p:sp>
      <p:sp>
        <p:nvSpPr>
          <p:cNvPr id="38" name="TextBox 37">
            <a:extLst>
              <a:ext uri="{FF2B5EF4-FFF2-40B4-BE49-F238E27FC236}">
                <a16:creationId xmlns:a16="http://schemas.microsoft.com/office/drawing/2014/main" id="{FA3C7BCC-643A-72B0-2408-7B971603101E}"/>
              </a:ext>
            </a:extLst>
          </p:cNvPr>
          <p:cNvSpPr txBox="1"/>
          <p:nvPr/>
        </p:nvSpPr>
        <p:spPr>
          <a:xfrm>
            <a:off x="5992149" y="3490586"/>
            <a:ext cx="673582" cy="255455"/>
          </a:xfrm>
          <a:prstGeom prst="rect">
            <a:avLst/>
          </a:prstGeom>
          <a:noFill/>
        </p:spPr>
        <p:txBody>
          <a:bodyPr wrap="none" rtlCol="0">
            <a:spAutoFit/>
          </a:bodyPr>
          <a:lstStyle/>
          <a:p>
            <a:pPr algn="l">
              <a:spcBef>
                <a:spcPts val="300"/>
              </a:spcBef>
            </a:pPr>
            <a:r>
              <a:rPr lang="en-IN" sz="1060" dirty="0">
                <a:solidFill>
                  <a:schemeClr val="bg1"/>
                </a:solidFill>
              </a:rPr>
              <a:t>Control</a:t>
            </a:r>
          </a:p>
        </p:txBody>
      </p:sp>
      <p:sp>
        <p:nvSpPr>
          <p:cNvPr id="39" name="TextBox 38">
            <a:extLst>
              <a:ext uri="{FF2B5EF4-FFF2-40B4-BE49-F238E27FC236}">
                <a16:creationId xmlns:a16="http://schemas.microsoft.com/office/drawing/2014/main" id="{A03C1E9B-41B7-418F-E02E-719D8BB8427F}"/>
              </a:ext>
            </a:extLst>
          </p:cNvPr>
          <p:cNvSpPr txBox="1"/>
          <p:nvPr/>
        </p:nvSpPr>
        <p:spPr>
          <a:xfrm>
            <a:off x="6235037" y="3963465"/>
            <a:ext cx="1874231" cy="418576"/>
          </a:xfrm>
          <a:prstGeom prst="rect">
            <a:avLst/>
          </a:prstGeom>
          <a:noFill/>
        </p:spPr>
        <p:txBody>
          <a:bodyPr wrap="none" rtlCol="0">
            <a:spAutoFit/>
          </a:bodyPr>
          <a:lstStyle/>
          <a:p>
            <a:pPr algn="l">
              <a:spcBef>
                <a:spcPts val="300"/>
              </a:spcBef>
            </a:pPr>
            <a:r>
              <a:rPr lang="en-IN" sz="1060" dirty="0">
                <a:solidFill>
                  <a:schemeClr val="bg1"/>
                </a:solidFill>
              </a:rPr>
              <a:t>Indicator (monitor control</a:t>
            </a:r>
            <a:br>
              <a:rPr lang="en-IN" sz="1060" dirty="0">
                <a:solidFill>
                  <a:schemeClr val="bg1"/>
                </a:solidFill>
              </a:rPr>
            </a:br>
            <a:r>
              <a:rPr lang="en-IN" sz="1060" dirty="0">
                <a:solidFill>
                  <a:schemeClr val="bg1"/>
                </a:solidFill>
              </a:rPr>
              <a:t>effectiveness)</a:t>
            </a:r>
          </a:p>
        </p:txBody>
      </p:sp>
      <p:sp>
        <p:nvSpPr>
          <p:cNvPr id="40" name="TextBox 39">
            <a:extLst>
              <a:ext uri="{FF2B5EF4-FFF2-40B4-BE49-F238E27FC236}">
                <a16:creationId xmlns:a16="http://schemas.microsoft.com/office/drawing/2014/main" id="{8F6AD880-2353-3977-8B40-6EF3B5047A79}"/>
              </a:ext>
            </a:extLst>
          </p:cNvPr>
          <p:cNvSpPr txBox="1"/>
          <p:nvPr/>
        </p:nvSpPr>
        <p:spPr>
          <a:xfrm>
            <a:off x="8567121" y="4001103"/>
            <a:ext cx="559769" cy="418576"/>
          </a:xfrm>
          <a:prstGeom prst="rect">
            <a:avLst/>
          </a:prstGeom>
          <a:noFill/>
        </p:spPr>
        <p:txBody>
          <a:bodyPr wrap="none" rtlCol="0">
            <a:spAutoFit/>
          </a:bodyPr>
          <a:lstStyle/>
          <a:p>
            <a:pPr algn="ctr">
              <a:spcBef>
                <a:spcPts val="300"/>
              </a:spcBef>
            </a:pPr>
            <a:r>
              <a:rPr lang="en-IN" sz="1060" dirty="0"/>
              <a:t>Pass /</a:t>
            </a:r>
            <a:br>
              <a:rPr lang="en-IN" sz="1060" dirty="0"/>
            </a:br>
            <a:r>
              <a:rPr lang="en-IN" sz="1060" dirty="0"/>
              <a:t>Fail</a:t>
            </a:r>
          </a:p>
        </p:txBody>
      </p:sp>
      <p:sp>
        <p:nvSpPr>
          <p:cNvPr id="41" name="TextBox 40">
            <a:extLst>
              <a:ext uri="{FF2B5EF4-FFF2-40B4-BE49-F238E27FC236}">
                <a16:creationId xmlns:a16="http://schemas.microsoft.com/office/drawing/2014/main" id="{19EC71F1-0105-6523-47C0-EBF04DCD6370}"/>
              </a:ext>
            </a:extLst>
          </p:cNvPr>
          <p:cNvSpPr txBox="1"/>
          <p:nvPr/>
        </p:nvSpPr>
        <p:spPr>
          <a:xfrm>
            <a:off x="8882462" y="3524457"/>
            <a:ext cx="463588" cy="255455"/>
          </a:xfrm>
          <a:prstGeom prst="rect">
            <a:avLst/>
          </a:prstGeom>
          <a:noFill/>
        </p:spPr>
        <p:txBody>
          <a:bodyPr wrap="none" rtlCol="0">
            <a:spAutoFit/>
          </a:bodyPr>
          <a:lstStyle/>
          <a:p>
            <a:pPr algn="ctr">
              <a:spcBef>
                <a:spcPts val="300"/>
              </a:spcBef>
            </a:pPr>
            <a:r>
              <a:rPr lang="en-IN" sz="1060" dirty="0"/>
              <a:t>Pass</a:t>
            </a:r>
          </a:p>
        </p:txBody>
      </p:sp>
      <p:sp>
        <p:nvSpPr>
          <p:cNvPr id="42" name="TextBox 41">
            <a:extLst>
              <a:ext uri="{FF2B5EF4-FFF2-40B4-BE49-F238E27FC236}">
                <a16:creationId xmlns:a16="http://schemas.microsoft.com/office/drawing/2014/main" id="{DD20816A-C298-E024-10B8-2ABE5E110858}"/>
              </a:ext>
            </a:extLst>
          </p:cNvPr>
          <p:cNvSpPr txBox="1"/>
          <p:nvPr/>
        </p:nvSpPr>
        <p:spPr>
          <a:xfrm>
            <a:off x="8886750" y="4563316"/>
            <a:ext cx="397866" cy="255455"/>
          </a:xfrm>
          <a:prstGeom prst="rect">
            <a:avLst/>
          </a:prstGeom>
          <a:noFill/>
        </p:spPr>
        <p:txBody>
          <a:bodyPr wrap="none" rtlCol="0">
            <a:spAutoFit/>
          </a:bodyPr>
          <a:lstStyle/>
          <a:p>
            <a:pPr algn="ctr">
              <a:spcBef>
                <a:spcPts val="300"/>
              </a:spcBef>
            </a:pPr>
            <a:r>
              <a:rPr lang="en-IN" sz="1060" dirty="0"/>
              <a:t>Fail</a:t>
            </a:r>
          </a:p>
        </p:txBody>
      </p:sp>
      <p:sp>
        <p:nvSpPr>
          <p:cNvPr id="43" name="TextBox 42">
            <a:extLst>
              <a:ext uri="{FF2B5EF4-FFF2-40B4-BE49-F238E27FC236}">
                <a16:creationId xmlns:a16="http://schemas.microsoft.com/office/drawing/2014/main" id="{08B777BD-0F59-1132-6F8D-C55535984702}"/>
              </a:ext>
            </a:extLst>
          </p:cNvPr>
          <p:cNvSpPr txBox="1"/>
          <p:nvPr/>
        </p:nvSpPr>
        <p:spPr>
          <a:xfrm>
            <a:off x="10333687" y="4800713"/>
            <a:ext cx="723276" cy="418576"/>
          </a:xfrm>
          <a:prstGeom prst="rect">
            <a:avLst/>
          </a:prstGeom>
          <a:noFill/>
        </p:spPr>
        <p:txBody>
          <a:bodyPr wrap="none" rtlCol="0">
            <a:spAutoFit/>
          </a:bodyPr>
          <a:lstStyle/>
          <a:p>
            <a:pPr>
              <a:spcBef>
                <a:spcPts val="300"/>
              </a:spcBef>
            </a:pPr>
            <a:r>
              <a:rPr lang="en-IN" sz="1060" dirty="0"/>
              <a:t>Issue</a:t>
            </a:r>
            <a:br>
              <a:rPr lang="en-IN" sz="1060" dirty="0"/>
            </a:br>
            <a:r>
              <a:rPr lang="en-IN" sz="1060" dirty="0"/>
              <a:t>created</a:t>
            </a:r>
          </a:p>
        </p:txBody>
      </p:sp>
      <p:pic>
        <p:nvPicPr>
          <p:cNvPr id="44" name="Graphic 43">
            <a:extLst>
              <a:ext uri="{FF2B5EF4-FFF2-40B4-BE49-F238E27FC236}">
                <a16:creationId xmlns:a16="http://schemas.microsoft.com/office/drawing/2014/main" id="{77EE13DE-F6B4-CA71-FE20-B61B6C6F4E6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258993" y="3363656"/>
            <a:ext cx="432000" cy="432000"/>
          </a:xfrm>
          <a:prstGeom prst="rect">
            <a:avLst/>
          </a:prstGeom>
        </p:spPr>
      </p:pic>
      <p:sp>
        <p:nvSpPr>
          <p:cNvPr id="45" name="Oval 44">
            <a:extLst>
              <a:ext uri="{FF2B5EF4-FFF2-40B4-BE49-F238E27FC236}">
                <a16:creationId xmlns:a16="http://schemas.microsoft.com/office/drawing/2014/main" id="{58031AA5-C381-BE90-DDF0-5FFD9A5A3242}"/>
              </a:ext>
            </a:extLst>
          </p:cNvPr>
          <p:cNvSpPr/>
          <p:nvPr/>
        </p:nvSpPr>
        <p:spPr>
          <a:xfrm>
            <a:off x="5643382" y="3406126"/>
            <a:ext cx="411465" cy="411465"/>
          </a:xfrm>
          <a:prstGeom prst="ellipse">
            <a:avLst/>
          </a:prstGeom>
          <a:solidFill>
            <a:srgbClr val="FFF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pic>
        <p:nvPicPr>
          <p:cNvPr id="46" name="Graphic 45">
            <a:extLst>
              <a:ext uri="{FF2B5EF4-FFF2-40B4-BE49-F238E27FC236}">
                <a16:creationId xmlns:a16="http://schemas.microsoft.com/office/drawing/2014/main" id="{29620ED0-BC7E-D5AF-41C8-10CBD3F37F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948633" y="4804485"/>
            <a:ext cx="411163" cy="411163"/>
          </a:xfrm>
          <a:prstGeom prst="rect">
            <a:avLst/>
          </a:prstGeom>
        </p:spPr>
      </p:pic>
      <p:pic>
        <p:nvPicPr>
          <p:cNvPr id="47" name="Graphic 46">
            <a:extLst>
              <a:ext uri="{FF2B5EF4-FFF2-40B4-BE49-F238E27FC236}">
                <a16:creationId xmlns:a16="http://schemas.microsoft.com/office/drawing/2014/main" id="{602EAE4D-A072-66E5-6FB8-4F139652F9A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715072" y="3458816"/>
            <a:ext cx="288000" cy="288000"/>
          </a:xfrm>
          <a:prstGeom prst="rect">
            <a:avLst/>
          </a:prstGeom>
        </p:spPr>
      </p:pic>
      <p:pic>
        <p:nvPicPr>
          <p:cNvPr id="48" name="Graphic 47">
            <a:extLst>
              <a:ext uri="{FF2B5EF4-FFF2-40B4-BE49-F238E27FC236}">
                <a16:creationId xmlns:a16="http://schemas.microsoft.com/office/drawing/2014/main" id="{7D495547-0F89-18A4-C79D-5341F989534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919198" y="3987709"/>
            <a:ext cx="360000" cy="360000"/>
          </a:xfrm>
          <a:prstGeom prst="rect">
            <a:avLst/>
          </a:prstGeom>
        </p:spPr>
      </p:pic>
      <p:pic>
        <p:nvPicPr>
          <p:cNvPr id="49" name="Graphic 48">
            <a:extLst>
              <a:ext uri="{FF2B5EF4-FFF2-40B4-BE49-F238E27FC236}">
                <a16:creationId xmlns:a16="http://schemas.microsoft.com/office/drawing/2014/main" id="{6A37C750-835A-F77E-6496-FEE882DF625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261288" y="4106910"/>
            <a:ext cx="432000" cy="432000"/>
          </a:xfrm>
          <a:prstGeom prst="rect">
            <a:avLst/>
          </a:prstGeom>
        </p:spPr>
      </p:pic>
      <p:pic>
        <p:nvPicPr>
          <p:cNvPr id="50" name="Picture 49">
            <a:extLst>
              <a:ext uri="{FF2B5EF4-FFF2-40B4-BE49-F238E27FC236}">
                <a16:creationId xmlns:a16="http://schemas.microsoft.com/office/drawing/2014/main" id="{B5720CA6-4E7C-4346-A519-5CFD7121CF28}"/>
              </a:ext>
            </a:extLst>
          </p:cNvPr>
          <p:cNvPicPr>
            <a:picLocks noChangeAspect="1"/>
          </p:cNvPicPr>
          <p:nvPr/>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050110" y="2428005"/>
            <a:ext cx="786789" cy="237261"/>
          </a:xfrm>
          <a:prstGeom prst="rect">
            <a:avLst/>
          </a:prstGeom>
        </p:spPr>
      </p:pic>
      <p:cxnSp>
        <p:nvCxnSpPr>
          <p:cNvPr id="51" name="Straight Arrow Connector 50">
            <a:extLst>
              <a:ext uri="{FF2B5EF4-FFF2-40B4-BE49-F238E27FC236}">
                <a16:creationId xmlns:a16="http://schemas.microsoft.com/office/drawing/2014/main" id="{21902F53-276E-D85E-1B36-A3FEA355F024}"/>
              </a:ext>
            </a:extLst>
          </p:cNvPr>
          <p:cNvCxnSpPr/>
          <p:nvPr/>
        </p:nvCxnSpPr>
        <p:spPr>
          <a:xfrm>
            <a:off x="3989174" y="3623122"/>
            <a:ext cx="1605600" cy="0"/>
          </a:xfrm>
          <a:prstGeom prst="straightConnector1">
            <a:avLst/>
          </a:prstGeom>
          <a:ln w="12700">
            <a:solidFill>
              <a:schemeClr val="tx1"/>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AB5E3E6A-7D3E-4E69-D8CB-3CE0B90794F0}"/>
              </a:ext>
            </a:extLst>
          </p:cNvPr>
          <p:cNvCxnSpPr>
            <a:cxnSpLocks/>
          </p:cNvCxnSpPr>
          <p:nvPr/>
        </p:nvCxnSpPr>
        <p:spPr>
          <a:xfrm>
            <a:off x="2884274" y="3746816"/>
            <a:ext cx="0" cy="360094"/>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60">
            <a:extLst>
              <a:ext uri="{FF2B5EF4-FFF2-40B4-BE49-F238E27FC236}">
                <a16:creationId xmlns:a16="http://schemas.microsoft.com/office/drawing/2014/main" id="{97730364-A04F-C340-7D74-ECC6ED0A6C12}"/>
              </a:ext>
            </a:extLst>
          </p:cNvPr>
          <p:cNvCxnSpPr>
            <a:cxnSpLocks/>
          </p:cNvCxnSpPr>
          <p:nvPr/>
        </p:nvCxnSpPr>
        <p:spPr>
          <a:xfrm rot="16200000" flipH="1">
            <a:off x="2865819" y="4507161"/>
            <a:ext cx="176612" cy="136530"/>
          </a:xfrm>
          <a:prstGeom prst="bentConnector3">
            <a:avLst>
              <a:gd name="adj1" fmla="val 99887"/>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C068257-B15A-D987-BC3C-F23ABF184A05}"/>
              </a:ext>
            </a:extLst>
          </p:cNvPr>
          <p:cNvCxnSpPr>
            <a:cxnSpLocks/>
            <a:stCxn id="21" idx="2"/>
            <a:endCxn id="14" idx="0"/>
          </p:cNvCxnSpPr>
          <p:nvPr/>
        </p:nvCxnSpPr>
        <p:spPr>
          <a:xfrm>
            <a:off x="8853384" y="4546043"/>
            <a:ext cx="1" cy="286343"/>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CFC6C554-897C-B56A-8342-DD52977741B0}"/>
              </a:ext>
            </a:extLst>
          </p:cNvPr>
          <p:cNvCxnSpPr>
            <a:cxnSpLocks/>
            <a:stCxn id="21" idx="0"/>
            <a:endCxn id="22" idx="2"/>
          </p:cNvCxnSpPr>
          <p:nvPr/>
        </p:nvCxnSpPr>
        <p:spPr>
          <a:xfrm flipV="1">
            <a:off x="8853384" y="3487308"/>
            <a:ext cx="1" cy="339807"/>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8B98A14B-D88D-01F5-B831-ED0F96EC97C5}"/>
              </a:ext>
            </a:extLst>
          </p:cNvPr>
          <p:cNvCxnSpPr>
            <a:cxnSpLocks/>
            <a:endCxn id="21" idx="1"/>
          </p:cNvCxnSpPr>
          <p:nvPr/>
        </p:nvCxnSpPr>
        <p:spPr>
          <a:xfrm flipV="1">
            <a:off x="8158744" y="4186579"/>
            <a:ext cx="335176"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479D8CC6-2ABB-2A99-2B68-0DA3AB8D6B46}"/>
              </a:ext>
            </a:extLst>
          </p:cNvPr>
          <p:cNvCxnSpPr>
            <a:cxnSpLocks/>
          </p:cNvCxnSpPr>
          <p:nvPr/>
        </p:nvCxnSpPr>
        <p:spPr>
          <a:xfrm>
            <a:off x="9492244" y="5009694"/>
            <a:ext cx="469106"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71">
            <a:extLst>
              <a:ext uri="{FF2B5EF4-FFF2-40B4-BE49-F238E27FC236}">
                <a16:creationId xmlns:a16="http://schemas.microsoft.com/office/drawing/2014/main" id="{EA916955-E9B1-CD03-EF38-40E04CA5AC21}"/>
              </a:ext>
            </a:extLst>
          </p:cNvPr>
          <p:cNvCxnSpPr>
            <a:cxnSpLocks/>
            <a:stCxn id="36" idx="3"/>
            <a:endCxn id="23" idx="2"/>
          </p:cNvCxnSpPr>
          <p:nvPr/>
        </p:nvCxnSpPr>
        <p:spPr>
          <a:xfrm flipV="1">
            <a:off x="4889288" y="4391894"/>
            <a:ext cx="2138955" cy="265286"/>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B692EBB1-E6A3-EF34-D240-7B41C1C81573}"/>
              </a:ext>
            </a:extLst>
          </p:cNvPr>
          <p:cNvSpPr txBox="1"/>
          <p:nvPr/>
        </p:nvSpPr>
        <p:spPr>
          <a:xfrm>
            <a:off x="8355073" y="3098978"/>
            <a:ext cx="990977" cy="418576"/>
          </a:xfrm>
          <a:prstGeom prst="rect">
            <a:avLst/>
          </a:prstGeom>
          <a:noFill/>
        </p:spPr>
        <p:txBody>
          <a:bodyPr wrap="none" rtlCol="0">
            <a:noAutofit/>
          </a:bodyPr>
          <a:lstStyle/>
          <a:p>
            <a:pPr algn="ctr">
              <a:spcBef>
                <a:spcPts val="300"/>
              </a:spcBef>
            </a:pPr>
            <a:r>
              <a:rPr lang="en-IN" sz="1060" dirty="0">
                <a:solidFill>
                  <a:schemeClr val="bg2"/>
                </a:solidFill>
              </a:rPr>
              <a:t>Control =</a:t>
            </a:r>
            <a:br>
              <a:rPr lang="en-IN" sz="1060" dirty="0">
                <a:solidFill>
                  <a:schemeClr val="bg2"/>
                </a:solidFill>
              </a:rPr>
            </a:br>
            <a:r>
              <a:rPr lang="en-IN" sz="1060" dirty="0">
                <a:solidFill>
                  <a:schemeClr val="bg2"/>
                </a:solidFill>
              </a:rPr>
              <a:t>compliant</a:t>
            </a:r>
          </a:p>
        </p:txBody>
      </p:sp>
      <p:sp>
        <p:nvSpPr>
          <p:cNvPr id="60" name="TextBox 59">
            <a:extLst>
              <a:ext uri="{FF2B5EF4-FFF2-40B4-BE49-F238E27FC236}">
                <a16:creationId xmlns:a16="http://schemas.microsoft.com/office/drawing/2014/main" id="{771CB354-96F9-A1AD-FA41-BD779D07A53E}"/>
              </a:ext>
            </a:extLst>
          </p:cNvPr>
          <p:cNvSpPr txBox="1"/>
          <p:nvPr/>
        </p:nvSpPr>
        <p:spPr>
          <a:xfrm>
            <a:off x="8287907" y="4799744"/>
            <a:ext cx="1117615" cy="418576"/>
          </a:xfrm>
          <a:prstGeom prst="rect">
            <a:avLst/>
          </a:prstGeom>
          <a:noFill/>
        </p:spPr>
        <p:txBody>
          <a:bodyPr wrap="none" rtlCol="0">
            <a:noAutofit/>
          </a:bodyPr>
          <a:lstStyle/>
          <a:p>
            <a:pPr algn="ctr">
              <a:spcBef>
                <a:spcPts val="300"/>
              </a:spcBef>
            </a:pPr>
            <a:r>
              <a:rPr lang="en-IN" sz="1060" dirty="0"/>
              <a:t>Control =</a:t>
            </a:r>
            <a:br>
              <a:rPr lang="en-IN" sz="1060" dirty="0"/>
            </a:br>
            <a:r>
              <a:rPr lang="en-IN" sz="1060" dirty="0"/>
              <a:t>noncompliant</a:t>
            </a:r>
          </a:p>
        </p:txBody>
      </p:sp>
      <p:cxnSp>
        <p:nvCxnSpPr>
          <p:cNvPr id="61" name="Straight Arrow Connector 2">
            <a:extLst>
              <a:ext uri="{FF2B5EF4-FFF2-40B4-BE49-F238E27FC236}">
                <a16:creationId xmlns:a16="http://schemas.microsoft.com/office/drawing/2014/main" id="{7C20FBC7-1AA9-AF3C-FB43-9551B1E2D4CE}"/>
              </a:ext>
            </a:extLst>
          </p:cNvPr>
          <p:cNvCxnSpPr>
            <a:cxnSpLocks/>
            <a:endCxn id="23" idx="1"/>
          </p:cNvCxnSpPr>
          <p:nvPr/>
        </p:nvCxnSpPr>
        <p:spPr>
          <a:xfrm rot="16200000" flipH="1">
            <a:off x="5643138" y="3914760"/>
            <a:ext cx="338954" cy="170254"/>
          </a:xfrm>
          <a:prstGeom prst="bentConnector2">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4468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DA4C-24AF-DEA7-30B9-B28F3AEBE7A3}"/>
              </a:ext>
            </a:extLst>
          </p:cNvPr>
          <p:cNvSpPr>
            <a:spLocks noGrp="1"/>
          </p:cNvSpPr>
          <p:nvPr>
            <p:ph type="title"/>
          </p:nvPr>
        </p:nvSpPr>
        <p:spPr/>
        <p:txBody>
          <a:bodyPr/>
          <a:lstStyle/>
          <a:p>
            <a:r>
              <a:rPr lang="en-US" dirty="0"/>
              <a:t>Continuous Control Monitoring Considerations</a:t>
            </a:r>
          </a:p>
        </p:txBody>
      </p:sp>
      <p:sp>
        <p:nvSpPr>
          <p:cNvPr id="8" name="Oval 7">
            <a:extLst>
              <a:ext uri="{FF2B5EF4-FFF2-40B4-BE49-F238E27FC236}">
                <a16:creationId xmlns:a16="http://schemas.microsoft.com/office/drawing/2014/main" id="{02D8376F-EA09-2743-BDD9-5D6C619E4477}"/>
              </a:ext>
            </a:extLst>
          </p:cNvPr>
          <p:cNvSpPr/>
          <p:nvPr/>
        </p:nvSpPr>
        <p:spPr>
          <a:xfrm>
            <a:off x="554005" y="1328190"/>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1</a:t>
            </a:r>
          </a:p>
        </p:txBody>
      </p:sp>
      <p:sp>
        <p:nvSpPr>
          <p:cNvPr id="9" name="Oval 8">
            <a:extLst>
              <a:ext uri="{FF2B5EF4-FFF2-40B4-BE49-F238E27FC236}">
                <a16:creationId xmlns:a16="http://schemas.microsoft.com/office/drawing/2014/main" id="{746E3BB8-050C-DFD3-EDC2-7DCA996E89B2}"/>
              </a:ext>
            </a:extLst>
          </p:cNvPr>
          <p:cNvSpPr/>
          <p:nvPr/>
        </p:nvSpPr>
        <p:spPr>
          <a:xfrm>
            <a:off x="554005" y="2130639"/>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2</a:t>
            </a:r>
          </a:p>
        </p:txBody>
      </p:sp>
      <p:sp>
        <p:nvSpPr>
          <p:cNvPr id="10" name="Oval 9">
            <a:extLst>
              <a:ext uri="{FF2B5EF4-FFF2-40B4-BE49-F238E27FC236}">
                <a16:creationId xmlns:a16="http://schemas.microsoft.com/office/drawing/2014/main" id="{A193777F-BA9B-520B-D239-1AB22341DF5D}"/>
              </a:ext>
            </a:extLst>
          </p:cNvPr>
          <p:cNvSpPr/>
          <p:nvPr/>
        </p:nvSpPr>
        <p:spPr>
          <a:xfrm>
            <a:off x="554005" y="2969397"/>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3</a:t>
            </a:r>
          </a:p>
        </p:txBody>
      </p:sp>
      <p:sp>
        <p:nvSpPr>
          <p:cNvPr id="11" name="Oval 10">
            <a:extLst>
              <a:ext uri="{FF2B5EF4-FFF2-40B4-BE49-F238E27FC236}">
                <a16:creationId xmlns:a16="http://schemas.microsoft.com/office/drawing/2014/main" id="{2984231A-9921-7B2A-45CB-EA9E792CF52C}"/>
              </a:ext>
            </a:extLst>
          </p:cNvPr>
          <p:cNvSpPr/>
          <p:nvPr/>
        </p:nvSpPr>
        <p:spPr>
          <a:xfrm>
            <a:off x="554005" y="3758740"/>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4</a:t>
            </a:r>
          </a:p>
        </p:txBody>
      </p:sp>
      <p:sp>
        <p:nvSpPr>
          <p:cNvPr id="3" name="TextBox 2">
            <a:extLst>
              <a:ext uri="{FF2B5EF4-FFF2-40B4-BE49-F238E27FC236}">
                <a16:creationId xmlns:a16="http://schemas.microsoft.com/office/drawing/2014/main" id="{272D5190-C915-CB28-4847-350677AC53A4}"/>
              </a:ext>
            </a:extLst>
          </p:cNvPr>
          <p:cNvSpPr txBox="1"/>
          <p:nvPr/>
        </p:nvSpPr>
        <p:spPr>
          <a:xfrm>
            <a:off x="1109663" y="1328190"/>
            <a:ext cx="9492287" cy="2956944"/>
          </a:xfrm>
          <a:prstGeom prst="rect">
            <a:avLst/>
          </a:prstGeom>
          <a:noFill/>
        </p:spPr>
        <p:txBody>
          <a:bodyPr wrap="square" rtlCol="0">
            <a:noAutofit/>
          </a:bodyPr>
          <a:lstStyle/>
          <a:p>
            <a:pPr algn="l">
              <a:spcBef>
                <a:spcPts val="300"/>
              </a:spcBef>
            </a:pPr>
            <a:r>
              <a:rPr lang="en-GB" sz="1600" dirty="0"/>
              <a:t>Identify potential processes or controls according to industry frameworks such as COSO, COBIT 5, ITIL etc.</a:t>
            </a:r>
          </a:p>
          <a:p>
            <a:pPr algn="l">
              <a:spcBef>
                <a:spcPts val="300"/>
              </a:spcBef>
            </a:pPr>
            <a:endParaRPr lang="en-GB" sz="1600" dirty="0"/>
          </a:p>
          <a:p>
            <a:pPr algn="l">
              <a:spcBef>
                <a:spcPts val="300"/>
              </a:spcBef>
            </a:pPr>
            <a:r>
              <a:rPr lang="en-GB" sz="1600" dirty="0"/>
              <a:t>Define the scope and establish priority controls for continuous monitoring (usually determined from critical business and IT processes)</a:t>
            </a:r>
          </a:p>
          <a:p>
            <a:pPr algn="l">
              <a:spcBef>
                <a:spcPts val="300"/>
              </a:spcBef>
            </a:pPr>
            <a:endParaRPr lang="en-GB" sz="1600" dirty="0"/>
          </a:p>
          <a:p>
            <a:pPr algn="l">
              <a:spcBef>
                <a:spcPts val="300"/>
              </a:spcBef>
            </a:pPr>
            <a:r>
              <a:rPr lang="en-GB" sz="1600" dirty="0"/>
              <a:t>Prioritise low hanging fruit: high value to organization, ease of implementation (readily available data) and cover multiple risk areas</a:t>
            </a:r>
          </a:p>
          <a:p>
            <a:pPr algn="l">
              <a:spcBef>
                <a:spcPts val="300"/>
              </a:spcBef>
            </a:pPr>
            <a:endParaRPr lang="en-GB" sz="1600" dirty="0"/>
          </a:p>
          <a:p>
            <a:pPr algn="l">
              <a:spcBef>
                <a:spcPts val="300"/>
              </a:spcBef>
            </a:pPr>
            <a:r>
              <a:rPr lang="en-GB" sz="1600" dirty="0"/>
              <a:t>Empower the first line of </a:t>
            </a:r>
            <a:r>
              <a:rPr lang="en-US" sz="1600" dirty="0"/>
              <a:t>defense</a:t>
            </a:r>
            <a:r>
              <a:rPr lang="en-GB" sz="1600" dirty="0"/>
              <a:t> (control owners) to monitor and manage their controls</a:t>
            </a:r>
            <a:endParaRPr lang="en-US" sz="1600" dirty="0"/>
          </a:p>
        </p:txBody>
      </p:sp>
    </p:spTree>
    <p:extLst>
      <p:ext uri="{BB962C8B-B14F-4D97-AF65-F5344CB8AC3E}">
        <p14:creationId xmlns:p14="http://schemas.microsoft.com/office/powerpoint/2010/main" val="30097985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solidFill>
                  <a:srgbClr val="62D84E"/>
                </a:solidFill>
              </a:rPr>
              <a:t>Policy &amp; Compliance Roles</a:t>
            </a:r>
            <a:endParaRPr lang="en-US" sz="4500" dirty="0">
              <a:solidFill>
                <a:srgbClr val="62D84E"/>
              </a:solidFill>
            </a:endParaRPr>
          </a:p>
        </p:txBody>
      </p:sp>
    </p:spTree>
    <p:extLst>
      <p:ext uri="{BB962C8B-B14F-4D97-AF65-F5344CB8AC3E}">
        <p14:creationId xmlns:p14="http://schemas.microsoft.com/office/powerpoint/2010/main" val="18413153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Policy and Compliance roles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2766709963"/>
              </p:ext>
            </p:extLst>
          </p:nvPr>
        </p:nvGraphicFramePr>
        <p:xfrm>
          <a:off x="550863" y="1427382"/>
          <a:ext cx="10695315" cy="4142817"/>
        </p:xfrm>
        <a:graphic>
          <a:graphicData uri="http://schemas.openxmlformats.org/drawingml/2006/table">
            <a:tbl>
              <a:tblPr firstRow="1" bandRow="1">
                <a:tableStyleId>{7E9639D4-E3E2-4D34-9284-5A2195B3D0D7}</a:tableStyleId>
              </a:tblPr>
              <a:tblGrid>
                <a:gridCol w="2154630">
                  <a:extLst>
                    <a:ext uri="{9D8B030D-6E8A-4147-A177-3AD203B41FA5}">
                      <a16:colId xmlns:a16="http://schemas.microsoft.com/office/drawing/2014/main" val="3880697679"/>
                    </a:ext>
                  </a:extLst>
                </a:gridCol>
                <a:gridCol w="5608948">
                  <a:extLst>
                    <a:ext uri="{9D8B030D-6E8A-4147-A177-3AD203B41FA5}">
                      <a16:colId xmlns:a16="http://schemas.microsoft.com/office/drawing/2014/main" val="482363033"/>
                    </a:ext>
                  </a:extLst>
                </a:gridCol>
                <a:gridCol w="2931737">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6652300"/>
                  </a:ext>
                </a:extLst>
              </a:tr>
              <a:tr h="464897">
                <a:tc>
                  <a:txBody>
                    <a:bodyPr/>
                    <a:lstStyle/>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r>
                        <a:rPr lang="en-US" sz="1400" b="1" dirty="0">
                          <a:effectLst/>
                        </a:rPr>
                        <a:t>Compliance User / Compliance Analyst</a:t>
                      </a:r>
                    </a:p>
                    <a:p>
                      <a:pPr fontAlgn="t"/>
                      <a:endParaRPr lang="en-US" sz="1400" b="1" dirty="0">
                        <a:effectLst/>
                      </a:endParaRPr>
                    </a:p>
                    <a:p>
                      <a:pPr fontAlgn="t"/>
                      <a:r>
                        <a:rPr lang="en-US" sz="1400" dirty="0">
                          <a:effectLst/>
                        </a:rPr>
                        <a:t>[sn_compliance.user]</a:t>
                      </a:r>
                      <a:endParaRPr lang="en-US" sz="14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buFont typeface="Arial" panose="020B0604020202020204" pitchFamily="34" charset="0"/>
                        <a:buNone/>
                      </a:pPr>
                      <a:r>
                        <a:rPr lang="en-US" sz="1400" dirty="0">
                          <a:effectLst/>
                        </a:rPr>
                        <a:t>The Compliance User, often referred to as the Compliance Analyst, has permissions enough to fulfill virtually any policy or control related task. Users assigned this role are often responsible for:</a:t>
                      </a:r>
                    </a:p>
                    <a:p>
                      <a:pPr marL="742950" lvl="1" indent="-285750" fontAlgn="t">
                        <a:buFont typeface="Arial" panose="020B0604020202020204" pitchFamily="34" charset="0"/>
                        <a:buChar char="•"/>
                      </a:pPr>
                      <a:r>
                        <a:rPr lang="en-US" sz="1400" dirty="0">
                          <a:solidFill>
                            <a:srgbClr val="161B1C"/>
                          </a:solidFill>
                          <a:effectLst/>
                        </a:rPr>
                        <a:t>Creating and approving policies</a:t>
                      </a:r>
                    </a:p>
                    <a:p>
                      <a:pPr marL="742950" lvl="1" indent="-285750" fontAlgn="t">
                        <a:buFont typeface="Arial" panose="020B0604020202020204" pitchFamily="34" charset="0"/>
                        <a:buChar char="•"/>
                      </a:pPr>
                      <a:r>
                        <a:rPr lang="en-US" sz="1400" dirty="0">
                          <a:solidFill>
                            <a:srgbClr val="161B1C"/>
                          </a:solidFill>
                          <a:effectLst/>
                        </a:rPr>
                        <a:t>Requesting policy exceptions</a:t>
                      </a:r>
                    </a:p>
                    <a:p>
                      <a:pPr marL="742950" lvl="1" indent="-285750" fontAlgn="t">
                        <a:buFont typeface="Arial" panose="020B0604020202020204" pitchFamily="34" charset="0"/>
                        <a:buChar char="•"/>
                      </a:pPr>
                      <a:r>
                        <a:rPr lang="en-US" sz="1400" dirty="0">
                          <a:solidFill>
                            <a:srgbClr val="161B1C"/>
                          </a:solidFill>
                          <a:effectLst/>
                        </a:rPr>
                        <a:t>Responding to acknowledgement requests</a:t>
                      </a:r>
                    </a:p>
                    <a:p>
                      <a:pPr marL="742950" lvl="1" indent="-285750" fontAlgn="t">
                        <a:buFont typeface="Arial" panose="020B0604020202020204" pitchFamily="34" charset="0"/>
                        <a:buChar char="•"/>
                      </a:pPr>
                      <a:r>
                        <a:rPr lang="en-US" sz="1400" dirty="0">
                          <a:solidFill>
                            <a:srgbClr val="161B1C"/>
                          </a:solidFill>
                          <a:effectLst/>
                        </a:rPr>
                        <a:t>Creating control objectives and relating them to policies</a:t>
                      </a:r>
                    </a:p>
                    <a:p>
                      <a:pPr marL="742950" lvl="1" indent="-285750" fontAlgn="t">
                        <a:buFont typeface="Arial" panose="020B0604020202020204" pitchFamily="34" charset="0"/>
                        <a:buChar char="•"/>
                      </a:pPr>
                      <a:r>
                        <a:rPr lang="en-US" sz="1400" dirty="0">
                          <a:solidFill>
                            <a:srgbClr val="161B1C"/>
                          </a:solidFill>
                          <a:effectLst/>
                        </a:rPr>
                        <a:t>Testing and monitoring control effectiveness</a:t>
                      </a:r>
                    </a:p>
                    <a:p>
                      <a:pPr marL="742950" lvl="1" indent="-285750" fontAlgn="t">
                        <a:buFont typeface="Arial" panose="020B0604020202020204" pitchFamily="34" charset="0"/>
                        <a:buChar char="•"/>
                      </a:pPr>
                      <a:r>
                        <a:rPr lang="en-US" sz="1400" dirty="0">
                          <a:solidFill>
                            <a:srgbClr val="161B1C"/>
                          </a:solidFill>
                          <a:effectLst/>
                        </a:rPr>
                        <a:t>Attesting controls</a:t>
                      </a:r>
                    </a:p>
                    <a:p>
                      <a:pPr marL="742950" lvl="1" indent="-285750" fontAlgn="t">
                        <a:buFont typeface="Arial" panose="020B0604020202020204" pitchFamily="34" charset="0"/>
                        <a:buChar char="•"/>
                      </a:pPr>
                      <a:r>
                        <a:rPr lang="en-US" sz="1400" dirty="0">
                          <a:solidFill>
                            <a:srgbClr val="161B1C"/>
                          </a:solidFill>
                          <a:effectLst/>
                        </a:rPr>
                        <a:t>Remediating issues</a:t>
                      </a:r>
                    </a:p>
                    <a:p>
                      <a:pPr marL="742950" lvl="1" indent="-285750" fontAlgn="t">
                        <a:buFont typeface="Arial" panose="020B0604020202020204" pitchFamily="34" charset="0"/>
                        <a:buChar char="•"/>
                      </a:pPr>
                      <a:r>
                        <a:rPr lang="en-US" sz="1400" dirty="0">
                          <a:solidFill>
                            <a:srgbClr val="161B1C"/>
                          </a:solidFill>
                          <a:effectLst/>
                        </a:rPr>
                        <a:t>Assisting with risk assessments and audit tasks</a:t>
                      </a:r>
                    </a:p>
                    <a:p>
                      <a:pPr marL="457200" lvl="1" indent="0" fontAlgn="t">
                        <a:buFont typeface="Arial" panose="020B0604020202020204" pitchFamily="34" charset="0"/>
                        <a:buNone/>
                      </a:pPr>
                      <a:endParaRPr lang="en-US" sz="1400" dirty="0">
                        <a:solidFill>
                          <a:srgbClr val="161B1C"/>
                        </a:solidFill>
                        <a:effectLst/>
                      </a:endParaRPr>
                    </a:p>
                    <a:p>
                      <a:pPr marL="0" lvl="0" indent="0" fontAlgn="t">
                        <a:buFont typeface="Arial" panose="020B0604020202020204" pitchFamily="34" charset="0"/>
                        <a:buNone/>
                      </a:pPr>
                      <a:r>
                        <a:rPr lang="en-US" sz="1400" b="1" kern="1200" dirty="0">
                          <a:solidFill>
                            <a:schemeClr val="tx1"/>
                          </a:solidFill>
                          <a:effectLst/>
                        </a:rPr>
                        <a:t>Note:</a:t>
                      </a:r>
                      <a:r>
                        <a:rPr lang="en-US" sz="1400" b="0" kern="1200" dirty="0">
                          <a:solidFill>
                            <a:schemeClr val="tx1"/>
                          </a:solidFill>
                          <a:effectLst/>
                        </a:rPr>
                        <a:t> Users with the Compliance User role can be assigned controls and have read-only access to the Risk Management application and modules.</a:t>
                      </a:r>
                      <a:endParaRPr lang="en-US" sz="1400" dirty="0">
                        <a:solidFill>
                          <a:srgbClr val="161B1C"/>
                        </a:solidFill>
                        <a:effectLst/>
                      </a:endParaRP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fontAlgn="t">
                        <a:buFont typeface="Arial" panose="020B0604020202020204" pitchFamily="34" charset="0"/>
                        <a:buChar char="•"/>
                      </a:pPr>
                      <a:r>
                        <a:rPr lang="en-US" sz="1400" dirty="0">
                          <a:solidFill>
                            <a:srgbClr val="161B1C"/>
                          </a:solidFill>
                          <a:effectLst/>
                        </a:rPr>
                        <a:t>sn_grc.reader</a:t>
                      </a:r>
                    </a:p>
                    <a:p>
                      <a:pPr marL="285750" indent="-285750" fontAlgn="t">
                        <a:buFont typeface="Arial" panose="020B0604020202020204" pitchFamily="34" charset="0"/>
                        <a:buChar char="•"/>
                      </a:pPr>
                      <a:r>
                        <a:rPr lang="en-US" sz="1400" dirty="0">
                          <a:solidFill>
                            <a:srgbClr val="161B1C"/>
                          </a:solidFill>
                          <a:effectLst/>
                        </a:rPr>
                        <a:t>sn_grc.user</a:t>
                      </a:r>
                    </a:p>
                    <a:p>
                      <a:pPr marL="285750" indent="-285750" fontAlgn="t">
                        <a:buFont typeface="Arial" panose="020B0604020202020204" pitchFamily="34" charset="0"/>
                        <a:buChar char="•"/>
                      </a:pPr>
                      <a:r>
                        <a:rPr lang="en-US" sz="1400" dirty="0">
                          <a:solidFill>
                            <a:srgbClr val="161B1C"/>
                          </a:solidFill>
                          <a:effectLst/>
                        </a:rPr>
                        <a:t>sn_compliance.reader</a:t>
                      </a:r>
                    </a:p>
                    <a:p>
                      <a:endParaRPr lang="en-US" sz="14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7242487"/>
                  </a:ext>
                </a:extLst>
              </a:tr>
            </a:tbl>
          </a:graphicData>
        </a:graphic>
      </p:graphicFrame>
    </p:spTree>
    <p:extLst>
      <p:ext uri="{BB962C8B-B14F-4D97-AF65-F5344CB8AC3E}">
        <p14:creationId xmlns:p14="http://schemas.microsoft.com/office/powerpoint/2010/main" val="25474117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Policy and Compliance roles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4159299851"/>
              </p:ext>
            </p:extLst>
          </p:nvPr>
        </p:nvGraphicFramePr>
        <p:xfrm>
          <a:off x="550863" y="1427382"/>
          <a:ext cx="10695315" cy="4356177"/>
        </p:xfrm>
        <a:graphic>
          <a:graphicData uri="http://schemas.openxmlformats.org/drawingml/2006/table">
            <a:tbl>
              <a:tblPr firstRow="1" bandRow="1">
                <a:tableStyleId>{7E9639D4-E3E2-4D34-9284-5A2195B3D0D7}</a:tableStyleId>
              </a:tblPr>
              <a:tblGrid>
                <a:gridCol w="2154630">
                  <a:extLst>
                    <a:ext uri="{9D8B030D-6E8A-4147-A177-3AD203B41FA5}">
                      <a16:colId xmlns:a16="http://schemas.microsoft.com/office/drawing/2014/main" val="3880697679"/>
                    </a:ext>
                  </a:extLst>
                </a:gridCol>
                <a:gridCol w="5274725">
                  <a:extLst>
                    <a:ext uri="{9D8B030D-6E8A-4147-A177-3AD203B41FA5}">
                      <a16:colId xmlns:a16="http://schemas.microsoft.com/office/drawing/2014/main" val="482363033"/>
                    </a:ext>
                  </a:extLst>
                </a:gridCol>
                <a:gridCol w="3265960">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6652300"/>
                  </a:ext>
                </a:extLst>
              </a:tr>
              <a:tr h="464897">
                <a:tc>
                  <a:txBody>
                    <a:bodyPr/>
                    <a:lstStyle/>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r>
                        <a:rPr lang="en-US" sz="1400" b="1" dirty="0">
                          <a:effectLst/>
                        </a:rPr>
                        <a:t>GRC Business User</a:t>
                      </a:r>
                    </a:p>
                    <a:p>
                      <a:pPr fontAlgn="t"/>
                      <a:endParaRPr lang="en-US" sz="1400" dirty="0">
                        <a:effectLst/>
                      </a:endParaRPr>
                    </a:p>
                    <a:p>
                      <a:pPr fontAlgn="t"/>
                      <a:r>
                        <a:rPr lang="en-US" sz="1400" dirty="0">
                          <a:effectLst/>
                        </a:rPr>
                        <a:t>[sn_grc.business_user]</a:t>
                      </a:r>
                      <a:endParaRPr lang="en-US" sz="14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This role is a part of the GRC Profiles application. It should be assigned to users who require access only to GRC applications in the context of performing tasks assigned to them for example:</a:t>
                      </a:r>
                    </a:p>
                    <a:p>
                      <a:pPr marL="742950" lvl="1" indent="-285750" fontAlgn="t">
                        <a:buFont typeface="Arial" panose="020B0604020202020204" pitchFamily="34" charset="0"/>
                        <a:buChar char="•"/>
                      </a:pPr>
                      <a:r>
                        <a:rPr lang="en-US" sz="1400" dirty="0">
                          <a:solidFill>
                            <a:srgbClr val="161B1C"/>
                          </a:solidFill>
                          <a:effectLst/>
                        </a:rPr>
                        <a:t>perform and approve risk assessments</a:t>
                      </a:r>
                    </a:p>
                    <a:p>
                      <a:pPr marL="742950" lvl="1" indent="-285750" fontAlgn="t">
                        <a:buFont typeface="Arial" panose="020B0604020202020204" pitchFamily="34" charset="0"/>
                        <a:buChar char="•"/>
                      </a:pPr>
                      <a:r>
                        <a:rPr lang="en-US" sz="1400" dirty="0">
                          <a:solidFill>
                            <a:srgbClr val="161B1C"/>
                          </a:solidFill>
                          <a:effectLst/>
                        </a:rPr>
                        <a:t>remediate tasks</a:t>
                      </a:r>
                    </a:p>
                    <a:p>
                      <a:pPr marL="742950" lvl="1" indent="-285750" fontAlgn="t">
                        <a:buFont typeface="Arial" panose="020B0604020202020204" pitchFamily="34" charset="0"/>
                        <a:buChar char="•"/>
                      </a:pPr>
                      <a:r>
                        <a:rPr lang="en-US" sz="1400" dirty="0">
                          <a:solidFill>
                            <a:srgbClr val="161B1C"/>
                          </a:solidFill>
                          <a:effectLst/>
                        </a:rPr>
                        <a:t>respond to/resolve issues</a:t>
                      </a:r>
                    </a:p>
                    <a:p>
                      <a:pPr marL="742950" lvl="1" indent="-285750" fontAlgn="t">
                        <a:buFont typeface="Arial" panose="020B0604020202020204" pitchFamily="34" charset="0"/>
                        <a:buChar char="•"/>
                      </a:pPr>
                      <a:r>
                        <a:rPr lang="en-US" sz="1400" dirty="0">
                          <a:solidFill>
                            <a:srgbClr val="161B1C"/>
                          </a:solidFill>
                          <a:effectLst/>
                        </a:rPr>
                        <a:t>perform indicator tasks</a:t>
                      </a:r>
                    </a:p>
                    <a:p>
                      <a:pPr marL="742950" lvl="1" indent="-285750" fontAlgn="t">
                        <a:buFont typeface="Arial" panose="020B0604020202020204" pitchFamily="34" charset="0"/>
                        <a:buChar char="•"/>
                      </a:pPr>
                      <a:r>
                        <a:rPr lang="en-US" sz="1400" dirty="0">
                          <a:solidFill>
                            <a:srgbClr val="161B1C"/>
                          </a:solidFill>
                          <a:effectLst/>
                        </a:rPr>
                        <a:t>mitigate risk tasks</a:t>
                      </a:r>
                    </a:p>
                    <a:p>
                      <a:pPr marL="742950" lvl="1" indent="-285750" fontAlgn="t">
                        <a:buFont typeface="Arial" panose="020B0604020202020204" pitchFamily="34" charset="0"/>
                        <a:buChar char="•"/>
                      </a:pPr>
                      <a:r>
                        <a:rPr lang="en-US" sz="1400" dirty="0">
                          <a:solidFill>
                            <a:srgbClr val="161B1C"/>
                          </a:solidFill>
                          <a:effectLst/>
                        </a:rPr>
                        <a:t>create an issue triage</a:t>
                      </a:r>
                    </a:p>
                    <a:p>
                      <a:pPr marL="742950" lvl="1" indent="-285750" fontAlgn="t">
                        <a:buFont typeface="Arial" panose="020B0604020202020204" pitchFamily="34" charset="0"/>
                        <a:buChar char="•"/>
                      </a:pPr>
                      <a:r>
                        <a:rPr lang="en-US" sz="1400" dirty="0">
                          <a:solidFill>
                            <a:srgbClr val="161B1C"/>
                          </a:solidFill>
                          <a:effectLst/>
                        </a:rPr>
                        <a:t>work on evidence request tasks</a:t>
                      </a:r>
                    </a:p>
                    <a:p>
                      <a:pPr fontAlgn="t">
                        <a:buFont typeface="Arial" panose="020B0604020202020204" pitchFamily="34" charset="0"/>
                        <a:buNone/>
                      </a:pPr>
                      <a:endParaRPr lang="en-US" sz="1400" dirty="0">
                        <a:solidFill>
                          <a:srgbClr val="161B1C"/>
                        </a:solidFill>
                        <a:effectLst/>
                      </a:endParaRPr>
                    </a:p>
                    <a:p>
                      <a:pPr fontAlgn="t"/>
                      <a:r>
                        <a:rPr lang="en-US" sz="1400" dirty="0">
                          <a:effectLst/>
                        </a:rPr>
                        <a:t>This role is a part of the GRC Profiles application.</a:t>
                      </a:r>
                    </a:p>
                    <a:p>
                      <a:pPr fontAlgn="t"/>
                      <a:r>
                        <a:rPr lang="en-US" sz="1400" b="1" dirty="0">
                          <a:effectLst/>
                        </a:rPr>
                        <a:t>Note:</a:t>
                      </a:r>
                      <a:r>
                        <a:rPr lang="en-US" sz="1400" dirty="0">
                          <a:effectLst/>
                        </a:rPr>
                        <a:t> In GRC: Profiles (Version 12.0.5), the GRC Business User role is now assigned to any user account that performs a GRC operation for licensing purposes. Those users are added to the GRC: Business User group. You can remove this role from users as needed.</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400" dirty="0"/>
                        <a:t>sn_grc.user_hierarchy_reader</a:t>
                      </a:r>
                    </a:p>
                    <a:p>
                      <a:pPr marL="285750" indent="-285750">
                        <a:buFont typeface="Arial" panose="020B0604020202020204" pitchFamily="34" charset="0"/>
                        <a:buChar char="•"/>
                      </a:pPr>
                      <a:r>
                        <a:rPr lang="en-US" sz="1400" dirty="0"/>
                        <a:t>workspace_user</a:t>
                      </a:r>
                    </a:p>
                    <a:p>
                      <a:pPr marL="285750" indent="-285750">
                        <a:buFont typeface="Arial" panose="020B0604020202020204" pitchFamily="34" charset="0"/>
                        <a:buChar char="•"/>
                      </a:pPr>
                      <a:r>
                        <a:rPr lang="en-US" sz="1400" dirty="0"/>
                        <a:t>sn_grc_workspace.task_reader</a:t>
                      </a:r>
                    </a:p>
                    <a:p>
                      <a:pPr marL="285750" indent="-285750">
                        <a:buFont typeface="Arial" panose="020B0604020202020204" pitchFamily="34" charset="0"/>
                        <a:buChar char="•"/>
                      </a:pPr>
                      <a:r>
                        <a:rPr lang="en-US" sz="1400" dirty="0"/>
                        <a:t>canvas_user</a:t>
                      </a:r>
                    </a:p>
                    <a:p>
                      <a:endParaRPr lang="en-US" sz="14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7242487"/>
                  </a:ext>
                </a:extLst>
              </a:tr>
            </a:tbl>
          </a:graphicData>
        </a:graphic>
      </p:graphicFrame>
    </p:spTree>
    <p:extLst>
      <p:ext uri="{BB962C8B-B14F-4D97-AF65-F5344CB8AC3E}">
        <p14:creationId xmlns:p14="http://schemas.microsoft.com/office/powerpoint/2010/main" val="2449543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Policy and Compliance roles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1556473027"/>
              </p:ext>
            </p:extLst>
          </p:nvPr>
        </p:nvGraphicFramePr>
        <p:xfrm>
          <a:off x="550863" y="1092481"/>
          <a:ext cx="10695315" cy="5118177"/>
        </p:xfrm>
        <a:graphic>
          <a:graphicData uri="http://schemas.openxmlformats.org/drawingml/2006/table">
            <a:tbl>
              <a:tblPr firstRow="1" bandRow="1">
                <a:tableStyleId>{7E9639D4-E3E2-4D34-9284-5A2195B3D0D7}</a:tableStyleId>
              </a:tblPr>
              <a:tblGrid>
                <a:gridCol w="2512848">
                  <a:extLst>
                    <a:ext uri="{9D8B030D-6E8A-4147-A177-3AD203B41FA5}">
                      <a16:colId xmlns:a16="http://schemas.microsoft.com/office/drawing/2014/main" val="3880697679"/>
                    </a:ext>
                  </a:extLst>
                </a:gridCol>
                <a:gridCol w="5293480">
                  <a:extLst>
                    <a:ext uri="{9D8B030D-6E8A-4147-A177-3AD203B41FA5}">
                      <a16:colId xmlns:a16="http://schemas.microsoft.com/office/drawing/2014/main" val="482363033"/>
                    </a:ext>
                  </a:extLst>
                </a:gridCol>
                <a:gridCol w="2888987">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6652300"/>
                  </a:ext>
                </a:extLst>
              </a:tr>
              <a:tr h="397509">
                <a:tc>
                  <a:txBody>
                    <a:bodyPr/>
                    <a:lstStyle/>
                    <a:p>
                      <a:pPr marL="0" algn="l" defTabSz="914400" rtl="0" eaLnBrk="1" fontAlgn="t" latinLnBrk="0" hangingPunct="1">
                        <a:spcBef>
                          <a:spcPts val="480"/>
                        </a:spcBef>
                        <a:spcAft>
                          <a:spcPts val="480"/>
                        </a:spcAft>
                      </a:pPr>
                      <a:r>
                        <a:rPr lang="en-US" sz="1400" b="1" kern="1200" dirty="0">
                          <a:solidFill>
                            <a:schemeClr val="tx1"/>
                          </a:solidFill>
                          <a:effectLst/>
                        </a:rPr>
                        <a:t>Control Owner</a:t>
                      </a:r>
                    </a:p>
                    <a:p>
                      <a:pPr>
                        <a:spcBef>
                          <a:spcPts val="480"/>
                        </a:spcBef>
                        <a:spcAft>
                          <a:spcPts val="480"/>
                        </a:spcAft>
                      </a:pPr>
                      <a:r>
                        <a:rPr lang="en-US" sz="1000" b="1" dirty="0">
                          <a:solidFill>
                            <a:schemeClr val="tx1"/>
                          </a:solidFill>
                          <a:effectLst/>
                        </a:rPr>
                        <a:t> </a:t>
                      </a:r>
                      <a:endParaRPr lang="en-US" sz="1000" dirty="0">
                        <a:solidFill>
                          <a:schemeClr val="tx1"/>
                        </a:solidFill>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spcBef>
                          <a:spcPts val="0"/>
                        </a:spcBef>
                        <a:spcAft>
                          <a:spcPts val="0"/>
                        </a:spcAft>
                        <a:buClrTx/>
                        <a:buFont typeface="Symbol" panose="05050102010706020507" pitchFamily="18" charset="2"/>
                        <a:buChar char=""/>
                        <a:tabLst>
                          <a:tab pos="228600" algn="l"/>
                        </a:tabLst>
                      </a:pPr>
                      <a:r>
                        <a:rPr lang="en-US" sz="1400" b="0" kern="1200" dirty="0">
                          <a:solidFill>
                            <a:schemeClr val="tx1"/>
                          </a:solidFill>
                          <a:effectLst/>
                        </a:rPr>
                        <a:t>Attesting controls – delegates to a different control tester if needed</a:t>
                      </a:r>
                    </a:p>
                    <a:p>
                      <a:pPr marL="342900" lvl="0" indent="-342900">
                        <a:spcBef>
                          <a:spcPts val="0"/>
                        </a:spcBef>
                        <a:spcAft>
                          <a:spcPts val="0"/>
                        </a:spcAft>
                        <a:buClrTx/>
                        <a:buFont typeface="Symbol" panose="05050102010706020507" pitchFamily="18" charset="2"/>
                        <a:buChar char=""/>
                        <a:tabLst>
                          <a:tab pos="228600" algn="l"/>
                        </a:tabLst>
                      </a:pPr>
                      <a:r>
                        <a:rPr lang="en-US" sz="1400" b="0" kern="1200" dirty="0">
                          <a:solidFill>
                            <a:schemeClr val="tx1"/>
                          </a:solidFill>
                          <a:effectLst/>
                        </a:rPr>
                        <a:t>Ensures that tasks are carried out in order to mitigate a non-compliant control</a:t>
                      </a:r>
                    </a:p>
                    <a:p>
                      <a:pPr marL="342900" lvl="0" indent="-342900">
                        <a:spcBef>
                          <a:spcPts val="0"/>
                        </a:spcBef>
                        <a:spcAft>
                          <a:spcPts val="0"/>
                        </a:spcAft>
                        <a:buClrTx/>
                        <a:buFont typeface="Symbol" panose="05050102010706020507" pitchFamily="18" charset="2"/>
                        <a:buChar char=""/>
                        <a:tabLst>
                          <a:tab pos="228600" algn="l"/>
                        </a:tabLst>
                      </a:pPr>
                      <a:r>
                        <a:rPr lang="en-US" sz="1400" b="0" kern="1200" dirty="0">
                          <a:solidFill>
                            <a:schemeClr val="tx1"/>
                          </a:solidFill>
                          <a:effectLst/>
                        </a:rPr>
                        <a:t>Provides feedback concerning the control as well as its design and implementation</a:t>
                      </a:r>
                    </a:p>
                    <a:p>
                      <a:pPr marL="0" lvl="0" indent="0">
                        <a:spcBef>
                          <a:spcPts val="0"/>
                        </a:spcBef>
                        <a:spcAft>
                          <a:spcPts val="0"/>
                        </a:spcAft>
                        <a:buClrTx/>
                        <a:buFont typeface="Symbol" panose="05050102010706020507" pitchFamily="18" charset="2"/>
                        <a:buNone/>
                        <a:tabLst>
                          <a:tab pos="228600" algn="l"/>
                        </a:tabLst>
                      </a:pPr>
                      <a:endParaRPr lang="en-US" sz="1400" b="0" i="0" kern="1200" dirty="0">
                        <a:solidFill>
                          <a:schemeClr val="tx1"/>
                        </a:solidFill>
                        <a:effectLst/>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a:spcBef>
                          <a:spcPts val="480"/>
                        </a:spcBef>
                        <a:spcAft>
                          <a:spcPts val="480"/>
                        </a:spcAft>
                        <a:buFont typeface="Arial" panose="020B0604020202020204" pitchFamily="34" charset="0"/>
                        <a:buNone/>
                        <a:tabLst>
                          <a:tab pos="228600" algn="l"/>
                        </a:tabLst>
                      </a:pPr>
                      <a:r>
                        <a:rPr lang="en-GB" sz="1400" b="0" dirty="0">
                          <a:solidFill>
                            <a:schemeClr val="tx1"/>
                          </a:solidFill>
                          <a:effectLst/>
                        </a:rPr>
                        <a:t>There is no control owner role in ServiceNow. Every user in ServiceNow can be defined as a control owner for any given control. This is considered as record-level permission.</a:t>
                      </a:r>
                      <a:endParaRPr lang="en-US" sz="1400" b="0" i="0" dirty="0">
                        <a:solidFill>
                          <a:schemeClr val="tx1"/>
                        </a:solidFill>
                        <a:effectLst/>
                        <a:latin typeface="Century Gothic" panose="020B0502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1023047"/>
                  </a:ext>
                </a:extLst>
              </a:tr>
              <a:tr h="397509">
                <a:tc>
                  <a:txBody>
                    <a:bodyPr/>
                    <a:lstStyle/>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endParaRPr lang="en-US" sz="1400" b="1" dirty="0">
                        <a:effectLst/>
                      </a:endParaRPr>
                    </a:p>
                    <a:p>
                      <a:pPr fontAlgn="t"/>
                      <a:r>
                        <a:rPr lang="en-US" sz="1400" b="1" dirty="0">
                          <a:effectLst/>
                        </a:rPr>
                        <a:t>Compliance Manager</a:t>
                      </a:r>
                    </a:p>
                    <a:p>
                      <a:pPr fontAlgn="t"/>
                      <a:endParaRPr lang="en-US" sz="1400" b="1" dirty="0">
                        <a:effectLst/>
                      </a:endParaRPr>
                    </a:p>
                    <a:p>
                      <a:pPr fontAlgn="t"/>
                      <a:r>
                        <a:rPr lang="en-US" sz="1400" dirty="0">
                          <a:effectLst/>
                        </a:rPr>
                        <a:t>[sn_compliance.manager]</a:t>
                      </a:r>
                      <a:endParaRPr lang="en-US" sz="14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400" b="0" kern="1200" dirty="0">
                          <a:solidFill>
                            <a:schemeClr val="tx1"/>
                          </a:solidFill>
                          <a:effectLst/>
                        </a:rPr>
                        <a:t>The Compliance Manager is responsible for managing the day-to-day compliance process.</a:t>
                      </a:r>
                    </a:p>
                    <a:p>
                      <a:endParaRPr lang="en-US" sz="800" b="0" kern="1200" dirty="0">
                        <a:solidFill>
                          <a:schemeClr val="tx1"/>
                        </a:solidFill>
                        <a:effectLst/>
                      </a:endParaRPr>
                    </a:p>
                    <a:p>
                      <a:r>
                        <a:rPr lang="en-US" sz="1400" b="0" kern="1200" dirty="0">
                          <a:solidFill>
                            <a:schemeClr val="tx1"/>
                          </a:solidFill>
                          <a:effectLst/>
                        </a:rPr>
                        <a:t>Users assigned this role are often responsible for: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dirty="0">
                          <a:solidFill>
                            <a:schemeClr val="tx1"/>
                          </a:solidFill>
                          <a:effectLst/>
                        </a:rPr>
                        <a:t>Creating authority documents, citations, control objectives, and controls.</a:t>
                      </a:r>
                    </a:p>
                    <a:p>
                      <a:pPr marL="285750" indent="-285750">
                        <a:buFont typeface="Arial" panose="020B0604020202020204" pitchFamily="34" charset="0"/>
                        <a:buChar char="•"/>
                      </a:pPr>
                      <a:r>
                        <a:rPr lang="en-US" sz="1400" b="0" kern="1200" dirty="0">
                          <a:solidFill>
                            <a:schemeClr val="tx1"/>
                          </a:solidFill>
                          <a:effectLst/>
                        </a:rPr>
                        <a:t>Reviewing specific regulatory requirements and trends</a:t>
                      </a:r>
                    </a:p>
                    <a:p>
                      <a:pPr marL="285750" indent="-285750">
                        <a:buFont typeface="Arial" panose="020B0604020202020204" pitchFamily="34" charset="0"/>
                        <a:buChar char="•"/>
                      </a:pPr>
                      <a:r>
                        <a:rPr lang="en-US" sz="1400" b="0" kern="1200" dirty="0">
                          <a:solidFill>
                            <a:schemeClr val="tx1"/>
                          </a:solidFill>
                          <a:effectLst/>
                        </a:rPr>
                        <a:t>Determining which regulations require a policy</a:t>
                      </a:r>
                    </a:p>
                    <a:p>
                      <a:pPr marL="285750" indent="-285750">
                        <a:buFont typeface="Arial" panose="020B0604020202020204" pitchFamily="34" charset="0"/>
                        <a:buChar char="•"/>
                      </a:pPr>
                      <a:r>
                        <a:rPr lang="en-US" sz="1400" b="0" kern="1200" dirty="0">
                          <a:solidFill>
                            <a:schemeClr val="tx1"/>
                          </a:solidFill>
                          <a:effectLst/>
                        </a:rPr>
                        <a:t>Approving policies and policy exceptions</a:t>
                      </a:r>
                    </a:p>
                    <a:p>
                      <a:pPr marL="285750" indent="-285750">
                        <a:buFont typeface="Arial" panose="020B0604020202020204" pitchFamily="34" charset="0"/>
                        <a:buChar char="•"/>
                      </a:pPr>
                      <a:r>
                        <a:rPr lang="en-US" sz="1400" b="0" kern="1200" dirty="0">
                          <a:solidFill>
                            <a:schemeClr val="tx1"/>
                          </a:solidFill>
                          <a:effectLst/>
                        </a:rPr>
                        <a:t>Setting up a policy acknowledgement campaign</a:t>
                      </a:r>
                    </a:p>
                    <a:p>
                      <a:pPr marL="285750" indent="-285750">
                        <a:buFont typeface="Arial" panose="020B0604020202020204" pitchFamily="34" charset="0"/>
                        <a:buChar char="•"/>
                      </a:pPr>
                      <a:r>
                        <a:rPr lang="en-US" sz="1400" b="0" kern="1200" dirty="0">
                          <a:solidFill>
                            <a:schemeClr val="tx1"/>
                          </a:solidFill>
                          <a:effectLst/>
                        </a:rPr>
                        <a:t>Scoping controls using entity types and entities</a:t>
                      </a:r>
                    </a:p>
                    <a:p>
                      <a:pPr marL="285750" indent="-285750">
                        <a:buFont typeface="Arial" panose="020B0604020202020204" pitchFamily="34" charset="0"/>
                        <a:buChar char="•"/>
                      </a:pPr>
                      <a:r>
                        <a:rPr lang="en-US" sz="1400" b="0" kern="1200" dirty="0">
                          <a:solidFill>
                            <a:schemeClr val="tx1"/>
                          </a:solidFill>
                          <a:effectLst/>
                        </a:rPr>
                        <a:t>Creating and assigning attestations</a:t>
                      </a:r>
                    </a:p>
                    <a:p>
                      <a:pPr marL="285750" indent="-285750">
                        <a:buFont typeface="Arial" panose="020B0604020202020204" pitchFamily="34" charset="0"/>
                        <a:buChar char="•"/>
                      </a:pPr>
                      <a:r>
                        <a:rPr lang="en-US" sz="1400" b="0" kern="1200" dirty="0">
                          <a:solidFill>
                            <a:schemeClr val="tx1"/>
                          </a:solidFill>
                          <a:effectLst/>
                        </a:rPr>
                        <a:t>Continuously monitoring control effectiveness</a:t>
                      </a:r>
                    </a:p>
                    <a:p>
                      <a:pPr marL="285750" indent="-285750">
                        <a:buFont typeface="Arial" panose="020B0604020202020204" pitchFamily="34" charset="0"/>
                        <a:buChar char="•"/>
                      </a:pPr>
                      <a:r>
                        <a:rPr lang="en-US" sz="1400" b="0" kern="1200" dirty="0">
                          <a:solidFill>
                            <a:schemeClr val="tx1"/>
                          </a:solidFill>
                          <a:effectLst/>
                        </a:rPr>
                        <a:t>Compiling and sharing reports highlighting data, such as non-compliant controls</a:t>
                      </a:r>
                      <a:endParaRPr lang="en-US" sz="1400" b="0" i="0" kern="1200" dirty="0">
                        <a:solidFill>
                          <a:schemeClr val="tx1"/>
                        </a:solidFill>
                        <a:effectLst/>
                        <a:latin typeface="+mn-lt"/>
                        <a:ea typeface="+mn-ea"/>
                        <a:cs typeface="+mn-cs"/>
                      </a:endParaRP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US" sz="1400" b="0" kern="1200" dirty="0">
                          <a:solidFill>
                            <a:schemeClr val="tx1"/>
                          </a:solidFill>
                          <a:effectLst/>
                        </a:rPr>
                        <a:t>sn_grc.reader</a:t>
                      </a:r>
                    </a:p>
                    <a:p>
                      <a:pPr marL="285750" indent="-285750">
                        <a:buFont typeface="Arial" panose="020B0604020202020204" pitchFamily="34" charset="0"/>
                        <a:buChar char="•"/>
                      </a:pPr>
                      <a:r>
                        <a:rPr lang="en-US" sz="1400" b="0" kern="1200" dirty="0">
                          <a:solidFill>
                            <a:schemeClr val="tx1"/>
                          </a:solidFill>
                          <a:effectLst/>
                        </a:rPr>
                        <a:t>sn_grc.user</a:t>
                      </a:r>
                    </a:p>
                    <a:p>
                      <a:pPr marL="285750" indent="-285750">
                        <a:buFont typeface="Arial" panose="020B0604020202020204" pitchFamily="34" charset="0"/>
                        <a:buChar char="•"/>
                      </a:pPr>
                      <a:r>
                        <a:rPr lang="en-US" sz="1400" b="0" kern="1200" dirty="0">
                          <a:solidFill>
                            <a:schemeClr val="tx1"/>
                          </a:solidFill>
                          <a:effectLst/>
                        </a:rPr>
                        <a:t>sn_grc.manager</a:t>
                      </a:r>
                    </a:p>
                    <a:p>
                      <a:pPr marL="285750" indent="-285750">
                        <a:buFont typeface="Arial" panose="020B0604020202020204" pitchFamily="34" charset="0"/>
                        <a:buChar char="•"/>
                      </a:pPr>
                      <a:r>
                        <a:rPr lang="en-US" sz="1400" b="0" kern="1200" dirty="0">
                          <a:solidFill>
                            <a:schemeClr val="tx1"/>
                          </a:solidFill>
                          <a:effectLst/>
                        </a:rPr>
                        <a:t>sn_compliance.reader</a:t>
                      </a:r>
                    </a:p>
                    <a:p>
                      <a:pPr marL="285750" indent="-285750">
                        <a:buFont typeface="Arial" panose="020B0604020202020204" pitchFamily="34" charset="0"/>
                        <a:buChar char="•"/>
                      </a:pPr>
                      <a:r>
                        <a:rPr lang="en-US" sz="1400" b="0" kern="1200" dirty="0">
                          <a:solidFill>
                            <a:schemeClr val="tx1"/>
                          </a:solidFill>
                          <a:effectLst/>
                        </a:rPr>
                        <a:t>sn_compliance.user</a:t>
                      </a:r>
                      <a:endParaRPr lang="en-US" sz="1400" b="0" i="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68063404"/>
                  </a:ext>
                </a:extLst>
              </a:tr>
            </a:tbl>
          </a:graphicData>
        </a:graphic>
      </p:graphicFrame>
    </p:spTree>
    <p:extLst>
      <p:ext uri="{BB962C8B-B14F-4D97-AF65-F5344CB8AC3E}">
        <p14:creationId xmlns:p14="http://schemas.microsoft.com/office/powerpoint/2010/main" val="41291772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Policy and Compliance roles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643842504"/>
              </p:ext>
            </p:extLst>
          </p:nvPr>
        </p:nvGraphicFramePr>
        <p:xfrm>
          <a:off x="550863" y="1184871"/>
          <a:ext cx="10695315" cy="4488257"/>
        </p:xfrm>
        <a:graphic>
          <a:graphicData uri="http://schemas.openxmlformats.org/drawingml/2006/table">
            <a:tbl>
              <a:tblPr firstRow="1" bandRow="1">
                <a:tableStyleId>{7E9639D4-E3E2-4D34-9284-5A2195B3D0D7}</a:tableStyleId>
              </a:tblPr>
              <a:tblGrid>
                <a:gridCol w="2809025">
                  <a:extLst>
                    <a:ext uri="{9D8B030D-6E8A-4147-A177-3AD203B41FA5}">
                      <a16:colId xmlns:a16="http://schemas.microsoft.com/office/drawing/2014/main" val="3880697679"/>
                    </a:ext>
                  </a:extLst>
                </a:gridCol>
                <a:gridCol w="4308603">
                  <a:extLst>
                    <a:ext uri="{9D8B030D-6E8A-4147-A177-3AD203B41FA5}">
                      <a16:colId xmlns:a16="http://schemas.microsoft.com/office/drawing/2014/main" val="482363033"/>
                    </a:ext>
                  </a:extLst>
                </a:gridCol>
                <a:gridCol w="3577687">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6652300"/>
                  </a:ext>
                </a:extLst>
              </a:tr>
              <a:tr h="464897">
                <a:tc>
                  <a:txBody>
                    <a:bodyPr/>
                    <a:lstStyle/>
                    <a:p>
                      <a:pPr fontAlgn="t"/>
                      <a:endParaRPr lang="en-US" sz="1400" b="1" dirty="0">
                        <a:effectLst/>
                      </a:endParaRPr>
                    </a:p>
                    <a:p>
                      <a:pPr fontAlgn="t"/>
                      <a:endParaRPr lang="en-US" sz="1400" b="1" dirty="0">
                        <a:effectLst/>
                      </a:endParaRPr>
                    </a:p>
                    <a:p>
                      <a:pPr fontAlgn="t"/>
                      <a:r>
                        <a:rPr lang="en-US" sz="1400" b="1" dirty="0">
                          <a:effectLst/>
                        </a:rPr>
                        <a:t>Compliance Administrator</a:t>
                      </a:r>
                    </a:p>
                    <a:p>
                      <a:pPr fontAlgn="t"/>
                      <a:endParaRPr lang="en-US" sz="1400" b="1" dirty="0">
                        <a:effectLst/>
                      </a:endParaRPr>
                    </a:p>
                    <a:p>
                      <a:pPr fontAlgn="t"/>
                      <a:r>
                        <a:rPr lang="en-US" sz="1400" dirty="0">
                          <a:effectLst/>
                        </a:rPr>
                        <a:t>[sn_compliance.admin]</a:t>
                      </a:r>
                      <a:endParaRPr lang="en-US" sz="14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kern="1200" dirty="0">
                          <a:solidFill>
                            <a:schemeClr val="tx1"/>
                          </a:solidFill>
                          <a:effectLst/>
                        </a:rPr>
                        <a:t>The Compliance Administrator administers the Policy and Compliance Management  application. Users assigned this role are often responsible for:</a:t>
                      </a:r>
                    </a:p>
                    <a:p>
                      <a:pPr marL="742950" lvl="1" indent="-285750">
                        <a:buFont typeface="Arial" panose="020B0604020202020204" pitchFamily="34" charset="0"/>
                        <a:buChar char="•"/>
                      </a:pPr>
                      <a:r>
                        <a:rPr lang="en-US" sz="1400" b="0" kern="1200" dirty="0">
                          <a:solidFill>
                            <a:schemeClr val="tx1"/>
                          </a:solidFill>
                          <a:effectLst/>
                        </a:rPr>
                        <a:t>Monitoring platform dependencies with other applications and modules</a:t>
                      </a:r>
                    </a:p>
                    <a:p>
                      <a:pPr marL="742950" lvl="1" indent="-285750">
                        <a:buFont typeface="Arial" panose="020B0604020202020204" pitchFamily="34" charset="0"/>
                        <a:buChar char="•"/>
                      </a:pPr>
                      <a:r>
                        <a:rPr lang="en-US" sz="1400" b="0" kern="1200" dirty="0">
                          <a:solidFill>
                            <a:schemeClr val="tx1"/>
                          </a:solidFill>
                          <a:effectLst/>
                        </a:rPr>
                        <a:t>Controlling all compliance data including deletion</a:t>
                      </a:r>
                      <a:endParaRPr lang="en-US" sz="1400" b="0" i="0" kern="1200" dirty="0">
                        <a:solidFill>
                          <a:schemeClr val="tx1"/>
                        </a:solidFill>
                        <a:effectLst/>
                        <a:latin typeface="+mn-lt"/>
                        <a:ea typeface="+mn-ea"/>
                        <a:cs typeface="+mn-cs"/>
                      </a:endParaRP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400" b="0" kern="1200" dirty="0">
                          <a:solidFill>
                            <a:schemeClr val="tx1"/>
                          </a:solidFill>
                          <a:effectLst/>
                        </a:rPr>
                        <a:t>sn_grc.reader</a:t>
                      </a:r>
                    </a:p>
                    <a:p>
                      <a:pPr marL="285750" indent="-285750">
                        <a:buFont typeface="Arial" panose="020B0604020202020204" pitchFamily="34" charset="0"/>
                        <a:buChar char="•"/>
                      </a:pPr>
                      <a:r>
                        <a:rPr lang="en-US" sz="1400" b="0" kern="1200" dirty="0">
                          <a:solidFill>
                            <a:schemeClr val="tx1"/>
                          </a:solidFill>
                          <a:effectLst/>
                        </a:rPr>
                        <a:t>sn_grc.user</a:t>
                      </a:r>
                    </a:p>
                    <a:p>
                      <a:pPr marL="285750" indent="-285750">
                        <a:buFont typeface="Arial" panose="020B0604020202020204" pitchFamily="34" charset="0"/>
                        <a:buChar char="•"/>
                      </a:pPr>
                      <a:r>
                        <a:rPr lang="en-US" sz="1400" b="0" kern="1200" dirty="0">
                          <a:solidFill>
                            <a:schemeClr val="tx1"/>
                          </a:solidFill>
                          <a:effectLst/>
                        </a:rPr>
                        <a:t>sn_grc.manager</a:t>
                      </a:r>
                    </a:p>
                    <a:p>
                      <a:pPr marL="285750" indent="-285750">
                        <a:buFont typeface="Arial" panose="020B0604020202020204" pitchFamily="34" charset="0"/>
                        <a:buChar char="•"/>
                      </a:pPr>
                      <a:r>
                        <a:rPr lang="en-US" sz="1400" b="0" kern="1200" dirty="0">
                          <a:solidFill>
                            <a:schemeClr val="tx1"/>
                          </a:solidFill>
                          <a:effectLst/>
                        </a:rPr>
                        <a:t>sn_grc.admin</a:t>
                      </a:r>
                    </a:p>
                    <a:p>
                      <a:pPr marL="285750" indent="-285750">
                        <a:buFont typeface="Arial" panose="020B0604020202020204" pitchFamily="34" charset="0"/>
                        <a:buChar char="•"/>
                      </a:pPr>
                      <a:r>
                        <a:rPr lang="en-US" sz="1400" b="0" kern="1200" dirty="0">
                          <a:solidFill>
                            <a:schemeClr val="tx1"/>
                          </a:solidFill>
                          <a:effectLst/>
                        </a:rPr>
                        <a:t>sn_compliance.reader</a:t>
                      </a:r>
                    </a:p>
                    <a:p>
                      <a:pPr marL="285750" indent="-285750">
                        <a:buFont typeface="Arial" panose="020B0604020202020204" pitchFamily="34" charset="0"/>
                        <a:buChar char="•"/>
                      </a:pPr>
                      <a:r>
                        <a:rPr lang="en-US" sz="1400" b="0" kern="1200" dirty="0">
                          <a:solidFill>
                            <a:schemeClr val="tx1"/>
                          </a:solidFill>
                          <a:effectLst/>
                        </a:rPr>
                        <a:t>sn_compliance.user</a:t>
                      </a:r>
                    </a:p>
                    <a:p>
                      <a:pPr marL="285750" indent="-285750">
                        <a:buFont typeface="Arial" panose="020B0604020202020204" pitchFamily="34" charset="0"/>
                        <a:buChar char="•"/>
                      </a:pPr>
                      <a:r>
                        <a:rPr lang="en-US" sz="1400" b="0" kern="1200" dirty="0">
                          <a:solidFill>
                            <a:schemeClr val="tx1"/>
                          </a:solidFill>
                          <a:effectLst/>
                        </a:rPr>
                        <a:t>sn_compliance.manager</a:t>
                      </a:r>
                    </a:p>
                    <a:p>
                      <a:endParaRPr lang="en-US" sz="14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7242487"/>
                  </a:ext>
                </a:extLst>
              </a:tr>
              <a:tr h="0">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US" sz="1400" b="1" kern="1200" dirty="0">
                        <a:solidFill>
                          <a:schemeClr val="tx1"/>
                        </a:solidFill>
                        <a:effectLs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400" b="1" kern="1200" dirty="0">
                        <a:solidFill>
                          <a:schemeClr val="tx1"/>
                        </a:solidFill>
                        <a:effectLs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400" b="1" kern="1200" dirty="0">
                        <a:solidFill>
                          <a:schemeClr val="tx1"/>
                        </a:solidFill>
                        <a:effectLst/>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US" sz="1400" b="1" kern="1200" dirty="0">
                          <a:solidFill>
                            <a:schemeClr val="tx1"/>
                          </a:solidFill>
                          <a:effectLst/>
                        </a:rPr>
                        <a:t>Compliance Developer</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800" b="0" kern="1200" dirty="0">
                        <a:solidFill>
                          <a:schemeClr val="tx1"/>
                        </a:solidFill>
                        <a:effectLst/>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US" sz="1400" kern="1200" dirty="0">
                          <a:solidFill>
                            <a:schemeClr val="tx1"/>
                          </a:solidFill>
                          <a:effectLst/>
                        </a:rPr>
                        <a:t>[sn_compliance.developer]</a:t>
                      </a:r>
                    </a:p>
                    <a:p>
                      <a:pPr fontAlgn="t"/>
                      <a:endParaRPr lang="en-US" sz="14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indent="0">
                        <a:buFont typeface="Arial" panose="020B0604020202020204" pitchFamily="34" charset="0"/>
                        <a:buNone/>
                      </a:pPr>
                      <a:endParaRPr lang="en-US" sz="1400" b="0" kern="1200" dirty="0">
                        <a:solidFill>
                          <a:schemeClr val="tx1"/>
                        </a:solidFill>
                        <a:effectLst/>
                      </a:endParaRPr>
                    </a:p>
                    <a:p>
                      <a:pPr marL="0" indent="0">
                        <a:buFont typeface="Arial" panose="020B0604020202020204" pitchFamily="34" charset="0"/>
                        <a:buNone/>
                      </a:pPr>
                      <a:r>
                        <a:rPr lang="en-US" sz="1400" b="0" kern="1200" dirty="0">
                          <a:solidFill>
                            <a:schemeClr val="tx1"/>
                          </a:solidFill>
                          <a:effectLst/>
                        </a:rPr>
                        <a:t>The Compliance Developer is responsible for maintaining various aspects of the platform, such as:</a:t>
                      </a:r>
                    </a:p>
                    <a:p>
                      <a:pPr marL="742950" lvl="1" indent="-285750">
                        <a:buFont typeface="Arial" panose="020B0604020202020204" pitchFamily="34" charset="0"/>
                        <a:buChar char="•"/>
                      </a:pPr>
                      <a:r>
                        <a:rPr lang="en-US" sz="1400" b="0" kern="1200" dirty="0">
                          <a:solidFill>
                            <a:schemeClr val="tx1"/>
                          </a:solidFill>
                          <a:effectLst/>
                        </a:rPr>
                        <a:t>Creating workflows, reports, dashboards, additional modules</a:t>
                      </a:r>
                    </a:p>
                    <a:p>
                      <a:pPr marL="742950" lvl="1" indent="-285750">
                        <a:buFont typeface="Arial" panose="020B0604020202020204" pitchFamily="34" charset="0"/>
                        <a:buChar char="•"/>
                      </a:pPr>
                      <a:r>
                        <a:rPr lang="en-US" sz="1400" b="0" kern="1200" dirty="0">
                          <a:solidFill>
                            <a:schemeClr val="tx1"/>
                          </a:solidFill>
                          <a:effectLst/>
                        </a:rPr>
                        <a:t>Editing scripts</a:t>
                      </a:r>
                    </a:p>
                    <a:p>
                      <a:pPr marL="742950" lvl="1" indent="-285750">
                        <a:buFont typeface="Arial" panose="020B0604020202020204" pitchFamily="34" charset="0"/>
                        <a:buChar char="•"/>
                      </a:pPr>
                      <a:r>
                        <a:rPr lang="en-US" sz="1400" b="0" kern="1200" dirty="0">
                          <a:solidFill>
                            <a:schemeClr val="tx1"/>
                          </a:solidFill>
                          <a:effectLst/>
                        </a:rPr>
                        <a:t>Other platform-specific content that can enrich the application</a:t>
                      </a:r>
                      <a:endParaRPr lang="en-US" sz="1400" b="0" i="0" kern="1200" dirty="0">
                        <a:solidFill>
                          <a:schemeClr val="tx1"/>
                        </a:solidFill>
                        <a:effectLst/>
                        <a:latin typeface="+mn-lt"/>
                        <a:ea typeface="+mn-ea"/>
                        <a:cs typeface="+mn-cs"/>
                      </a:endParaRP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US" sz="1400" b="0" kern="1200" dirty="0">
                          <a:solidFill>
                            <a:schemeClr val="tx1"/>
                          </a:solidFill>
                          <a:effectLst/>
                        </a:rPr>
                        <a:t>sn_grc.reader</a:t>
                      </a:r>
                    </a:p>
                    <a:p>
                      <a:pPr marL="285750" indent="-285750">
                        <a:buFont typeface="Arial" panose="020B0604020202020204" pitchFamily="34" charset="0"/>
                        <a:buChar char="•"/>
                      </a:pPr>
                      <a:r>
                        <a:rPr lang="en-US" sz="1400" b="0" kern="1200" dirty="0">
                          <a:solidFill>
                            <a:schemeClr val="tx1"/>
                          </a:solidFill>
                          <a:effectLst/>
                        </a:rPr>
                        <a:t>sn_grc.user</a:t>
                      </a:r>
                    </a:p>
                    <a:p>
                      <a:pPr marL="285750" indent="-285750">
                        <a:buFont typeface="Arial" panose="020B0604020202020204" pitchFamily="34" charset="0"/>
                        <a:buChar char="•"/>
                      </a:pPr>
                      <a:r>
                        <a:rPr lang="en-US" sz="1400" b="0" kern="1200" dirty="0">
                          <a:solidFill>
                            <a:schemeClr val="tx1"/>
                          </a:solidFill>
                          <a:effectLst/>
                        </a:rPr>
                        <a:t>sn_grc.manager</a:t>
                      </a:r>
                    </a:p>
                    <a:p>
                      <a:pPr marL="285750" indent="-285750">
                        <a:buFont typeface="Arial" panose="020B0604020202020204" pitchFamily="34" charset="0"/>
                        <a:buChar char="•"/>
                      </a:pPr>
                      <a:r>
                        <a:rPr lang="en-US" sz="1400" b="0" kern="1200" dirty="0">
                          <a:solidFill>
                            <a:schemeClr val="tx1"/>
                          </a:solidFill>
                          <a:effectLst/>
                        </a:rPr>
                        <a:t>sn_grc.admin</a:t>
                      </a:r>
                    </a:p>
                    <a:p>
                      <a:pPr marL="285750" indent="-285750">
                        <a:buFont typeface="Arial" panose="020B0604020202020204" pitchFamily="34" charset="0"/>
                        <a:buChar char="•"/>
                      </a:pPr>
                      <a:r>
                        <a:rPr lang="en-US" sz="1400" b="0" kern="1200" dirty="0">
                          <a:solidFill>
                            <a:schemeClr val="tx1"/>
                          </a:solidFill>
                          <a:effectLst/>
                        </a:rPr>
                        <a:t>sn_grc.developer</a:t>
                      </a:r>
                    </a:p>
                    <a:p>
                      <a:pPr marL="285750" indent="-285750">
                        <a:buFont typeface="Arial" panose="020B0604020202020204" pitchFamily="34" charset="0"/>
                        <a:buChar char="•"/>
                      </a:pPr>
                      <a:r>
                        <a:rPr lang="en-US" sz="1400" b="0" kern="1200" dirty="0">
                          <a:solidFill>
                            <a:schemeClr val="tx1"/>
                          </a:solidFill>
                          <a:effectLst/>
                        </a:rPr>
                        <a:t>sn_compliance.reader</a:t>
                      </a:r>
                    </a:p>
                    <a:p>
                      <a:pPr marL="285750" indent="-285750">
                        <a:buFont typeface="Arial" panose="020B0604020202020204" pitchFamily="34" charset="0"/>
                        <a:buChar char="•"/>
                      </a:pPr>
                      <a:r>
                        <a:rPr lang="en-US" sz="1400" b="0" kern="1200" dirty="0">
                          <a:solidFill>
                            <a:schemeClr val="tx1"/>
                          </a:solidFill>
                          <a:effectLst/>
                        </a:rPr>
                        <a:t>sn_compliance.user</a:t>
                      </a:r>
                    </a:p>
                    <a:p>
                      <a:pPr marL="285750" indent="-285750">
                        <a:buFont typeface="Arial" panose="020B0604020202020204" pitchFamily="34" charset="0"/>
                        <a:buChar char="•"/>
                      </a:pPr>
                      <a:r>
                        <a:rPr lang="en-US" sz="1400" b="0" kern="1200" dirty="0">
                          <a:solidFill>
                            <a:schemeClr val="tx1"/>
                          </a:solidFill>
                          <a:effectLst/>
                        </a:rPr>
                        <a:t>sn_compliance.manager</a:t>
                      </a:r>
                    </a:p>
                    <a:p>
                      <a:pPr marL="285750" indent="-285750">
                        <a:buFont typeface="Arial" panose="020B0604020202020204" pitchFamily="34" charset="0"/>
                        <a:buChar char="•"/>
                      </a:pPr>
                      <a:r>
                        <a:rPr lang="en-US" sz="1400" b="0" kern="1200" dirty="0">
                          <a:solidFill>
                            <a:schemeClr val="tx1"/>
                          </a:solidFill>
                          <a:effectLst/>
                        </a:rPr>
                        <a:t>sn_compliance.admin</a:t>
                      </a:r>
                    </a:p>
                    <a:p>
                      <a:endParaRPr lang="en-US" sz="14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898720032"/>
                  </a:ext>
                </a:extLst>
              </a:tr>
            </a:tbl>
          </a:graphicData>
        </a:graphic>
      </p:graphicFrame>
    </p:spTree>
    <p:extLst>
      <p:ext uri="{BB962C8B-B14F-4D97-AF65-F5344CB8AC3E}">
        <p14:creationId xmlns:p14="http://schemas.microsoft.com/office/powerpoint/2010/main" val="19576378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Policy and Compliance roles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1026129402"/>
              </p:ext>
            </p:extLst>
          </p:nvPr>
        </p:nvGraphicFramePr>
        <p:xfrm>
          <a:off x="550863" y="1184871"/>
          <a:ext cx="10695315" cy="4406977"/>
        </p:xfrm>
        <a:graphic>
          <a:graphicData uri="http://schemas.openxmlformats.org/drawingml/2006/table">
            <a:tbl>
              <a:tblPr firstRow="1" bandRow="1">
                <a:tableStyleId>{7E9639D4-E3E2-4D34-9284-5A2195B3D0D7}</a:tableStyleId>
              </a:tblPr>
              <a:tblGrid>
                <a:gridCol w="2809025">
                  <a:extLst>
                    <a:ext uri="{9D8B030D-6E8A-4147-A177-3AD203B41FA5}">
                      <a16:colId xmlns:a16="http://schemas.microsoft.com/office/drawing/2014/main" val="3880697679"/>
                    </a:ext>
                  </a:extLst>
                </a:gridCol>
                <a:gridCol w="4308603">
                  <a:extLst>
                    <a:ext uri="{9D8B030D-6E8A-4147-A177-3AD203B41FA5}">
                      <a16:colId xmlns:a16="http://schemas.microsoft.com/office/drawing/2014/main" val="482363033"/>
                    </a:ext>
                  </a:extLst>
                </a:gridCol>
                <a:gridCol w="3577687">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6652300"/>
                  </a:ext>
                </a:extLst>
              </a:tr>
              <a:tr h="464897">
                <a:tc>
                  <a:txBody>
                    <a:bodyPr/>
                    <a:lstStyle/>
                    <a:p>
                      <a:pPr fontAlgn="t"/>
                      <a:endParaRPr lang="en-US" sz="1400" b="1" dirty="0">
                        <a:effectLst/>
                      </a:endParaRPr>
                    </a:p>
                    <a:p>
                      <a:pPr fontAlgn="t"/>
                      <a:r>
                        <a:rPr lang="en-US" sz="1400" b="1" dirty="0">
                          <a:effectLst/>
                        </a:rPr>
                        <a:t>Attestation Creator</a:t>
                      </a:r>
                    </a:p>
                    <a:p>
                      <a:pPr fontAlgn="t"/>
                      <a:endParaRPr lang="en-US" sz="1400" b="1" dirty="0">
                        <a:effectLst/>
                      </a:endParaRPr>
                    </a:p>
                    <a:p>
                      <a:pPr fontAlgn="t"/>
                      <a:r>
                        <a:rPr lang="en-US" sz="1200" dirty="0">
                          <a:effectLst/>
                        </a:rPr>
                        <a:t>[</a:t>
                      </a:r>
                      <a:r>
                        <a:rPr lang="en-US" sz="1200" b="0" kern="1200" dirty="0">
                          <a:solidFill>
                            <a:schemeClr val="tx1"/>
                          </a:solidFill>
                          <a:effectLst/>
                        </a:rPr>
                        <a:t>sn_compliance.attestation_creator</a:t>
                      </a:r>
                      <a:r>
                        <a:rPr lang="en-US" sz="1200" kern="1200" dirty="0">
                          <a:solidFill>
                            <a:schemeClr val="tx1"/>
                          </a:solidFill>
                          <a:effectLst/>
                        </a:rPr>
                        <a:t>]</a:t>
                      </a:r>
                      <a:endParaRPr lang="en-US" sz="1200" i="0" kern="1200" dirty="0">
                        <a:solidFill>
                          <a:schemeClr val="tx1"/>
                        </a:solidFill>
                        <a:effectLst/>
                        <a:latin typeface="+mn-lt"/>
                        <a:ea typeface="+mn-ea"/>
                        <a:cs typeface="+mn-cs"/>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l" defTabSz="914400" rtl="0" eaLnBrk="1" latinLnBrk="0" hangingPunct="1">
                        <a:buFont typeface="Arial" panose="020B0604020202020204" pitchFamily="34" charset="0"/>
                        <a:buNone/>
                      </a:pPr>
                      <a:r>
                        <a:rPr lang="en-US" sz="1400" b="0" kern="1200" dirty="0">
                          <a:solidFill>
                            <a:schemeClr val="tx1"/>
                          </a:solidFill>
                          <a:effectLst/>
                        </a:rPr>
                        <a:t>The Attestation Creator is responsible for creating and maintaining attestations.</a:t>
                      </a:r>
                    </a:p>
                    <a:p>
                      <a:pPr marL="0" indent="0" algn="l" defTabSz="914400" rtl="0" eaLnBrk="1" latinLnBrk="0" hangingPunct="1">
                        <a:buFont typeface="Arial" panose="020B0604020202020204" pitchFamily="34" charset="0"/>
                        <a:buNone/>
                      </a:pPr>
                      <a:endParaRPr lang="en-US" sz="1400" b="0" kern="1200" dirty="0">
                        <a:solidFill>
                          <a:schemeClr val="tx1"/>
                        </a:solidFill>
                        <a:effectLst/>
                      </a:endParaRPr>
                    </a:p>
                    <a:p>
                      <a:pPr marL="0" indent="0" algn="l" defTabSz="914400" rtl="0" eaLnBrk="1" latinLnBrk="0" hangingPunct="1">
                        <a:buFont typeface="Arial" panose="020B0604020202020204" pitchFamily="34" charset="0"/>
                        <a:buNone/>
                      </a:pPr>
                      <a:r>
                        <a:rPr lang="en-US" sz="1400" b="0" kern="1200" dirty="0">
                          <a:solidFill>
                            <a:schemeClr val="tx1"/>
                          </a:solidFill>
                          <a:effectLst/>
                        </a:rPr>
                        <a:t>Attestations are one of the platform components used to attest controls and it is essential for keeping them lean, precise, and up-to-date.</a:t>
                      </a:r>
                    </a:p>
                    <a:p>
                      <a:pPr marL="285750" indent="-285750" algn="l" defTabSz="914400" rtl="0" eaLnBrk="1" latinLnBrk="0" hangingPunct="1">
                        <a:buFont typeface="Arial" panose="020B0604020202020204" pitchFamily="34" charset="0"/>
                        <a:buChar char="•"/>
                      </a:pPr>
                      <a:endParaRPr lang="en-US" sz="1400" b="0" i="0" kern="1200" dirty="0">
                        <a:solidFill>
                          <a:schemeClr val="tx1"/>
                        </a:solidFill>
                        <a:effectLst/>
                        <a:latin typeface="+mn-lt"/>
                        <a:ea typeface="+mn-ea"/>
                        <a:cs typeface="+mn-cs"/>
                      </a:endParaRP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914400" rtl="0" eaLnBrk="1" latinLnBrk="0" hangingPunct="1">
                        <a:buFont typeface="Arial" panose="020B0604020202020204" pitchFamily="34" charset="0"/>
                        <a:buChar char="•"/>
                      </a:pPr>
                      <a:r>
                        <a:rPr lang="en-US" sz="1400" b="0" kern="1200" dirty="0">
                          <a:solidFill>
                            <a:schemeClr val="tx1"/>
                          </a:solidFill>
                          <a:effectLst/>
                        </a:rPr>
                        <a:t>assessment_admin</a:t>
                      </a:r>
                      <a:endParaRPr lang="en-US" sz="1400" b="0" i="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7242487"/>
                  </a:ext>
                </a:extLst>
              </a:tr>
              <a:tr h="0">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US" sz="1400" b="1" kern="1200" dirty="0">
                        <a:solidFill>
                          <a:schemeClr val="tx1"/>
                        </a:solidFill>
                        <a:effectLs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400" b="1" kern="1200" dirty="0">
                        <a:solidFill>
                          <a:schemeClr val="tx1"/>
                        </a:solidFill>
                        <a:effectLst/>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400" b="1" kern="1200" dirty="0">
                        <a:solidFill>
                          <a:schemeClr val="tx1"/>
                        </a:solidFill>
                        <a:effectLst/>
                      </a:endParaRPr>
                    </a:p>
                    <a:p>
                      <a:pPr marL="0" algn="l" defTabSz="914400" rtl="0" eaLnBrk="1" fontAlgn="t" latinLnBrk="0" hangingPunct="1"/>
                      <a:r>
                        <a:rPr lang="en-US" sz="1400" b="1" kern="1200" dirty="0">
                          <a:solidFill>
                            <a:schemeClr val="tx1"/>
                          </a:solidFill>
                          <a:effectLst/>
                        </a:rPr>
                        <a:t>Compliance Reader</a:t>
                      </a:r>
                    </a:p>
                    <a:p>
                      <a:endParaRPr lang="en-US" sz="1800" b="0" kern="1200" dirty="0">
                        <a:solidFill>
                          <a:schemeClr val="tx1"/>
                        </a:solidFill>
                        <a:effectLst/>
                      </a:endParaRPr>
                    </a:p>
                    <a:p>
                      <a:r>
                        <a:rPr lang="en-US" sz="1400" b="0" kern="1200" dirty="0">
                          <a:solidFill>
                            <a:schemeClr val="tx1"/>
                          </a:solidFill>
                          <a:effectLst/>
                        </a:rPr>
                        <a:t>[sn_compliance.reader]</a:t>
                      </a:r>
                    </a:p>
                    <a:p>
                      <a:pPr fontAlgn="t"/>
                      <a:endParaRPr lang="en-US" sz="14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kern="1200" dirty="0">
                          <a:solidFill>
                            <a:schemeClr val="tx1"/>
                          </a:solidFill>
                          <a:effectLst/>
                        </a:rPr>
                        <a:t>The Compliance Reader has read-only access to all modules of the Policy and Compliance Management application.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kern="1200" dirty="0">
                        <a:solidFill>
                          <a:schemeClr val="tx1"/>
                        </a:solidFill>
                        <a:effectLs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kern="1200" dirty="0">
                          <a:solidFill>
                            <a:schemeClr val="tx1"/>
                          </a:solidFill>
                          <a:effectLst/>
                        </a:rPr>
                        <a:t>This role is typically assigned to users who need to see what policies and controls are within the organization. Users with the reader role are also often responsible for reporting and monitoring activities.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i="0" kern="1200" dirty="0">
                        <a:solidFill>
                          <a:schemeClr val="tx1"/>
                        </a:solidFill>
                        <a:effectLst/>
                        <a:latin typeface="+mn-lt"/>
                        <a:ea typeface="+mn-ea"/>
                        <a:cs typeface="+mn-cs"/>
                      </a:endParaRP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US" sz="1400" b="0" kern="1200" dirty="0">
                          <a:solidFill>
                            <a:schemeClr val="tx1"/>
                          </a:solidFill>
                          <a:effectLst/>
                        </a:rPr>
                        <a:t>sn_grc.reader</a:t>
                      </a:r>
                    </a:p>
                    <a:p>
                      <a:pPr marL="285750" indent="-285750">
                        <a:buFont typeface="Arial" panose="020B0604020202020204" pitchFamily="34" charset="0"/>
                        <a:buChar char="•"/>
                      </a:pPr>
                      <a:r>
                        <a:rPr lang="en-US" sz="1400" b="0" kern="1200" dirty="0">
                          <a:solidFill>
                            <a:schemeClr val="tx1"/>
                          </a:solidFill>
                          <a:effectLst/>
                        </a:rPr>
                        <a:t>survey_reader</a:t>
                      </a:r>
                    </a:p>
                    <a:p>
                      <a:endParaRPr lang="en-US" sz="14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898720032"/>
                  </a:ext>
                </a:extLst>
              </a:tr>
            </a:tbl>
          </a:graphicData>
        </a:graphic>
      </p:graphicFrame>
    </p:spTree>
    <p:extLst>
      <p:ext uri="{BB962C8B-B14F-4D97-AF65-F5344CB8AC3E}">
        <p14:creationId xmlns:p14="http://schemas.microsoft.com/office/powerpoint/2010/main" val="23520163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E55E-B2F3-8544-99B5-BE9E228ED4B1}"/>
              </a:ext>
            </a:extLst>
          </p:cNvPr>
          <p:cNvSpPr>
            <a:spLocks noGrp="1"/>
          </p:cNvSpPr>
          <p:nvPr>
            <p:ph type="title"/>
          </p:nvPr>
        </p:nvSpPr>
        <p:spPr/>
        <p:txBody>
          <a:bodyPr/>
          <a:lstStyle/>
          <a:p>
            <a:r>
              <a:rPr lang="en-US" dirty="0">
                <a:solidFill>
                  <a:srgbClr val="62D84E"/>
                </a:solidFill>
              </a:rPr>
              <a:t>Objectives</a:t>
            </a:r>
          </a:p>
        </p:txBody>
      </p:sp>
    </p:spTree>
    <p:extLst>
      <p:ext uri="{BB962C8B-B14F-4D97-AF65-F5344CB8AC3E}">
        <p14:creationId xmlns:p14="http://schemas.microsoft.com/office/powerpoint/2010/main" val="22245041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solidFill>
                  <a:srgbClr val="62D84E"/>
                </a:solidFill>
              </a:rPr>
              <a:t>Policy &amp; Compliance Reporting</a:t>
            </a:r>
            <a:endParaRPr lang="en-US" sz="4500" dirty="0">
              <a:solidFill>
                <a:srgbClr val="62D84E"/>
              </a:solidFill>
            </a:endParaRPr>
          </a:p>
        </p:txBody>
      </p:sp>
    </p:spTree>
    <p:extLst>
      <p:ext uri="{BB962C8B-B14F-4D97-AF65-F5344CB8AC3E}">
        <p14:creationId xmlns:p14="http://schemas.microsoft.com/office/powerpoint/2010/main" val="23180102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C9AE-4BAD-BD45-A86A-52B665BF7E77}"/>
              </a:ext>
            </a:extLst>
          </p:cNvPr>
          <p:cNvSpPr>
            <a:spLocks noGrp="1"/>
          </p:cNvSpPr>
          <p:nvPr>
            <p:ph type="title"/>
          </p:nvPr>
        </p:nvSpPr>
        <p:spPr/>
        <p:txBody>
          <a:bodyPr/>
          <a:lstStyle/>
          <a:p>
            <a:r>
              <a:rPr lang="en-US" dirty="0"/>
              <a:t>Base reports</a:t>
            </a:r>
          </a:p>
        </p:txBody>
      </p:sp>
      <p:sp>
        <p:nvSpPr>
          <p:cNvPr id="3" name="Content Placeholder 2">
            <a:extLst>
              <a:ext uri="{FF2B5EF4-FFF2-40B4-BE49-F238E27FC236}">
                <a16:creationId xmlns:a16="http://schemas.microsoft.com/office/drawing/2014/main" id="{21960D14-A82C-0C44-A964-AEFF18C11603}"/>
              </a:ext>
            </a:extLst>
          </p:cNvPr>
          <p:cNvSpPr>
            <a:spLocks noGrp="1"/>
          </p:cNvSpPr>
          <p:nvPr>
            <p:ph idx="1"/>
          </p:nvPr>
        </p:nvSpPr>
        <p:spPr>
          <a:xfrm>
            <a:off x="449251" y="1008578"/>
            <a:ext cx="3128144" cy="4535424"/>
          </a:xfrm>
        </p:spPr>
        <p:txBody>
          <a:bodyPr/>
          <a:lstStyle/>
          <a:p>
            <a:r>
              <a:rPr lang="en-US" sz="1600" dirty="0"/>
              <a:t>Total Control Objectives by policy</a:t>
            </a:r>
          </a:p>
          <a:p>
            <a:r>
              <a:rPr lang="en-US" sz="1600" dirty="0"/>
              <a:t>Control Objectives by authority document</a:t>
            </a:r>
          </a:p>
          <a:p>
            <a:r>
              <a:rPr lang="en-US" sz="1600" dirty="0"/>
              <a:t>Compliance score by department</a:t>
            </a:r>
          </a:p>
          <a:p>
            <a:r>
              <a:rPr lang="en-US" sz="1600" dirty="0"/>
              <a:t>Compliance Score trends</a:t>
            </a:r>
          </a:p>
          <a:p>
            <a:r>
              <a:rPr lang="en-US" sz="1600" dirty="0"/>
              <a:t>Policy Exceptions by entity</a:t>
            </a:r>
          </a:p>
          <a:p>
            <a:r>
              <a:rPr lang="en-US" sz="1600" dirty="0"/>
              <a:t>Policy exceptions by policy</a:t>
            </a:r>
          </a:p>
          <a:p>
            <a:r>
              <a:rPr lang="en-US" sz="1600" dirty="0"/>
              <a:t>Policy exceptions by priority</a:t>
            </a:r>
          </a:p>
        </p:txBody>
      </p:sp>
      <p:sp>
        <p:nvSpPr>
          <p:cNvPr id="4" name="Content Placeholder 2">
            <a:extLst>
              <a:ext uri="{FF2B5EF4-FFF2-40B4-BE49-F238E27FC236}">
                <a16:creationId xmlns:a16="http://schemas.microsoft.com/office/drawing/2014/main" id="{B53B2932-4711-784E-BB74-C45393D55E3D}"/>
              </a:ext>
            </a:extLst>
          </p:cNvPr>
          <p:cNvSpPr txBox="1">
            <a:spLocks/>
          </p:cNvSpPr>
          <p:nvPr/>
        </p:nvSpPr>
        <p:spPr bwMode="gray">
          <a:xfrm>
            <a:off x="3842457" y="1007054"/>
            <a:ext cx="3128144" cy="5106924"/>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r>
              <a:rPr lang="en-AU" sz="1600" dirty="0"/>
              <a:t>Active policy exceptions</a:t>
            </a:r>
          </a:p>
          <a:p>
            <a:r>
              <a:rPr lang="en-AU" sz="1600" dirty="0"/>
              <a:t>Policy exceptions by control objectives</a:t>
            </a:r>
          </a:p>
          <a:p>
            <a:r>
              <a:rPr lang="en-AU" sz="1600" dirty="0"/>
              <a:t>Exempted Controls</a:t>
            </a:r>
          </a:p>
          <a:p>
            <a:r>
              <a:rPr lang="en-AU" sz="1600" dirty="0"/>
              <a:t>Control Overview</a:t>
            </a:r>
          </a:p>
          <a:p>
            <a:r>
              <a:rPr lang="en-AU" sz="1600" dirty="0"/>
              <a:t>Control Details</a:t>
            </a:r>
          </a:p>
          <a:p>
            <a:r>
              <a:rPr lang="en-AU" sz="1600" dirty="0"/>
              <a:t>Exempted Controls by Entity</a:t>
            </a:r>
          </a:p>
          <a:p>
            <a:r>
              <a:rPr lang="en-AU" sz="1600" dirty="0"/>
              <a:t>Control Compliance</a:t>
            </a:r>
          </a:p>
          <a:p>
            <a:r>
              <a:rPr lang="en-AU" sz="1600" dirty="0"/>
              <a:t>Overall on Compliance(citation)</a:t>
            </a:r>
          </a:p>
          <a:p>
            <a:r>
              <a:rPr lang="en-AU" sz="1600" dirty="0"/>
              <a:t>Compliance breakdown(citation)</a:t>
            </a:r>
          </a:p>
        </p:txBody>
      </p:sp>
      <p:sp>
        <p:nvSpPr>
          <p:cNvPr id="5" name="Content Placeholder 2">
            <a:extLst>
              <a:ext uri="{FF2B5EF4-FFF2-40B4-BE49-F238E27FC236}">
                <a16:creationId xmlns:a16="http://schemas.microsoft.com/office/drawing/2014/main" id="{F7B456B7-F45D-DE44-B912-B2D70BED0EBB}"/>
              </a:ext>
            </a:extLst>
          </p:cNvPr>
          <p:cNvSpPr txBox="1">
            <a:spLocks/>
          </p:cNvSpPr>
          <p:nvPr/>
        </p:nvSpPr>
        <p:spPr bwMode="gray">
          <a:xfrm>
            <a:off x="7614357" y="1007054"/>
            <a:ext cx="3128144" cy="5438648"/>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r>
              <a:rPr lang="en-AU" sz="1600" dirty="0"/>
              <a:t>Control issues by policy</a:t>
            </a:r>
          </a:p>
          <a:p>
            <a:r>
              <a:rPr lang="en-AU" sz="1600" dirty="0"/>
              <a:t>Compliance breakdown</a:t>
            </a:r>
          </a:p>
          <a:p>
            <a:r>
              <a:rPr lang="en-AU" sz="1600" dirty="0"/>
              <a:t>Compliance requirements</a:t>
            </a:r>
          </a:p>
          <a:p>
            <a:r>
              <a:rPr lang="en-AU" sz="1600" dirty="0"/>
              <a:t>Policy Ack status</a:t>
            </a:r>
          </a:p>
          <a:p>
            <a:r>
              <a:rPr lang="en-AU" sz="1600" dirty="0"/>
              <a:t>Past Due Acks</a:t>
            </a:r>
          </a:p>
          <a:p>
            <a:r>
              <a:rPr lang="en-AU" sz="1600" dirty="0"/>
              <a:t>Pending Acks</a:t>
            </a:r>
          </a:p>
          <a:p>
            <a:r>
              <a:rPr lang="en-AU" sz="1600" dirty="0"/>
              <a:t>Decline Acks</a:t>
            </a:r>
          </a:p>
          <a:p>
            <a:r>
              <a:rPr lang="en-AU" sz="1600" dirty="0"/>
              <a:t>Exception Requested</a:t>
            </a:r>
          </a:p>
          <a:p>
            <a:r>
              <a:rPr lang="en-AU" sz="1600" dirty="0"/>
              <a:t>Accepted Acks</a:t>
            </a:r>
          </a:p>
          <a:p>
            <a:r>
              <a:rPr lang="en-AU" sz="1600" dirty="0"/>
              <a:t>Policy Ack status by policy</a:t>
            </a:r>
          </a:p>
        </p:txBody>
      </p:sp>
    </p:spTree>
    <p:extLst>
      <p:ext uri="{BB962C8B-B14F-4D97-AF65-F5344CB8AC3E}">
        <p14:creationId xmlns:p14="http://schemas.microsoft.com/office/powerpoint/2010/main" val="34151432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Compliance manager home page</a:t>
            </a:r>
            <a:endParaRPr lang="en-US" dirty="0"/>
          </a:p>
        </p:txBody>
      </p:sp>
      <p:pic>
        <p:nvPicPr>
          <p:cNvPr id="4" name="Picture 4" descr="Graphical user interface&#10;&#10;Description automatically generated">
            <a:extLst>
              <a:ext uri="{FF2B5EF4-FFF2-40B4-BE49-F238E27FC236}">
                <a16:creationId xmlns:a16="http://schemas.microsoft.com/office/drawing/2014/main" id="{16BCE51F-DB9C-051A-5CAE-25D3CCECDBD3}"/>
              </a:ext>
            </a:extLst>
          </p:cNvPr>
          <p:cNvPicPr>
            <a:picLocks noChangeAspect="1"/>
          </p:cNvPicPr>
          <p:nvPr/>
        </p:nvPicPr>
        <p:blipFill>
          <a:blip r:embed="rId3"/>
          <a:stretch>
            <a:fillRect/>
          </a:stretch>
        </p:blipFill>
        <p:spPr>
          <a:xfrm>
            <a:off x="559489" y="1110786"/>
            <a:ext cx="9839270" cy="4946296"/>
          </a:xfrm>
          <a:prstGeom prst="rect">
            <a:avLst/>
          </a:prstGeom>
          <a:ln w="6350">
            <a:solidFill>
              <a:schemeClr val="tx1"/>
            </a:solidFill>
          </a:ln>
          <a:effectLst/>
        </p:spPr>
      </p:pic>
      <p:pic>
        <p:nvPicPr>
          <p:cNvPr id="5" name="Picture 5" descr="Graphical user interface, application&#10;&#10;Description automatically generated">
            <a:extLst>
              <a:ext uri="{FF2B5EF4-FFF2-40B4-BE49-F238E27FC236}">
                <a16:creationId xmlns:a16="http://schemas.microsoft.com/office/drawing/2014/main" id="{A61C2A1A-6558-8C97-712E-85AB181A10EB}"/>
              </a:ext>
            </a:extLst>
          </p:cNvPr>
          <p:cNvPicPr>
            <a:picLocks noChangeAspect="1"/>
          </p:cNvPicPr>
          <p:nvPr/>
        </p:nvPicPr>
        <p:blipFill>
          <a:blip r:embed="rId4"/>
          <a:stretch>
            <a:fillRect/>
          </a:stretch>
        </p:blipFill>
        <p:spPr>
          <a:xfrm>
            <a:off x="9717735" y="2452403"/>
            <a:ext cx="1920228" cy="2424871"/>
          </a:xfrm>
          <a:prstGeom prst="rect">
            <a:avLst/>
          </a:prstGeom>
          <a:ln w="6350">
            <a:solidFill>
              <a:schemeClr val="tx1"/>
            </a:solidFill>
          </a:ln>
          <a:effectLst/>
        </p:spPr>
      </p:pic>
    </p:spTree>
    <p:extLst>
      <p:ext uri="{BB962C8B-B14F-4D97-AF65-F5344CB8AC3E}">
        <p14:creationId xmlns:p14="http://schemas.microsoft.com/office/powerpoint/2010/main" val="19968871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45D43-1565-8541-B8CF-8911DA635DE6}"/>
              </a:ext>
            </a:extLst>
          </p:cNvPr>
          <p:cNvSpPr>
            <a:spLocks noGrp="1"/>
          </p:cNvSpPr>
          <p:nvPr>
            <p:ph type="title"/>
          </p:nvPr>
        </p:nvSpPr>
        <p:spPr/>
        <p:txBody>
          <a:bodyPr/>
          <a:lstStyle/>
          <a:p>
            <a:r>
              <a:rPr lang="en-US" dirty="0"/>
              <a:t>Compliance analyst home page</a:t>
            </a:r>
          </a:p>
        </p:txBody>
      </p:sp>
      <p:pic>
        <p:nvPicPr>
          <p:cNvPr id="3" name="Picture 4" descr="Graphical user interface, text, application, email&#10;&#10;Description automatically generated">
            <a:extLst>
              <a:ext uri="{FF2B5EF4-FFF2-40B4-BE49-F238E27FC236}">
                <a16:creationId xmlns:a16="http://schemas.microsoft.com/office/drawing/2014/main" id="{79E1360E-479D-FFA2-97E0-A1C2A347A5C1}"/>
              </a:ext>
            </a:extLst>
          </p:cNvPr>
          <p:cNvPicPr>
            <a:picLocks noChangeAspect="1"/>
          </p:cNvPicPr>
          <p:nvPr/>
        </p:nvPicPr>
        <p:blipFill>
          <a:blip r:embed="rId4"/>
          <a:stretch>
            <a:fillRect/>
          </a:stretch>
        </p:blipFill>
        <p:spPr>
          <a:xfrm>
            <a:off x="645367" y="969700"/>
            <a:ext cx="10755216" cy="5195173"/>
          </a:xfrm>
          <a:prstGeom prst="rect">
            <a:avLst/>
          </a:prstGeom>
          <a:ln w="6350">
            <a:solidFill>
              <a:schemeClr val="tx1"/>
            </a:solidFill>
          </a:ln>
          <a:effectLst/>
        </p:spPr>
      </p:pic>
    </p:spTree>
    <p:extLst>
      <p:ext uri="{BB962C8B-B14F-4D97-AF65-F5344CB8AC3E}">
        <p14:creationId xmlns:p14="http://schemas.microsoft.com/office/powerpoint/2010/main" val="17059915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45D43-1565-8541-B8CF-8911DA635DE6}"/>
              </a:ext>
            </a:extLst>
          </p:cNvPr>
          <p:cNvSpPr>
            <a:spLocks noGrp="1"/>
          </p:cNvSpPr>
          <p:nvPr>
            <p:ph type="title"/>
          </p:nvPr>
        </p:nvSpPr>
        <p:spPr/>
        <p:txBody>
          <a:bodyPr/>
          <a:lstStyle/>
          <a:p>
            <a:r>
              <a:rPr lang="en-US" dirty="0"/>
              <a:t>Task page</a:t>
            </a:r>
          </a:p>
        </p:txBody>
      </p:sp>
      <p:pic>
        <p:nvPicPr>
          <p:cNvPr id="4" name="Picture 4" descr="Graphical user interface, text, application, email&#10;&#10;Description automatically generated">
            <a:extLst>
              <a:ext uri="{FF2B5EF4-FFF2-40B4-BE49-F238E27FC236}">
                <a16:creationId xmlns:a16="http://schemas.microsoft.com/office/drawing/2014/main" id="{3C8A78F9-01FA-3309-D179-227E9AA76634}"/>
              </a:ext>
            </a:extLst>
          </p:cNvPr>
          <p:cNvPicPr>
            <a:picLocks noChangeAspect="1"/>
          </p:cNvPicPr>
          <p:nvPr/>
        </p:nvPicPr>
        <p:blipFill>
          <a:blip r:embed="rId4"/>
          <a:stretch>
            <a:fillRect/>
          </a:stretch>
        </p:blipFill>
        <p:spPr>
          <a:xfrm>
            <a:off x="584395" y="1755775"/>
            <a:ext cx="10986782" cy="3011899"/>
          </a:xfrm>
          <a:prstGeom prst="rect">
            <a:avLst/>
          </a:prstGeom>
          <a:ln w="6350">
            <a:solidFill>
              <a:schemeClr val="tx1"/>
            </a:solidFill>
          </a:ln>
          <a:effectLst/>
        </p:spPr>
      </p:pic>
    </p:spTree>
    <p:extLst>
      <p:ext uri="{BB962C8B-B14F-4D97-AF65-F5344CB8AC3E}">
        <p14:creationId xmlns:p14="http://schemas.microsoft.com/office/powerpoint/2010/main" val="26576566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4A14F-2468-0D4B-9933-2EB3B038A7D0}"/>
              </a:ext>
            </a:extLst>
          </p:cNvPr>
          <p:cNvSpPr>
            <a:spLocks noGrp="1"/>
          </p:cNvSpPr>
          <p:nvPr>
            <p:ph type="title"/>
          </p:nvPr>
        </p:nvSpPr>
        <p:spPr/>
        <p:txBody>
          <a:bodyPr/>
          <a:lstStyle/>
          <a:p>
            <a:r>
              <a:rPr lang="en-US" dirty="0"/>
              <a:t>Issues landing page</a:t>
            </a:r>
          </a:p>
        </p:txBody>
      </p:sp>
      <p:pic>
        <p:nvPicPr>
          <p:cNvPr id="3" name="Picture 4" descr="Chart, waterfall chart&#10;&#10;Description automatically generated">
            <a:extLst>
              <a:ext uri="{FF2B5EF4-FFF2-40B4-BE49-F238E27FC236}">
                <a16:creationId xmlns:a16="http://schemas.microsoft.com/office/drawing/2014/main" id="{13158AD9-B8FD-622D-24C1-E0B7E1EFF122}"/>
              </a:ext>
            </a:extLst>
          </p:cNvPr>
          <p:cNvPicPr>
            <a:picLocks noChangeAspect="1"/>
          </p:cNvPicPr>
          <p:nvPr/>
        </p:nvPicPr>
        <p:blipFill>
          <a:blip r:embed="rId4"/>
          <a:stretch>
            <a:fillRect/>
          </a:stretch>
        </p:blipFill>
        <p:spPr>
          <a:xfrm>
            <a:off x="1075095" y="1287469"/>
            <a:ext cx="10044636" cy="4838400"/>
          </a:xfrm>
          <a:prstGeom prst="rect">
            <a:avLst/>
          </a:prstGeom>
          <a:ln w="6350">
            <a:solidFill>
              <a:schemeClr val="tx1"/>
            </a:solidFill>
          </a:ln>
          <a:effectLst/>
        </p:spPr>
      </p:pic>
    </p:spTree>
    <p:extLst>
      <p:ext uri="{BB962C8B-B14F-4D97-AF65-F5344CB8AC3E}">
        <p14:creationId xmlns:p14="http://schemas.microsoft.com/office/powerpoint/2010/main" val="35343203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86068-A232-E448-8189-E8483AF7D167}"/>
              </a:ext>
            </a:extLst>
          </p:cNvPr>
          <p:cNvSpPr>
            <a:spLocks noGrp="1"/>
          </p:cNvSpPr>
          <p:nvPr>
            <p:ph type="title"/>
          </p:nvPr>
        </p:nvSpPr>
        <p:spPr/>
        <p:txBody>
          <a:bodyPr/>
          <a:lstStyle/>
          <a:p>
            <a:r>
              <a:rPr lang="en-US" dirty="0"/>
              <a:t>Module page</a:t>
            </a:r>
          </a:p>
        </p:txBody>
      </p:sp>
      <p:pic>
        <p:nvPicPr>
          <p:cNvPr id="3" name="Picture 4" descr="A screenshot of a computer&#10;&#10;Description automatically generated">
            <a:extLst>
              <a:ext uri="{FF2B5EF4-FFF2-40B4-BE49-F238E27FC236}">
                <a16:creationId xmlns:a16="http://schemas.microsoft.com/office/drawing/2014/main" id="{CE59EFA8-23C4-9264-D290-D1E5A93B067B}"/>
              </a:ext>
            </a:extLst>
          </p:cNvPr>
          <p:cNvPicPr>
            <a:picLocks noChangeAspect="1"/>
          </p:cNvPicPr>
          <p:nvPr/>
        </p:nvPicPr>
        <p:blipFill>
          <a:blip r:embed="rId4"/>
          <a:stretch>
            <a:fillRect/>
          </a:stretch>
        </p:blipFill>
        <p:spPr>
          <a:xfrm>
            <a:off x="718870" y="1138152"/>
            <a:ext cx="10751084" cy="5021987"/>
          </a:xfrm>
          <a:prstGeom prst="rect">
            <a:avLst/>
          </a:prstGeom>
          <a:ln w="6350">
            <a:solidFill>
              <a:schemeClr val="tx1"/>
            </a:solidFill>
          </a:ln>
          <a:effectLst/>
        </p:spPr>
      </p:pic>
    </p:spTree>
    <p:extLst>
      <p:ext uri="{BB962C8B-B14F-4D97-AF65-F5344CB8AC3E}">
        <p14:creationId xmlns:p14="http://schemas.microsoft.com/office/powerpoint/2010/main" val="30697401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solidFill>
                  <a:srgbClr val="62D84E"/>
                </a:solidFill>
              </a:rPr>
              <a:t>Compliance Case Management</a:t>
            </a:r>
            <a:endParaRPr lang="en-US" sz="4500" dirty="0">
              <a:solidFill>
                <a:srgbClr val="62D84E"/>
              </a:solidFill>
            </a:endParaRPr>
          </a:p>
        </p:txBody>
      </p:sp>
    </p:spTree>
    <p:extLst>
      <p:ext uri="{BB962C8B-B14F-4D97-AF65-F5344CB8AC3E}">
        <p14:creationId xmlns:p14="http://schemas.microsoft.com/office/powerpoint/2010/main" val="18629793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86068-A232-E448-8189-E8483AF7D167}"/>
              </a:ext>
            </a:extLst>
          </p:cNvPr>
          <p:cNvSpPr>
            <a:spLocks noGrp="1"/>
          </p:cNvSpPr>
          <p:nvPr>
            <p:ph type="title"/>
          </p:nvPr>
        </p:nvSpPr>
        <p:spPr/>
        <p:txBody>
          <a:bodyPr/>
          <a:lstStyle/>
          <a:p>
            <a:r>
              <a:rPr lang="en-US" dirty="0"/>
              <a:t>Introduction</a:t>
            </a:r>
          </a:p>
        </p:txBody>
      </p:sp>
      <p:sp>
        <p:nvSpPr>
          <p:cNvPr id="5" name="TextBox 4">
            <a:extLst>
              <a:ext uri="{FF2B5EF4-FFF2-40B4-BE49-F238E27FC236}">
                <a16:creationId xmlns:a16="http://schemas.microsoft.com/office/drawing/2014/main" id="{B9D7DBBF-017E-15F7-F010-B5593E4E7D78}"/>
              </a:ext>
            </a:extLst>
          </p:cNvPr>
          <p:cNvSpPr txBox="1"/>
          <p:nvPr/>
        </p:nvSpPr>
        <p:spPr>
          <a:xfrm>
            <a:off x="449250" y="1069618"/>
            <a:ext cx="10907597" cy="4799134"/>
          </a:xfrm>
          <a:prstGeom prst="rect">
            <a:avLst/>
          </a:prstGeom>
          <a:noFill/>
        </p:spPr>
        <p:txBody>
          <a:bodyPr wrap="square">
            <a:spAutoFit/>
          </a:bodyPr>
          <a:lstStyle/>
          <a:p>
            <a:r>
              <a:rPr lang="en-US" b="0" i="0" dirty="0">
                <a:solidFill>
                  <a:srgbClr val="161B1C"/>
                </a:solidFill>
                <a:effectLst/>
              </a:rPr>
              <a:t>The ServiceNow </a:t>
            </a:r>
            <a:r>
              <a:rPr lang="en-US" dirty="0">
                <a:solidFill>
                  <a:srgbClr val="161B1C"/>
                </a:solidFill>
              </a:rPr>
              <a:t>Compliance Case Management application supports the reporting, investigation and resolution of compliance cases, such as complaints or breaches as well as allowing employees to raise compliance requests to be addressed by the compliance team. This enables organizations to understand their enterprise-wide compliance risk.</a:t>
            </a:r>
          </a:p>
          <a:p>
            <a:endParaRPr lang="en-US" dirty="0">
              <a:solidFill>
                <a:srgbClr val="161B1C"/>
              </a:solidFill>
            </a:endParaRPr>
          </a:p>
          <a:p>
            <a:r>
              <a:rPr lang="en-US" i="0" dirty="0">
                <a:solidFill>
                  <a:srgbClr val="161B1C"/>
                </a:solidFill>
                <a:effectLst/>
              </a:rPr>
              <a:t>Features and benefits include:</a:t>
            </a:r>
          </a:p>
          <a:p>
            <a:endParaRPr lang="en-US" i="0" dirty="0">
              <a:solidFill>
                <a:srgbClr val="161B1C"/>
              </a:solidFill>
              <a:effectLst/>
            </a:endParaRPr>
          </a:p>
          <a:p>
            <a:pPr marL="285750" indent="-285750" algn="l">
              <a:buFont typeface="Arial" panose="020B0604020202020204" pitchFamily="34" charset="0"/>
              <a:buChar char="•"/>
            </a:pPr>
            <a:r>
              <a:rPr lang="en-US" b="0" i="0" dirty="0">
                <a:solidFill>
                  <a:srgbClr val="161B1C"/>
                </a:solidFill>
                <a:effectLst/>
              </a:rPr>
              <a:t>Single source for reporting, investigating, and resolving compliance cases or events, such as requests, complaints, and breaches</a:t>
            </a:r>
          </a:p>
          <a:p>
            <a:pPr marL="285750" indent="-285750" algn="l">
              <a:buFont typeface="Arial" panose="020B0604020202020204" pitchFamily="34" charset="0"/>
              <a:buChar char="•"/>
            </a:pPr>
            <a:r>
              <a:rPr lang="en-US" b="0" i="0" dirty="0">
                <a:solidFill>
                  <a:srgbClr val="161B1C"/>
                </a:solidFill>
                <a:effectLst/>
              </a:rPr>
              <a:t>Raising a compliance request, such as policy modifications, clarifications, and inquiries from the employee </a:t>
            </a:r>
            <a:r>
              <a:rPr lang="en-US" dirty="0">
                <a:solidFill>
                  <a:srgbClr val="161B1C"/>
                </a:solidFill>
              </a:rPr>
              <a:t>p</a:t>
            </a:r>
            <a:r>
              <a:rPr lang="en-US" b="0" i="0" dirty="0">
                <a:solidFill>
                  <a:srgbClr val="161B1C"/>
                </a:solidFill>
                <a:effectLst/>
              </a:rPr>
              <a:t>ortal</a:t>
            </a:r>
          </a:p>
          <a:p>
            <a:pPr marL="285750" indent="-285750" algn="l">
              <a:buFont typeface="Arial" panose="020B0604020202020204" pitchFamily="34" charset="0"/>
              <a:buChar char="•"/>
            </a:pPr>
            <a:r>
              <a:rPr lang="en-US" b="0" i="0" dirty="0">
                <a:solidFill>
                  <a:srgbClr val="161B1C"/>
                </a:solidFill>
                <a:effectLst/>
              </a:rPr>
              <a:t>Recording the regulations that were violated by the event impact, with the event lodgment date</a:t>
            </a:r>
          </a:p>
          <a:p>
            <a:pPr marL="285750" indent="-285750" algn="l">
              <a:buFont typeface="Arial" panose="020B0604020202020204" pitchFamily="34" charset="0"/>
              <a:buChar char="•"/>
            </a:pPr>
            <a:r>
              <a:rPr lang="en-US" b="0" i="0" dirty="0">
                <a:solidFill>
                  <a:srgbClr val="161B1C"/>
                </a:solidFill>
                <a:effectLst/>
              </a:rPr>
              <a:t>Collaborate effortlessly with multiple teams to investigate and manage compliance cases and requests</a:t>
            </a:r>
          </a:p>
          <a:p>
            <a:pPr marL="285750" indent="-285750" algn="l">
              <a:buFont typeface="Arial" panose="020B0604020202020204" pitchFamily="34" charset="0"/>
              <a:buChar char="•"/>
            </a:pPr>
            <a:r>
              <a:rPr lang="en-US" b="0" i="0" dirty="0">
                <a:solidFill>
                  <a:srgbClr val="161B1C"/>
                </a:solidFill>
                <a:effectLst/>
              </a:rPr>
              <a:t>Providing a highly configurable workflow that is based on a compliance case or request</a:t>
            </a:r>
          </a:p>
          <a:p>
            <a:endParaRPr lang="en-US" dirty="0"/>
          </a:p>
        </p:txBody>
      </p:sp>
    </p:spTree>
    <p:extLst>
      <p:ext uri="{BB962C8B-B14F-4D97-AF65-F5344CB8AC3E}">
        <p14:creationId xmlns:p14="http://schemas.microsoft.com/office/powerpoint/2010/main" val="42049604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5591BA7-E4E1-6688-D1E1-641799A20272}"/>
              </a:ext>
            </a:extLst>
          </p:cNvPr>
          <p:cNvSpPr txBox="1"/>
          <p:nvPr/>
        </p:nvSpPr>
        <p:spPr>
          <a:xfrm>
            <a:off x="7253859" y="6332022"/>
            <a:ext cx="0" cy="0"/>
          </a:xfrm>
          <a:prstGeom prst="rect">
            <a:avLst/>
          </a:prstGeom>
          <a:noFill/>
        </p:spPr>
        <p:txBody>
          <a:bodyPr wrap="non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0" name="TextBox 9">
            <a:extLst>
              <a:ext uri="{FF2B5EF4-FFF2-40B4-BE49-F238E27FC236}">
                <a16:creationId xmlns:a16="http://schemas.microsoft.com/office/drawing/2014/main" id="{B929623F-5831-71AD-5E98-9A6576B34634}"/>
              </a:ext>
            </a:extLst>
          </p:cNvPr>
          <p:cNvSpPr txBox="1"/>
          <p:nvPr/>
        </p:nvSpPr>
        <p:spPr>
          <a:xfrm>
            <a:off x="6982229" y="2270852"/>
            <a:ext cx="0" cy="0"/>
          </a:xfrm>
          <a:prstGeom prst="rect">
            <a:avLst/>
          </a:prstGeom>
          <a:noFill/>
        </p:spPr>
        <p:txBody>
          <a:bodyPr wrap="non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grpSp>
        <p:nvGrpSpPr>
          <p:cNvPr id="11" name="Group 10">
            <a:extLst>
              <a:ext uri="{FF2B5EF4-FFF2-40B4-BE49-F238E27FC236}">
                <a16:creationId xmlns:a16="http://schemas.microsoft.com/office/drawing/2014/main" id="{04790FEB-9E83-7BEF-3A3B-D687D654AEDC}"/>
              </a:ext>
            </a:extLst>
          </p:cNvPr>
          <p:cNvGrpSpPr/>
          <p:nvPr/>
        </p:nvGrpSpPr>
        <p:grpSpPr>
          <a:xfrm>
            <a:off x="3718027" y="1498193"/>
            <a:ext cx="1568110" cy="2650604"/>
            <a:chOff x="449251" y="1000811"/>
            <a:chExt cx="2773358" cy="2371902"/>
          </a:xfrm>
        </p:grpSpPr>
        <p:sp>
          <p:nvSpPr>
            <p:cNvPr id="50" name="Rectangle 49">
              <a:extLst>
                <a:ext uri="{FF2B5EF4-FFF2-40B4-BE49-F238E27FC236}">
                  <a16:creationId xmlns:a16="http://schemas.microsoft.com/office/drawing/2014/main" id="{A17458E2-A1EC-A904-34C7-884C92A065E5}"/>
                </a:ext>
              </a:extLst>
            </p:cNvPr>
            <p:cNvSpPr/>
            <p:nvPr/>
          </p:nvSpPr>
          <p:spPr>
            <a:xfrm>
              <a:off x="449251" y="1000811"/>
              <a:ext cx="2773358"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App </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Security Breach</a:t>
              </a:r>
            </a:p>
          </p:txBody>
        </p:sp>
        <p:sp>
          <p:nvSpPr>
            <p:cNvPr id="82" name="Rectangle 81">
              <a:extLst>
                <a:ext uri="{FF2B5EF4-FFF2-40B4-BE49-F238E27FC236}">
                  <a16:creationId xmlns:a16="http://schemas.microsoft.com/office/drawing/2014/main" id="{4C47B278-9E58-49D0-F0AD-FE2E64DA5636}"/>
                </a:ext>
              </a:extLst>
            </p:cNvPr>
            <p:cNvSpPr/>
            <p:nvPr/>
          </p:nvSpPr>
          <p:spPr>
            <a:xfrm>
              <a:off x="449251" y="2532850"/>
              <a:ext cx="2773358" cy="5685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mn-ea"/>
                  <a:cs typeface="+mn-cs"/>
                </a:rPr>
                <a:t>Security Incident</a:t>
              </a:r>
              <a:endParaRPr kumimoji="0" lang="en-US" sz="9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83" name="Rectangle 82">
              <a:extLst>
                <a:ext uri="{FF2B5EF4-FFF2-40B4-BE49-F238E27FC236}">
                  <a16:creationId xmlns:a16="http://schemas.microsoft.com/office/drawing/2014/main" id="{BC9BF477-8A10-51C9-6031-5136B96EB5F5}"/>
                </a:ext>
              </a:extLst>
            </p:cNvPr>
            <p:cNvSpPr/>
            <p:nvPr/>
          </p:nvSpPr>
          <p:spPr>
            <a:xfrm>
              <a:off x="449251" y="3101412"/>
              <a:ext cx="2773358" cy="2713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Century Gothic" panose="020F0302020204030204"/>
                  <a:ea typeface="+mn-ea"/>
                  <a:cs typeface="+mn-cs"/>
                </a:rPr>
                <a:t>SOC team</a:t>
              </a:r>
            </a:p>
          </p:txBody>
        </p:sp>
        <p:sp>
          <p:nvSpPr>
            <p:cNvPr id="84" name="Rectangle 83">
              <a:extLst>
                <a:ext uri="{FF2B5EF4-FFF2-40B4-BE49-F238E27FC236}">
                  <a16:creationId xmlns:a16="http://schemas.microsoft.com/office/drawing/2014/main" id="{193CE02E-8B41-E34A-700F-2BC5A403C6AC}"/>
                </a:ext>
              </a:extLst>
            </p:cNvPr>
            <p:cNvSpPr/>
            <p:nvPr/>
          </p:nvSpPr>
          <p:spPr>
            <a:xfrm>
              <a:off x="449251" y="1516052"/>
              <a:ext cx="2773358" cy="95080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Century Gothic" panose="020F0302020204030204"/>
                  <a:ea typeface="+mn-ea"/>
                  <a:cs typeface="+mn-cs"/>
                </a:rPr>
                <a:t>A system exposed employee data, resulting in a privacy breach</a:t>
              </a:r>
            </a:p>
          </p:txBody>
        </p:sp>
      </p:grpSp>
      <p:grpSp>
        <p:nvGrpSpPr>
          <p:cNvPr id="13" name="Group 12">
            <a:extLst>
              <a:ext uri="{FF2B5EF4-FFF2-40B4-BE49-F238E27FC236}">
                <a16:creationId xmlns:a16="http://schemas.microsoft.com/office/drawing/2014/main" id="{D34340A9-76EB-7F4E-3AF5-1D2BACA6C911}"/>
              </a:ext>
            </a:extLst>
          </p:cNvPr>
          <p:cNvGrpSpPr/>
          <p:nvPr/>
        </p:nvGrpSpPr>
        <p:grpSpPr>
          <a:xfrm>
            <a:off x="5307618" y="1498193"/>
            <a:ext cx="1528871" cy="2650604"/>
            <a:chOff x="3270248" y="1000811"/>
            <a:chExt cx="2773358" cy="2371902"/>
          </a:xfrm>
        </p:grpSpPr>
        <p:sp>
          <p:nvSpPr>
            <p:cNvPr id="46" name="Rectangle 45">
              <a:extLst>
                <a:ext uri="{FF2B5EF4-FFF2-40B4-BE49-F238E27FC236}">
                  <a16:creationId xmlns:a16="http://schemas.microsoft.com/office/drawing/2014/main" id="{F367D401-0A29-5559-001B-70363A5C103E}"/>
                </a:ext>
              </a:extLst>
            </p:cNvPr>
            <p:cNvSpPr/>
            <p:nvPr/>
          </p:nvSpPr>
          <p:spPr>
            <a:xfrm>
              <a:off x="3270248" y="1000811"/>
              <a:ext cx="2773358"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Hardware </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Failure</a:t>
              </a:r>
            </a:p>
          </p:txBody>
        </p:sp>
        <p:sp>
          <p:nvSpPr>
            <p:cNvPr id="47" name="Rectangle 46">
              <a:extLst>
                <a:ext uri="{FF2B5EF4-FFF2-40B4-BE49-F238E27FC236}">
                  <a16:creationId xmlns:a16="http://schemas.microsoft.com/office/drawing/2014/main" id="{420C9A17-1CEA-EC5C-3413-F890F386EA53}"/>
                </a:ext>
              </a:extLst>
            </p:cNvPr>
            <p:cNvSpPr/>
            <p:nvPr/>
          </p:nvSpPr>
          <p:spPr>
            <a:xfrm>
              <a:off x="3270248" y="2524056"/>
              <a:ext cx="2773358" cy="57735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mn-ea"/>
                  <a:cs typeface="+mn-cs"/>
                </a:rPr>
                <a:t>IT Incident</a:t>
              </a:r>
              <a:endParaRPr kumimoji="0" lang="en-US" sz="9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8" name="Rectangle 47">
              <a:extLst>
                <a:ext uri="{FF2B5EF4-FFF2-40B4-BE49-F238E27FC236}">
                  <a16:creationId xmlns:a16="http://schemas.microsoft.com/office/drawing/2014/main" id="{BEE176A4-761B-639C-1D30-259CF3229A64}"/>
                </a:ext>
              </a:extLst>
            </p:cNvPr>
            <p:cNvSpPr/>
            <p:nvPr/>
          </p:nvSpPr>
          <p:spPr>
            <a:xfrm>
              <a:off x="3270248" y="3101412"/>
              <a:ext cx="2773358" cy="2713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Century Gothic" panose="020F0302020204030204"/>
                  <a:ea typeface="+mn-ea"/>
                  <a:cs typeface="+mn-cs"/>
                </a:rPr>
                <a:t>IT team</a:t>
              </a:r>
            </a:p>
          </p:txBody>
        </p:sp>
        <p:sp>
          <p:nvSpPr>
            <p:cNvPr id="49" name="Rectangle 48">
              <a:extLst>
                <a:ext uri="{FF2B5EF4-FFF2-40B4-BE49-F238E27FC236}">
                  <a16:creationId xmlns:a16="http://schemas.microsoft.com/office/drawing/2014/main" id="{7094F1D2-0BD7-F298-DDC0-3BCBDC408BD4}"/>
                </a:ext>
              </a:extLst>
            </p:cNvPr>
            <p:cNvSpPr/>
            <p:nvPr/>
          </p:nvSpPr>
          <p:spPr>
            <a:xfrm>
              <a:off x="3270248" y="1516052"/>
              <a:ext cx="2773358" cy="10167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Century Gothic" panose="020F0302020204030204"/>
                  <a:ea typeface="+mn-ea"/>
                  <a:cs typeface="+mn-cs"/>
                </a:rPr>
                <a:t>A hardware system went down after a Prod. update and customers are unable to access data</a:t>
              </a:r>
            </a:p>
          </p:txBody>
        </p:sp>
      </p:grpSp>
      <p:grpSp>
        <p:nvGrpSpPr>
          <p:cNvPr id="14" name="Group 13">
            <a:extLst>
              <a:ext uri="{FF2B5EF4-FFF2-40B4-BE49-F238E27FC236}">
                <a16:creationId xmlns:a16="http://schemas.microsoft.com/office/drawing/2014/main" id="{124A1D4B-1920-A52D-35D6-4A9DD140736A}"/>
              </a:ext>
            </a:extLst>
          </p:cNvPr>
          <p:cNvGrpSpPr/>
          <p:nvPr/>
        </p:nvGrpSpPr>
        <p:grpSpPr>
          <a:xfrm>
            <a:off x="6857410" y="1498193"/>
            <a:ext cx="1528872" cy="2650603"/>
            <a:chOff x="6091245" y="1000811"/>
            <a:chExt cx="2773358" cy="2371901"/>
          </a:xfrm>
        </p:grpSpPr>
        <p:sp>
          <p:nvSpPr>
            <p:cNvPr id="42" name="Rectangle 41">
              <a:extLst>
                <a:ext uri="{FF2B5EF4-FFF2-40B4-BE49-F238E27FC236}">
                  <a16:creationId xmlns:a16="http://schemas.microsoft.com/office/drawing/2014/main" id="{7DA1941B-4A8E-8EC6-81D0-4D19A68AAA22}"/>
                </a:ext>
              </a:extLst>
            </p:cNvPr>
            <p:cNvSpPr/>
            <p:nvPr/>
          </p:nvSpPr>
          <p:spPr>
            <a:xfrm>
              <a:off x="6091245" y="1000811"/>
              <a:ext cx="2773358"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000" b="1" i="0" u="none" strike="noStrike" kern="1200" cap="none" spc="0" normalizeH="0" baseline="0" noProof="0" dirty="0">
                  <a:ln>
                    <a:noFill/>
                  </a:ln>
                  <a:solidFill>
                    <a:srgbClr val="FFFFFF"/>
                  </a:solidFill>
                  <a:effectLst/>
                  <a:uLnTx/>
                  <a:uFillTx/>
                  <a:latin typeface="Century Gothic" panose="020F0302020204030204"/>
                  <a:ea typeface="+mn-ea"/>
                  <a:cs typeface="+mn-cs"/>
                </a:rPr>
                <a:t>Customer Loan </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IN" sz="1000" b="1" i="0" u="none" strike="noStrike" kern="1200" cap="none" spc="0" normalizeH="0" baseline="0" noProof="0" dirty="0">
                  <a:ln>
                    <a:noFill/>
                  </a:ln>
                  <a:solidFill>
                    <a:srgbClr val="FFFFFF"/>
                  </a:solidFill>
                  <a:effectLst/>
                  <a:uLnTx/>
                  <a:uFillTx/>
                  <a:latin typeface="Century Gothic" panose="020F0302020204030204"/>
                  <a:ea typeface="+mn-ea"/>
                  <a:cs typeface="+mn-cs"/>
                </a:rPr>
                <a:t>Payment Failure</a:t>
              </a:r>
              <a:endPar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3" name="Rectangle 42">
              <a:extLst>
                <a:ext uri="{FF2B5EF4-FFF2-40B4-BE49-F238E27FC236}">
                  <a16:creationId xmlns:a16="http://schemas.microsoft.com/office/drawing/2014/main" id="{39E8C2EC-C5C6-F58B-CE01-53C73CBE344E}"/>
                </a:ext>
              </a:extLst>
            </p:cNvPr>
            <p:cNvSpPr/>
            <p:nvPr/>
          </p:nvSpPr>
          <p:spPr>
            <a:xfrm>
              <a:off x="6091245" y="2532850"/>
              <a:ext cx="2773358" cy="5685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mn-ea"/>
                  <a:cs typeface="+mn-cs"/>
                </a:rPr>
                <a:t>FSO Complaint</a:t>
              </a:r>
              <a:endParaRPr kumimoji="0" lang="en-US" sz="9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4" name="Rectangle 43">
              <a:extLst>
                <a:ext uri="{FF2B5EF4-FFF2-40B4-BE49-F238E27FC236}">
                  <a16:creationId xmlns:a16="http://schemas.microsoft.com/office/drawing/2014/main" id="{FC85F315-32A0-291F-8916-4C2F6FFFDCBB}"/>
                </a:ext>
              </a:extLst>
            </p:cNvPr>
            <p:cNvSpPr/>
            <p:nvPr/>
          </p:nvSpPr>
          <p:spPr>
            <a:xfrm>
              <a:off x="6091245" y="3101412"/>
              <a:ext cx="2773358" cy="271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Century Gothic" panose="020F0302020204030204"/>
                  <a:ea typeface="+mn-ea"/>
                  <a:cs typeface="+mn-cs"/>
                </a:rPr>
                <a:t>Finance team</a:t>
              </a:r>
            </a:p>
          </p:txBody>
        </p:sp>
        <p:sp>
          <p:nvSpPr>
            <p:cNvPr id="45" name="Rectangle 44">
              <a:extLst>
                <a:ext uri="{FF2B5EF4-FFF2-40B4-BE49-F238E27FC236}">
                  <a16:creationId xmlns:a16="http://schemas.microsoft.com/office/drawing/2014/main" id="{E7B3C8B6-6E2A-B860-C306-627D714FDD9F}"/>
                </a:ext>
              </a:extLst>
            </p:cNvPr>
            <p:cNvSpPr/>
            <p:nvPr/>
          </p:nvSpPr>
          <p:spPr>
            <a:xfrm>
              <a:off x="6091245" y="1516052"/>
              <a:ext cx="2773358" cy="95080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Century Gothic" panose="020F0302020204030204"/>
                  <a:ea typeface="+mn-ea"/>
                  <a:cs typeface="+mn-cs"/>
                </a:rPr>
                <a:t>Customer loan payment due to Misappropriation by financial controller</a:t>
              </a:r>
            </a:p>
          </p:txBody>
        </p:sp>
      </p:grpSp>
      <p:grpSp>
        <p:nvGrpSpPr>
          <p:cNvPr id="16" name="Group 15">
            <a:extLst>
              <a:ext uri="{FF2B5EF4-FFF2-40B4-BE49-F238E27FC236}">
                <a16:creationId xmlns:a16="http://schemas.microsoft.com/office/drawing/2014/main" id="{2F3DC2DA-E524-610F-38D8-3E2D4A7F1B10}"/>
              </a:ext>
            </a:extLst>
          </p:cNvPr>
          <p:cNvGrpSpPr/>
          <p:nvPr/>
        </p:nvGrpSpPr>
        <p:grpSpPr>
          <a:xfrm>
            <a:off x="8407191" y="1498193"/>
            <a:ext cx="1528871" cy="2650604"/>
            <a:chOff x="8912243" y="1000811"/>
            <a:chExt cx="2773358" cy="2371902"/>
          </a:xfrm>
        </p:grpSpPr>
        <p:sp>
          <p:nvSpPr>
            <p:cNvPr id="38" name="Rectangle 37">
              <a:extLst>
                <a:ext uri="{FF2B5EF4-FFF2-40B4-BE49-F238E27FC236}">
                  <a16:creationId xmlns:a16="http://schemas.microsoft.com/office/drawing/2014/main" id="{EB0EE1D0-9D58-CBC1-91A6-E3EB0E1BC49E}"/>
                </a:ext>
              </a:extLst>
            </p:cNvPr>
            <p:cNvSpPr/>
            <p:nvPr/>
          </p:nvSpPr>
          <p:spPr>
            <a:xfrm>
              <a:off x="8912243" y="1000811"/>
              <a:ext cx="2773358"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Discrimination </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Case</a:t>
              </a:r>
            </a:p>
          </p:txBody>
        </p:sp>
        <p:sp>
          <p:nvSpPr>
            <p:cNvPr id="39" name="Rectangle 38">
              <a:extLst>
                <a:ext uri="{FF2B5EF4-FFF2-40B4-BE49-F238E27FC236}">
                  <a16:creationId xmlns:a16="http://schemas.microsoft.com/office/drawing/2014/main" id="{00912A7A-5854-C7EC-6249-2A5BC1AD9C79}"/>
                </a:ext>
              </a:extLst>
            </p:cNvPr>
            <p:cNvSpPr/>
            <p:nvPr/>
          </p:nvSpPr>
          <p:spPr>
            <a:xfrm>
              <a:off x="8912243" y="2532851"/>
              <a:ext cx="2773358" cy="5685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mn-ea"/>
                  <a:cs typeface="+mn-cs"/>
                </a:rPr>
                <a:t>HR Case</a:t>
              </a:r>
              <a:endParaRPr kumimoji="0" lang="en-US" sz="9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0" name="Rectangle 39">
              <a:extLst>
                <a:ext uri="{FF2B5EF4-FFF2-40B4-BE49-F238E27FC236}">
                  <a16:creationId xmlns:a16="http://schemas.microsoft.com/office/drawing/2014/main" id="{07785D5D-6BF0-AB5A-3187-492140A16452}"/>
                </a:ext>
              </a:extLst>
            </p:cNvPr>
            <p:cNvSpPr/>
            <p:nvPr/>
          </p:nvSpPr>
          <p:spPr>
            <a:xfrm>
              <a:off x="8912243" y="3101413"/>
              <a:ext cx="2773358" cy="2713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Century Gothic" panose="020F0302020204030204"/>
                  <a:ea typeface="+mn-ea"/>
                  <a:cs typeface="+mn-cs"/>
                </a:rPr>
                <a:t>HR team</a:t>
              </a:r>
            </a:p>
          </p:txBody>
        </p:sp>
        <p:sp>
          <p:nvSpPr>
            <p:cNvPr id="41" name="Rectangle 40">
              <a:extLst>
                <a:ext uri="{FF2B5EF4-FFF2-40B4-BE49-F238E27FC236}">
                  <a16:creationId xmlns:a16="http://schemas.microsoft.com/office/drawing/2014/main" id="{141F56F1-7184-2B31-9FEB-442DE5038EE7}"/>
                </a:ext>
              </a:extLst>
            </p:cNvPr>
            <p:cNvSpPr/>
            <p:nvPr/>
          </p:nvSpPr>
          <p:spPr>
            <a:xfrm>
              <a:off x="8912243" y="1516052"/>
              <a:ext cx="2773358" cy="10167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Century Gothic" panose="020F0302020204030204"/>
                  <a:ea typeface="+mn-ea"/>
                  <a:cs typeface="+mn-cs"/>
                </a:rPr>
                <a:t>A whistleblowing case logged internally by an employee on equal pay</a:t>
              </a:r>
            </a:p>
          </p:txBody>
        </p:sp>
      </p:grpSp>
      <p:grpSp>
        <p:nvGrpSpPr>
          <p:cNvPr id="19" name="Group 18">
            <a:extLst>
              <a:ext uri="{FF2B5EF4-FFF2-40B4-BE49-F238E27FC236}">
                <a16:creationId xmlns:a16="http://schemas.microsoft.com/office/drawing/2014/main" id="{8875F201-5648-9D50-03E5-5DD7B011BFBC}"/>
              </a:ext>
            </a:extLst>
          </p:cNvPr>
          <p:cNvGrpSpPr/>
          <p:nvPr/>
        </p:nvGrpSpPr>
        <p:grpSpPr>
          <a:xfrm>
            <a:off x="2115155" y="1498193"/>
            <a:ext cx="1574923" cy="2650604"/>
            <a:chOff x="8912243" y="1000811"/>
            <a:chExt cx="2773358" cy="2371902"/>
          </a:xfrm>
        </p:grpSpPr>
        <p:sp>
          <p:nvSpPr>
            <p:cNvPr id="34" name="Rectangle 33">
              <a:extLst>
                <a:ext uri="{FF2B5EF4-FFF2-40B4-BE49-F238E27FC236}">
                  <a16:creationId xmlns:a16="http://schemas.microsoft.com/office/drawing/2014/main" id="{F2FD9207-0979-C5F3-B32F-AB457A4832B0}"/>
                </a:ext>
              </a:extLst>
            </p:cNvPr>
            <p:cNvSpPr/>
            <p:nvPr/>
          </p:nvSpPr>
          <p:spPr>
            <a:xfrm>
              <a:off x="8912243" y="1000811"/>
              <a:ext cx="2773358"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mn-cs"/>
                </a:rPr>
                <a:t>Employee Inquiry/Request </a:t>
              </a:r>
            </a:p>
          </p:txBody>
        </p:sp>
        <p:sp>
          <p:nvSpPr>
            <p:cNvPr id="35" name="Rectangle 34">
              <a:extLst>
                <a:ext uri="{FF2B5EF4-FFF2-40B4-BE49-F238E27FC236}">
                  <a16:creationId xmlns:a16="http://schemas.microsoft.com/office/drawing/2014/main" id="{2E199B89-C2C2-CAA5-B4A2-A5E56839FAFE}"/>
                </a:ext>
              </a:extLst>
            </p:cNvPr>
            <p:cNvSpPr/>
            <p:nvPr/>
          </p:nvSpPr>
          <p:spPr>
            <a:xfrm>
              <a:off x="8912243" y="2532850"/>
              <a:ext cx="2773358" cy="56856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Century Gothic" panose="020F0302020204030204"/>
                  <a:ea typeface="+mn-ea"/>
                  <a:cs typeface="+mn-cs"/>
                </a:rPr>
                <a:t>Inquiry/Advice case</a:t>
              </a:r>
            </a:p>
          </p:txBody>
        </p:sp>
        <p:sp>
          <p:nvSpPr>
            <p:cNvPr id="36" name="Rectangle 35">
              <a:extLst>
                <a:ext uri="{FF2B5EF4-FFF2-40B4-BE49-F238E27FC236}">
                  <a16:creationId xmlns:a16="http://schemas.microsoft.com/office/drawing/2014/main" id="{33BA92D0-CCD1-2FFE-FFA0-05A379E2519E}"/>
                </a:ext>
              </a:extLst>
            </p:cNvPr>
            <p:cNvSpPr/>
            <p:nvPr/>
          </p:nvSpPr>
          <p:spPr>
            <a:xfrm>
              <a:off x="8912243" y="3101412"/>
              <a:ext cx="2773358" cy="2713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Century Gothic" panose="020F0302020204030204"/>
                  <a:ea typeface="+mn-ea"/>
                  <a:cs typeface="+mn-cs"/>
                </a:rPr>
                <a:t>Compliance team</a:t>
              </a:r>
            </a:p>
          </p:txBody>
        </p:sp>
        <p:sp>
          <p:nvSpPr>
            <p:cNvPr id="37" name="Rectangle 36">
              <a:extLst>
                <a:ext uri="{FF2B5EF4-FFF2-40B4-BE49-F238E27FC236}">
                  <a16:creationId xmlns:a16="http://schemas.microsoft.com/office/drawing/2014/main" id="{2059D2C5-C6CF-8AFE-5056-860046479135}"/>
                </a:ext>
              </a:extLst>
            </p:cNvPr>
            <p:cNvSpPr/>
            <p:nvPr/>
          </p:nvSpPr>
          <p:spPr>
            <a:xfrm>
              <a:off x="8912243" y="1516052"/>
              <a:ext cx="2773358" cy="10167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Century Gothic" panose="020F0302020204030204"/>
                  <a:ea typeface="+mn-ea"/>
                  <a:cs typeface="+mn-cs"/>
                </a:rPr>
                <a:t>Employee raised an inquiry about a new engagement in a specific location and its regulatory impact</a:t>
              </a:r>
            </a:p>
          </p:txBody>
        </p:sp>
      </p:grpSp>
      <p:grpSp>
        <p:nvGrpSpPr>
          <p:cNvPr id="20" name="Group 19">
            <a:extLst>
              <a:ext uri="{FF2B5EF4-FFF2-40B4-BE49-F238E27FC236}">
                <a16:creationId xmlns:a16="http://schemas.microsoft.com/office/drawing/2014/main" id="{DD67501F-545B-F126-41A8-771FCD44C4FA}"/>
              </a:ext>
            </a:extLst>
          </p:cNvPr>
          <p:cNvGrpSpPr/>
          <p:nvPr/>
        </p:nvGrpSpPr>
        <p:grpSpPr>
          <a:xfrm>
            <a:off x="2902617" y="4148796"/>
            <a:ext cx="6269011" cy="2125320"/>
            <a:chOff x="1219141" y="4190733"/>
            <a:chExt cx="5609845" cy="1901850"/>
          </a:xfrm>
        </p:grpSpPr>
        <p:sp>
          <p:nvSpPr>
            <p:cNvPr id="27" name="Text Placeholder 9">
              <a:extLst>
                <a:ext uri="{FF2B5EF4-FFF2-40B4-BE49-F238E27FC236}">
                  <a16:creationId xmlns:a16="http://schemas.microsoft.com/office/drawing/2014/main" id="{D0F12573-57C2-A7AB-7559-9BB930E38AC8}"/>
                </a:ext>
              </a:extLst>
            </p:cNvPr>
            <p:cNvSpPr txBox="1">
              <a:spLocks/>
            </p:cNvSpPr>
            <p:nvPr/>
          </p:nvSpPr>
          <p:spPr>
            <a:xfrm>
              <a:off x="2771484" y="5823172"/>
              <a:ext cx="2577830" cy="269411"/>
            </a:xfrm>
            <a:prstGeom prst="rect">
              <a:avLst/>
            </a:prstGeom>
          </p:spPr>
          <p:txBody>
            <a:bodyPr vert="horz" lIns="91440" tIns="45720" rIns="91440" bIns="45720" rtlCol="0">
              <a:noAutofit/>
            </a:bodyPr>
            <a:lstStyle>
              <a:lvl1pPr marL="285750" indent="-285750" algn="l" defTabSz="914400" rtl="0" eaLnBrk="1" latinLnBrk="0" hangingPunct="1">
                <a:lnSpc>
                  <a:spcPct val="100000"/>
                </a:lnSpc>
                <a:spcBef>
                  <a:spcPts val="400"/>
                </a:spcBef>
                <a:spcAft>
                  <a:spcPts val="600"/>
                </a:spcAft>
                <a:buClr>
                  <a:srgbClr val="62D84E"/>
                </a:buClr>
                <a:buFont typeface="System Font Regular"/>
                <a:buChar char="│"/>
                <a:defRPr sz="12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None/>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None/>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None/>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456766" rtl="0" eaLnBrk="1" fontAlgn="base" latinLnBrk="0" hangingPunct="1">
                <a:lnSpc>
                  <a:spcPct val="100000"/>
                </a:lnSpc>
                <a:spcBef>
                  <a:spcPts val="400"/>
                </a:spcBef>
                <a:spcAft>
                  <a:spcPts val="1200"/>
                </a:spcAft>
                <a:buClr>
                  <a:srgbClr val="61D84E"/>
                </a:buClr>
                <a:buSzTx/>
                <a:buFont typeface="System Font Regular"/>
                <a:buNone/>
                <a:tabLst/>
                <a:defRPr/>
              </a:pPr>
              <a:r>
                <a:rPr kumimoji="0" lang="en-US" sz="1100" b="1" i="0" u="none" strike="noStrike" kern="1200" cap="none" spc="0" normalizeH="0" baseline="0" noProof="0" dirty="0">
                  <a:ln>
                    <a:noFill/>
                  </a:ln>
                  <a:solidFill>
                    <a:srgbClr val="86ED78"/>
                  </a:solidFill>
                  <a:effectLst/>
                  <a:uLnTx/>
                  <a:uFillTx/>
                  <a:latin typeface="Century Gothic" panose="020B0502020202020204" pitchFamily="34" charset="0"/>
                  <a:ea typeface="+mn-ea"/>
                  <a:cs typeface="+mn-cs"/>
                </a:rPr>
                <a:t>Compliance team</a:t>
              </a:r>
            </a:p>
          </p:txBody>
        </p:sp>
        <p:cxnSp>
          <p:nvCxnSpPr>
            <p:cNvPr id="28" name="Elbow Connector 3">
              <a:extLst>
                <a:ext uri="{FF2B5EF4-FFF2-40B4-BE49-F238E27FC236}">
                  <a16:creationId xmlns:a16="http://schemas.microsoft.com/office/drawing/2014/main" id="{4511158B-4F8B-B7FA-ED93-E5251885F315}"/>
                </a:ext>
              </a:extLst>
            </p:cNvPr>
            <p:cNvCxnSpPr>
              <a:cxnSpLocks/>
              <a:stCxn id="36" idx="2"/>
              <a:endCxn id="29" idx="0"/>
            </p:cNvCxnSpPr>
            <p:nvPr/>
          </p:nvCxnSpPr>
          <p:spPr>
            <a:xfrm rot="16200000" flipH="1">
              <a:off x="2113691" y="3296183"/>
              <a:ext cx="1052158" cy="2841258"/>
            </a:xfrm>
            <a:prstGeom prst="curvedConnector3">
              <a:avLst/>
            </a:prstGeom>
            <a:ln cap="rnd">
              <a:round/>
              <a:tailEnd type="triangle"/>
            </a:ln>
          </p:spPr>
          <p:style>
            <a:lnRef idx="3">
              <a:schemeClr val="accent1"/>
            </a:lnRef>
            <a:fillRef idx="0">
              <a:schemeClr val="accent1"/>
            </a:fillRef>
            <a:effectRef idx="2">
              <a:schemeClr val="accent1"/>
            </a:effectRef>
            <a:fontRef idx="minor">
              <a:schemeClr val="tx1"/>
            </a:fontRef>
          </p:style>
        </p:cxnSp>
        <p:sp>
          <p:nvSpPr>
            <p:cNvPr id="29" name="Rounded Rectangle 28">
              <a:extLst>
                <a:ext uri="{FF2B5EF4-FFF2-40B4-BE49-F238E27FC236}">
                  <a16:creationId xmlns:a16="http://schemas.microsoft.com/office/drawing/2014/main" id="{4BCC377B-AAE1-F1C2-EA06-B6BFAEADD329}"/>
                </a:ext>
              </a:extLst>
            </p:cNvPr>
            <p:cNvSpPr/>
            <p:nvPr/>
          </p:nvSpPr>
          <p:spPr>
            <a:xfrm>
              <a:off x="2771484" y="5242892"/>
              <a:ext cx="2577830" cy="5586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32D42"/>
                  </a:solidFill>
                  <a:effectLst/>
                  <a:uLnTx/>
                  <a:uFillTx/>
                  <a:latin typeface="Century Gothic" panose="020F0302020204030204"/>
                  <a:ea typeface="+mn-ea"/>
                  <a:cs typeface="+mn-cs"/>
                </a:rPr>
                <a:t>All Compliance Cases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32D42"/>
                  </a:solidFill>
                  <a:effectLst/>
                  <a:uLnTx/>
                  <a:uFillTx/>
                  <a:latin typeface="Century Gothic" panose="020F0302020204030204"/>
                  <a:ea typeface="+mn-ea"/>
                  <a:cs typeface="+mn-cs"/>
                </a:rPr>
                <a:t>(Single repo to manage all type of cases to know the compliance risks)</a:t>
              </a:r>
            </a:p>
          </p:txBody>
        </p:sp>
        <p:cxnSp>
          <p:nvCxnSpPr>
            <p:cNvPr id="30" name="Elbow Connector 3">
              <a:extLst>
                <a:ext uri="{FF2B5EF4-FFF2-40B4-BE49-F238E27FC236}">
                  <a16:creationId xmlns:a16="http://schemas.microsoft.com/office/drawing/2014/main" id="{DD402C38-DDD3-661B-624F-2EC7CE375FE3}"/>
                </a:ext>
              </a:extLst>
            </p:cNvPr>
            <p:cNvCxnSpPr>
              <a:cxnSpLocks/>
              <a:stCxn id="83" idx="2"/>
              <a:endCxn id="29" idx="0"/>
            </p:cNvCxnSpPr>
            <p:nvPr/>
          </p:nvCxnSpPr>
          <p:spPr>
            <a:xfrm rot="16200000" flipH="1">
              <a:off x="2829335" y="4011827"/>
              <a:ext cx="1052158" cy="1409972"/>
            </a:xfrm>
            <a:prstGeom prst="curvedConnector3">
              <a:avLst>
                <a:gd name="adj1" fmla="val 50000"/>
              </a:avLst>
            </a:prstGeom>
            <a:ln cap="rnd">
              <a:round/>
              <a:tailEnd type="triangle"/>
            </a:ln>
          </p:spPr>
          <p:style>
            <a:lnRef idx="3">
              <a:schemeClr val="accent1"/>
            </a:lnRef>
            <a:fillRef idx="0">
              <a:schemeClr val="accent1"/>
            </a:fillRef>
            <a:effectRef idx="2">
              <a:schemeClr val="accent1"/>
            </a:effectRef>
            <a:fontRef idx="minor">
              <a:schemeClr val="tx1"/>
            </a:fontRef>
          </p:style>
        </p:cxnSp>
        <p:cxnSp>
          <p:nvCxnSpPr>
            <p:cNvPr id="31" name="Elbow Connector 3">
              <a:extLst>
                <a:ext uri="{FF2B5EF4-FFF2-40B4-BE49-F238E27FC236}">
                  <a16:creationId xmlns:a16="http://schemas.microsoft.com/office/drawing/2014/main" id="{707660E1-851C-B15A-8992-5CD73D0E5D7B}"/>
                </a:ext>
              </a:extLst>
            </p:cNvPr>
            <p:cNvCxnSpPr>
              <a:cxnSpLocks/>
              <a:stCxn id="48" idx="2"/>
              <a:endCxn id="29" idx="0"/>
            </p:cNvCxnSpPr>
            <p:nvPr/>
          </p:nvCxnSpPr>
          <p:spPr>
            <a:xfrm rot="16200000" flipH="1">
              <a:off x="3531782" y="4714274"/>
              <a:ext cx="1052158" cy="5077"/>
            </a:xfrm>
            <a:prstGeom prst="curvedConnector3">
              <a:avLst>
                <a:gd name="adj1" fmla="val 50000"/>
              </a:avLst>
            </a:prstGeom>
            <a:ln cap="rnd">
              <a:round/>
              <a:tailEnd type="triangle"/>
            </a:ln>
          </p:spPr>
          <p:style>
            <a:lnRef idx="3">
              <a:schemeClr val="accent1"/>
            </a:lnRef>
            <a:fillRef idx="0">
              <a:schemeClr val="accent1"/>
            </a:fillRef>
            <a:effectRef idx="2">
              <a:schemeClr val="accent1"/>
            </a:effectRef>
            <a:fontRef idx="minor">
              <a:schemeClr val="tx1"/>
            </a:fontRef>
          </p:style>
        </p:cxnSp>
        <p:cxnSp>
          <p:nvCxnSpPr>
            <p:cNvPr id="32" name="Elbow Connector 3">
              <a:extLst>
                <a:ext uri="{FF2B5EF4-FFF2-40B4-BE49-F238E27FC236}">
                  <a16:creationId xmlns:a16="http://schemas.microsoft.com/office/drawing/2014/main" id="{DB5F8060-D5A4-7081-4430-621F0B039725}"/>
                </a:ext>
              </a:extLst>
            </p:cNvPr>
            <p:cNvCxnSpPr>
              <a:cxnSpLocks/>
              <a:stCxn id="44" idx="2"/>
              <a:endCxn id="29" idx="0"/>
            </p:cNvCxnSpPr>
            <p:nvPr/>
          </p:nvCxnSpPr>
          <p:spPr>
            <a:xfrm rot="5400000">
              <a:off x="4225199" y="4025933"/>
              <a:ext cx="1052160" cy="1381759"/>
            </a:xfrm>
            <a:prstGeom prst="curvedConnector3">
              <a:avLst>
                <a:gd name="adj1" fmla="val 50000"/>
              </a:avLst>
            </a:prstGeom>
            <a:ln cap="rnd">
              <a:round/>
              <a:headEnd type="triangle"/>
              <a:tailEnd type="triangle"/>
            </a:ln>
          </p:spPr>
          <p:style>
            <a:lnRef idx="3">
              <a:schemeClr val="accent1"/>
            </a:lnRef>
            <a:fillRef idx="0">
              <a:schemeClr val="accent1"/>
            </a:fillRef>
            <a:effectRef idx="2">
              <a:schemeClr val="accent1"/>
            </a:effectRef>
            <a:fontRef idx="minor">
              <a:schemeClr val="tx1"/>
            </a:fontRef>
          </p:style>
        </p:cxnSp>
        <p:cxnSp>
          <p:nvCxnSpPr>
            <p:cNvPr id="33" name="Elbow Connector 3">
              <a:extLst>
                <a:ext uri="{FF2B5EF4-FFF2-40B4-BE49-F238E27FC236}">
                  <a16:creationId xmlns:a16="http://schemas.microsoft.com/office/drawing/2014/main" id="{2F866446-631E-54C6-6630-36206E1DF15F}"/>
                </a:ext>
              </a:extLst>
            </p:cNvPr>
            <p:cNvCxnSpPr>
              <a:cxnSpLocks/>
              <a:stCxn id="40" idx="2"/>
              <a:endCxn id="29" idx="0"/>
            </p:cNvCxnSpPr>
            <p:nvPr/>
          </p:nvCxnSpPr>
          <p:spPr>
            <a:xfrm rot="5400000">
              <a:off x="4918614" y="3332520"/>
              <a:ext cx="1052158" cy="2768586"/>
            </a:xfrm>
            <a:prstGeom prst="curvedConnector3">
              <a:avLst>
                <a:gd name="adj1" fmla="val 50000"/>
              </a:avLst>
            </a:prstGeom>
            <a:ln cap="rnd">
              <a:round/>
              <a:headEnd type="triangle"/>
              <a:tailEnd type="triangle"/>
            </a:ln>
          </p:spPr>
          <p:style>
            <a:lnRef idx="3">
              <a:schemeClr val="accent1"/>
            </a:lnRef>
            <a:fillRef idx="0">
              <a:schemeClr val="accent1"/>
            </a:fillRef>
            <a:effectRef idx="2">
              <a:schemeClr val="accent1"/>
            </a:effectRef>
            <a:fontRef idx="minor">
              <a:schemeClr val="tx1"/>
            </a:fontRef>
          </p:style>
        </p:cxnSp>
      </p:grpSp>
      <p:grpSp>
        <p:nvGrpSpPr>
          <p:cNvPr id="21" name="Group 20">
            <a:extLst>
              <a:ext uri="{FF2B5EF4-FFF2-40B4-BE49-F238E27FC236}">
                <a16:creationId xmlns:a16="http://schemas.microsoft.com/office/drawing/2014/main" id="{00013F3E-A89C-3454-2F1E-DF307500F332}"/>
              </a:ext>
            </a:extLst>
          </p:cNvPr>
          <p:cNvGrpSpPr/>
          <p:nvPr/>
        </p:nvGrpSpPr>
        <p:grpSpPr>
          <a:xfrm>
            <a:off x="2109888" y="988054"/>
            <a:ext cx="1608137" cy="565958"/>
            <a:chOff x="509765" y="1007327"/>
            <a:chExt cx="1439047" cy="506449"/>
          </a:xfrm>
        </p:grpSpPr>
        <p:sp>
          <p:nvSpPr>
            <p:cNvPr id="25" name="Rectangle 24">
              <a:extLst>
                <a:ext uri="{FF2B5EF4-FFF2-40B4-BE49-F238E27FC236}">
                  <a16:creationId xmlns:a16="http://schemas.microsoft.com/office/drawing/2014/main" id="{14E81281-C060-105B-A07C-F2E8E3D86CA7}"/>
                </a:ext>
              </a:extLst>
            </p:cNvPr>
            <p:cNvSpPr/>
            <p:nvPr/>
          </p:nvSpPr>
          <p:spPr>
            <a:xfrm>
              <a:off x="509765" y="1007327"/>
              <a:ext cx="1409325"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4C2CE"/>
                  </a:solidFill>
                  <a:effectLst/>
                  <a:uLnTx/>
                  <a:uFillTx/>
                  <a:latin typeface="Century Gothic" panose="020F0302020204030204"/>
                  <a:ea typeface="+mn-ea"/>
                  <a:cs typeface="+mn-cs"/>
                </a:rPr>
                <a:t>Compliance</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4C2CE"/>
                  </a:solidFill>
                  <a:effectLst/>
                  <a:uLnTx/>
                  <a:uFillTx/>
                  <a:latin typeface="Century Gothic" panose="020F0302020204030204"/>
                  <a:ea typeface="+mn-ea"/>
                  <a:cs typeface="+mn-cs"/>
                </a:rPr>
                <a:t> Request/Inquiry</a:t>
              </a:r>
            </a:p>
          </p:txBody>
        </p:sp>
        <p:cxnSp>
          <p:nvCxnSpPr>
            <p:cNvPr id="26" name="Straight Connector 25">
              <a:extLst>
                <a:ext uri="{FF2B5EF4-FFF2-40B4-BE49-F238E27FC236}">
                  <a16:creationId xmlns:a16="http://schemas.microsoft.com/office/drawing/2014/main" id="{92E55605-B6E6-4F65-AD5C-6A4A57796887}"/>
                </a:ext>
              </a:extLst>
            </p:cNvPr>
            <p:cNvCxnSpPr>
              <a:cxnSpLocks/>
            </p:cNvCxnSpPr>
            <p:nvPr/>
          </p:nvCxnSpPr>
          <p:spPr>
            <a:xfrm>
              <a:off x="538879" y="1513776"/>
              <a:ext cx="1409933"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0CE1A23B-523E-26AF-9921-7C3B032E284B}"/>
              </a:ext>
            </a:extLst>
          </p:cNvPr>
          <p:cNvGrpSpPr/>
          <p:nvPr/>
        </p:nvGrpSpPr>
        <p:grpSpPr>
          <a:xfrm>
            <a:off x="3718025" y="957855"/>
            <a:ext cx="6218035" cy="601518"/>
            <a:chOff x="1948812" y="980303"/>
            <a:chExt cx="5564229" cy="538270"/>
          </a:xfrm>
        </p:grpSpPr>
        <p:sp>
          <p:nvSpPr>
            <p:cNvPr id="23" name="Rectangle 22">
              <a:extLst>
                <a:ext uri="{FF2B5EF4-FFF2-40B4-BE49-F238E27FC236}">
                  <a16:creationId xmlns:a16="http://schemas.microsoft.com/office/drawing/2014/main" id="{EEE2EB74-67E9-3FB6-CA2B-4642A03D7757}"/>
                </a:ext>
              </a:extLst>
            </p:cNvPr>
            <p:cNvSpPr/>
            <p:nvPr/>
          </p:nvSpPr>
          <p:spPr>
            <a:xfrm>
              <a:off x="1948812" y="980303"/>
              <a:ext cx="5564229" cy="506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C7786"/>
                  </a:solidFill>
                  <a:effectLst/>
                  <a:uLnTx/>
                  <a:uFillTx/>
                  <a:latin typeface="Century Gothic" panose="020F0302020204030204"/>
                  <a:ea typeface="+mn-ea"/>
                  <a:cs typeface="+mn-cs"/>
                </a:rPr>
                <a:t>Compliance </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C7786"/>
                  </a:solidFill>
                  <a:effectLst/>
                  <a:uLnTx/>
                  <a:uFillTx/>
                  <a:latin typeface="Century Gothic" panose="020F0302020204030204"/>
                  <a:ea typeface="+mn-ea"/>
                  <a:cs typeface="+mn-cs"/>
                </a:rPr>
                <a:t>Case</a:t>
              </a:r>
            </a:p>
          </p:txBody>
        </p:sp>
        <p:cxnSp>
          <p:nvCxnSpPr>
            <p:cNvPr id="24" name="Straight Connector 23">
              <a:extLst>
                <a:ext uri="{FF2B5EF4-FFF2-40B4-BE49-F238E27FC236}">
                  <a16:creationId xmlns:a16="http://schemas.microsoft.com/office/drawing/2014/main" id="{FF819867-75D0-85CC-7485-18896FF91DD7}"/>
                </a:ext>
              </a:extLst>
            </p:cNvPr>
            <p:cNvCxnSpPr>
              <a:cxnSpLocks/>
            </p:cNvCxnSpPr>
            <p:nvPr/>
          </p:nvCxnSpPr>
          <p:spPr>
            <a:xfrm>
              <a:off x="1961331" y="1513630"/>
              <a:ext cx="5551710" cy="4943"/>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85" name="Title 5">
            <a:extLst>
              <a:ext uri="{FF2B5EF4-FFF2-40B4-BE49-F238E27FC236}">
                <a16:creationId xmlns:a16="http://schemas.microsoft.com/office/drawing/2014/main" id="{B3A66E64-532D-3C91-4348-8A8FBD73139D}"/>
              </a:ext>
            </a:extLst>
          </p:cNvPr>
          <p:cNvSpPr txBox="1">
            <a:spLocks/>
          </p:cNvSpPr>
          <p:nvPr/>
        </p:nvSpPr>
        <p:spPr>
          <a:xfrm>
            <a:off x="462203" y="365432"/>
            <a:ext cx="11188711" cy="652762"/>
          </a:xfrm>
          <a:prstGeom prst="rect">
            <a:avLst/>
          </a:prstGeom>
        </p:spPr>
        <p:txBody>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r>
              <a:rPr lang="en-US" dirty="0"/>
              <a:t>Compliance Case Management</a:t>
            </a:r>
          </a:p>
        </p:txBody>
      </p:sp>
    </p:spTree>
    <p:extLst>
      <p:ext uri="{BB962C8B-B14F-4D97-AF65-F5344CB8AC3E}">
        <p14:creationId xmlns:p14="http://schemas.microsoft.com/office/powerpoint/2010/main" val="832316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Implementation guiding principles</a:t>
            </a:r>
          </a:p>
        </p:txBody>
      </p:sp>
      <p:sp>
        <p:nvSpPr>
          <p:cNvPr id="4" name="Content Placeholder 3"/>
          <p:cNvSpPr>
            <a:spLocks noGrp="1"/>
          </p:cNvSpPr>
          <p:nvPr>
            <p:ph idx="1"/>
          </p:nvPr>
        </p:nvSpPr>
        <p:spPr>
          <a:xfrm>
            <a:off x="449252" y="1024807"/>
            <a:ext cx="11188711" cy="4185285"/>
          </a:xfrm>
        </p:spPr>
        <p:txBody>
          <a:bodyPr vert="horz" lIns="91440" tIns="45720" rIns="91440" bIns="45720" rtlCol="0" anchor="t">
            <a:noAutofit/>
          </a:bodyPr>
          <a:lstStyle/>
          <a:p>
            <a:r>
              <a:rPr lang="en-US" dirty="0"/>
              <a:t>Use out-of-the-box (OOB) leading practice as the baseline</a:t>
            </a:r>
          </a:p>
          <a:p>
            <a:r>
              <a:rPr lang="en-US" dirty="0"/>
              <a:t>Focus on configuration, not customization</a:t>
            </a:r>
          </a:p>
          <a:p>
            <a:r>
              <a:rPr lang="en-US" dirty="0"/>
              <a:t>Challenge current practice</a:t>
            </a:r>
          </a:p>
          <a:p>
            <a:r>
              <a:rPr lang="en-US" dirty="0"/>
              <a:t>Don’t break current business; look for opportunities</a:t>
            </a:r>
          </a:p>
          <a:p>
            <a:r>
              <a:rPr lang="en-US" dirty="0"/>
              <a:t>Eliminate pain points</a:t>
            </a:r>
          </a:p>
          <a:p>
            <a:r>
              <a:rPr lang="en-US" dirty="0"/>
              <a:t>Be lean, be agile – embrace change!</a:t>
            </a:r>
          </a:p>
          <a:p>
            <a:pPr marL="0" indent="0">
              <a:buNone/>
            </a:pPr>
            <a:endParaRPr lang="en-US" dirty="0"/>
          </a:p>
        </p:txBody>
      </p:sp>
    </p:spTree>
    <p:extLst>
      <p:ext uri="{BB962C8B-B14F-4D97-AF65-F5344CB8AC3E}">
        <p14:creationId xmlns:p14="http://schemas.microsoft.com/office/powerpoint/2010/main" val="11867604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Roles &amp; Responsibilities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2091097240"/>
              </p:ext>
            </p:extLst>
          </p:nvPr>
        </p:nvGraphicFramePr>
        <p:xfrm>
          <a:off x="550863" y="1092481"/>
          <a:ext cx="11087099" cy="4779647"/>
        </p:xfrm>
        <a:graphic>
          <a:graphicData uri="http://schemas.openxmlformats.org/drawingml/2006/table">
            <a:tbl>
              <a:tblPr firstRow="1" bandRow="1">
                <a:tableStyleId>{7E9639D4-E3E2-4D34-9284-5A2195B3D0D7}</a:tableStyleId>
              </a:tblPr>
              <a:tblGrid>
                <a:gridCol w="2457601">
                  <a:extLst>
                    <a:ext uri="{9D8B030D-6E8A-4147-A177-3AD203B41FA5}">
                      <a16:colId xmlns:a16="http://schemas.microsoft.com/office/drawing/2014/main" val="3880697679"/>
                    </a:ext>
                  </a:extLst>
                </a:gridCol>
                <a:gridCol w="4981711">
                  <a:extLst>
                    <a:ext uri="{9D8B030D-6E8A-4147-A177-3AD203B41FA5}">
                      <a16:colId xmlns:a16="http://schemas.microsoft.com/office/drawing/2014/main" val="482363033"/>
                    </a:ext>
                  </a:extLst>
                </a:gridCol>
                <a:gridCol w="3647787">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tc>
                <a:tc>
                  <a:txBody>
                    <a:bodyPr/>
                    <a:lstStyle/>
                    <a:p>
                      <a:r>
                        <a:rPr lang="en-GB" dirty="0"/>
                        <a:t>Description</a:t>
                      </a:r>
                      <a:endParaRPr lang="en-US" dirty="0"/>
                    </a:p>
                  </a:txBody>
                  <a:tcPr/>
                </a:tc>
                <a:tc>
                  <a:txBody>
                    <a:bodyPr/>
                    <a:lstStyle/>
                    <a:p>
                      <a:r>
                        <a:rPr lang="en-GB" dirty="0"/>
                        <a:t>Contains roles</a:t>
                      </a:r>
                      <a:endParaRPr lang="en-US" dirty="0"/>
                    </a:p>
                  </a:txBody>
                  <a:tcPr/>
                </a:tc>
                <a:extLst>
                  <a:ext uri="{0D108BD9-81ED-4DB2-BD59-A6C34878D82A}">
                    <a16:rowId xmlns:a16="http://schemas.microsoft.com/office/drawing/2014/main" val="2786652300"/>
                  </a:ext>
                </a:extLst>
              </a:tr>
              <a:tr h="397509">
                <a:tc>
                  <a:txBody>
                    <a:bodyPr/>
                    <a:lstStyle/>
                    <a:p>
                      <a:pPr fontAlgn="ctr"/>
                      <a:r>
                        <a:rPr lang="en-US" sz="1400" b="1" dirty="0">
                          <a:effectLst/>
                        </a:rPr>
                        <a:t>Compliance Case Business User</a:t>
                      </a:r>
                    </a:p>
                    <a:p>
                      <a:pPr fontAlgn="ctr"/>
                      <a:endParaRPr lang="en-US" sz="1400" b="1" dirty="0">
                        <a:effectLst/>
                      </a:endParaRPr>
                    </a:p>
                    <a:p>
                      <a:pPr fontAlgn="ctr"/>
                      <a:r>
                        <a:rPr lang="en-US" sz="1400" dirty="0">
                          <a:effectLst/>
                        </a:rPr>
                        <a:t>[sn_comp_case.compliance​_case_business_user]</a:t>
                      </a:r>
                    </a:p>
                  </a:txBody>
                  <a:tcPr marL="15851" marR="15851" marT="7925" marB="7925" anchor="ctr"/>
                </a:tc>
                <a:tc>
                  <a:txBody>
                    <a:bodyPr/>
                    <a:lstStyle/>
                    <a:p>
                      <a:pPr marL="0" indent="0" fontAlgn="ctr">
                        <a:buFont typeface="Arial" panose="020B0604020202020204" pitchFamily="34" charset="0"/>
                        <a:buNone/>
                      </a:pPr>
                      <a:r>
                        <a:rPr lang="en-US" sz="1400" dirty="0">
                          <a:effectLst/>
                        </a:rPr>
                        <a:t>The compliance case business user can perform the following tasks:</a:t>
                      </a:r>
                    </a:p>
                    <a:p>
                      <a:pPr marL="285750" indent="-285750" fontAlgn="ctr">
                        <a:buFont typeface="Arial" panose="020B0604020202020204" pitchFamily="34" charset="0"/>
                        <a:buChar char="•"/>
                      </a:pPr>
                      <a:r>
                        <a:rPr lang="en-US" sz="1400" dirty="0">
                          <a:effectLst/>
                        </a:rPr>
                        <a:t>Create compliance cases and requests from the Employee Center</a:t>
                      </a:r>
                    </a:p>
                    <a:p>
                      <a:pPr marL="285750" indent="-285750" fontAlgn="ctr">
                        <a:buFont typeface="Arial" panose="020B0604020202020204" pitchFamily="34" charset="0"/>
                        <a:buChar char="•"/>
                      </a:pPr>
                      <a:r>
                        <a:rPr lang="en-US" sz="1400" dirty="0">
                          <a:effectLst/>
                        </a:rPr>
                        <a:t>Work on the case tasks.</a:t>
                      </a:r>
                    </a:p>
                    <a:p>
                      <a:pPr fontAlgn="ctr"/>
                      <a:r>
                        <a:rPr lang="en-US" sz="1400" dirty="0">
                          <a:effectLst/>
                        </a:rPr>
                        <a:t>.</a:t>
                      </a:r>
                    </a:p>
                  </a:txBody>
                  <a:tcPr marL="15851" marR="15851" marT="7925" marB="7925" anchor="ctr"/>
                </a:tc>
                <a:tc>
                  <a:txBody>
                    <a:bodyPr/>
                    <a:lstStyle/>
                    <a:p>
                      <a:pPr fontAlgn="ctr"/>
                      <a:r>
                        <a:rPr lang="en-US" sz="1400" dirty="0">
                          <a:effectLst/>
                        </a:rPr>
                        <a:t>sn_grc_case_mgmt.grc_​case_business_user ​</a:t>
                      </a:r>
                    </a:p>
                  </a:txBody>
                  <a:tcPr marL="15851" marR="15851" marT="7925" marB="7925" anchor="ctr"/>
                </a:tc>
                <a:extLst>
                  <a:ext uri="{0D108BD9-81ED-4DB2-BD59-A6C34878D82A}">
                    <a16:rowId xmlns:a16="http://schemas.microsoft.com/office/drawing/2014/main" val="2641023047"/>
                  </a:ext>
                </a:extLst>
              </a:tr>
              <a:tr h="397509">
                <a:tc>
                  <a:txBody>
                    <a:bodyPr/>
                    <a:lstStyle/>
                    <a:p>
                      <a:pPr fontAlgn="ctr"/>
                      <a:r>
                        <a:rPr lang="en-US" sz="1400" b="1" dirty="0">
                          <a:effectLst/>
                        </a:rPr>
                        <a:t>Compliance Case Analyst</a:t>
                      </a:r>
                    </a:p>
                    <a:p>
                      <a:pPr fontAlgn="ctr"/>
                      <a:endParaRPr lang="en-US" sz="1400" dirty="0">
                        <a:effectLst/>
                      </a:endParaRPr>
                    </a:p>
                    <a:p>
                      <a:pPr fontAlgn="ctr"/>
                      <a:r>
                        <a:rPr lang="en-US" sz="1400" dirty="0">
                          <a:effectLst/>
                        </a:rPr>
                        <a:t>[sn_comp_case.compliance_​case_analyst]</a:t>
                      </a:r>
                    </a:p>
                  </a:txBody>
                  <a:tcPr marL="15851" marR="15851" marT="7925" marB="7925" anchor="ctr"/>
                </a:tc>
                <a:tc>
                  <a:txBody>
                    <a:bodyPr/>
                    <a:lstStyle/>
                    <a:p>
                      <a:pPr fontAlgn="ctr">
                        <a:buFont typeface="Arial" panose="020B0604020202020204" pitchFamily="34" charset="0"/>
                        <a:buNone/>
                      </a:pPr>
                      <a:r>
                        <a:rPr lang="en-US" sz="1400" dirty="0">
                          <a:effectLst/>
                        </a:rPr>
                        <a:t>The compliance case analyst can perform the following tasks:</a:t>
                      </a:r>
                    </a:p>
                    <a:p>
                      <a:pPr marL="285750" indent="-285750" fontAlgn="ctr">
                        <a:buFont typeface="Arial" panose="020B0604020202020204" pitchFamily="34" charset="0"/>
                        <a:buChar char="•"/>
                      </a:pPr>
                      <a:r>
                        <a:rPr lang="en-US" sz="1400" dirty="0">
                          <a:effectLst/>
                        </a:rPr>
                        <a:t>Review the key stakeholders, impacted areas, related areas, causes and consequences, regulations, and issues they are assigned</a:t>
                      </a:r>
                    </a:p>
                    <a:p>
                      <a:pPr marL="285750" indent="-285750" fontAlgn="ctr">
                        <a:buFont typeface="Arial" panose="020B0604020202020204" pitchFamily="34" charset="0"/>
                        <a:buChar char="•"/>
                      </a:pPr>
                      <a:r>
                        <a:rPr lang="en-US" sz="1400" dirty="0">
                          <a:effectLst/>
                        </a:rPr>
                        <a:t>Review any unassigned cases</a:t>
                      </a:r>
                    </a:p>
                    <a:p>
                      <a:pPr fontAlgn="ctr"/>
                      <a:r>
                        <a:rPr lang="en-US" sz="1400" dirty="0">
                          <a:effectLst/>
                        </a:rPr>
                        <a:t>​</a:t>
                      </a:r>
                    </a:p>
                  </a:txBody>
                  <a:tcPr marL="15851" marR="15851" marT="7925" marB="7925" anchor="ctr"/>
                </a:tc>
                <a:tc>
                  <a:txBody>
                    <a:bodyPr/>
                    <a:lstStyle/>
                    <a:p>
                      <a:pPr fontAlgn="ctr">
                        <a:buFont typeface="Arial" panose="020B0604020202020204" pitchFamily="34" charset="0"/>
                        <a:buChar char="•"/>
                      </a:pPr>
                      <a:r>
                        <a:rPr lang="en-US" sz="1400" dirty="0">
                          <a:effectLst/>
                        </a:rPr>
                        <a:t>sn_grc_case_mgmt.grc_​case_analyst</a:t>
                      </a:r>
                    </a:p>
                    <a:p>
                      <a:pPr fontAlgn="ctr">
                        <a:buFont typeface="Arial" panose="020B0604020202020204" pitchFamily="34" charset="0"/>
                        <a:buChar char="•"/>
                      </a:pPr>
                      <a:r>
                        <a:rPr lang="en-US" sz="1400" dirty="0">
                          <a:effectLst/>
                        </a:rPr>
                        <a:t>sn_comp_case.compliance​_case_business_user</a:t>
                      </a:r>
                    </a:p>
                    <a:p>
                      <a:pPr fontAlgn="ctr"/>
                      <a:r>
                        <a:rPr lang="en-US" sz="1400" dirty="0">
                          <a:effectLst/>
                        </a:rPr>
                        <a:t>​</a:t>
                      </a:r>
                    </a:p>
                  </a:txBody>
                  <a:tcPr marL="15851" marR="15851" marT="7925" marB="7925" anchor="ctr"/>
                </a:tc>
                <a:extLst>
                  <a:ext uri="{0D108BD9-81ED-4DB2-BD59-A6C34878D82A}">
                    <a16:rowId xmlns:a16="http://schemas.microsoft.com/office/drawing/2014/main" val="1068063404"/>
                  </a:ext>
                </a:extLst>
              </a:tr>
              <a:tr h="397509">
                <a:tc>
                  <a:txBody>
                    <a:bodyPr/>
                    <a:lstStyle/>
                    <a:p>
                      <a:pPr fontAlgn="ctr"/>
                      <a:r>
                        <a:rPr lang="en-US" sz="1400" b="1" dirty="0">
                          <a:effectLst/>
                        </a:rPr>
                        <a:t>Compliance Case Manager</a:t>
                      </a:r>
                    </a:p>
                    <a:p>
                      <a:pPr fontAlgn="ctr"/>
                      <a:endParaRPr lang="en-US" sz="1400" dirty="0">
                        <a:effectLst/>
                      </a:endParaRPr>
                    </a:p>
                    <a:p>
                      <a:pPr fontAlgn="ctr"/>
                      <a:r>
                        <a:rPr lang="en-US" sz="1400" dirty="0">
                          <a:effectLst/>
                        </a:rPr>
                        <a:t>[sn_comp_case.compliance_​case_manager]</a:t>
                      </a:r>
                    </a:p>
                  </a:txBody>
                  <a:tcPr marL="15851" marR="15851" marT="7925" marB="7925" anchor="ctr"/>
                </a:tc>
                <a:tc>
                  <a:txBody>
                    <a:bodyPr/>
                    <a:lstStyle/>
                    <a:p>
                      <a:pPr fontAlgn="ctr">
                        <a:buFont typeface="Arial" panose="020B0604020202020204" pitchFamily="34" charset="0"/>
                        <a:buNone/>
                      </a:pPr>
                      <a:r>
                        <a:rPr lang="en-US" sz="1400" dirty="0">
                          <a:effectLst/>
                        </a:rPr>
                        <a:t>Compliance case managers can review and work on the created cases, including the following tasks:</a:t>
                      </a:r>
                    </a:p>
                    <a:p>
                      <a:pPr marL="285750" indent="-285750" fontAlgn="ctr">
                        <a:buFont typeface="Arial" panose="020B0604020202020204" pitchFamily="34" charset="0"/>
                        <a:buChar char="•"/>
                      </a:pPr>
                      <a:r>
                        <a:rPr lang="en-US" sz="1400" dirty="0">
                          <a:effectLst/>
                        </a:rPr>
                        <a:t>Review the key stakeholders, impacted areas, related areas, causes and consequences, regulations, and issues that are assigned to the case analyst.</a:t>
                      </a:r>
                    </a:p>
                    <a:p>
                      <a:pPr marL="285750" indent="-285750" fontAlgn="ctr">
                        <a:buFont typeface="Arial" panose="020B0604020202020204" pitchFamily="34" charset="0"/>
                        <a:buChar char="•"/>
                      </a:pPr>
                      <a:r>
                        <a:rPr lang="en-US" sz="1400" dirty="0">
                          <a:effectLst/>
                        </a:rPr>
                        <a:t>Review all cases.</a:t>
                      </a:r>
                    </a:p>
                    <a:p>
                      <a:pPr fontAlgn="ctr"/>
                      <a:r>
                        <a:rPr lang="en-US" sz="1400" dirty="0">
                          <a:effectLst/>
                        </a:rPr>
                        <a:t>​</a:t>
                      </a:r>
                    </a:p>
                  </a:txBody>
                  <a:tcPr marL="15851" marR="15851" marT="7925" marB="7925" anchor="ctr"/>
                </a:tc>
                <a:tc>
                  <a:txBody>
                    <a:bodyPr/>
                    <a:lstStyle/>
                    <a:p>
                      <a:pPr fontAlgn="ctr">
                        <a:buFont typeface="Arial" panose="020B0604020202020204" pitchFamily="34" charset="0"/>
                        <a:buChar char="•"/>
                      </a:pPr>
                      <a:r>
                        <a:rPr lang="en-US" sz="1400" dirty="0">
                          <a:effectLst/>
                        </a:rPr>
                        <a:t>sn_comp_case.compliance​_case_analyst</a:t>
                      </a:r>
                    </a:p>
                    <a:p>
                      <a:pPr fontAlgn="ctr">
                        <a:buFont typeface="Arial" panose="020B0604020202020204" pitchFamily="34" charset="0"/>
                        <a:buChar char="•"/>
                      </a:pPr>
                      <a:r>
                        <a:rPr lang="en-US" sz="1400" dirty="0">
                          <a:effectLst/>
                        </a:rPr>
                        <a:t>sn_grc_case_mgmt.grc_​case_manager</a:t>
                      </a:r>
                    </a:p>
                    <a:p>
                      <a:pPr fontAlgn="ctr"/>
                      <a:r>
                        <a:rPr lang="en-US" sz="1400" dirty="0">
                          <a:effectLst/>
                        </a:rPr>
                        <a:t>​</a:t>
                      </a:r>
                    </a:p>
                  </a:txBody>
                  <a:tcPr marL="15851" marR="15851" marT="7925" marB="7925" anchor="ctr"/>
                </a:tc>
                <a:extLst>
                  <a:ext uri="{0D108BD9-81ED-4DB2-BD59-A6C34878D82A}">
                    <a16:rowId xmlns:a16="http://schemas.microsoft.com/office/drawing/2014/main" val="3319311147"/>
                  </a:ext>
                </a:extLst>
              </a:tr>
            </a:tbl>
          </a:graphicData>
        </a:graphic>
      </p:graphicFrame>
    </p:spTree>
    <p:extLst>
      <p:ext uri="{BB962C8B-B14F-4D97-AF65-F5344CB8AC3E}">
        <p14:creationId xmlns:p14="http://schemas.microsoft.com/office/powerpoint/2010/main" val="2778868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Roles &amp; Responsibilities</a:t>
            </a:r>
          </a:p>
        </p:txBody>
      </p:sp>
      <p:graphicFrame>
        <p:nvGraphicFramePr>
          <p:cNvPr id="2" name="Table 3">
            <a:extLst>
              <a:ext uri="{FF2B5EF4-FFF2-40B4-BE49-F238E27FC236}">
                <a16:creationId xmlns:a16="http://schemas.microsoft.com/office/drawing/2014/main" id="{5EB19CBF-3A05-BACF-8818-F7B26018998A}"/>
              </a:ext>
            </a:extLst>
          </p:cNvPr>
          <p:cNvGraphicFramePr>
            <a:graphicFrameLocks noGrp="1"/>
          </p:cNvGraphicFramePr>
          <p:nvPr>
            <p:extLst>
              <p:ext uri="{D42A27DB-BD31-4B8C-83A1-F6EECF244321}">
                <p14:modId xmlns:p14="http://schemas.microsoft.com/office/powerpoint/2010/main" val="2564581466"/>
              </p:ext>
            </p:extLst>
          </p:nvPr>
        </p:nvGraphicFramePr>
        <p:xfrm>
          <a:off x="499007" y="1104900"/>
          <a:ext cx="11138955" cy="3483637"/>
        </p:xfrm>
        <a:graphic>
          <a:graphicData uri="http://schemas.openxmlformats.org/drawingml/2006/table">
            <a:tbl>
              <a:tblPr firstRow="1" bandRow="1">
                <a:tableStyleId>{7E9639D4-E3E2-4D34-9284-5A2195B3D0D7}</a:tableStyleId>
              </a:tblPr>
              <a:tblGrid>
                <a:gridCol w="2469096">
                  <a:extLst>
                    <a:ext uri="{9D8B030D-6E8A-4147-A177-3AD203B41FA5}">
                      <a16:colId xmlns:a16="http://schemas.microsoft.com/office/drawing/2014/main" val="3880697679"/>
                    </a:ext>
                  </a:extLst>
                </a:gridCol>
                <a:gridCol w="5005011">
                  <a:extLst>
                    <a:ext uri="{9D8B030D-6E8A-4147-A177-3AD203B41FA5}">
                      <a16:colId xmlns:a16="http://schemas.microsoft.com/office/drawing/2014/main" val="482363033"/>
                    </a:ext>
                  </a:extLst>
                </a:gridCol>
                <a:gridCol w="3664848">
                  <a:extLst>
                    <a:ext uri="{9D8B030D-6E8A-4147-A177-3AD203B41FA5}">
                      <a16:colId xmlns:a16="http://schemas.microsoft.com/office/drawing/2014/main" val="738537620"/>
                    </a:ext>
                  </a:extLst>
                </a:gridCol>
              </a:tblGrid>
              <a:tr h="464897">
                <a:tc>
                  <a:txBody>
                    <a:bodyPr/>
                    <a:lstStyle/>
                    <a:p>
                      <a:r>
                        <a:rPr lang="en-GB" dirty="0"/>
                        <a:t>Role Title</a:t>
                      </a:r>
                      <a:endParaRPr lang="en-US" dirty="0"/>
                    </a:p>
                  </a:txBody>
                  <a:tcPr/>
                </a:tc>
                <a:tc>
                  <a:txBody>
                    <a:bodyPr/>
                    <a:lstStyle/>
                    <a:p>
                      <a:r>
                        <a:rPr lang="en-GB" dirty="0"/>
                        <a:t>Description</a:t>
                      </a:r>
                      <a:endParaRPr lang="en-US" dirty="0"/>
                    </a:p>
                  </a:txBody>
                  <a:tcPr/>
                </a:tc>
                <a:tc>
                  <a:txBody>
                    <a:bodyPr/>
                    <a:lstStyle/>
                    <a:p>
                      <a:r>
                        <a:rPr lang="en-GB" dirty="0"/>
                        <a:t>Contains roles</a:t>
                      </a:r>
                      <a:endParaRPr lang="en-US" dirty="0"/>
                    </a:p>
                  </a:txBody>
                  <a:tcPr/>
                </a:tc>
                <a:extLst>
                  <a:ext uri="{0D108BD9-81ED-4DB2-BD59-A6C34878D82A}">
                    <a16:rowId xmlns:a16="http://schemas.microsoft.com/office/drawing/2014/main" val="2786652300"/>
                  </a:ext>
                </a:extLst>
              </a:tr>
              <a:tr h="397509">
                <a:tc>
                  <a:txBody>
                    <a:bodyPr/>
                    <a:lstStyle/>
                    <a:p>
                      <a:pPr fontAlgn="ctr"/>
                      <a:r>
                        <a:rPr lang="en-US" sz="1400" b="1" dirty="0">
                          <a:effectLst/>
                        </a:rPr>
                        <a:t>Compliance Case Admin</a:t>
                      </a:r>
                    </a:p>
                    <a:p>
                      <a:pPr fontAlgn="ctr"/>
                      <a:endParaRPr lang="en-US" sz="1400" dirty="0">
                        <a:effectLst/>
                      </a:endParaRPr>
                    </a:p>
                    <a:p>
                      <a:pPr fontAlgn="ctr"/>
                      <a:r>
                        <a:rPr lang="en-US" sz="1400" dirty="0">
                          <a:effectLst/>
                        </a:rPr>
                        <a:t>[sn_comp_case.compliance_​case_admin]</a:t>
                      </a:r>
                    </a:p>
                  </a:txBody>
                  <a:tcPr marL="15851" marR="15851" marT="7925" marB="7925" anchor="ctr"/>
                </a:tc>
                <a:tc>
                  <a:txBody>
                    <a:bodyPr/>
                    <a:lstStyle/>
                    <a:p>
                      <a:pPr marL="184150" indent="0" fontAlgn="ctr">
                        <a:buFont typeface="Arial" panose="020B0604020202020204" pitchFamily="34" charset="0"/>
                        <a:buNone/>
                        <a:tabLst/>
                      </a:pPr>
                      <a:r>
                        <a:rPr lang="en-US" sz="1400" dirty="0">
                          <a:effectLst/>
                        </a:rPr>
                        <a:t>Compliance case administrators can configure the Compliance Case Management application. They can perform the following tasks</a:t>
                      </a:r>
                    </a:p>
                    <a:p>
                      <a:pPr marL="285750" indent="-285750" fontAlgn="ctr">
                        <a:buFont typeface="Arial" panose="020B0604020202020204" pitchFamily="34" charset="0"/>
                        <a:buChar char="•"/>
                      </a:pPr>
                      <a:r>
                        <a:rPr lang="en-US" sz="1400" dirty="0">
                          <a:effectLst/>
                        </a:rPr>
                        <a:t>Create a case type</a:t>
                      </a:r>
                    </a:p>
                    <a:p>
                      <a:pPr marL="285750" indent="-285750" fontAlgn="ctr">
                        <a:buFont typeface="Arial" panose="020B0604020202020204" pitchFamily="34" charset="0"/>
                        <a:buChar char="•"/>
                      </a:pPr>
                      <a:r>
                        <a:rPr lang="en-US" sz="1400" dirty="0">
                          <a:effectLst/>
                        </a:rPr>
                        <a:t>Create a state model and transitions</a:t>
                      </a:r>
                    </a:p>
                    <a:p>
                      <a:pPr marL="285750" indent="-285750" fontAlgn="ctr">
                        <a:buFont typeface="Arial" panose="020B0604020202020204" pitchFamily="34" charset="0"/>
                        <a:buChar char="•"/>
                      </a:pPr>
                      <a:r>
                        <a:rPr lang="en-US" sz="1400" dirty="0">
                          <a:effectLst/>
                        </a:rPr>
                        <a:t>Create an assessment template</a:t>
                      </a:r>
                    </a:p>
                    <a:p>
                      <a:pPr marL="285750" indent="-285750" fontAlgn="ctr">
                        <a:buFont typeface="Arial" panose="020B0604020202020204" pitchFamily="34" charset="0"/>
                        <a:buChar char="•"/>
                      </a:pPr>
                      <a:r>
                        <a:rPr lang="en-US" sz="1400" dirty="0">
                          <a:effectLst/>
                        </a:rPr>
                        <a:t>Delete cases</a:t>
                      </a:r>
                    </a:p>
                    <a:p>
                      <a:pPr marL="285750" indent="-285750" fontAlgn="ctr">
                        <a:buFont typeface="Arial" panose="020B0604020202020204" pitchFamily="34" charset="0"/>
                        <a:buChar char="•"/>
                      </a:pPr>
                      <a:r>
                        <a:rPr lang="en-US" sz="1400" dirty="0">
                          <a:effectLst/>
                        </a:rPr>
                        <a:t>Review the key stakeholders, impacted areas, related areas, causes and consequences, regulations, and issues that are assigned to the case analyst</a:t>
                      </a:r>
                    </a:p>
                  </a:txBody>
                  <a:tcPr marL="15851" marR="15851" marT="7925" marB="7925" anchor="ctr"/>
                </a:tc>
                <a:tc>
                  <a:txBody>
                    <a:bodyPr/>
                    <a:lstStyle/>
                    <a:p>
                      <a:pPr marL="184150" indent="-174625" fontAlgn="ctr">
                        <a:buFont typeface="Arial" panose="020B0604020202020204" pitchFamily="34" charset="0"/>
                        <a:buChar char="•"/>
                        <a:tabLst/>
                      </a:pPr>
                      <a:r>
                        <a:rPr lang="en-US" sz="1400" dirty="0">
                          <a:effectLst/>
                        </a:rPr>
                        <a:t>sn_grc_case_mgmt.grc_​case_admin</a:t>
                      </a:r>
                    </a:p>
                    <a:p>
                      <a:pPr marL="184150" indent="-174625" fontAlgn="ctr">
                        <a:buFont typeface="Arial" panose="020B0604020202020204" pitchFamily="34" charset="0"/>
                        <a:buChar char="•"/>
                        <a:tabLst/>
                      </a:pPr>
                      <a:r>
                        <a:rPr lang="en-US" sz="1400" dirty="0">
                          <a:effectLst/>
                        </a:rPr>
                        <a:t>sn_comp_case.compliance​_case_manager</a:t>
                      </a:r>
                    </a:p>
                  </a:txBody>
                  <a:tcPr marL="15851" marR="15851" marT="7925" marB="7925" anchor="ctr"/>
                </a:tc>
                <a:extLst>
                  <a:ext uri="{0D108BD9-81ED-4DB2-BD59-A6C34878D82A}">
                    <a16:rowId xmlns:a16="http://schemas.microsoft.com/office/drawing/2014/main" val="2641023047"/>
                  </a:ext>
                </a:extLst>
              </a:tr>
              <a:tr h="397509">
                <a:tc>
                  <a:txBody>
                    <a:bodyPr/>
                    <a:lstStyle/>
                    <a:p>
                      <a:pPr fontAlgn="ctr"/>
                      <a:r>
                        <a:rPr lang="en-US" sz="1400" b="1" dirty="0">
                          <a:effectLst/>
                        </a:rPr>
                        <a:t>GRC Employee User</a:t>
                      </a:r>
                    </a:p>
                    <a:p>
                      <a:pPr fontAlgn="ctr"/>
                      <a:endParaRPr lang="en-US" sz="1400" dirty="0">
                        <a:effectLst/>
                      </a:endParaRPr>
                    </a:p>
                    <a:p>
                      <a:pPr fontAlgn="ctr"/>
                      <a:r>
                        <a:rPr lang="en-US" sz="1400" dirty="0">
                          <a:effectLst/>
                        </a:rPr>
                        <a:t>[sn_grc_emp_user.grc​_employee]</a:t>
                      </a:r>
                    </a:p>
                  </a:txBody>
                  <a:tcPr marL="15851" marR="15851" marT="7925" marB="7925" anchor="ctr"/>
                </a:tc>
                <a:tc>
                  <a:txBody>
                    <a:bodyPr/>
                    <a:lstStyle/>
                    <a:p>
                      <a:pPr marL="134938" indent="0" fontAlgn="ctr">
                        <a:tabLst/>
                      </a:pPr>
                      <a:r>
                        <a:rPr lang="en-US" sz="1400" dirty="0">
                          <a:effectLst/>
                        </a:rPr>
                        <a:t>GRC employee users can ​create compliance cases and requests from the Employee Center.</a:t>
                      </a:r>
                    </a:p>
                  </a:txBody>
                  <a:tcPr marL="15851" marR="15851" marT="7925" marB="7925" anchor="ctr"/>
                </a:tc>
                <a:tc>
                  <a:txBody>
                    <a:bodyPr/>
                    <a:lstStyle/>
                    <a:p>
                      <a:pPr marL="184150" indent="0" fontAlgn="ctr">
                        <a:tabLst/>
                      </a:pPr>
                      <a:r>
                        <a:rPr lang="en-US" sz="1400" dirty="0">
                          <a:effectLst/>
                        </a:rPr>
                        <a:t>N/A</a:t>
                      </a:r>
                    </a:p>
                  </a:txBody>
                  <a:tcPr marL="15851" marR="15851" marT="7925" marB="7925" anchor="ctr"/>
                </a:tc>
                <a:extLst>
                  <a:ext uri="{0D108BD9-81ED-4DB2-BD59-A6C34878D82A}">
                    <a16:rowId xmlns:a16="http://schemas.microsoft.com/office/drawing/2014/main" val="1068063404"/>
                  </a:ext>
                </a:extLst>
              </a:tr>
            </a:tbl>
          </a:graphicData>
        </a:graphic>
      </p:graphicFrame>
    </p:spTree>
    <p:extLst>
      <p:ext uri="{BB962C8B-B14F-4D97-AF65-F5344CB8AC3E}">
        <p14:creationId xmlns:p14="http://schemas.microsoft.com/office/powerpoint/2010/main" val="2354618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4CF9E5-3FB9-2F48-B9FC-AD80339499E3}"/>
              </a:ext>
            </a:extLst>
          </p:cNvPr>
          <p:cNvSpPr>
            <a:spLocks noGrp="1"/>
          </p:cNvSpPr>
          <p:nvPr>
            <p:ph type="title"/>
          </p:nvPr>
        </p:nvSpPr>
        <p:spPr>
          <a:xfrm>
            <a:off x="421455" y="299738"/>
            <a:ext cx="11188711" cy="1195883"/>
          </a:xfrm>
        </p:spPr>
        <p:txBody>
          <a:bodyPr/>
          <a:lstStyle/>
          <a:p>
            <a:r>
              <a:rPr lang="en-US" dirty="0"/>
              <a:t>Compliance Case Management Workflow</a:t>
            </a:r>
          </a:p>
        </p:txBody>
      </p:sp>
      <p:grpSp>
        <p:nvGrpSpPr>
          <p:cNvPr id="74" name="Group 73">
            <a:extLst>
              <a:ext uri="{FF2B5EF4-FFF2-40B4-BE49-F238E27FC236}">
                <a16:creationId xmlns:a16="http://schemas.microsoft.com/office/drawing/2014/main" id="{8FC81CC5-6E74-BEF0-8FC1-F8F2B2FE3C64}"/>
              </a:ext>
            </a:extLst>
          </p:cNvPr>
          <p:cNvGrpSpPr/>
          <p:nvPr/>
        </p:nvGrpSpPr>
        <p:grpSpPr>
          <a:xfrm>
            <a:off x="760935" y="3063250"/>
            <a:ext cx="1259921" cy="1095955"/>
            <a:chOff x="495298" y="3239547"/>
            <a:chExt cx="1259921" cy="1095955"/>
          </a:xfrm>
        </p:grpSpPr>
        <p:pic>
          <p:nvPicPr>
            <p:cNvPr id="75" name="Picture 74">
              <a:extLst>
                <a:ext uri="{FF2B5EF4-FFF2-40B4-BE49-F238E27FC236}">
                  <a16:creationId xmlns:a16="http://schemas.microsoft.com/office/drawing/2014/main" id="{4EA51F32-7B11-7BF6-EE36-51FF4435A8C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00008" y="3239547"/>
              <a:ext cx="650503" cy="650503"/>
            </a:xfrm>
            <a:prstGeom prst="ellipse">
              <a:avLst/>
            </a:prstGeom>
            <a:ln w="38100">
              <a:solidFill>
                <a:srgbClr val="62D84E"/>
              </a:solidFill>
            </a:ln>
          </p:spPr>
        </p:pic>
        <p:sp>
          <p:nvSpPr>
            <p:cNvPr id="76" name="TextBox 75">
              <a:extLst>
                <a:ext uri="{FF2B5EF4-FFF2-40B4-BE49-F238E27FC236}">
                  <a16:creationId xmlns:a16="http://schemas.microsoft.com/office/drawing/2014/main" id="{D66DBCA0-E274-272E-3EA8-CE7515EC6668}"/>
                </a:ext>
              </a:extLst>
            </p:cNvPr>
            <p:cNvSpPr txBox="1">
              <a:spLocks noChangeAspect="1"/>
            </p:cNvSpPr>
            <p:nvPr/>
          </p:nvSpPr>
          <p:spPr>
            <a:xfrm>
              <a:off x="495298" y="3996948"/>
              <a:ext cx="1259921" cy="33855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Compliance Case Analyst</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sp>
        <p:nvSpPr>
          <p:cNvPr id="77" name="TextBox 76">
            <a:extLst>
              <a:ext uri="{FF2B5EF4-FFF2-40B4-BE49-F238E27FC236}">
                <a16:creationId xmlns:a16="http://schemas.microsoft.com/office/drawing/2014/main" id="{A3920FFA-5DEE-13D1-511B-4EE8C4685417}"/>
              </a:ext>
            </a:extLst>
          </p:cNvPr>
          <p:cNvSpPr txBox="1"/>
          <p:nvPr/>
        </p:nvSpPr>
        <p:spPr>
          <a:xfrm>
            <a:off x="2268282" y="2774538"/>
            <a:ext cx="1688174" cy="707886"/>
          </a:xfrm>
          <a:prstGeom prst="rect">
            <a:avLst/>
          </a:prstGeom>
          <a:noFill/>
          <a:ln>
            <a:solidFill>
              <a:schemeClr val="tx1"/>
            </a:solidFill>
          </a:ln>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rPr>
              <a:t>Compliance Case: </a:t>
            </a:r>
          </a:p>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ctr" defTabSz="456903" rtl="0" eaLnBrk="1" fontAlgn="auto" latinLnBrk="0" hangingPunct="1">
              <a:lnSpc>
                <a:spcPct val="100000"/>
              </a:lnSpc>
              <a:spcBef>
                <a:spcPts val="0"/>
              </a:spcBef>
              <a:spcAft>
                <a:spcPts val="0"/>
              </a:spcAft>
              <a:buClrTx/>
              <a:buSzTx/>
              <a:buFontTx/>
              <a:buNone/>
              <a:tabLst/>
              <a:defRPr/>
            </a:pPr>
            <a:r>
              <a:rPr lang="en-US" sz="1000" b="1" dirty="0">
                <a:solidFill>
                  <a:srgbClr val="000000"/>
                </a:solidFill>
                <a:latin typeface="Century Gothic" panose="020F0302020204030204"/>
              </a:rPr>
              <a:t>Policy/Regulatory violation</a:t>
            </a: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78" name="Straight Arrow Connector 77">
            <a:extLst>
              <a:ext uri="{FF2B5EF4-FFF2-40B4-BE49-F238E27FC236}">
                <a16:creationId xmlns:a16="http://schemas.microsoft.com/office/drawing/2014/main" id="{76ABC3C6-3989-D3F8-A227-543D680883E3}"/>
              </a:ext>
            </a:extLst>
          </p:cNvPr>
          <p:cNvCxnSpPr>
            <a:cxnSpLocks/>
          </p:cNvCxnSpPr>
          <p:nvPr/>
        </p:nvCxnSpPr>
        <p:spPr>
          <a:xfrm>
            <a:off x="4083212" y="3051238"/>
            <a:ext cx="648028" cy="0"/>
          </a:xfrm>
          <a:prstGeom prst="straightConnector1">
            <a:avLst/>
          </a:prstGeom>
          <a:noFill/>
          <a:ln w="19050" cap="flat" cmpd="sng" algn="ctr">
            <a:solidFill>
              <a:schemeClr val="accent2"/>
            </a:solidFill>
            <a:prstDash val="solid"/>
            <a:miter lim="800000"/>
            <a:tailEnd type="triangle"/>
          </a:ln>
          <a:effectLst/>
        </p:spPr>
      </p:cxnSp>
      <p:sp>
        <p:nvSpPr>
          <p:cNvPr id="80" name="TextBox 79">
            <a:extLst>
              <a:ext uri="{FF2B5EF4-FFF2-40B4-BE49-F238E27FC236}">
                <a16:creationId xmlns:a16="http://schemas.microsoft.com/office/drawing/2014/main" id="{82BC3879-105F-AC92-B218-FE9D110B72DD}"/>
              </a:ext>
            </a:extLst>
          </p:cNvPr>
          <p:cNvSpPr txBox="1"/>
          <p:nvPr/>
        </p:nvSpPr>
        <p:spPr>
          <a:xfrm>
            <a:off x="4327637" y="2521454"/>
            <a:ext cx="1688174"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Triage &amp; Investigate</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81" name="Straight Arrow Connector 80">
            <a:extLst>
              <a:ext uri="{FF2B5EF4-FFF2-40B4-BE49-F238E27FC236}">
                <a16:creationId xmlns:a16="http://schemas.microsoft.com/office/drawing/2014/main" id="{3FAB67B4-0438-3838-ECD8-0473B73F3242}"/>
              </a:ext>
            </a:extLst>
          </p:cNvPr>
          <p:cNvCxnSpPr>
            <a:cxnSpLocks/>
          </p:cNvCxnSpPr>
          <p:nvPr/>
        </p:nvCxnSpPr>
        <p:spPr>
          <a:xfrm>
            <a:off x="5596725" y="3043611"/>
            <a:ext cx="648028" cy="0"/>
          </a:xfrm>
          <a:prstGeom prst="straightConnector1">
            <a:avLst/>
          </a:prstGeom>
          <a:noFill/>
          <a:ln w="19050" cap="flat" cmpd="sng" algn="ctr">
            <a:solidFill>
              <a:schemeClr val="accent2"/>
            </a:solidFill>
            <a:prstDash val="solid"/>
            <a:miter lim="800000"/>
            <a:tailEnd type="triangle"/>
          </a:ln>
          <a:effectLst/>
        </p:spPr>
      </p:cxnSp>
      <p:sp>
        <p:nvSpPr>
          <p:cNvPr id="82" name="TextBox 81">
            <a:extLst>
              <a:ext uri="{FF2B5EF4-FFF2-40B4-BE49-F238E27FC236}">
                <a16:creationId xmlns:a16="http://schemas.microsoft.com/office/drawing/2014/main" id="{BD19FDA4-9FBA-606C-C2A2-DDAFA09C183E}"/>
              </a:ext>
            </a:extLst>
          </p:cNvPr>
          <p:cNvSpPr txBox="1"/>
          <p:nvPr/>
        </p:nvSpPr>
        <p:spPr>
          <a:xfrm>
            <a:off x="5930623" y="2520871"/>
            <a:ext cx="1538135"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Resolve</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83" name="Straight Arrow Connector 82">
            <a:extLst>
              <a:ext uri="{FF2B5EF4-FFF2-40B4-BE49-F238E27FC236}">
                <a16:creationId xmlns:a16="http://schemas.microsoft.com/office/drawing/2014/main" id="{AADFAF43-312B-FFA3-16B3-6F2E7FC279AC}"/>
              </a:ext>
            </a:extLst>
          </p:cNvPr>
          <p:cNvCxnSpPr>
            <a:cxnSpLocks/>
          </p:cNvCxnSpPr>
          <p:nvPr/>
        </p:nvCxnSpPr>
        <p:spPr>
          <a:xfrm>
            <a:off x="7197640" y="3039905"/>
            <a:ext cx="648028" cy="0"/>
          </a:xfrm>
          <a:prstGeom prst="straightConnector1">
            <a:avLst/>
          </a:prstGeom>
          <a:noFill/>
          <a:ln w="19050" cap="flat" cmpd="sng" algn="ctr">
            <a:solidFill>
              <a:schemeClr val="accent2"/>
            </a:solidFill>
            <a:prstDash val="solid"/>
            <a:miter lim="800000"/>
            <a:tailEnd type="triangle"/>
          </a:ln>
          <a:effectLst/>
        </p:spPr>
      </p:cxnSp>
      <p:sp>
        <p:nvSpPr>
          <p:cNvPr id="85" name="TextBox 84">
            <a:extLst>
              <a:ext uri="{FF2B5EF4-FFF2-40B4-BE49-F238E27FC236}">
                <a16:creationId xmlns:a16="http://schemas.microsoft.com/office/drawing/2014/main" id="{50121773-9468-DF40-8884-FC015C2F9F32}"/>
              </a:ext>
            </a:extLst>
          </p:cNvPr>
          <p:cNvSpPr txBox="1"/>
          <p:nvPr/>
        </p:nvSpPr>
        <p:spPr>
          <a:xfrm>
            <a:off x="7453219" y="2539278"/>
            <a:ext cx="1538135"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Post Case Review</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92" name="Straight Arrow Connector 91">
            <a:extLst>
              <a:ext uri="{FF2B5EF4-FFF2-40B4-BE49-F238E27FC236}">
                <a16:creationId xmlns:a16="http://schemas.microsoft.com/office/drawing/2014/main" id="{EADFCDD2-7BAC-1760-52BF-903821FB15E6}"/>
              </a:ext>
            </a:extLst>
          </p:cNvPr>
          <p:cNvCxnSpPr>
            <a:cxnSpLocks/>
          </p:cNvCxnSpPr>
          <p:nvPr/>
        </p:nvCxnSpPr>
        <p:spPr>
          <a:xfrm>
            <a:off x="8556073" y="3046792"/>
            <a:ext cx="648028" cy="0"/>
          </a:xfrm>
          <a:prstGeom prst="straightConnector1">
            <a:avLst/>
          </a:prstGeom>
          <a:noFill/>
          <a:ln w="19050" cap="flat" cmpd="sng" algn="ctr">
            <a:solidFill>
              <a:schemeClr val="accent2"/>
            </a:solidFill>
            <a:prstDash val="solid"/>
            <a:miter lim="800000"/>
            <a:tailEnd type="triangle"/>
          </a:ln>
          <a:effectLst/>
        </p:spPr>
      </p:cxnSp>
      <p:sp>
        <p:nvSpPr>
          <p:cNvPr id="94" name="TextBox 93">
            <a:extLst>
              <a:ext uri="{FF2B5EF4-FFF2-40B4-BE49-F238E27FC236}">
                <a16:creationId xmlns:a16="http://schemas.microsoft.com/office/drawing/2014/main" id="{42B23553-2193-EA47-FB35-534023C32392}"/>
              </a:ext>
            </a:extLst>
          </p:cNvPr>
          <p:cNvSpPr txBox="1"/>
          <p:nvPr/>
        </p:nvSpPr>
        <p:spPr>
          <a:xfrm>
            <a:off x="9084018" y="2544761"/>
            <a:ext cx="1043712"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Close</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97" name="TextBox 96">
            <a:extLst>
              <a:ext uri="{FF2B5EF4-FFF2-40B4-BE49-F238E27FC236}">
                <a16:creationId xmlns:a16="http://schemas.microsoft.com/office/drawing/2014/main" id="{54A3161D-05D2-28E9-617B-569FDB8208FD}"/>
              </a:ext>
            </a:extLst>
          </p:cNvPr>
          <p:cNvSpPr txBox="1"/>
          <p:nvPr/>
        </p:nvSpPr>
        <p:spPr>
          <a:xfrm>
            <a:off x="5570338" y="3744824"/>
            <a:ext cx="2446454" cy="813877"/>
          </a:xfrm>
          <a:prstGeom prst="rect">
            <a:avLst/>
          </a:prstGeom>
          <a:solidFill>
            <a:srgbClr val="90CCD3"/>
          </a:solidFill>
          <a:ln>
            <a:noFill/>
          </a:ln>
        </p:spPr>
        <p:txBody>
          <a:bodyPr wrap="square" lIns="91440" tIns="45720" rIns="91440" bIns="45720" rtlCol="0" anchor="t">
            <a:spAutoFit/>
          </a:bodyPr>
          <a:lstStyle/>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Initiate remediation and preventative measures</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Track regulatory violations to their lodgment​</a:t>
            </a:r>
          </a:p>
        </p:txBody>
      </p:sp>
      <p:cxnSp>
        <p:nvCxnSpPr>
          <p:cNvPr id="98" name="Straight Connector 97">
            <a:extLst>
              <a:ext uri="{FF2B5EF4-FFF2-40B4-BE49-F238E27FC236}">
                <a16:creationId xmlns:a16="http://schemas.microsoft.com/office/drawing/2014/main" id="{DF9E9F25-10AF-EEA2-FC10-69AA63F1EA4A}"/>
              </a:ext>
            </a:extLst>
          </p:cNvPr>
          <p:cNvCxnSpPr>
            <a:cxnSpLocks/>
          </p:cNvCxnSpPr>
          <p:nvPr/>
        </p:nvCxnSpPr>
        <p:spPr>
          <a:xfrm flipH="1">
            <a:off x="6699026" y="3301517"/>
            <a:ext cx="18" cy="451250"/>
          </a:xfrm>
          <a:prstGeom prst="line">
            <a:avLst/>
          </a:prstGeom>
          <a:ln w="12700">
            <a:solidFill>
              <a:srgbClr val="286771"/>
            </a:solidFill>
            <a:tailEnd type="oval"/>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5B191D3E-014A-8019-D0C9-8644444BEC23}"/>
              </a:ext>
            </a:extLst>
          </p:cNvPr>
          <p:cNvSpPr txBox="1"/>
          <p:nvPr/>
        </p:nvSpPr>
        <p:spPr>
          <a:xfrm>
            <a:off x="8117547" y="3728871"/>
            <a:ext cx="3126222" cy="813236"/>
          </a:xfrm>
          <a:prstGeom prst="rect">
            <a:avLst/>
          </a:prstGeom>
          <a:solidFill>
            <a:srgbClr val="90CCD3"/>
          </a:solidFill>
          <a:ln>
            <a:noFill/>
          </a:ln>
        </p:spPr>
        <p:txBody>
          <a:bodyPr wrap="square" lIns="91440" tIns="45720" rIns="91440" bIns="45720" rtlCol="0" anchor="t">
            <a:spAutoFit/>
          </a:bodyPr>
          <a:lstStyle/>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Analyze the causes &amp; consequences of the case</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Identify &amp; manage issues related to impacted areas to eradicate the causes</a:t>
            </a:r>
          </a:p>
        </p:txBody>
      </p:sp>
      <p:cxnSp>
        <p:nvCxnSpPr>
          <p:cNvPr id="100" name="Straight Connector 99">
            <a:extLst>
              <a:ext uri="{FF2B5EF4-FFF2-40B4-BE49-F238E27FC236}">
                <a16:creationId xmlns:a16="http://schemas.microsoft.com/office/drawing/2014/main" id="{7BD945C4-C429-3070-1F75-445903D90BD3}"/>
              </a:ext>
            </a:extLst>
          </p:cNvPr>
          <p:cNvCxnSpPr>
            <a:cxnSpLocks/>
          </p:cNvCxnSpPr>
          <p:nvPr/>
        </p:nvCxnSpPr>
        <p:spPr>
          <a:xfrm flipH="1">
            <a:off x="8223403" y="3276465"/>
            <a:ext cx="18" cy="451250"/>
          </a:xfrm>
          <a:prstGeom prst="line">
            <a:avLst/>
          </a:prstGeom>
          <a:ln w="12700">
            <a:solidFill>
              <a:srgbClr val="286771"/>
            </a:solidFill>
            <a:tailEnd type="oval"/>
          </a:ln>
        </p:spPr>
        <p:style>
          <a:lnRef idx="1">
            <a:schemeClr val="accent1"/>
          </a:lnRef>
          <a:fillRef idx="0">
            <a:schemeClr val="accent1"/>
          </a:fillRef>
          <a:effectRef idx="0">
            <a:schemeClr val="accent1"/>
          </a:effectRef>
          <a:fontRef idx="minor">
            <a:schemeClr val="tx1"/>
          </a:fontRef>
        </p:style>
      </p:cxnSp>
      <p:cxnSp>
        <p:nvCxnSpPr>
          <p:cNvPr id="101" name="Elbow Connector 100">
            <a:extLst>
              <a:ext uri="{FF2B5EF4-FFF2-40B4-BE49-F238E27FC236}">
                <a16:creationId xmlns:a16="http://schemas.microsoft.com/office/drawing/2014/main" id="{2304B594-8ABB-4635-6C28-3EE5BE7AB00E}"/>
              </a:ext>
            </a:extLst>
          </p:cNvPr>
          <p:cNvCxnSpPr>
            <a:cxnSpLocks/>
            <a:stCxn id="103" idx="2"/>
            <a:endCxn id="77" idx="0"/>
          </p:cNvCxnSpPr>
          <p:nvPr/>
        </p:nvCxnSpPr>
        <p:spPr>
          <a:xfrm rot="5400000">
            <a:off x="2795136" y="2288499"/>
            <a:ext cx="803272" cy="168806"/>
          </a:xfrm>
          <a:prstGeom prst="bentConnector3">
            <a:avLst>
              <a:gd name="adj1" fmla="val 50000"/>
            </a:avLst>
          </a:prstGeom>
          <a:noFill/>
          <a:ln w="19050" cap="flat" cmpd="sng" algn="ctr">
            <a:solidFill>
              <a:schemeClr val="accent2"/>
            </a:solidFill>
            <a:prstDash val="solid"/>
            <a:miter lim="800000"/>
            <a:tailEnd type="triangle"/>
          </a:ln>
          <a:effectLst/>
        </p:spPr>
      </p:cxnSp>
      <p:sp>
        <p:nvSpPr>
          <p:cNvPr id="102" name="TextBox 101">
            <a:extLst>
              <a:ext uri="{FF2B5EF4-FFF2-40B4-BE49-F238E27FC236}">
                <a16:creationId xmlns:a16="http://schemas.microsoft.com/office/drawing/2014/main" id="{23DC6FD5-0A92-D430-9490-5FCCF8A080C9}"/>
              </a:ext>
            </a:extLst>
          </p:cNvPr>
          <p:cNvSpPr txBox="1">
            <a:spLocks noChangeAspect="1"/>
          </p:cNvSpPr>
          <p:nvPr/>
        </p:nvSpPr>
        <p:spPr>
          <a:xfrm>
            <a:off x="1391141" y="1808421"/>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Employee</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03" name="TextBox 102">
            <a:extLst>
              <a:ext uri="{FF2B5EF4-FFF2-40B4-BE49-F238E27FC236}">
                <a16:creationId xmlns:a16="http://schemas.microsoft.com/office/drawing/2014/main" id="{31C2FB20-A7C1-835C-3558-3E6AE9B1937E}"/>
              </a:ext>
            </a:extLst>
          </p:cNvPr>
          <p:cNvSpPr txBox="1"/>
          <p:nvPr/>
        </p:nvSpPr>
        <p:spPr>
          <a:xfrm>
            <a:off x="2437088" y="1263380"/>
            <a:ext cx="1688174" cy="707886"/>
          </a:xfrm>
          <a:prstGeom prst="rect">
            <a:avLst/>
          </a:prstGeom>
          <a:noFill/>
          <a:ln>
            <a:solidFill>
              <a:schemeClr val="tx1"/>
            </a:solidFill>
          </a:ln>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rPr>
              <a:t>Employee Center: </a:t>
            </a:r>
          </a:p>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Report a compliance case</a:t>
            </a:r>
          </a:p>
        </p:txBody>
      </p:sp>
      <p:sp>
        <p:nvSpPr>
          <p:cNvPr id="104" name="TextBox 103">
            <a:extLst>
              <a:ext uri="{FF2B5EF4-FFF2-40B4-BE49-F238E27FC236}">
                <a16:creationId xmlns:a16="http://schemas.microsoft.com/office/drawing/2014/main" id="{BF08E5C7-694F-0077-8832-3A161852AD26}"/>
              </a:ext>
            </a:extLst>
          </p:cNvPr>
          <p:cNvSpPr txBox="1"/>
          <p:nvPr/>
        </p:nvSpPr>
        <p:spPr>
          <a:xfrm>
            <a:off x="4607767" y="1240099"/>
            <a:ext cx="1688174" cy="751681"/>
          </a:xfrm>
          <a:prstGeom prst="rect">
            <a:avLst/>
          </a:prstGeom>
          <a:noFill/>
          <a:ln>
            <a:solidFill>
              <a:schemeClr val="tx1"/>
            </a:solidFill>
          </a:ln>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rPr>
              <a:t>API Integration</a:t>
            </a:r>
          </a:p>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a:p>
            <a:pPr marL="171450" marR="0" lvl="0" indent="-171450" algn="l" defTabSz="45704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ServiceNow solutions</a:t>
            </a:r>
          </a:p>
          <a:p>
            <a:pPr marL="171450" marR="0" lvl="0" indent="-171450" algn="l" defTabSz="457040"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3</a:t>
            </a:r>
            <a:r>
              <a:rPr kumimoji="0" lang="en-US" sz="1000" b="0" i="0" u="none" strike="noStrike" kern="1200" cap="none" spc="0" normalizeH="0" baseline="30000" noProof="0" dirty="0">
                <a:ln>
                  <a:noFill/>
                </a:ln>
                <a:solidFill>
                  <a:srgbClr val="000000"/>
                </a:solidFill>
                <a:effectLst/>
                <a:uLnTx/>
                <a:uFillTx/>
                <a:latin typeface="Century Gothic" panose="020F0302020204030204"/>
                <a:ea typeface="+mn-ea"/>
                <a:cs typeface="+mn-cs"/>
              </a:rPr>
              <a:t>rd</a:t>
            </a: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 Party solutions</a:t>
            </a: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105" name="Elbow Connector 104">
            <a:extLst>
              <a:ext uri="{FF2B5EF4-FFF2-40B4-BE49-F238E27FC236}">
                <a16:creationId xmlns:a16="http://schemas.microsoft.com/office/drawing/2014/main" id="{778815E1-2F8B-31F4-9EF1-30DCA43DEA9C}"/>
              </a:ext>
            </a:extLst>
          </p:cNvPr>
          <p:cNvCxnSpPr>
            <a:cxnSpLocks/>
            <a:stCxn id="104" idx="2"/>
            <a:endCxn id="77" idx="0"/>
          </p:cNvCxnSpPr>
          <p:nvPr/>
        </p:nvCxnSpPr>
        <p:spPr>
          <a:xfrm rot="5400000">
            <a:off x="3890733" y="1213417"/>
            <a:ext cx="782758" cy="2339485"/>
          </a:xfrm>
          <a:prstGeom prst="bentConnector3">
            <a:avLst>
              <a:gd name="adj1" fmla="val 50000"/>
            </a:avLst>
          </a:prstGeom>
          <a:noFill/>
          <a:ln w="19050" cap="flat" cmpd="sng" algn="ctr">
            <a:solidFill>
              <a:schemeClr val="accent2"/>
            </a:solidFill>
            <a:prstDash val="solid"/>
            <a:miter lim="800000"/>
            <a:tailEnd type="triangle"/>
          </a:ln>
          <a:effectLst/>
        </p:spPr>
      </p:cxnSp>
      <p:sp>
        <p:nvSpPr>
          <p:cNvPr id="108" name="TextBox 107">
            <a:extLst>
              <a:ext uri="{FF2B5EF4-FFF2-40B4-BE49-F238E27FC236}">
                <a16:creationId xmlns:a16="http://schemas.microsoft.com/office/drawing/2014/main" id="{BE3B6E38-0218-A6FA-89F7-0FB26328BE7B}"/>
              </a:ext>
            </a:extLst>
          </p:cNvPr>
          <p:cNvSpPr txBox="1">
            <a:spLocks noChangeAspect="1"/>
          </p:cNvSpPr>
          <p:nvPr/>
        </p:nvSpPr>
        <p:spPr>
          <a:xfrm>
            <a:off x="6124937" y="1806057"/>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Integrations</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11" name="TextBox 110">
            <a:extLst>
              <a:ext uri="{FF2B5EF4-FFF2-40B4-BE49-F238E27FC236}">
                <a16:creationId xmlns:a16="http://schemas.microsoft.com/office/drawing/2014/main" id="{5E3F168B-346A-A6F4-F5F4-09B02888050B}"/>
              </a:ext>
            </a:extLst>
          </p:cNvPr>
          <p:cNvSpPr txBox="1">
            <a:spLocks noChangeAspect="1"/>
          </p:cNvSpPr>
          <p:nvPr/>
        </p:nvSpPr>
        <p:spPr>
          <a:xfrm>
            <a:off x="9994313" y="5981145"/>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Legal</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12" name="TextBox 111">
            <a:extLst>
              <a:ext uri="{FF2B5EF4-FFF2-40B4-BE49-F238E27FC236}">
                <a16:creationId xmlns:a16="http://schemas.microsoft.com/office/drawing/2014/main" id="{DEC0E44D-F595-4FD6-D482-AAA13F7F2B47}"/>
              </a:ext>
            </a:extLst>
          </p:cNvPr>
          <p:cNvSpPr txBox="1">
            <a:spLocks noChangeAspect="1"/>
          </p:cNvSpPr>
          <p:nvPr/>
        </p:nvSpPr>
        <p:spPr>
          <a:xfrm>
            <a:off x="7486759" y="5998245"/>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HR</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13" name="TextBox 112">
            <a:extLst>
              <a:ext uri="{FF2B5EF4-FFF2-40B4-BE49-F238E27FC236}">
                <a16:creationId xmlns:a16="http://schemas.microsoft.com/office/drawing/2014/main" id="{4A20CEE8-B52A-7AD0-91F1-1A9580305C3F}"/>
              </a:ext>
            </a:extLst>
          </p:cNvPr>
          <p:cNvSpPr txBox="1">
            <a:spLocks noChangeAspect="1"/>
          </p:cNvSpPr>
          <p:nvPr/>
        </p:nvSpPr>
        <p:spPr>
          <a:xfrm>
            <a:off x="4446061" y="5998245"/>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Employee</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14" name="TextBox 113">
            <a:extLst>
              <a:ext uri="{FF2B5EF4-FFF2-40B4-BE49-F238E27FC236}">
                <a16:creationId xmlns:a16="http://schemas.microsoft.com/office/drawing/2014/main" id="{26A47693-B915-1F81-5045-9AC0AC852181}"/>
              </a:ext>
            </a:extLst>
          </p:cNvPr>
          <p:cNvSpPr txBox="1">
            <a:spLocks noChangeAspect="1"/>
          </p:cNvSpPr>
          <p:nvPr/>
        </p:nvSpPr>
        <p:spPr>
          <a:xfrm>
            <a:off x="2337305" y="5988815"/>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Finance</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116" name="Elbow Connector 115">
            <a:extLst>
              <a:ext uri="{FF2B5EF4-FFF2-40B4-BE49-F238E27FC236}">
                <a16:creationId xmlns:a16="http://schemas.microsoft.com/office/drawing/2014/main" id="{2B7A43B8-5726-542E-5C28-15FF831F4AD1}"/>
              </a:ext>
            </a:extLst>
          </p:cNvPr>
          <p:cNvCxnSpPr>
            <a:cxnSpLocks/>
            <a:stCxn id="95" idx="2"/>
            <a:endCxn id="126" idx="0"/>
          </p:cNvCxnSpPr>
          <p:nvPr/>
        </p:nvCxnSpPr>
        <p:spPr>
          <a:xfrm rot="5400000">
            <a:off x="3127011" y="4585519"/>
            <a:ext cx="779638" cy="1094053"/>
          </a:xfrm>
          <a:prstGeom prst="bentConnector3">
            <a:avLst>
              <a:gd name="adj1" fmla="val 39608"/>
            </a:avLst>
          </a:prstGeom>
          <a:noFill/>
          <a:ln w="19050" cap="flat" cmpd="sng" algn="ctr">
            <a:solidFill>
              <a:schemeClr val="accent2"/>
            </a:solidFill>
            <a:prstDash val="dash"/>
            <a:miter lim="800000"/>
            <a:tailEnd type="triangle"/>
          </a:ln>
          <a:effectLst/>
        </p:spPr>
      </p:cxnSp>
      <p:sp>
        <p:nvSpPr>
          <p:cNvPr id="117" name="TextBox 116">
            <a:extLst>
              <a:ext uri="{FF2B5EF4-FFF2-40B4-BE49-F238E27FC236}">
                <a16:creationId xmlns:a16="http://schemas.microsoft.com/office/drawing/2014/main" id="{FEF413DE-A4E4-14B9-34CD-4B904464F4AE}"/>
              </a:ext>
            </a:extLst>
          </p:cNvPr>
          <p:cNvSpPr txBox="1"/>
          <p:nvPr/>
        </p:nvSpPr>
        <p:spPr>
          <a:xfrm>
            <a:off x="5833071" y="5139113"/>
            <a:ext cx="1952401" cy="446276"/>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Collaboration:</a:t>
            </a:r>
          </a:p>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Evidence &amp; resolution plan</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119" name="Elbow Connector 118">
            <a:extLst>
              <a:ext uri="{FF2B5EF4-FFF2-40B4-BE49-F238E27FC236}">
                <a16:creationId xmlns:a16="http://schemas.microsoft.com/office/drawing/2014/main" id="{C63B9223-EFC1-61F3-025C-A0DCA020F6B4}"/>
              </a:ext>
            </a:extLst>
          </p:cNvPr>
          <p:cNvCxnSpPr>
            <a:cxnSpLocks/>
            <a:stCxn id="97" idx="2"/>
            <a:endCxn id="129" idx="0"/>
          </p:cNvCxnSpPr>
          <p:nvPr/>
        </p:nvCxnSpPr>
        <p:spPr>
          <a:xfrm rot="16200000" flipH="1">
            <a:off x="6974574" y="4377692"/>
            <a:ext cx="961138" cy="1323156"/>
          </a:xfrm>
          <a:prstGeom prst="bentConnector3">
            <a:avLst>
              <a:gd name="adj1" fmla="val 50000"/>
            </a:avLst>
          </a:prstGeom>
          <a:noFill/>
          <a:ln w="19050" cap="flat" cmpd="sng" algn="ctr">
            <a:solidFill>
              <a:schemeClr val="accent2"/>
            </a:solidFill>
            <a:prstDash val="dash"/>
            <a:miter lim="800000"/>
            <a:tailEnd type="triangle"/>
          </a:ln>
          <a:effectLst/>
        </p:spPr>
      </p:cxnSp>
      <p:cxnSp>
        <p:nvCxnSpPr>
          <p:cNvPr id="120" name="Elbow Connector 119">
            <a:extLst>
              <a:ext uri="{FF2B5EF4-FFF2-40B4-BE49-F238E27FC236}">
                <a16:creationId xmlns:a16="http://schemas.microsoft.com/office/drawing/2014/main" id="{833F6828-A962-CC59-C0C5-ECED233F85A1}"/>
              </a:ext>
            </a:extLst>
          </p:cNvPr>
          <p:cNvCxnSpPr>
            <a:cxnSpLocks/>
            <a:stCxn id="97" idx="2"/>
            <a:endCxn id="123" idx="0"/>
          </p:cNvCxnSpPr>
          <p:nvPr/>
        </p:nvCxnSpPr>
        <p:spPr>
          <a:xfrm rot="16200000" flipH="1">
            <a:off x="8228351" y="3123914"/>
            <a:ext cx="961138" cy="3830711"/>
          </a:xfrm>
          <a:prstGeom prst="bentConnector3">
            <a:avLst>
              <a:gd name="adj1" fmla="val 50000"/>
            </a:avLst>
          </a:prstGeom>
          <a:noFill/>
          <a:ln w="19050" cap="flat" cmpd="sng" algn="ctr">
            <a:solidFill>
              <a:schemeClr val="accent2"/>
            </a:solidFill>
            <a:prstDash val="dash"/>
            <a:miter lim="800000"/>
            <a:tailEnd type="triangle"/>
          </a:ln>
          <a:effectLst/>
        </p:spPr>
      </p:cxnSp>
      <p:cxnSp>
        <p:nvCxnSpPr>
          <p:cNvPr id="121" name="Elbow Connector 120">
            <a:extLst>
              <a:ext uri="{FF2B5EF4-FFF2-40B4-BE49-F238E27FC236}">
                <a16:creationId xmlns:a16="http://schemas.microsoft.com/office/drawing/2014/main" id="{DA9D51B3-4F17-BADC-94A5-6B5695D206F9}"/>
              </a:ext>
            </a:extLst>
          </p:cNvPr>
          <p:cNvCxnSpPr>
            <a:cxnSpLocks/>
          </p:cNvCxnSpPr>
          <p:nvPr/>
        </p:nvCxnSpPr>
        <p:spPr>
          <a:xfrm rot="16200000" flipH="1">
            <a:off x="9686086" y="4594175"/>
            <a:ext cx="932762" cy="943618"/>
          </a:xfrm>
          <a:prstGeom prst="bentConnector3">
            <a:avLst>
              <a:gd name="adj1" fmla="val 46786"/>
            </a:avLst>
          </a:prstGeom>
          <a:noFill/>
          <a:ln w="19050" cap="flat" cmpd="sng" algn="ctr">
            <a:solidFill>
              <a:schemeClr val="accent2"/>
            </a:solidFill>
            <a:prstDash val="dash"/>
            <a:miter lim="800000"/>
            <a:tailEnd type="triangle"/>
          </a:ln>
          <a:effectLst/>
        </p:spPr>
      </p:cxnSp>
      <p:grpSp>
        <p:nvGrpSpPr>
          <p:cNvPr id="122" name="Group 121">
            <a:extLst>
              <a:ext uri="{FF2B5EF4-FFF2-40B4-BE49-F238E27FC236}">
                <a16:creationId xmlns:a16="http://schemas.microsoft.com/office/drawing/2014/main" id="{B455153F-3D51-00FF-1343-FBBDE21EA954}"/>
              </a:ext>
            </a:extLst>
          </p:cNvPr>
          <p:cNvGrpSpPr/>
          <p:nvPr/>
        </p:nvGrpSpPr>
        <p:grpSpPr>
          <a:xfrm>
            <a:off x="10397304" y="5519839"/>
            <a:ext cx="453943" cy="471126"/>
            <a:chOff x="7493114" y="583546"/>
            <a:chExt cx="764766" cy="793714"/>
          </a:xfrm>
          <a:solidFill>
            <a:srgbClr val="62D84E"/>
          </a:solidFill>
        </p:grpSpPr>
        <p:sp>
          <p:nvSpPr>
            <p:cNvPr id="123" name="Oval 122">
              <a:extLst>
                <a:ext uri="{FF2B5EF4-FFF2-40B4-BE49-F238E27FC236}">
                  <a16:creationId xmlns:a16="http://schemas.microsoft.com/office/drawing/2014/main" id="{992C2029-AC46-FE67-49D2-2EAC5C9D017B}"/>
                </a:ext>
              </a:extLst>
            </p:cNvPr>
            <p:cNvSpPr/>
            <p:nvPr/>
          </p:nvSpPr>
          <p:spPr>
            <a:xfrm>
              <a:off x="7493114" y="583546"/>
              <a:ext cx="764766" cy="793714"/>
            </a:xfrm>
            <a:prstGeom prst="ellipse">
              <a:avLst/>
            </a:prstGeom>
            <a:grp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24" name="Picture 123">
              <a:extLst>
                <a:ext uri="{FF2B5EF4-FFF2-40B4-BE49-F238E27FC236}">
                  <a16:creationId xmlns:a16="http://schemas.microsoft.com/office/drawing/2014/main" id="{EF13A405-2020-F1B5-D4CB-43B3EFD87EE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585875" y="689552"/>
              <a:ext cx="577245" cy="577245"/>
            </a:xfrm>
            <a:prstGeom prst="flowChartConnector">
              <a:avLst/>
            </a:prstGeom>
            <a:grpFill/>
            <a:ln w="12700">
              <a:solidFill>
                <a:schemeClr val="bg1">
                  <a:lumMod val="50000"/>
                </a:schemeClr>
              </a:solidFill>
            </a:ln>
          </p:spPr>
        </p:pic>
      </p:grpSp>
      <p:grpSp>
        <p:nvGrpSpPr>
          <p:cNvPr id="125" name="Group 124">
            <a:extLst>
              <a:ext uri="{FF2B5EF4-FFF2-40B4-BE49-F238E27FC236}">
                <a16:creationId xmlns:a16="http://schemas.microsoft.com/office/drawing/2014/main" id="{837F166F-94DF-1628-479B-FA6248DA178B}"/>
              </a:ext>
            </a:extLst>
          </p:cNvPr>
          <p:cNvGrpSpPr/>
          <p:nvPr/>
        </p:nvGrpSpPr>
        <p:grpSpPr>
          <a:xfrm>
            <a:off x="2742833" y="5522364"/>
            <a:ext cx="453940" cy="471123"/>
            <a:chOff x="6060419" y="1027350"/>
            <a:chExt cx="764766" cy="793714"/>
          </a:xfrm>
          <a:solidFill>
            <a:srgbClr val="62D84E"/>
          </a:solidFill>
        </p:grpSpPr>
        <p:sp>
          <p:nvSpPr>
            <p:cNvPr id="126" name="Oval 125">
              <a:extLst>
                <a:ext uri="{FF2B5EF4-FFF2-40B4-BE49-F238E27FC236}">
                  <a16:creationId xmlns:a16="http://schemas.microsoft.com/office/drawing/2014/main" id="{ECA48E24-49A7-AFDA-04BC-3E783F655507}"/>
                </a:ext>
              </a:extLst>
            </p:cNvPr>
            <p:cNvSpPr/>
            <p:nvPr/>
          </p:nvSpPr>
          <p:spPr>
            <a:xfrm>
              <a:off x="6060419" y="1027350"/>
              <a:ext cx="764766" cy="793714"/>
            </a:xfrm>
            <a:prstGeom prst="ellipse">
              <a:avLst/>
            </a:prstGeom>
            <a:grp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27" name="Picture 126">
              <a:extLst>
                <a:ext uri="{FF2B5EF4-FFF2-40B4-BE49-F238E27FC236}">
                  <a16:creationId xmlns:a16="http://schemas.microsoft.com/office/drawing/2014/main" id="{C9DE5879-E9A3-27E3-736F-158DCDCBA4E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59393" y="1152274"/>
              <a:ext cx="575382" cy="551408"/>
            </a:xfrm>
            <a:prstGeom prst="flowChartConnector">
              <a:avLst/>
            </a:prstGeom>
            <a:grpFill/>
            <a:ln w="12700">
              <a:solidFill>
                <a:schemeClr val="bg1">
                  <a:lumMod val="50000"/>
                </a:schemeClr>
              </a:solidFill>
            </a:ln>
          </p:spPr>
        </p:pic>
      </p:grpSp>
      <p:grpSp>
        <p:nvGrpSpPr>
          <p:cNvPr id="128" name="Group 127">
            <a:extLst>
              <a:ext uri="{FF2B5EF4-FFF2-40B4-BE49-F238E27FC236}">
                <a16:creationId xmlns:a16="http://schemas.microsoft.com/office/drawing/2014/main" id="{75E39C29-1358-90B1-58B5-234575BDECD3}"/>
              </a:ext>
            </a:extLst>
          </p:cNvPr>
          <p:cNvGrpSpPr/>
          <p:nvPr/>
        </p:nvGrpSpPr>
        <p:grpSpPr>
          <a:xfrm>
            <a:off x="7889750" y="5519839"/>
            <a:ext cx="453941" cy="471124"/>
            <a:chOff x="7723998" y="0"/>
            <a:chExt cx="764766" cy="793714"/>
          </a:xfrm>
          <a:solidFill>
            <a:srgbClr val="62D84E"/>
          </a:solidFill>
        </p:grpSpPr>
        <p:sp>
          <p:nvSpPr>
            <p:cNvPr id="129" name="Oval 128">
              <a:extLst>
                <a:ext uri="{FF2B5EF4-FFF2-40B4-BE49-F238E27FC236}">
                  <a16:creationId xmlns:a16="http://schemas.microsoft.com/office/drawing/2014/main" id="{8378D885-3D48-E273-22ED-6744A22E67B1}"/>
                </a:ext>
              </a:extLst>
            </p:cNvPr>
            <p:cNvSpPr/>
            <p:nvPr/>
          </p:nvSpPr>
          <p:spPr>
            <a:xfrm>
              <a:off x="7723998" y="0"/>
              <a:ext cx="764766" cy="793714"/>
            </a:xfrm>
            <a:prstGeom prst="ellipse">
              <a:avLst/>
            </a:prstGeom>
            <a:grp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30" name="Picture 129">
              <a:extLst>
                <a:ext uri="{FF2B5EF4-FFF2-40B4-BE49-F238E27FC236}">
                  <a16:creationId xmlns:a16="http://schemas.microsoft.com/office/drawing/2014/main" id="{FBBDC8E5-2BB4-AF1E-1D3E-168E82BF6409}"/>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832953" y="117565"/>
              <a:ext cx="560719" cy="560718"/>
            </a:xfrm>
            <a:prstGeom prst="flowChartConnector">
              <a:avLst/>
            </a:prstGeom>
            <a:grpFill/>
            <a:ln w="12700">
              <a:solidFill>
                <a:schemeClr val="bg1">
                  <a:lumMod val="50000"/>
                </a:schemeClr>
              </a:solidFill>
            </a:ln>
          </p:spPr>
        </p:pic>
      </p:grpSp>
      <p:grpSp>
        <p:nvGrpSpPr>
          <p:cNvPr id="131" name="Group 130">
            <a:extLst>
              <a:ext uri="{FF2B5EF4-FFF2-40B4-BE49-F238E27FC236}">
                <a16:creationId xmlns:a16="http://schemas.microsoft.com/office/drawing/2014/main" id="{93DFEC1A-3958-1A47-05C3-1D3921332A6B}"/>
              </a:ext>
            </a:extLst>
          </p:cNvPr>
          <p:cNvGrpSpPr/>
          <p:nvPr/>
        </p:nvGrpSpPr>
        <p:grpSpPr>
          <a:xfrm>
            <a:off x="4850961" y="5545642"/>
            <a:ext cx="450119" cy="467157"/>
            <a:chOff x="5761327" y="1349197"/>
            <a:chExt cx="764766" cy="793714"/>
          </a:xfrm>
          <a:solidFill>
            <a:srgbClr val="62D84E"/>
          </a:solidFill>
        </p:grpSpPr>
        <p:sp>
          <p:nvSpPr>
            <p:cNvPr id="132" name="Oval 131">
              <a:extLst>
                <a:ext uri="{FF2B5EF4-FFF2-40B4-BE49-F238E27FC236}">
                  <a16:creationId xmlns:a16="http://schemas.microsoft.com/office/drawing/2014/main" id="{5AD4553E-97D6-E422-DB82-257624A2533B}"/>
                </a:ext>
              </a:extLst>
            </p:cNvPr>
            <p:cNvSpPr/>
            <p:nvPr/>
          </p:nvSpPr>
          <p:spPr>
            <a:xfrm>
              <a:off x="5761327" y="1349197"/>
              <a:ext cx="764766" cy="793714"/>
            </a:xfrm>
            <a:prstGeom prst="ellipse">
              <a:avLst/>
            </a:prstGeom>
            <a:grp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33" name="Picture 132">
              <a:extLst>
                <a:ext uri="{FF2B5EF4-FFF2-40B4-BE49-F238E27FC236}">
                  <a16:creationId xmlns:a16="http://schemas.microsoft.com/office/drawing/2014/main" id="{6DD6C29C-6543-FA01-8450-92782E63C23E}"/>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871402" y="1454481"/>
              <a:ext cx="545975" cy="599267"/>
            </a:xfrm>
            <a:prstGeom prst="flowChartConnector">
              <a:avLst/>
            </a:prstGeom>
            <a:grpFill/>
            <a:ln w="12700">
              <a:solidFill>
                <a:schemeClr val="bg1">
                  <a:lumMod val="50000"/>
                </a:schemeClr>
              </a:solidFill>
            </a:ln>
          </p:spPr>
        </p:pic>
      </p:grpSp>
      <p:grpSp>
        <p:nvGrpSpPr>
          <p:cNvPr id="134" name="Group 133">
            <a:extLst>
              <a:ext uri="{FF2B5EF4-FFF2-40B4-BE49-F238E27FC236}">
                <a16:creationId xmlns:a16="http://schemas.microsoft.com/office/drawing/2014/main" id="{9D82A5FE-F9F2-DFBD-D1D8-A776CF3D97DC}"/>
              </a:ext>
            </a:extLst>
          </p:cNvPr>
          <p:cNvGrpSpPr/>
          <p:nvPr/>
        </p:nvGrpSpPr>
        <p:grpSpPr>
          <a:xfrm>
            <a:off x="1778378" y="1350593"/>
            <a:ext cx="450119" cy="467157"/>
            <a:chOff x="5761327" y="1349197"/>
            <a:chExt cx="764766" cy="793714"/>
          </a:xfrm>
          <a:solidFill>
            <a:srgbClr val="62D84E"/>
          </a:solidFill>
        </p:grpSpPr>
        <p:sp>
          <p:nvSpPr>
            <p:cNvPr id="135" name="Oval 134">
              <a:extLst>
                <a:ext uri="{FF2B5EF4-FFF2-40B4-BE49-F238E27FC236}">
                  <a16:creationId xmlns:a16="http://schemas.microsoft.com/office/drawing/2014/main" id="{946E474C-EE58-5AA3-8516-25585472F3B4}"/>
                </a:ext>
              </a:extLst>
            </p:cNvPr>
            <p:cNvSpPr/>
            <p:nvPr/>
          </p:nvSpPr>
          <p:spPr>
            <a:xfrm>
              <a:off x="5761327" y="1349197"/>
              <a:ext cx="764766" cy="793714"/>
            </a:xfrm>
            <a:prstGeom prst="ellipse">
              <a:avLst/>
            </a:prstGeom>
            <a:grp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36" name="Picture 135">
              <a:extLst>
                <a:ext uri="{FF2B5EF4-FFF2-40B4-BE49-F238E27FC236}">
                  <a16:creationId xmlns:a16="http://schemas.microsoft.com/office/drawing/2014/main" id="{29F630CD-4BA2-E591-D524-B31EE05FEE36}"/>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842104" y="1413945"/>
              <a:ext cx="603209" cy="662087"/>
            </a:xfrm>
            <a:prstGeom prst="flowChartConnector">
              <a:avLst/>
            </a:prstGeom>
            <a:grpFill/>
            <a:ln w="12700">
              <a:solidFill>
                <a:schemeClr val="bg1">
                  <a:lumMod val="50000"/>
                </a:schemeClr>
              </a:solidFill>
            </a:ln>
          </p:spPr>
        </p:pic>
      </p:grpSp>
      <p:cxnSp>
        <p:nvCxnSpPr>
          <p:cNvPr id="137" name="Straight Connector 136">
            <a:extLst>
              <a:ext uri="{FF2B5EF4-FFF2-40B4-BE49-F238E27FC236}">
                <a16:creationId xmlns:a16="http://schemas.microsoft.com/office/drawing/2014/main" id="{BFAAA959-B454-55B4-809D-489107410F0C}"/>
              </a:ext>
            </a:extLst>
          </p:cNvPr>
          <p:cNvCxnSpPr>
            <a:cxnSpLocks/>
          </p:cNvCxnSpPr>
          <p:nvPr/>
        </p:nvCxnSpPr>
        <p:spPr>
          <a:xfrm>
            <a:off x="155308" y="2191235"/>
            <a:ext cx="11801743" cy="0"/>
          </a:xfrm>
          <a:prstGeom prst="line">
            <a:avLst/>
          </a:prstGeom>
          <a:ln>
            <a:solidFill>
              <a:srgbClr val="81B5A1">
                <a:alpha val="50196"/>
              </a:srgbClr>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BC1F2E2A-E21D-0499-2B8D-48DF68B32F20}"/>
              </a:ext>
            </a:extLst>
          </p:cNvPr>
          <p:cNvSpPr txBox="1"/>
          <p:nvPr/>
        </p:nvSpPr>
        <p:spPr>
          <a:xfrm>
            <a:off x="490330" y="1086678"/>
            <a:ext cx="0" cy="0"/>
          </a:xfrm>
          <a:prstGeom prst="rect">
            <a:avLst/>
          </a:prstGeom>
          <a:noFill/>
        </p:spPr>
        <p:txBody>
          <a:bodyPr wrap="non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2" name="Picture 1">
            <a:extLst>
              <a:ext uri="{FF2B5EF4-FFF2-40B4-BE49-F238E27FC236}">
                <a16:creationId xmlns:a16="http://schemas.microsoft.com/office/drawing/2014/main" id="{CF767399-DFA3-A27A-6CED-7EB6DB5322F2}"/>
              </a:ext>
            </a:extLst>
          </p:cNvPr>
          <p:cNvPicPr>
            <a:picLocks noChangeAspect="1"/>
          </p:cNvPicPr>
          <p:nvPr/>
        </p:nvPicPr>
        <p:blipFill>
          <a:blip r:embed="rId9"/>
          <a:srcRect/>
          <a:stretch/>
        </p:blipFill>
        <p:spPr>
          <a:xfrm>
            <a:off x="6442994" y="1313413"/>
            <a:ext cx="512064" cy="512064"/>
          </a:xfrm>
          <a:prstGeom prst="rect">
            <a:avLst/>
          </a:prstGeom>
        </p:spPr>
      </p:pic>
      <p:pic>
        <p:nvPicPr>
          <p:cNvPr id="3" name="Picture 2">
            <a:extLst>
              <a:ext uri="{FF2B5EF4-FFF2-40B4-BE49-F238E27FC236}">
                <a16:creationId xmlns:a16="http://schemas.microsoft.com/office/drawing/2014/main" id="{0688F073-A578-A759-BF9C-2FF4267F14E5}"/>
              </a:ext>
            </a:extLst>
          </p:cNvPr>
          <p:cNvPicPr>
            <a:picLocks noChangeAspect="1"/>
          </p:cNvPicPr>
          <p:nvPr/>
        </p:nvPicPr>
        <p:blipFill>
          <a:blip r:embed="rId10"/>
          <a:srcRect/>
          <a:stretch/>
        </p:blipFill>
        <p:spPr>
          <a:xfrm>
            <a:off x="4935863" y="2796363"/>
            <a:ext cx="471327" cy="471327"/>
          </a:xfrm>
          <a:prstGeom prst="rect">
            <a:avLst/>
          </a:prstGeom>
        </p:spPr>
      </p:pic>
      <p:pic>
        <p:nvPicPr>
          <p:cNvPr id="4" name="Picture 3">
            <a:extLst>
              <a:ext uri="{FF2B5EF4-FFF2-40B4-BE49-F238E27FC236}">
                <a16:creationId xmlns:a16="http://schemas.microsoft.com/office/drawing/2014/main" id="{00535040-AEA6-5140-8170-D0DEF76B02F5}"/>
              </a:ext>
            </a:extLst>
          </p:cNvPr>
          <p:cNvPicPr>
            <a:picLocks noChangeAspect="1"/>
          </p:cNvPicPr>
          <p:nvPr/>
        </p:nvPicPr>
        <p:blipFill>
          <a:blip r:embed="rId11"/>
          <a:srcRect/>
          <a:stretch/>
        </p:blipFill>
        <p:spPr>
          <a:xfrm>
            <a:off x="6506375" y="2795952"/>
            <a:ext cx="429643" cy="429643"/>
          </a:xfrm>
          <a:prstGeom prst="rect">
            <a:avLst/>
          </a:prstGeom>
        </p:spPr>
      </p:pic>
      <p:pic>
        <p:nvPicPr>
          <p:cNvPr id="5" name="Picture 4">
            <a:extLst>
              <a:ext uri="{FF2B5EF4-FFF2-40B4-BE49-F238E27FC236}">
                <a16:creationId xmlns:a16="http://schemas.microsoft.com/office/drawing/2014/main" id="{B1E06DF7-E8A1-B531-EF7E-ED09A8B50AE8}"/>
              </a:ext>
            </a:extLst>
          </p:cNvPr>
          <p:cNvPicPr>
            <a:picLocks noChangeAspect="1"/>
          </p:cNvPicPr>
          <p:nvPr/>
        </p:nvPicPr>
        <p:blipFill>
          <a:blip r:embed="rId12"/>
          <a:srcRect/>
          <a:stretch/>
        </p:blipFill>
        <p:spPr>
          <a:xfrm>
            <a:off x="8002107" y="2807096"/>
            <a:ext cx="407607" cy="407607"/>
          </a:xfrm>
          <a:prstGeom prst="rect">
            <a:avLst/>
          </a:prstGeom>
        </p:spPr>
      </p:pic>
      <p:pic>
        <p:nvPicPr>
          <p:cNvPr id="7" name="Picture 6">
            <a:extLst>
              <a:ext uri="{FF2B5EF4-FFF2-40B4-BE49-F238E27FC236}">
                <a16:creationId xmlns:a16="http://schemas.microsoft.com/office/drawing/2014/main" id="{8C218457-A665-0092-195C-7C08B4CC60D0}"/>
              </a:ext>
            </a:extLst>
          </p:cNvPr>
          <p:cNvPicPr>
            <a:picLocks noChangeAspect="1"/>
          </p:cNvPicPr>
          <p:nvPr/>
        </p:nvPicPr>
        <p:blipFill>
          <a:blip r:embed="rId13"/>
          <a:srcRect/>
          <a:stretch/>
        </p:blipFill>
        <p:spPr>
          <a:xfrm>
            <a:off x="9425884" y="2792418"/>
            <a:ext cx="432918" cy="432918"/>
          </a:xfrm>
          <a:prstGeom prst="rect">
            <a:avLst/>
          </a:prstGeom>
        </p:spPr>
      </p:pic>
      <p:sp>
        <p:nvSpPr>
          <p:cNvPr id="95" name="TextBox 94">
            <a:extLst>
              <a:ext uri="{FF2B5EF4-FFF2-40B4-BE49-F238E27FC236}">
                <a16:creationId xmlns:a16="http://schemas.microsoft.com/office/drawing/2014/main" id="{374CF456-229C-2793-8FF3-A7B63895A33C}"/>
              </a:ext>
            </a:extLst>
          </p:cNvPr>
          <p:cNvSpPr txBox="1"/>
          <p:nvPr/>
        </p:nvSpPr>
        <p:spPr>
          <a:xfrm>
            <a:off x="2689537" y="3744824"/>
            <a:ext cx="2748638" cy="997902"/>
          </a:xfrm>
          <a:prstGeom prst="rect">
            <a:avLst/>
          </a:prstGeom>
          <a:solidFill>
            <a:srgbClr val="90CCD3"/>
          </a:solidFill>
          <a:ln>
            <a:noFill/>
          </a:ln>
        </p:spPr>
        <p:txBody>
          <a:bodyPr wrap="square" lIns="91440" tIns="45720" rIns="91440" bIns="45720" rtlCol="0" anchor="t">
            <a:spAutoFit/>
          </a:bodyPr>
          <a:lstStyle/>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Perform Investigation &amp; assessments</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000" kern="0" dirty="0">
                <a:solidFill>
                  <a:srgbClr val="000000"/>
                </a:solidFill>
                <a:latin typeface="Century Gothic" panose="020F0302020204030204"/>
              </a:rPr>
              <a:t>Determine breaches and impacted </a:t>
            </a: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 related areas such as Policies, Regulations​, Compliance Risks</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Gather evidence &amp; observations</a:t>
            </a:r>
          </a:p>
        </p:txBody>
      </p:sp>
      <p:cxnSp>
        <p:nvCxnSpPr>
          <p:cNvPr id="16" name="Straight Connector 15">
            <a:extLst>
              <a:ext uri="{FF2B5EF4-FFF2-40B4-BE49-F238E27FC236}">
                <a16:creationId xmlns:a16="http://schemas.microsoft.com/office/drawing/2014/main" id="{C0E14AC8-3D83-D154-77C4-2ACB33B21500}"/>
              </a:ext>
            </a:extLst>
          </p:cNvPr>
          <p:cNvCxnSpPr/>
          <p:nvPr/>
        </p:nvCxnSpPr>
        <p:spPr>
          <a:xfrm flipH="1">
            <a:off x="5122903" y="5054030"/>
            <a:ext cx="1623006" cy="0"/>
          </a:xfrm>
          <a:prstGeom prst="line">
            <a:avLst/>
          </a:prstGeom>
          <a:ln w="19050">
            <a:solidFill>
              <a:srgbClr val="009156"/>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C70A3D1E-1E80-D3A1-348D-1085EB4EB1E2}"/>
              </a:ext>
            </a:extLst>
          </p:cNvPr>
          <p:cNvCxnSpPr>
            <a:cxnSpLocks/>
          </p:cNvCxnSpPr>
          <p:nvPr/>
        </p:nvCxnSpPr>
        <p:spPr>
          <a:xfrm flipH="1">
            <a:off x="5148894" y="3297449"/>
            <a:ext cx="18" cy="451250"/>
          </a:xfrm>
          <a:prstGeom prst="line">
            <a:avLst/>
          </a:prstGeom>
          <a:ln w="12700">
            <a:solidFill>
              <a:srgbClr val="286771"/>
            </a:solidFill>
            <a:tailEnd type="ova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11A1F5C-2063-F44E-50C2-DE690B043E10}"/>
              </a:ext>
            </a:extLst>
          </p:cNvPr>
          <p:cNvCxnSpPr>
            <a:cxnSpLocks/>
          </p:cNvCxnSpPr>
          <p:nvPr/>
        </p:nvCxnSpPr>
        <p:spPr>
          <a:xfrm>
            <a:off x="167834" y="4834432"/>
            <a:ext cx="11801743" cy="0"/>
          </a:xfrm>
          <a:prstGeom prst="line">
            <a:avLst/>
          </a:prstGeom>
          <a:ln>
            <a:solidFill>
              <a:srgbClr val="81B5A1">
                <a:alpha val="50196"/>
              </a:srgbClr>
            </a:solidFill>
          </a:ln>
        </p:spPr>
        <p:style>
          <a:lnRef idx="1">
            <a:schemeClr val="accent1"/>
          </a:lnRef>
          <a:fillRef idx="0">
            <a:schemeClr val="accent1"/>
          </a:fillRef>
          <a:effectRef idx="0">
            <a:schemeClr val="accent1"/>
          </a:effectRef>
          <a:fontRef idx="minor">
            <a:schemeClr val="tx1"/>
          </a:fontRef>
        </p:style>
      </p:cxnSp>
      <p:cxnSp>
        <p:nvCxnSpPr>
          <p:cNvPr id="115" name="Elbow Connector 114">
            <a:extLst>
              <a:ext uri="{FF2B5EF4-FFF2-40B4-BE49-F238E27FC236}">
                <a16:creationId xmlns:a16="http://schemas.microsoft.com/office/drawing/2014/main" id="{AA5119AE-6CDD-EA29-FE4F-F2708EF8A8DB}"/>
              </a:ext>
            </a:extLst>
          </p:cNvPr>
          <p:cNvCxnSpPr>
            <a:cxnSpLocks/>
            <a:endCxn id="132" idx="0"/>
          </p:cNvCxnSpPr>
          <p:nvPr/>
        </p:nvCxnSpPr>
        <p:spPr>
          <a:xfrm>
            <a:off x="4117299" y="5059817"/>
            <a:ext cx="958722" cy="485825"/>
          </a:xfrm>
          <a:prstGeom prst="bentConnector2">
            <a:avLst/>
          </a:prstGeom>
          <a:noFill/>
          <a:ln w="19050" cap="flat" cmpd="sng" algn="ctr">
            <a:solidFill>
              <a:schemeClr val="accent2"/>
            </a:solidFill>
            <a:prstDash val="dash"/>
            <a:miter lim="800000"/>
            <a:tailEnd type="triangle"/>
          </a:ln>
          <a:effectLst/>
        </p:spPr>
      </p:cxnSp>
    </p:spTree>
    <p:extLst>
      <p:ext uri="{BB962C8B-B14F-4D97-AF65-F5344CB8AC3E}">
        <p14:creationId xmlns:p14="http://schemas.microsoft.com/office/powerpoint/2010/main" val="20852279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 Case lifecycle</a:t>
            </a:r>
          </a:p>
        </p:txBody>
      </p:sp>
      <p:graphicFrame>
        <p:nvGraphicFramePr>
          <p:cNvPr id="21" name="Diagram 20"/>
          <p:cNvGraphicFramePr/>
          <p:nvPr>
            <p:extLst>
              <p:ext uri="{D42A27DB-BD31-4B8C-83A1-F6EECF244321}">
                <p14:modId xmlns:p14="http://schemas.microsoft.com/office/powerpoint/2010/main" val="2529063262"/>
              </p:ext>
            </p:extLst>
          </p:nvPr>
        </p:nvGraphicFramePr>
        <p:xfrm>
          <a:off x="491781" y="494081"/>
          <a:ext cx="10922453" cy="202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e 4">
            <a:extLst>
              <a:ext uri="{FF2B5EF4-FFF2-40B4-BE49-F238E27FC236}">
                <a16:creationId xmlns:a16="http://schemas.microsoft.com/office/drawing/2014/main" id="{EE08BF76-E7C5-1B3E-2CAE-A3DC66A0D487}"/>
              </a:ext>
            </a:extLst>
          </p:cNvPr>
          <p:cNvGraphicFramePr>
            <a:graphicFrameLocks noGrp="1"/>
          </p:cNvGraphicFramePr>
          <p:nvPr>
            <p:extLst>
              <p:ext uri="{D42A27DB-BD31-4B8C-83A1-F6EECF244321}">
                <p14:modId xmlns:p14="http://schemas.microsoft.com/office/powerpoint/2010/main" val="927773395"/>
              </p:ext>
            </p:extLst>
          </p:nvPr>
        </p:nvGraphicFramePr>
        <p:xfrm>
          <a:off x="546100" y="2206625"/>
          <a:ext cx="11102494" cy="3962400"/>
        </p:xfrm>
        <a:graphic>
          <a:graphicData uri="http://schemas.openxmlformats.org/drawingml/2006/table">
            <a:tbl>
              <a:tblPr firstRow="1" bandRow="1">
                <a:tableStyleId>{5940675A-B579-460E-94D1-54222C63F5DA}</a:tableStyleId>
              </a:tblPr>
              <a:tblGrid>
                <a:gridCol w="1325902">
                  <a:extLst>
                    <a:ext uri="{9D8B030D-6E8A-4147-A177-3AD203B41FA5}">
                      <a16:colId xmlns:a16="http://schemas.microsoft.com/office/drawing/2014/main" val="2880081606"/>
                    </a:ext>
                  </a:extLst>
                </a:gridCol>
                <a:gridCol w="9776592">
                  <a:extLst>
                    <a:ext uri="{9D8B030D-6E8A-4147-A177-3AD203B41FA5}">
                      <a16:colId xmlns:a16="http://schemas.microsoft.com/office/drawing/2014/main" val="1755717782"/>
                    </a:ext>
                  </a:extLst>
                </a:gridCol>
              </a:tblGrid>
              <a:tr h="504664">
                <a:tc>
                  <a:txBody>
                    <a:bodyPr/>
                    <a:lstStyle/>
                    <a:p>
                      <a:r>
                        <a:rPr lang="en-US" sz="1600" dirty="0"/>
                        <a:t>New</a:t>
                      </a:r>
                    </a:p>
                  </a:txBody>
                  <a:tcPr/>
                </a:tc>
                <a:tc>
                  <a:txBody>
                    <a:bodyPr/>
                    <a:lstStyle/>
                    <a:p>
                      <a:r>
                        <a:rPr lang="en-US" sz="1600" b="0" kern="1200" dirty="0">
                          <a:solidFill>
                            <a:schemeClr val="tx1"/>
                          </a:solidFill>
                          <a:effectLst/>
                        </a:rPr>
                        <a:t>A business user via the employee center or a compliance team member via the compliance workspace reports a compliance violation.</a:t>
                      </a:r>
                      <a:endParaRPr lang="en-US" sz="1600" dirty="0"/>
                    </a:p>
                  </a:txBody>
                  <a:tcPr/>
                </a:tc>
                <a:extLst>
                  <a:ext uri="{0D108BD9-81ED-4DB2-BD59-A6C34878D82A}">
                    <a16:rowId xmlns:a16="http://schemas.microsoft.com/office/drawing/2014/main" val="2620025845"/>
                  </a:ext>
                </a:extLst>
              </a:tr>
              <a:tr h="504664">
                <a:tc>
                  <a:txBody>
                    <a:bodyPr/>
                    <a:lstStyle/>
                    <a:p>
                      <a:r>
                        <a:rPr lang="en-US" sz="1600" b="0" kern="1200" dirty="0">
                          <a:solidFill>
                            <a:schemeClr val="tx1"/>
                          </a:solidFill>
                          <a:effectLst/>
                        </a:rPr>
                        <a:t>Triage</a:t>
                      </a:r>
                      <a:endParaRPr lang="en-US" sz="1600" b="0" i="0" kern="1200" dirty="0">
                        <a:solidFill>
                          <a:schemeClr val="tx1"/>
                        </a:solidFill>
                        <a:effectLst/>
                        <a:latin typeface="+mn-lt"/>
                        <a:ea typeface="+mn-ea"/>
                        <a:cs typeface="+mn-cs"/>
                      </a:endParaRPr>
                    </a:p>
                  </a:txBody>
                  <a:tcPr/>
                </a:tc>
                <a:tc>
                  <a:txBody>
                    <a:bodyPr/>
                    <a:lstStyle/>
                    <a:p>
                      <a:r>
                        <a:rPr lang="en-US" sz="1600" b="0" kern="1200" dirty="0">
                          <a:solidFill>
                            <a:schemeClr val="tx1"/>
                          </a:solidFill>
                          <a:effectLst/>
                        </a:rPr>
                        <a:t>After a compliance case is reported, the compliance team triages the case from a validity standpoint. The team then assigns a case analyst to work on the case.</a:t>
                      </a:r>
                      <a:endParaRPr lang="en-US" sz="1600" b="0" i="0" kern="1200" dirty="0">
                        <a:solidFill>
                          <a:schemeClr val="tx1"/>
                        </a:solidFill>
                        <a:effectLst/>
                        <a:latin typeface="+mn-lt"/>
                        <a:ea typeface="+mn-ea"/>
                        <a:cs typeface="+mn-cs"/>
                      </a:endParaRPr>
                    </a:p>
                  </a:txBody>
                  <a:tcPr/>
                </a:tc>
                <a:extLst>
                  <a:ext uri="{0D108BD9-81ED-4DB2-BD59-A6C34878D82A}">
                    <a16:rowId xmlns:a16="http://schemas.microsoft.com/office/drawing/2014/main" val="2964592071"/>
                  </a:ext>
                </a:extLst>
              </a:tr>
              <a:tr h="504664">
                <a:tc>
                  <a:txBody>
                    <a:bodyPr/>
                    <a:lstStyle/>
                    <a:p>
                      <a:r>
                        <a:rPr lang="en-US" sz="1600" dirty="0"/>
                        <a:t>Investigate</a:t>
                      </a:r>
                    </a:p>
                  </a:txBody>
                  <a:tcPr/>
                </a:tc>
                <a:tc>
                  <a:txBody>
                    <a:bodyPr/>
                    <a:lstStyle/>
                    <a:p>
                      <a:r>
                        <a:rPr lang="en-US" sz="1600" b="0" kern="1200" dirty="0">
                          <a:solidFill>
                            <a:schemeClr val="tx1"/>
                          </a:solidFill>
                          <a:effectLst/>
                        </a:rPr>
                        <a:t>The case analyst collaborates with multiple teams to gather evidence and capture further details about the case. They then create </a:t>
                      </a:r>
                      <a:r>
                        <a:rPr lang="en-US" sz="1600" b="1" kern="1200" dirty="0">
                          <a:solidFill>
                            <a:schemeClr val="tx1"/>
                          </a:solidFill>
                          <a:effectLst/>
                        </a:rPr>
                        <a:t>tasks</a:t>
                      </a:r>
                      <a:r>
                        <a:rPr lang="en-US" sz="1600" b="0" kern="1200" dirty="0">
                          <a:solidFill>
                            <a:schemeClr val="tx1"/>
                          </a:solidFill>
                          <a:effectLst/>
                        </a:rPr>
                        <a:t> and assign to a case task owner to investigate the case further.</a:t>
                      </a:r>
                      <a:endParaRPr lang="en-US" sz="1600" b="0" i="0" kern="1200" dirty="0">
                        <a:solidFill>
                          <a:schemeClr val="tx1"/>
                        </a:solidFill>
                        <a:effectLst/>
                        <a:latin typeface="+mn-lt"/>
                        <a:ea typeface="+mn-ea"/>
                        <a:cs typeface="+mn-cs"/>
                      </a:endParaRPr>
                    </a:p>
                  </a:txBody>
                  <a:tcPr/>
                </a:tc>
                <a:extLst>
                  <a:ext uri="{0D108BD9-81ED-4DB2-BD59-A6C34878D82A}">
                    <a16:rowId xmlns:a16="http://schemas.microsoft.com/office/drawing/2014/main" val="2306211927"/>
                  </a:ext>
                </a:extLst>
              </a:tr>
              <a:tr h="504664">
                <a:tc>
                  <a:txBody>
                    <a:bodyPr/>
                    <a:lstStyle/>
                    <a:p>
                      <a:r>
                        <a:rPr lang="en-US" sz="1600" dirty="0"/>
                        <a:t>Resolve</a:t>
                      </a:r>
                    </a:p>
                  </a:txBody>
                  <a:tcPr/>
                </a:tc>
                <a:tc>
                  <a:txBody>
                    <a:bodyPr/>
                    <a:lstStyle/>
                    <a:p>
                      <a:r>
                        <a:rPr lang="en-US" sz="1600" b="0" kern="1200" dirty="0">
                          <a:solidFill>
                            <a:schemeClr val="tx1"/>
                          </a:solidFill>
                          <a:effectLst/>
                        </a:rPr>
                        <a:t>After the investigation is complete, the case analyst initiates the remediation actions and preventive measures to resolve the case. The case analyst also tracks the reportable regulatory violations to ensure their lodgment to the regulators.</a:t>
                      </a:r>
                      <a:endParaRPr lang="en-US" sz="1600" b="0" i="0" kern="1200" dirty="0">
                        <a:solidFill>
                          <a:schemeClr val="tx1"/>
                        </a:solidFill>
                        <a:effectLst/>
                        <a:latin typeface="+mn-lt"/>
                        <a:ea typeface="+mn-ea"/>
                        <a:cs typeface="+mn-cs"/>
                      </a:endParaRPr>
                    </a:p>
                  </a:txBody>
                  <a:tcPr/>
                </a:tc>
                <a:extLst>
                  <a:ext uri="{0D108BD9-81ED-4DB2-BD59-A6C34878D82A}">
                    <a16:rowId xmlns:a16="http://schemas.microsoft.com/office/drawing/2014/main" val="2084968559"/>
                  </a:ext>
                </a:extLst>
              </a:tr>
              <a:tr h="504664">
                <a:tc>
                  <a:txBody>
                    <a:bodyPr/>
                    <a:lstStyle/>
                    <a:p>
                      <a:r>
                        <a:rPr lang="en-US" sz="1600" dirty="0"/>
                        <a:t>Post Case Review</a:t>
                      </a:r>
                    </a:p>
                  </a:txBody>
                  <a:tcPr/>
                </a:tc>
                <a:tc>
                  <a:txBody>
                    <a:bodyPr/>
                    <a:lstStyle/>
                    <a:p>
                      <a:r>
                        <a:rPr lang="en-US" sz="1600" b="0" i="0" kern="1200" dirty="0">
                          <a:solidFill>
                            <a:schemeClr val="tx1"/>
                          </a:solidFill>
                          <a:effectLst/>
                          <a:latin typeface="+mn-lt"/>
                          <a:ea typeface="+mn-ea"/>
                          <a:cs typeface="+mn-cs"/>
                        </a:rPr>
                        <a:t>The case analyst analyzes the causes and consequences of the case and conduct​s a root-cause analysis. The case is then reviewed to identify and manage any issues.</a:t>
                      </a:r>
                      <a:endParaRPr lang="en-US" sz="1600" dirty="0"/>
                    </a:p>
                  </a:txBody>
                  <a:tcPr/>
                </a:tc>
                <a:extLst>
                  <a:ext uri="{0D108BD9-81ED-4DB2-BD59-A6C34878D82A}">
                    <a16:rowId xmlns:a16="http://schemas.microsoft.com/office/drawing/2014/main" val="673388715"/>
                  </a:ext>
                </a:extLst>
              </a:tr>
              <a:tr h="504664">
                <a:tc>
                  <a:txBody>
                    <a:bodyPr/>
                    <a:lstStyle/>
                    <a:p>
                      <a:r>
                        <a:rPr lang="en-US" sz="1600" dirty="0"/>
                        <a:t>Close</a:t>
                      </a:r>
                    </a:p>
                  </a:txBody>
                  <a:tcPr/>
                </a:tc>
                <a:tc>
                  <a:txBody>
                    <a:bodyPr/>
                    <a:lstStyle/>
                    <a:p>
                      <a:r>
                        <a:rPr lang="en-US" sz="1600" b="0" i="0" kern="1200" dirty="0">
                          <a:solidFill>
                            <a:schemeClr val="tx1"/>
                          </a:solidFill>
                          <a:effectLst/>
                          <a:latin typeface="+mn-lt"/>
                          <a:ea typeface="+mn-ea"/>
                          <a:cs typeface="+mn-cs"/>
                        </a:rPr>
                        <a:t>The compliance analyst works closely with the various teams to review and close the compliance case.</a:t>
                      </a:r>
                      <a:endParaRPr lang="en-US" sz="1600" dirty="0"/>
                    </a:p>
                  </a:txBody>
                  <a:tcPr/>
                </a:tc>
                <a:extLst>
                  <a:ext uri="{0D108BD9-81ED-4DB2-BD59-A6C34878D82A}">
                    <a16:rowId xmlns:a16="http://schemas.microsoft.com/office/drawing/2014/main" val="3278811040"/>
                  </a:ext>
                </a:extLst>
              </a:tr>
            </a:tbl>
          </a:graphicData>
        </a:graphic>
      </p:graphicFrame>
    </p:spTree>
    <p:extLst>
      <p:ext uri="{BB962C8B-B14F-4D97-AF65-F5344CB8AC3E}">
        <p14:creationId xmlns:p14="http://schemas.microsoft.com/office/powerpoint/2010/main" val="19545516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Task lifecycle</a:t>
            </a:r>
          </a:p>
        </p:txBody>
      </p:sp>
      <p:graphicFrame>
        <p:nvGraphicFramePr>
          <p:cNvPr id="21" name="Diagram 20"/>
          <p:cNvGraphicFramePr/>
          <p:nvPr>
            <p:extLst>
              <p:ext uri="{D42A27DB-BD31-4B8C-83A1-F6EECF244321}">
                <p14:modId xmlns:p14="http://schemas.microsoft.com/office/powerpoint/2010/main" val="2582268205"/>
              </p:ext>
            </p:extLst>
          </p:nvPr>
        </p:nvGraphicFramePr>
        <p:xfrm>
          <a:off x="587474" y="845189"/>
          <a:ext cx="10922453" cy="1579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e 4">
            <a:extLst>
              <a:ext uri="{FF2B5EF4-FFF2-40B4-BE49-F238E27FC236}">
                <a16:creationId xmlns:a16="http://schemas.microsoft.com/office/drawing/2014/main" id="{EE08BF76-E7C5-1B3E-2CAE-A3DC66A0D487}"/>
              </a:ext>
            </a:extLst>
          </p:cNvPr>
          <p:cNvGraphicFramePr>
            <a:graphicFrameLocks noGrp="1"/>
          </p:cNvGraphicFramePr>
          <p:nvPr>
            <p:extLst>
              <p:ext uri="{D42A27DB-BD31-4B8C-83A1-F6EECF244321}">
                <p14:modId xmlns:p14="http://schemas.microsoft.com/office/powerpoint/2010/main" val="1183100325"/>
              </p:ext>
            </p:extLst>
          </p:nvPr>
        </p:nvGraphicFramePr>
        <p:xfrm>
          <a:off x="598109" y="2592964"/>
          <a:ext cx="11039854" cy="3308824"/>
        </p:xfrm>
        <a:graphic>
          <a:graphicData uri="http://schemas.openxmlformats.org/drawingml/2006/table">
            <a:tbl>
              <a:tblPr firstRow="1" bandRow="1">
                <a:tableStyleId>{5940675A-B579-460E-94D1-54222C63F5DA}</a:tableStyleId>
              </a:tblPr>
              <a:tblGrid>
                <a:gridCol w="1318421">
                  <a:extLst>
                    <a:ext uri="{9D8B030D-6E8A-4147-A177-3AD203B41FA5}">
                      <a16:colId xmlns:a16="http://schemas.microsoft.com/office/drawing/2014/main" val="2880081606"/>
                    </a:ext>
                  </a:extLst>
                </a:gridCol>
                <a:gridCol w="9721433">
                  <a:extLst>
                    <a:ext uri="{9D8B030D-6E8A-4147-A177-3AD203B41FA5}">
                      <a16:colId xmlns:a16="http://schemas.microsoft.com/office/drawing/2014/main" val="1755717782"/>
                    </a:ext>
                  </a:extLst>
                </a:gridCol>
              </a:tblGrid>
              <a:tr h="504664">
                <a:tc>
                  <a:txBody>
                    <a:bodyPr/>
                    <a:lstStyle/>
                    <a:p>
                      <a:r>
                        <a:rPr lang="en-US" sz="1600" dirty="0"/>
                        <a:t>Draft</a:t>
                      </a:r>
                    </a:p>
                  </a:txBody>
                  <a:tcPr/>
                </a:tc>
                <a:tc>
                  <a:txBody>
                    <a:bodyPr/>
                    <a:lstStyle/>
                    <a:p>
                      <a:r>
                        <a:rPr lang="en-US" sz="1600" dirty="0"/>
                        <a:t>The case analyst </a:t>
                      </a:r>
                      <a:r>
                        <a:rPr lang="en-US" sz="1600" dirty="0">
                          <a:hlinkClick r:id="rId8"/>
                        </a:rPr>
                        <a:t>creates case tasks</a:t>
                      </a:r>
                      <a:r>
                        <a:rPr lang="en-US" sz="1600" dirty="0"/>
                        <a:t>, providing a description of the task required. Assigning a case task owner moves the case task into the ‘Assigned’ state.</a:t>
                      </a:r>
                    </a:p>
                  </a:txBody>
                  <a:tcPr/>
                </a:tc>
                <a:extLst>
                  <a:ext uri="{0D108BD9-81ED-4DB2-BD59-A6C34878D82A}">
                    <a16:rowId xmlns:a16="http://schemas.microsoft.com/office/drawing/2014/main" val="2620025845"/>
                  </a:ext>
                </a:extLst>
              </a:tr>
              <a:tr h="504664">
                <a:tc>
                  <a:txBody>
                    <a:bodyPr/>
                    <a:lstStyle/>
                    <a:p>
                      <a:r>
                        <a:rPr lang="en-US" sz="1600" b="0" i="0" kern="1200" dirty="0">
                          <a:solidFill>
                            <a:schemeClr val="tx1"/>
                          </a:solidFill>
                          <a:effectLst/>
                          <a:latin typeface="+mn-lt"/>
                          <a:ea typeface="+mn-ea"/>
                          <a:cs typeface="+mn-cs"/>
                        </a:rPr>
                        <a:t>Assigned</a:t>
                      </a:r>
                    </a:p>
                  </a:txBody>
                  <a:tcPr/>
                </a:tc>
                <a:tc>
                  <a:txBody>
                    <a:bodyPr/>
                    <a:lstStyle/>
                    <a:p>
                      <a:r>
                        <a:rPr lang="en-US" sz="1600" b="0" i="0" kern="1200" dirty="0">
                          <a:solidFill>
                            <a:schemeClr val="tx1"/>
                          </a:solidFill>
                          <a:effectLst/>
                          <a:latin typeface="+mn-lt"/>
                          <a:ea typeface="+mn-ea"/>
                          <a:cs typeface="+mn-cs"/>
                        </a:rPr>
                        <a:t>The case task owner reviews the details of the case task and clicks on ‘Accept work’, moving the task into ‘Work in Progress.’</a:t>
                      </a:r>
                    </a:p>
                  </a:txBody>
                  <a:tcPr/>
                </a:tc>
                <a:extLst>
                  <a:ext uri="{0D108BD9-81ED-4DB2-BD59-A6C34878D82A}">
                    <a16:rowId xmlns:a16="http://schemas.microsoft.com/office/drawing/2014/main" val="2964592071"/>
                  </a:ext>
                </a:extLst>
              </a:tr>
              <a:tr h="504664">
                <a:tc>
                  <a:txBody>
                    <a:bodyPr/>
                    <a:lstStyle/>
                    <a:p>
                      <a:r>
                        <a:rPr lang="en-US" sz="1600" dirty="0"/>
                        <a:t>Work in Progress</a:t>
                      </a:r>
                    </a:p>
                  </a:txBody>
                  <a:tcPr/>
                </a:tc>
                <a:tc>
                  <a:txBody>
                    <a:bodyPr/>
                    <a:lstStyle/>
                    <a:p>
                      <a:r>
                        <a:rPr lang="en-US" sz="1600" b="0" i="0" kern="1200" dirty="0">
                          <a:solidFill>
                            <a:schemeClr val="tx1"/>
                          </a:solidFill>
                          <a:effectLst/>
                          <a:latin typeface="+mn-lt"/>
                          <a:ea typeface="+mn-ea"/>
                          <a:cs typeface="+mn-cs"/>
                        </a:rPr>
                        <a:t>If a </a:t>
                      </a:r>
                      <a:r>
                        <a:rPr lang="en-US" sz="1600" b="0" i="0" kern="1200" dirty="0">
                          <a:solidFill>
                            <a:schemeClr val="tx1"/>
                          </a:solidFill>
                          <a:effectLst/>
                          <a:latin typeface="+mn-lt"/>
                          <a:ea typeface="+mn-ea"/>
                          <a:cs typeface="+mn-cs"/>
                          <a:hlinkClick r:id="rId9"/>
                        </a:rPr>
                        <a:t>case task </a:t>
                      </a:r>
                      <a:r>
                        <a:rPr lang="en-US" sz="1600" b="0" i="0" kern="1200" dirty="0">
                          <a:solidFill>
                            <a:schemeClr val="tx1"/>
                          </a:solidFill>
                          <a:effectLst/>
                          <a:latin typeface="+mn-lt"/>
                          <a:ea typeface="+mn-ea"/>
                          <a:cs typeface="+mn-cs"/>
                        </a:rPr>
                        <a:t>is the Assessment type, the case task owner must take an assessment to determine the losses that were incurred from a case. If the case task is the Investigation type or Others type, the case task owner provides observations and submits the case for review to the case analyst by selecting the ‘Ready for review’ button.</a:t>
                      </a:r>
                    </a:p>
                  </a:txBody>
                  <a:tcPr/>
                </a:tc>
                <a:extLst>
                  <a:ext uri="{0D108BD9-81ED-4DB2-BD59-A6C34878D82A}">
                    <a16:rowId xmlns:a16="http://schemas.microsoft.com/office/drawing/2014/main" val="2306211927"/>
                  </a:ext>
                </a:extLst>
              </a:tr>
              <a:tr h="504664">
                <a:tc>
                  <a:txBody>
                    <a:bodyPr/>
                    <a:lstStyle/>
                    <a:p>
                      <a:r>
                        <a:rPr lang="en-US" sz="1600" dirty="0"/>
                        <a:t>Review</a:t>
                      </a:r>
                    </a:p>
                  </a:txBody>
                  <a:tcPr/>
                </a:tc>
                <a:tc>
                  <a:txBody>
                    <a:bodyPr/>
                    <a:lstStyle/>
                    <a:p>
                      <a:r>
                        <a:rPr lang="en-US" sz="1600" b="0" i="0" kern="1200" dirty="0">
                          <a:solidFill>
                            <a:schemeClr val="tx1"/>
                          </a:solidFill>
                          <a:effectLst/>
                          <a:latin typeface="+mn-lt"/>
                          <a:ea typeface="+mn-ea"/>
                          <a:cs typeface="+mn-cs"/>
                        </a:rPr>
                        <a:t>The case analyst reviews the case task and can either select ‘Complete’ moving the case task to Closed or send back to the task owner as ‘Work in Progress’ requesting revisions.</a:t>
                      </a:r>
                    </a:p>
                  </a:txBody>
                  <a:tcPr/>
                </a:tc>
                <a:extLst>
                  <a:ext uri="{0D108BD9-81ED-4DB2-BD59-A6C34878D82A}">
                    <a16:rowId xmlns:a16="http://schemas.microsoft.com/office/drawing/2014/main" val="2084968559"/>
                  </a:ext>
                </a:extLst>
              </a:tr>
              <a:tr h="504664">
                <a:tc>
                  <a:txBody>
                    <a:bodyPr/>
                    <a:lstStyle/>
                    <a:p>
                      <a:r>
                        <a:rPr lang="en-US" sz="1600" dirty="0"/>
                        <a:t>Closed</a:t>
                      </a:r>
                    </a:p>
                  </a:txBody>
                  <a:tcPr/>
                </a:tc>
                <a:tc>
                  <a:txBody>
                    <a:bodyPr/>
                    <a:lstStyle/>
                    <a:p>
                      <a:r>
                        <a:rPr lang="en-US" sz="1600" dirty="0"/>
                        <a:t>Case task is closed by the case analyst on successful completion.</a:t>
                      </a:r>
                    </a:p>
                  </a:txBody>
                  <a:tcPr/>
                </a:tc>
                <a:extLst>
                  <a:ext uri="{0D108BD9-81ED-4DB2-BD59-A6C34878D82A}">
                    <a16:rowId xmlns:a16="http://schemas.microsoft.com/office/drawing/2014/main" val="673388715"/>
                  </a:ext>
                </a:extLst>
              </a:tr>
            </a:tbl>
          </a:graphicData>
        </a:graphic>
      </p:graphicFrame>
    </p:spTree>
    <p:extLst>
      <p:ext uri="{BB962C8B-B14F-4D97-AF65-F5344CB8AC3E}">
        <p14:creationId xmlns:p14="http://schemas.microsoft.com/office/powerpoint/2010/main" val="2842431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740C1F2-E759-63DD-8C50-F0FB3AA50B10}"/>
              </a:ext>
            </a:extLst>
          </p:cNvPr>
          <p:cNvSpPr/>
          <p:nvPr/>
        </p:nvSpPr>
        <p:spPr>
          <a:xfrm>
            <a:off x="8416468" y="952501"/>
            <a:ext cx="3662629" cy="48695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 name="Title 1">
            <a:extLst>
              <a:ext uri="{FF2B5EF4-FFF2-40B4-BE49-F238E27FC236}">
                <a16:creationId xmlns:a16="http://schemas.microsoft.com/office/drawing/2014/main" id="{969967A8-646B-0361-5C1B-A7A156E16C7E}"/>
              </a:ext>
            </a:extLst>
          </p:cNvPr>
          <p:cNvSpPr>
            <a:spLocks noGrp="1"/>
          </p:cNvSpPr>
          <p:nvPr>
            <p:ph type="title"/>
          </p:nvPr>
        </p:nvSpPr>
        <p:spPr>
          <a:xfrm>
            <a:off x="257864" y="163784"/>
            <a:ext cx="11188711" cy="1195883"/>
          </a:xfrm>
        </p:spPr>
        <p:txBody>
          <a:bodyPr/>
          <a:lstStyle/>
          <a:p>
            <a:r>
              <a:rPr lang="en-US" dirty="0"/>
              <a:t>Report a compliance case</a:t>
            </a:r>
          </a:p>
        </p:txBody>
      </p:sp>
      <p:sp>
        <p:nvSpPr>
          <p:cNvPr id="5" name="Text Placeholder 10">
            <a:extLst>
              <a:ext uri="{FF2B5EF4-FFF2-40B4-BE49-F238E27FC236}">
                <a16:creationId xmlns:a16="http://schemas.microsoft.com/office/drawing/2014/main" id="{CAFB2D43-AFDE-5EC1-8761-4B30405E33FA}"/>
              </a:ext>
            </a:extLst>
          </p:cNvPr>
          <p:cNvSpPr txBox="1">
            <a:spLocks/>
          </p:cNvSpPr>
          <p:nvPr/>
        </p:nvSpPr>
        <p:spPr>
          <a:xfrm>
            <a:off x="8296741" y="1613586"/>
            <a:ext cx="3662629" cy="842839"/>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6766">
              <a:spcBef>
                <a:spcPts val="0"/>
              </a:spcBef>
              <a:spcAft>
                <a:spcPts val="1200"/>
              </a:spcAft>
              <a:buClr>
                <a:srgbClr val="61D84E"/>
              </a:buClr>
              <a:buNone/>
              <a:defRPr/>
            </a:pPr>
            <a:endParaRPr lang="en-US" sz="1600" b="1" dirty="0">
              <a:latin typeface="Century Gothic" panose="020F0302020204030204"/>
            </a:endParaRPr>
          </a:p>
        </p:txBody>
      </p:sp>
      <p:sp>
        <p:nvSpPr>
          <p:cNvPr id="7" name="TextBox 6">
            <a:extLst>
              <a:ext uri="{FF2B5EF4-FFF2-40B4-BE49-F238E27FC236}">
                <a16:creationId xmlns:a16="http://schemas.microsoft.com/office/drawing/2014/main" id="{D3701DBA-CDFA-A5E4-CA89-4A27389A2EE9}"/>
              </a:ext>
            </a:extLst>
          </p:cNvPr>
          <p:cNvSpPr txBox="1"/>
          <p:nvPr/>
        </p:nvSpPr>
        <p:spPr>
          <a:xfrm>
            <a:off x="8558725" y="1572479"/>
            <a:ext cx="3069464" cy="3293209"/>
          </a:xfrm>
          <a:prstGeom prst="rect">
            <a:avLst/>
          </a:prstGeom>
          <a:noFill/>
        </p:spPr>
        <p:txBody>
          <a:bodyPr wrap="square">
            <a:spAutoFit/>
          </a:bodyPr>
          <a:lstStyle/>
          <a:p>
            <a:pPr marL="285750" indent="-285750">
              <a:buFont typeface="Arial" panose="020B0604020202020204" pitchFamily="34" charset="0"/>
              <a:buChar char="•"/>
            </a:pPr>
            <a:r>
              <a:rPr lang="en-US" sz="1600" dirty="0"/>
              <a:t>Click ‘Report a Compliance Case’ in the employee center</a:t>
            </a:r>
          </a:p>
          <a:p>
            <a:endParaRPr lang="en-US" sz="1600" dirty="0"/>
          </a:p>
          <a:p>
            <a:pPr marL="285750" indent="-285750">
              <a:buFont typeface="Arial" panose="020B0604020202020204" pitchFamily="34" charset="0"/>
              <a:buChar char="•"/>
            </a:pPr>
            <a:r>
              <a:rPr lang="en-US" sz="1600" dirty="0"/>
              <a:t>Employees can report any compliance case that requires the compliance teams’ attention.</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APIs available to integrate with ServiceNow &amp; 3rd party products​</a:t>
            </a:r>
          </a:p>
        </p:txBody>
      </p:sp>
      <p:pic>
        <p:nvPicPr>
          <p:cNvPr id="6" name="Picture 5">
            <a:extLst>
              <a:ext uri="{FF2B5EF4-FFF2-40B4-BE49-F238E27FC236}">
                <a16:creationId xmlns:a16="http://schemas.microsoft.com/office/drawing/2014/main" id="{0F4F15F2-8CE4-D4BD-73E5-D506C47EFE16}"/>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560636" y="2533166"/>
            <a:ext cx="3240437" cy="2106486"/>
          </a:xfrm>
          <a:prstGeom prst="rect">
            <a:avLst/>
          </a:prstGeom>
          <a:ln w="6350">
            <a:solidFill>
              <a:schemeClr val="tx1"/>
            </a:solidFill>
          </a:ln>
          <a:effectLst/>
        </p:spPr>
      </p:pic>
      <p:pic>
        <p:nvPicPr>
          <p:cNvPr id="9" name="Picture 8">
            <a:extLst>
              <a:ext uri="{FF2B5EF4-FFF2-40B4-BE49-F238E27FC236}">
                <a16:creationId xmlns:a16="http://schemas.microsoft.com/office/drawing/2014/main" id="{88B859F3-E8BA-3C69-D493-F0A746E4DB1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60944" y="1395662"/>
            <a:ext cx="4287209" cy="4426404"/>
          </a:xfrm>
          <a:prstGeom prst="rect">
            <a:avLst/>
          </a:prstGeom>
          <a:ln w="6350">
            <a:solidFill>
              <a:schemeClr val="tx1"/>
            </a:solidFill>
          </a:ln>
          <a:effectLst/>
        </p:spPr>
      </p:pic>
    </p:spTree>
    <p:extLst>
      <p:ext uri="{BB962C8B-B14F-4D97-AF65-F5344CB8AC3E}">
        <p14:creationId xmlns:p14="http://schemas.microsoft.com/office/powerpoint/2010/main" val="41753810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9DCEE-5B14-2C18-0F4A-091A682A6333}"/>
              </a:ext>
            </a:extLst>
          </p:cNvPr>
          <p:cNvSpPr>
            <a:spLocks noGrp="1"/>
          </p:cNvSpPr>
          <p:nvPr>
            <p:ph type="title"/>
          </p:nvPr>
        </p:nvSpPr>
        <p:spPr/>
        <p:txBody>
          <a:bodyPr/>
          <a:lstStyle/>
          <a:p>
            <a:r>
              <a:rPr lang="en-US" dirty="0"/>
              <a:t>Compliance case: investigate</a:t>
            </a:r>
          </a:p>
        </p:txBody>
      </p:sp>
      <p:pic>
        <p:nvPicPr>
          <p:cNvPr id="3" name="Picture 2">
            <a:extLst>
              <a:ext uri="{FF2B5EF4-FFF2-40B4-BE49-F238E27FC236}">
                <a16:creationId xmlns:a16="http://schemas.microsoft.com/office/drawing/2014/main" id="{9430173B-3F3C-43D1-A42A-A5FAF7FA318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824"/>
          <a:stretch/>
        </p:blipFill>
        <p:spPr>
          <a:xfrm>
            <a:off x="550863" y="1557426"/>
            <a:ext cx="5415834" cy="4438381"/>
          </a:xfrm>
          <a:prstGeom prst="rect">
            <a:avLst/>
          </a:prstGeom>
          <a:ln w="6350">
            <a:solidFill>
              <a:schemeClr val="tx1"/>
            </a:solidFill>
          </a:ln>
          <a:effectLst/>
        </p:spPr>
      </p:pic>
      <p:pic>
        <p:nvPicPr>
          <p:cNvPr id="4" name="Picture 3">
            <a:extLst>
              <a:ext uri="{FF2B5EF4-FFF2-40B4-BE49-F238E27FC236}">
                <a16:creationId xmlns:a16="http://schemas.microsoft.com/office/drawing/2014/main" id="{207D892D-FD70-F765-BE3A-07B4370CAD8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094412" y="1545269"/>
            <a:ext cx="5415834" cy="4439101"/>
          </a:xfrm>
          <a:prstGeom prst="rect">
            <a:avLst/>
          </a:prstGeom>
          <a:ln w="6350">
            <a:solidFill>
              <a:schemeClr val="tx1"/>
            </a:solidFill>
          </a:ln>
          <a:effectLst/>
        </p:spPr>
      </p:pic>
      <p:sp>
        <p:nvSpPr>
          <p:cNvPr id="10" name="Oval 9">
            <a:extLst>
              <a:ext uri="{FF2B5EF4-FFF2-40B4-BE49-F238E27FC236}">
                <a16:creationId xmlns:a16="http://schemas.microsoft.com/office/drawing/2014/main" id="{CAD7A954-B023-2EF6-23AC-E965551FD806}"/>
              </a:ext>
            </a:extLst>
          </p:cNvPr>
          <p:cNvSpPr/>
          <p:nvPr/>
        </p:nvSpPr>
        <p:spPr>
          <a:xfrm>
            <a:off x="2712598" y="2528432"/>
            <a:ext cx="2965188" cy="1690577"/>
          </a:xfrm>
          <a:prstGeom prst="ellipse">
            <a:avLst/>
          </a:prstGeom>
          <a:solidFill>
            <a:srgbClr val="90CCD3">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7" name="TextBox 6">
            <a:extLst>
              <a:ext uri="{FF2B5EF4-FFF2-40B4-BE49-F238E27FC236}">
                <a16:creationId xmlns:a16="http://schemas.microsoft.com/office/drawing/2014/main" id="{52235FC5-ED34-E028-6C36-5BB36D1D4FD3}"/>
              </a:ext>
            </a:extLst>
          </p:cNvPr>
          <p:cNvSpPr txBox="1"/>
          <p:nvPr/>
        </p:nvSpPr>
        <p:spPr>
          <a:xfrm>
            <a:off x="3012320" y="2788946"/>
            <a:ext cx="2541181" cy="1169551"/>
          </a:xfrm>
          <a:prstGeom prst="rect">
            <a:avLst/>
          </a:prstGeom>
          <a:noFill/>
        </p:spPr>
        <p:txBody>
          <a:bodyPr wrap="square">
            <a:spAutoFit/>
          </a:bodyPr>
          <a:lstStyle/>
          <a:p>
            <a:pPr defTabSz="456766">
              <a:buClr>
                <a:srgbClr val="61D84E"/>
              </a:buClr>
              <a:defRPr/>
            </a:pPr>
            <a:r>
              <a:rPr lang="en-US" sz="1000" b="1" dirty="0">
                <a:latin typeface="Century Gothic" panose="020F0302020204030204"/>
              </a:rPr>
              <a:t>Capture key details related to</a:t>
            </a:r>
          </a:p>
          <a:p>
            <a:pPr defTabSz="456766">
              <a:buClr>
                <a:srgbClr val="61D84E"/>
              </a:buClr>
              <a:defRPr/>
            </a:pPr>
            <a:r>
              <a:rPr lang="en-US" sz="1000" b="1" dirty="0">
                <a:latin typeface="Century Gothic" panose="020F0302020204030204"/>
              </a:rPr>
              <a:t>case such as</a:t>
            </a:r>
            <a:r>
              <a:rPr lang="en-US" sz="1000" dirty="0">
                <a:latin typeface="Century Gothic" panose="020F0302020204030204"/>
              </a:rPr>
              <a:t>:</a:t>
            </a:r>
          </a:p>
          <a:p>
            <a:pPr indent="-172878" defTabSz="456766">
              <a:buClr>
                <a:schemeClr val="tx1"/>
              </a:buClr>
              <a:buFont typeface="Arial" panose="020B0604020202020204" pitchFamily="34" charset="0"/>
              <a:buChar char="•"/>
              <a:defRPr/>
            </a:pPr>
            <a:r>
              <a:rPr lang="en-US" sz="1000" dirty="0">
                <a:latin typeface="Century Gothic" panose="020F0302020204030204"/>
              </a:rPr>
              <a:t>Impacted business units &amp; locations</a:t>
            </a:r>
          </a:p>
          <a:p>
            <a:pPr indent="-172878" defTabSz="456766">
              <a:buClr>
                <a:schemeClr val="tx1"/>
              </a:buClr>
              <a:buFont typeface="Arial" panose="020B0604020202020204" pitchFamily="34" charset="0"/>
              <a:buChar char="•"/>
              <a:defRPr/>
            </a:pPr>
            <a:r>
              <a:rPr lang="en-US" sz="1000" dirty="0">
                <a:latin typeface="Century Gothic" panose="020F0302020204030204"/>
              </a:rPr>
              <a:t>Breach status &amp; breach significance date</a:t>
            </a:r>
          </a:p>
          <a:p>
            <a:pPr indent="-172878" defTabSz="456766">
              <a:buClr>
                <a:schemeClr val="tx1"/>
              </a:buClr>
              <a:buFont typeface="Arial" panose="020B0604020202020204" pitchFamily="34" charset="0"/>
              <a:buChar char="•"/>
              <a:defRPr/>
            </a:pPr>
            <a:r>
              <a:rPr lang="en-US" sz="1000" dirty="0">
                <a:latin typeface="Century Gothic" panose="020F0302020204030204"/>
              </a:rPr>
              <a:t>Case Schedules</a:t>
            </a:r>
          </a:p>
          <a:p>
            <a:pPr indent="-172878" defTabSz="456766">
              <a:buClr>
                <a:schemeClr val="tx1"/>
              </a:buClr>
              <a:buFont typeface="Arial" panose="020B0604020202020204" pitchFamily="34" charset="0"/>
              <a:buChar char="•"/>
              <a:defRPr/>
            </a:pPr>
            <a:r>
              <a:rPr lang="en-US" sz="1000" dirty="0">
                <a:latin typeface="Century Gothic" panose="020F0302020204030204"/>
              </a:rPr>
              <a:t>Impacted /related areas</a:t>
            </a:r>
            <a:endParaRPr lang="en-US" sz="1000" dirty="0"/>
          </a:p>
        </p:txBody>
      </p:sp>
      <p:sp>
        <p:nvSpPr>
          <p:cNvPr id="11" name="Oval 10">
            <a:extLst>
              <a:ext uri="{FF2B5EF4-FFF2-40B4-BE49-F238E27FC236}">
                <a16:creationId xmlns:a16="http://schemas.microsoft.com/office/drawing/2014/main" id="{8B047AC5-166A-E6F9-66FA-D0DF6848636D}"/>
              </a:ext>
            </a:extLst>
          </p:cNvPr>
          <p:cNvSpPr/>
          <p:nvPr/>
        </p:nvSpPr>
        <p:spPr>
          <a:xfrm>
            <a:off x="8484683" y="2589027"/>
            <a:ext cx="2936462" cy="1679945"/>
          </a:xfrm>
          <a:prstGeom prst="ellipse">
            <a:avLst/>
          </a:prstGeom>
          <a:solidFill>
            <a:srgbClr val="90CCD3">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766">
              <a:buClr>
                <a:srgbClr val="61D84E"/>
              </a:buClr>
              <a:defRPr/>
            </a:pPr>
            <a:endParaRPr lang="en-US" sz="1000" dirty="0">
              <a:solidFill>
                <a:schemeClr val="tx1"/>
              </a:solidFill>
            </a:endParaRPr>
          </a:p>
        </p:txBody>
      </p:sp>
      <p:sp>
        <p:nvSpPr>
          <p:cNvPr id="13" name="TextBox 12">
            <a:extLst>
              <a:ext uri="{FF2B5EF4-FFF2-40B4-BE49-F238E27FC236}">
                <a16:creationId xmlns:a16="http://schemas.microsoft.com/office/drawing/2014/main" id="{8C50566F-9A5B-B44D-13CC-1F97DABAAA8C}"/>
              </a:ext>
            </a:extLst>
          </p:cNvPr>
          <p:cNvSpPr txBox="1"/>
          <p:nvPr/>
        </p:nvSpPr>
        <p:spPr>
          <a:xfrm>
            <a:off x="8735195" y="2712229"/>
            <a:ext cx="2563034" cy="1323439"/>
          </a:xfrm>
          <a:prstGeom prst="rect">
            <a:avLst/>
          </a:prstGeom>
          <a:noFill/>
        </p:spPr>
        <p:txBody>
          <a:bodyPr wrap="square">
            <a:spAutoFit/>
          </a:bodyPr>
          <a:lstStyle/>
          <a:p>
            <a:pPr algn="ctr" defTabSz="456766">
              <a:buClr>
                <a:srgbClr val="61D84E"/>
              </a:buClr>
              <a:defRPr/>
            </a:pPr>
            <a:r>
              <a:rPr lang="en-US" sz="1000" b="1" dirty="0">
                <a:solidFill>
                  <a:schemeClr val="tx1"/>
                </a:solidFill>
              </a:rPr>
              <a:t>Timeline displays</a:t>
            </a:r>
          </a:p>
          <a:p>
            <a:pPr defTabSz="456766">
              <a:buClr>
                <a:srgbClr val="61D84E"/>
              </a:buClr>
              <a:defRPr/>
            </a:pPr>
            <a:r>
              <a:rPr lang="en-US" sz="1000" b="1" dirty="0">
                <a:solidFill>
                  <a:schemeClr val="tx1"/>
                </a:solidFill>
              </a:rPr>
              <a:t>key schedules and milestones of the case lifecycle such as:</a:t>
            </a:r>
          </a:p>
          <a:p>
            <a:pPr marL="171450" indent="-171450" defTabSz="456766">
              <a:buClr>
                <a:schemeClr val="tx1"/>
              </a:buClr>
              <a:buFont typeface="Arial" panose="020B0604020202020204" pitchFamily="34" charset="0"/>
              <a:buChar char="•"/>
              <a:defRPr/>
            </a:pPr>
            <a:r>
              <a:rPr lang="en-US" sz="1000" dirty="0">
                <a:solidFill>
                  <a:schemeClr val="tx1"/>
                </a:solidFill>
              </a:rPr>
              <a:t>When was the case discovered vs its occurrence</a:t>
            </a:r>
          </a:p>
          <a:p>
            <a:pPr marL="171450" indent="-171450" defTabSz="456766">
              <a:buClr>
                <a:schemeClr val="tx1"/>
              </a:buClr>
              <a:buFont typeface="Arial" panose="020B0604020202020204" pitchFamily="34" charset="0"/>
              <a:buChar char="•"/>
              <a:defRPr/>
            </a:pPr>
            <a:r>
              <a:rPr lang="en-US" sz="1000" dirty="0">
                <a:solidFill>
                  <a:schemeClr val="tx1"/>
                </a:solidFill>
              </a:rPr>
              <a:t>Case SLA vs actual case closure date</a:t>
            </a:r>
          </a:p>
          <a:p>
            <a:pPr marL="171450" indent="-171450" defTabSz="456766">
              <a:buClr>
                <a:schemeClr val="tx1"/>
              </a:buClr>
              <a:buFont typeface="Arial" panose="020B0604020202020204" pitchFamily="34" charset="0"/>
              <a:buChar char="•"/>
              <a:defRPr/>
            </a:pPr>
            <a:r>
              <a:rPr lang="en-US" sz="1000" dirty="0">
                <a:solidFill>
                  <a:schemeClr val="tx1"/>
                </a:solidFill>
              </a:rPr>
              <a:t>Investigation plan vs actual dates</a:t>
            </a:r>
          </a:p>
        </p:txBody>
      </p:sp>
    </p:spTree>
    <p:extLst>
      <p:ext uri="{BB962C8B-B14F-4D97-AF65-F5344CB8AC3E}">
        <p14:creationId xmlns:p14="http://schemas.microsoft.com/office/powerpoint/2010/main" val="34775253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826C0B9-E61F-D7F4-7D08-61E334FB7752}"/>
              </a:ext>
            </a:extLst>
          </p:cNvPr>
          <p:cNvSpPr/>
          <p:nvPr/>
        </p:nvSpPr>
        <p:spPr>
          <a:xfrm>
            <a:off x="8425896" y="952500"/>
            <a:ext cx="3662630" cy="52165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 name="Title 1">
            <a:extLst>
              <a:ext uri="{FF2B5EF4-FFF2-40B4-BE49-F238E27FC236}">
                <a16:creationId xmlns:a16="http://schemas.microsoft.com/office/drawing/2014/main" id="{14A4F2D5-18B3-CF22-949E-12229855FCA1}"/>
              </a:ext>
            </a:extLst>
          </p:cNvPr>
          <p:cNvSpPr>
            <a:spLocks noGrp="1"/>
          </p:cNvSpPr>
          <p:nvPr>
            <p:ph type="title"/>
          </p:nvPr>
        </p:nvSpPr>
        <p:spPr>
          <a:xfrm>
            <a:off x="247233" y="247325"/>
            <a:ext cx="11188711" cy="1195883"/>
          </a:xfrm>
        </p:spPr>
        <p:txBody>
          <a:bodyPr/>
          <a:lstStyle/>
          <a:p>
            <a:r>
              <a:rPr lang="en-US" dirty="0"/>
              <a:t>Compliance case: investigate</a:t>
            </a:r>
          </a:p>
        </p:txBody>
      </p:sp>
      <p:pic>
        <p:nvPicPr>
          <p:cNvPr id="3" name="Picture 2">
            <a:extLst>
              <a:ext uri="{FF2B5EF4-FFF2-40B4-BE49-F238E27FC236}">
                <a16:creationId xmlns:a16="http://schemas.microsoft.com/office/drawing/2014/main" id="{09C645CD-E995-8135-D429-640D20D1FB96}"/>
              </a:ext>
            </a:extLst>
          </p:cNvPr>
          <p:cNvPicPr>
            <a:picLocks noChangeAspect="1"/>
          </p:cNvPicPr>
          <p:nvPr/>
        </p:nvPicPr>
        <p:blipFill>
          <a:blip r:embed="rId2"/>
          <a:stretch>
            <a:fillRect/>
          </a:stretch>
        </p:blipFill>
        <p:spPr>
          <a:xfrm>
            <a:off x="546100" y="1537175"/>
            <a:ext cx="7658497" cy="4070495"/>
          </a:xfrm>
          <a:prstGeom prst="rect">
            <a:avLst/>
          </a:prstGeom>
          <a:ln w="6350">
            <a:solidFill>
              <a:schemeClr val="tx1"/>
            </a:solidFill>
          </a:ln>
          <a:effectLst/>
        </p:spPr>
      </p:pic>
      <p:sp>
        <p:nvSpPr>
          <p:cNvPr id="5" name="TextBox 4">
            <a:extLst>
              <a:ext uri="{FF2B5EF4-FFF2-40B4-BE49-F238E27FC236}">
                <a16:creationId xmlns:a16="http://schemas.microsoft.com/office/drawing/2014/main" id="{4D00B5EC-7D54-A452-9F76-3228345282D4}"/>
              </a:ext>
            </a:extLst>
          </p:cNvPr>
          <p:cNvSpPr txBox="1"/>
          <p:nvPr/>
        </p:nvSpPr>
        <p:spPr>
          <a:xfrm>
            <a:off x="8608923" y="1479541"/>
            <a:ext cx="3251380" cy="4185761"/>
          </a:xfrm>
          <a:prstGeom prst="rect">
            <a:avLst/>
          </a:prstGeom>
          <a:noFill/>
        </p:spPr>
        <p:txBody>
          <a:bodyPr wrap="square">
            <a:spAutoFit/>
          </a:bodyPr>
          <a:lstStyle/>
          <a:p>
            <a:pPr defTabSz="456766">
              <a:spcAft>
                <a:spcPts val="1200"/>
              </a:spcAft>
              <a:buClr>
                <a:srgbClr val="61D84E"/>
              </a:buClr>
              <a:defRPr/>
            </a:pPr>
            <a:r>
              <a:rPr lang="en-US" sz="1600" dirty="0"/>
              <a:t>Collaborate with various teams using case tasks to:</a:t>
            </a:r>
          </a:p>
          <a:p>
            <a:pPr marL="742790" lvl="1" indent="-285750" fontAlgn="base">
              <a:buClr>
                <a:schemeClr val="tx1"/>
              </a:buClr>
              <a:buFont typeface="Arial" panose="020B0604020202020204" pitchFamily="34" charset="0"/>
              <a:buChar char="•"/>
            </a:pPr>
            <a:r>
              <a:rPr lang="en-US" sz="1600" dirty="0"/>
              <a:t>Conduct assessments​</a:t>
            </a:r>
          </a:p>
          <a:p>
            <a:pPr marL="742790" lvl="1" indent="-285750" fontAlgn="base">
              <a:buClr>
                <a:schemeClr val="tx1"/>
              </a:buClr>
              <a:buFont typeface="Arial" panose="020B0604020202020204" pitchFamily="34" charset="0"/>
              <a:buChar char="•"/>
            </a:pPr>
            <a:r>
              <a:rPr lang="en-US" sz="1600" dirty="0"/>
              <a:t>Investigation</a:t>
            </a:r>
          </a:p>
          <a:p>
            <a:pPr marL="742790" lvl="1" indent="-285750" fontAlgn="base">
              <a:buClr>
                <a:schemeClr val="tx1"/>
              </a:buClr>
              <a:buFont typeface="Arial" panose="020B0604020202020204" pitchFamily="34" charset="0"/>
              <a:buChar char="•"/>
            </a:pPr>
            <a:r>
              <a:rPr lang="en-US" sz="1600" dirty="0"/>
              <a:t>Gather evidence ​</a:t>
            </a:r>
          </a:p>
          <a:p>
            <a:pPr marL="742790" lvl="1" indent="-285750" fontAlgn="base">
              <a:buClr>
                <a:schemeClr val="tx1"/>
              </a:buClr>
              <a:buFont typeface="Arial" panose="020B0604020202020204" pitchFamily="34" charset="0"/>
              <a:buChar char="•"/>
            </a:pPr>
            <a:r>
              <a:rPr lang="en-US" sz="1600" dirty="0"/>
              <a:t>Capture observations</a:t>
            </a:r>
          </a:p>
          <a:p>
            <a:endParaRPr lang="en-US" sz="1600" dirty="0"/>
          </a:p>
          <a:p>
            <a:endParaRPr lang="en-US" sz="1600" dirty="0"/>
          </a:p>
          <a:p>
            <a:r>
              <a:rPr lang="en-US" sz="1600" dirty="0"/>
              <a:t>Record impacted / related areas that need to be addressed such as​;</a:t>
            </a:r>
          </a:p>
          <a:p>
            <a:pPr marL="742790" lvl="1" indent="-285750" fontAlgn="base">
              <a:buClr>
                <a:schemeClr val="tx1"/>
              </a:buClr>
              <a:buFont typeface="Arial" panose="020B0604020202020204" pitchFamily="34" charset="0"/>
              <a:buChar char="•"/>
            </a:pPr>
            <a:r>
              <a:rPr lang="en-US" sz="1600" dirty="0"/>
              <a:t>Policies &amp; Regulations​</a:t>
            </a:r>
          </a:p>
          <a:p>
            <a:pPr marL="742790" lvl="1" indent="-285750" fontAlgn="base">
              <a:buClr>
                <a:schemeClr val="tx1"/>
              </a:buClr>
              <a:buFont typeface="Arial" panose="020B0604020202020204" pitchFamily="34" charset="0"/>
              <a:buChar char="•"/>
            </a:pPr>
            <a:r>
              <a:rPr lang="en-US" sz="1600" dirty="0"/>
              <a:t>Citations</a:t>
            </a:r>
          </a:p>
          <a:p>
            <a:pPr marL="742790" lvl="1" indent="-285750" fontAlgn="base">
              <a:buClr>
                <a:schemeClr val="tx1"/>
              </a:buClr>
              <a:buFont typeface="Arial" panose="020B0604020202020204" pitchFamily="34" charset="0"/>
              <a:buChar char="•"/>
            </a:pPr>
            <a:r>
              <a:rPr lang="en-US" sz="1600" dirty="0"/>
              <a:t>IT Assets​</a:t>
            </a:r>
          </a:p>
          <a:p>
            <a:pPr marL="742790" lvl="1" indent="-285750" fontAlgn="base">
              <a:buClr>
                <a:schemeClr val="tx1"/>
              </a:buClr>
              <a:buFont typeface="Arial" panose="020B0604020202020204" pitchFamily="34" charset="0"/>
              <a:buChar char="•"/>
            </a:pPr>
            <a:r>
              <a:rPr lang="en-US" sz="1600" dirty="0"/>
              <a:t>Business Units</a:t>
            </a:r>
          </a:p>
          <a:p>
            <a:pPr marL="742790" lvl="1" indent="-285750" fontAlgn="base">
              <a:buClr>
                <a:schemeClr val="tx1"/>
              </a:buClr>
              <a:buFont typeface="Arial" panose="020B0604020202020204" pitchFamily="34" charset="0"/>
              <a:buChar char="•"/>
            </a:pPr>
            <a:r>
              <a:rPr lang="en-US" sz="1600" dirty="0"/>
              <a:t>Controls</a:t>
            </a:r>
          </a:p>
        </p:txBody>
      </p:sp>
    </p:spTree>
    <p:extLst>
      <p:ext uri="{BB962C8B-B14F-4D97-AF65-F5344CB8AC3E}">
        <p14:creationId xmlns:p14="http://schemas.microsoft.com/office/powerpoint/2010/main" val="31191240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9DCEE-5B14-2C18-0F4A-091A682A6333}"/>
              </a:ext>
            </a:extLst>
          </p:cNvPr>
          <p:cNvSpPr>
            <a:spLocks noGrp="1"/>
          </p:cNvSpPr>
          <p:nvPr>
            <p:ph type="title"/>
          </p:nvPr>
        </p:nvSpPr>
        <p:spPr/>
        <p:txBody>
          <a:bodyPr/>
          <a:lstStyle/>
          <a:p>
            <a:r>
              <a:rPr lang="en-US" dirty="0"/>
              <a:t>Compliance case: Export to PDF</a:t>
            </a:r>
          </a:p>
        </p:txBody>
      </p:sp>
      <p:pic>
        <p:nvPicPr>
          <p:cNvPr id="5" name="Picture 4">
            <a:extLst>
              <a:ext uri="{FF2B5EF4-FFF2-40B4-BE49-F238E27FC236}">
                <a16:creationId xmlns:a16="http://schemas.microsoft.com/office/drawing/2014/main" id="{4A073F2A-FA94-1E49-F095-32D063260B2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0863" y="1507260"/>
            <a:ext cx="7002141" cy="1832999"/>
          </a:xfrm>
          <a:prstGeom prst="rect">
            <a:avLst/>
          </a:prstGeom>
          <a:ln w="6350">
            <a:solidFill>
              <a:schemeClr val="tx1"/>
            </a:solidFill>
          </a:ln>
          <a:effectLst/>
        </p:spPr>
      </p:pic>
      <p:pic>
        <p:nvPicPr>
          <p:cNvPr id="6" name="Picture 5">
            <a:extLst>
              <a:ext uri="{FF2B5EF4-FFF2-40B4-BE49-F238E27FC236}">
                <a16:creationId xmlns:a16="http://schemas.microsoft.com/office/drawing/2014/main" id="{D18ADDFF-69FE-EDBA-249C-1C6674717E4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97016" y="2524577"/>
            <a:ext cx="7002141" cy="3134351"/>
          </a:xfrm>
          <a:prstGeom prst="rect">
            <a:avLst/>
          </a:prstGeom>
          <a:ln w="6350">
            <a:solidFill>
              <a:schemeClr val="tx1"/>
            </a:solidFill>
          </a:ln>
          <a:effectLst/>
        </p:spPr>
      </p:pic>
      <p:sp>
        <p:nvSpPr>
          <p:cNvPr id="9" name="TextBox 8">
            <a:extLst>
              <a:ext uri="{FF2B5EF4-FFF2-40B4-BE49-F238E27FC236}">
                <a16:creationId xmlns:a16="http://schemas.microsoft.com/office/drawing/2014/main" id="{FFF0A0E2-7F1C-9A66-8756-FF1177D2110D}"/>
              </a:ext>
            </a:extLst>
          </p:cNvPr>
          <p:cNvSpPr txBox="1"/>
          <p:nvPr/>
        </p:nvSpPr>
        <p:spPr>
          <a:xfrm>
            <a:off x="449251" y="865237"/>
            <a:ext cx="11188710" cy="369332"/>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lang="en-US" sz="1800" b="0" i="0" u="none" strike="noStrike" dirty="0">
                <a:effectLst/>
                <a:latin typeface="Century Gothic" panose="020B0502020202020204" pitchFamily="34" charset="0"/>
              </a:rPr>
              <a:t>Export "Case/Request" records to PDF</a:t>
            </a:r>
            <a:endParaRPr kumimoji="0" lang="en-US" sz="1800" b="0" i="0" u="none" strike="noStrike" kern="1200" cap="none" spc="0" normalizeH="0" baseline="0" noProof="0" dirty="0">
              <a:ln>
                <a:noFill/>
              </a:ln>
              <a:effectLst/>
              <a:uLnTx/>
              <a:uFillTx/>
              <a:latin typeface="Century Gothic" panose="020F0302020204030204"/>
              <a:ea typeface="+mn-ea"/>
              <a:cs typeface="+mn-cs"/>
            </a:endParaRPr>
          </a:p>
        </p:txBody>
      </p:sp>
      <p:sp>
        <p:nvSpPr>
          <p:cNvPr id="12" name="Rectangle 11">
            <a:extLst>
              <a:ext uri="{FF2B5EF4-FFF2-40B4-BE49-F238E27FC236}">
                <a16:creationId xmlns:a16="http://schemas.microsoft.com/office/drawing/2014/main" id="{CDD9F3A4-CF67-C22B-AF8E-B0B6BF10643B}"/>
              </a:ext>
            </a:extLst>
          </p:cNvPr>
          <p:cNvSpPr/>
          <p:nvPr/>
        </p:nvSpPr>
        <p:spPr>
          <a:xfrm>
            <a:off x="8416469" y="952500"/>
            <a:ext cx="3662630" cy="52165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chemeClr val="tx1"/>
                </a:solidFill>
              </a:rPr>
              <a:t>Enables offline sharing with stakeholders like regulators, legal, etc. without system access</a:t>
            </a:r>
          </a:p>
          <a:p>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Tailor various PDF templates per case type, aligning each template with stakeholder preference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Generated PDF can be accessed from the list of attachments in the side-bar</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endParaRPr lang="en-US" sz="1600" dirty="0">
              <a:solidFill>
                <a:schemeClr val="tx1"/>
              </a:solidFill>
            </a:endParaRPr>
          </a:p>
          <a:p>
            <a:endParaRPr lang="en-US" sz="1600" dirty="0">
              <a:solidFill>
                <a:schemeClr val="tx1"/>
              </a:solidFill>
            </a:endParaRPr>
          </a:p>
          <a:p>
            <a:pPr algn="l"/>
            <a:endParaRPr lang="en-US" sz="1600" dirty="0">
              <a:solidFill>
                <a:schemeClr val="tx1"/>
              </a:solidFill>
            </a:endParaRPr>
          </a:p>
        </p:txBody>
      </p:sp>
      <p:pic>
        <p:nvPicPr>
          <p:cNvPr id="16" name="Picture 15">
            <a:extLst>
              <a:ext uri="{FF2B5EF4-FFF2-40B4-BE49-F238E27FC236}">
                <a16:creationId xmlns:a16="http://schemas.microsoft.com/office/drawing/2014/main" id="{5097F6F0-A93F-603D-7ED3-6A70E174143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962109" y="4522083"/>
            <a:ext cx="2381568" cy="1470680"/>
          </a:xfrm>
          <a:prstGeom prst="rect">
            <a:avLst/>
          </a:prstGeom>
        </p:spPr>
      </p:pic>
    </p:spTree>
    <p:extLst>
      <p:ext uri="{BB962C8B-B14F-4D97-AF65-F5344CB8AC3E}">
        <p14:creationId xmlns:p14="http://schemas.microsoft.com/office/powerpoint/2010/main" val="36281068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9DCEE-5B14-2C18-0F4A-091A682A6333}"/>
              </a:ext>
            </a:extLst>
          </p:cNvPr>
          <p:cNvSpPr>
            <a:spLocks noGrp="1"/>
          </p:cNvSpPr>
          <p:nvPr>
            <p:ph type="title"/>
          </p:nvPr>
        </p:nvSpPr>
        <p:spPr/>
        <p:txBody>
          <a:bodyPr/>
          <a:lstStyle/>
          <a:p>
            <a:r>
              <a:rPr lang="en-US" dirty="0"/>
              <a:t>Compliance case: PDF Templates</a:t>
            </a:r>
          </a:p>
        </p:txBody>
      </p:sp>
      <p:sp>
        <p:nvSpPr>
          <p:cNvPr id="9" name="TextBox 8">
            <a:extLst>
              <a:ext uri="{FF2B5EF4-FFF2-40B4-BE49-F238E27FC236}">
                <a16:creationId xmlns:a16="http://schemas.microsoft.com/office/drawing/2014/main" id="{FFF0A0E2-7F1C-9A66-8756-FF1177D2110D}"/>
              </a:ext>
            </a:extLst>
          </p:cNvPr>
          <p:cNvSpPr txBox="1"/>
          <p:nvPr/>
        </p:nvSpPr>
        <p:spPr>
          <a:xfrm>
            <a:off x="449251" y="865237"/>
            <a:ext cx="11188710" cy="369332"/>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lang="en-US" sz="1800" dirty="0">
                <a:solidFill>
                  <a:schemeClr val="tx1"/>
                </a:solidFill>
              </a:rPr>
              <a:t>Tailor various PDF templates per case type</a:t>
            </a:r>
            <a:endParaRPr kumimoji="0" lang="en-US" sz="1800" b="0" i="0" u="none" strike="noStrike" kern="1200" cap="none" spc="0" normalizeH="0" baseline="0" noProof="0" dirty="0">
              <a:ln>
                <a:noFill/>
              </a:ln>
              <a:effectLst/>
              <a:uLnTx/>
              <a:uFillTx/>
              <a:latin typeface="Century Gothic" panose="020F0302020204030204"/>
              <a:ea typeface="+mn-ea"/>
              <a:cs typeface="+mn-cs"/>
            </a:endParaRPr>
          </a:p>
        </p:txBody>
      </p:sp>
      <p:pic>
        <p:nvPicPr>
          <p:cNvPr id="2058" name="Picture 10">
            <a:extLst>
              <a:ext uri="{FF2B5EF4-FFF2-40B4-BE49-F238E27FC236}">
                <a16:creationId xmlns:a16="http://schemas.microsoft.com/office/drawing/2014/main" id="{E3660C7A-45A6-2AD1-9263-3BE85FDB01D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5889" y="2091983"/>
            <a:ext cx="6596650" cy="2899674"/>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2062" name="Picture 14">
            <a:extLst>
              <a:ext uri="{FF2B5EF4-FFF2-40B4-BE49-F238E27FC236}">
                <a16:creationId xmlns:a16="http://schemas.microsoft.com/office/drawing/2014/main" id="{E5C90B9A-0E85-39CF-BB50-2AA0D56B6AEA}"/>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989882" y="1358738"/>
            <a:ext cx="5280471" cy="4683152"/>
          </a:xfrm>
          <a:prstGeom prst="rect">
            <a:avLst/>
          </a:prstGeom>
          <a:ln w="6350">
            <a:noFill/>
          </a:ln>
          <a:effectLst/>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5CE177F-4127-02E1-F389-490192EAB4E1}"/>
              </a:ext>
            </a:extLst>
          </p:cNvPr>
          <p:cNvSpPr/>
          <p:nvPr/>
        </p:nvSpPr>
        <p:spPr>
          <a:xfrm>
            <a:off x="1303930" y="3179505"/>
            <a:ext cx="4345029" cy="457200"/>
          </a:xfrm>
          <a:prstGeom prst="rect">
            <a:avLst/>
          </a:prstGeom>
          <a:solidFill>
            <a:srgbClr val="62D84E">
              <a:alpha val="28261"/>
            </a:srgb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NL" sz="1600" err="1">
              <a:solidFill>
                <a:schemeClr val="tx1"/>
              </a:solidFill>
            </a:endParaRPr>
          </a:p>
        </p:txBody>
      </p:sp>
      <p:sp>
        <p:nvSpPr>
          <p:cNvPr id="8" name="Right Arrow 7">
            <a:extLst>
              <a:ext uri="{FF2B5EF4-FFF2-40B4-BE49-F238E27FC236}">
                <a16:creationId xmlns:a16="http://schemas.microsoft.com/office/drawing/2014/main" id="{1FFEA4E0-03BD-8FB7-150E-CDADE129A186}"/>
              </a:ext>
            </a:extLst>
          </p:cNvPr>
          <p:cNvSpPr/>
          <p:nvPr/>
        </p:nvSpPr>
        <p:spPr>
          <a:xfrm flipV="1">
            <a:off x="5648959" y="3179505"/>
            <a:ext cx="518161" cy="457200"/>
          </a:xfrm>
          <a:prstGeom prst="rightArrow">
            <a:avLst/>
          </a:prstGeom>
          <a:solidFill>
            <a:srgbClr val="62D84E">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NL" sz="1600" err="1">
              <a:solidFill>
                <a:schemeClr val="tx1"/>
              </a:solidFill>
            </a:endParaRPr>
          </a:p>
        </p:txBody>
      </p:sp>
    </p:spTree>
    <p:extLst>
      <p:ext uri="{BB962C8B-B14F-4D97-AF65-F5344CB8AC3E}">
        <p14:creationId xmlns:p14="http://schemas.microsoft.com/office/powerpoint/2010/main" val="11112301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9950B-0E99-3B4A-9E0B-8271D4BEE1D6}"/>
              </a:ext>
            </a:extLst>
          </p:cNvPr>
          <p:cNvSpPr>
            <a:spLocks noGrp="1"/>
          </p:cNvSpPr>
          <p:nvPr>
            <p:ph type="title"/>
          </p:nvPr>
        </p:nvSpPr>
        <p:spPr/>
        <p:txBody>
          <a:bodyPr/>
          <a:lstStyle/>
          <a:p>
            <a:r>
              <a:rPr lang="en-US" dirty="0"/>
              <a:t>Business objectives</a:t>
            </a:r>
          </a:p>
        </p:txBody>
      </p:sp>
      <p:sp>
        <p:nvSpPr>
          <p:cNvPr id="3" name="Content Placeholder 2">
            <a:extLst>
              <a:ext uri="{FF2B5EF4-FFF2-40B4-BE49-F238E27FC236}">
                <a16:creationId xmlns:a16="http://schemas.microsoft.com/office/drawing/2014/main" id="{3F55643B-6B36-1B46-8072-14B8647A8EFB}"/>
              </a:ext>
            </a:extLst>
          </p:cNvPr>
          <p:cNvSpPr>
            <a:spLocks noGrp="1"/>
          </p:cNvSpPr>
          <p:nvPr>
            <p:ph idx="1"/>
          </p:nvPr>
        </p:nvSpPr>
        <p:spPr>
          <a:xfrm>
            <a:off x="449252" y="1036382"/>
            <a:ext cx="11188711" cy="4185285"/>
          </a:xfrm>
        </p:spPr>
        <p:txBody>
          <a:bodyPr/>
          <a:lstStyle/>
          <a:p>
            <a:r>
              <a:rPr lang="en-US" dirty="0"/>
              <a:t>What are your high-level business objectives and strategic drivers that must be considered when configuring the incident management process?</a:t>
            </a:r>
          </a:p>
          <a:p>
            <a:r>
              <a:rPr lang="en-US" dirty="0"/>
              <a:t>For example:</a:t>
            </a:r>
          </a:p>
          <a:p>
            <a:pPr lvl="1"/>
            <a:r>
              <a:rPr lang="en-US" dirty="0"/>
              <a:t>Reduce repetitive, routine work</a:t>
            </a:r>
          </a:p>
          <a:p>
            <a:pPr lvl="1"/>
            <a:r>
              <a:rPr lang="en-US" dirty="0"/>
              <a:t>Route the right work to the right person</a:t>
            </a:r>
          </a:p>
          <a:p>
            <a:pPr lvl="1"/>
            <a:r>
              <a:rPr lang="en-US" dirty="0"/>
              <a:t>Streamline collaboration across the enterprise</a:t>
            </a:r>
          </a:p>
          <a:p>
            <a:pPr lvl="1"/>
            <a:r>
              <a:rPr lang="en-US" dirty="0"/>
              <a:t>Enable visibility to prioritize work and monitor performance against service level agreements (SLO/OLA/SLAs)</a:t>
            </a:r>
          </a:p>
        </p:txBody>
      </p:sp>
    </p:spTree>
    <p:extLst>
      <p:ext uri="{BB962C8B-B14F-4D97-AF65-F5344CB8AC3E}">
        <p14:creationId xmlns:p14="http://schemas.microsoft.com/office/powerpoint/2010/main" val="17084863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9DCEE-5B14-2C18-0F4A-091A682A6333}"/>
              </a:ext>
            </a:extLst>
          </p:cNvPr>
          <p:cNvSpPr>
            <a:spLocks noGrp="1"/>
          </p:cNvSpPr>
          <p:nvPr>
            <p:ph type="title"/>
          </p:nvPr>
        </p:nvSpPr>
        <p:spPr/>
        <p:txBody>
          <a:bodyPr/>
          <a:lstStyle/>
          <a:p>
            <a:r>
              <a:rPr lang="en-US" dirty="0"/>
              <a:t>Compliance case: Managed email communication</a:t>
            </a:r>
          </a:p>
        </p:txBody>
      </p:sp>
      <p:grpSp>
        <p:nvGrpSpPr>
          <p:cNvPr id="9" name="Group 8">
            <a:extLst>
              <a:ext uri="{FF2B5EF4-FFF2-40B4-BE49-F238E27FC236}">
                <a16:creationId xmlns:a16="http://schemas.microsoft.com/office/drawing/2014/main" id="{C69D9E82-1917-EA99-5D33-08EE92A01998}"/>
              </a:ext>
            </a:extLst>
          </p:cNvPr>
          <p:cNvGrpSpPr/>
          <p:nvPr/>
        </p:nvGrpSpPr>
        <p:grpSpPr>
          <a:xfrm>
            <a:off x="534059" y="1479512"/>
            <a:ext cx="7441273" cy="4437032"/>
            <a:chOff x="550863" y="1196017"/>
            <a:chExt cx="7441273" cy="4437032"/>
          </a:xfrm>
        </p:grpSpPr>
        <p:pic>
          <p:nvPicPr>
            <p:cNvPr id="1026" name="Picture 2">
              <a:extLst>
                <a:ext uri="{FF2B5EF4-FFF2-40B4-BE49-F238E27FC236}">
                  <a16:creationId xmlns:a16="http://schemas.microsoft.com/office/drawing/2014/main" id="{8C81F525-B131-20FE-C5DD-AE3E511C1FD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0863" y="1196017"/>
              <a:ext cx="7441273" cy="4437032"/>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6F41461C-7954-3032-1C3A-9EEFA0BF81E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58506" y="2236632"/>
              <a:ext cx="231146" cy="933474"/>
            </a:xfrm>
            <a:prstGeom prst="rect">
              <a:avLst/>
            </a:prstGeom>
          </p:spPr>
        </p:pic>
      </p:grpSp>
      <p:grpSp>
        <p:nvGrpSpPr>
          <p:cNvPr id="12" name="Group 11">
            <a:extLst>
              <a:ext uri="{FF2B5EF4-FFF2-40B4-BE49-F238E27FC236}">
                <a16:creationId xmlns:a16="http://schemas.microsoft.com/office/drawing/2014/main" id="{D4832CCB-E56B-0B10-9FAF-8341D7B40E26}"/>
              </a:ext>
            </a:extLst>
          </p:cNvPr>
          <p:cNvGrpSpPr/>
          <p:nvPr/>
        </p:nvGrpSpPr>
        <p:grpSpPr>
          <a:xfrm>
            <a:off x="6043606" y="3591550"/>
            <a:ext cx="1477104" cy="1195883"/>
            <a:chOff x="6043606" y="3591550"/>
            <a:chExt cx="1477104" cy="1195883"/>
          </a:xfrm>
          <a:solidFill>
            <a:srgbClr val="62D84E"/>
          </a:solidFill>
        </p:grpSpPr>
        <p:sp>
          <p:nvSpPr>
            <p:cNvPr id="11" name="Rectangular Callout 10">
              <a:extLst>
                <a:ext uri="{FF2B5EF4-FFF2-40B4-BE49-F238E27FC236}">
                  <a16:creationId xmlns:a16="http://schemas.microsoft.com/office/drawing/2014/main" id="{229C302B-FEB5-6C5F-9727-964F9948647C}"/>
                </a:ext>
              </a:extLst>
            </p:cNvPr>
            <p:cNvSpPr/>
            <p:nvPr/>
          </p:nvSpPr>
          <p:spPr>
            <a:xfrm>
              <a:off x="6051193" y="3591550"/>
              <a:ext cx="1469517" cy="1195883"/>
            </a:xfrm>
            <a:prstGeom prst="wedgeRectCallout">
              <a:avLst>
                <a:gd name="adj1" fmla="val 59663"/>
                <a:gd name="adj2" fmla="val -12342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NL" sz="1600" err="1">
                <a:solidFill>
                  <a:schemeClr val="tx1"/>
                </a:solidFill>
              </a:endParaRPr>
            </a:p>
          </p:txBody>
        </p:sp>
        <p:pic>
          <p:nvPicPr>
            <p:cNvPr id="10" name="Picture 9">
              <a:extLst>
                <a:ext uri="{FF2B5EF4-FFF2-40B4-BE49-F238E27FC236}">
                  <a16:creationId xmlns:a16="http://schemas.microsoft.com/office/drawing/2014/main" id="{F7F98AA4-CDBC-A23D-5148-26486C2CCCA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043606" y="3698028"/>
              <a:ext cx="1469517" cy="951607"/>
            </a:xfrm>
            <a:prstGeom prst="rect">
              <a:avLst/>
            </a:prstGeom>
            <a:grpFill/>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sp>
        <p:nvSpPr>
          <p:cNvPr id="13" name="Rectangle 12">
            <a:extLst>
              <a:ext uri="{FF2B5EF4-FFF2-40B4-BE49-F238E27FC236}">
                <a16:creationId xmlns:a16="http://schemas.microsoft.com/office/drawing/2014/main" id="{40CC23A3-7090-67E9-E10F-0B3A67004179}"/>
              </a:ext>
            </a:extLst>
          </p:cNvPr>
          <p:cNvSpPr/>
          <p:nvPr/>
        </p:nvSpPr>
        <p:spPr>
          <a:xfrm>
            <a:off x="8416469" y="952500"/>
            <a:ext cx="3662630" cy="52165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chemeClr val="tx1"/>
                </a:solidFill>
              </a:rPr>
              <a:t>Compliance teams can centrally initiate &amp; monitor all email communication, for various scenarios such as:</a:t>
            </a:r>
          </a:p>
          <a:p>
            <a:endParaRPr lang="en-US" sz="1600" dirty="0">
              <a:solidFill>
                <a:schemeClr val="tx1"/>
              </a:solidFill>
            </a:endParaRPr>
          </a:p>
          <a:p>
            <a:pPr marL="742790" lvl="1" indent="-285750" fontAlgn="base">
              <a:lnSpc>
                <a:spcPct val="150000"/>
              </a:lnSpc>
              <a:buFont typeface="Wingdings" panose="05000000000000000000" pitchFamily="2" charset="2"/>
              <a:buChar char="Ø"/>
            </a:pPr>
            <a:r>
              <a:rPr lang="en-US" sz="1600" b="0" i="0" u="none" strike="noStrike" dirty="0">
                <a:solidFill>
                  <a:schemeClr val="tx1"/>
                </a:solidFill>
                <a:effectLst/>
                <a:latin typeface="Century Gothic" panose="020B0502020202020204" pitchFamily="34" charset="0"/>
              </a:rPr>
              <a:t>Regulatory inquiries</a:t>
            </a:r>
            <a:r>
              <a:rPr lang="en-US" sz="1600" b="0" i="0" dirty="0">
                <a:solidFill>
                  <a:schemeClr val="tx1"/>
                </a:solidFill>
                <a:effectLst/>
                <a:latin typeface="Century Gothic" panose="020B0502020202020204" pitchFamily="34" charset="0"/>
              </a:rPr>
              <a:t>​</a:t>
            </a:r>
            <a:endParaRPr lang="en-US" sz="1600" b="0" i="0" dirty="0">
              <a:solidFill>
                <a:schemeClr val="tx1"/>
              </a:solidFill>
              <a:effectLst/>
              <a:latin typeface="Arial" panose="020B0604020202020204" pitchFamily="34" charset="0"/>
            </a:endParaRPr>
          </a:p>
          <a:p>
            <a:pPr marL="742790" lvl="1" indent="-285750" fontAlgn="base">
              <a:lnSpc>
                <a:spcPct val="150000"/>
              </a:lnSpc>
              <a:buFont typeface="Wingdings" panose="05000000000000000000" pitchFamily="2" charset="2"/>
              <a:buChar char="Ø"/>
            </a:pPr>
            <a:r>
              <a:rPr lang="en-US" sz="1600" b="0" i="0" u="none" strike="noStrike" dirty="0">
                <a:solidFill>
                  <a:schemeClr val="tx1"/>
                </a:solidFill>
                <a:effectLst/>
                <a:latin typeface="Century Gothic" panose="020B0502020202020204" pitchFamily="34" charset="0"/>
              </a:rPr>
              <a:t>Regulatory reporting</a:t>
            </a:r>
            <a:r>
              <a:rPr lang="en-US" sz="1600" b="0" i="0" dirty="0">
                <a:solidFill>
                  <a:schemeClr val="tx1"/>
                </a:solidFill>
                <a:effectLst/>
                <a:latin typeface="Century Gothic" panose="020B0502020202020204" pitchFamily="34" charset="0"/>
              </a:rPr>
              <a:t>​</a:t>
            </a:r>
            <a:endParaRPr lang="en-US" sz="1600" b="0" i="0" dirty="0">
              <a:solidFill>
                <a:schemeClr val="tx1"/>
              </a:solidFill>
              <a:effectLst/>
              <a:latin typeface="Arial" panose="020B0604020202020204" pitchFamily="34" charset="0"/>
            </a:endParaRPr>
          </a:p>
          <a:p>
            <a:pPr marL="742790" lvl="1" indent="-285750" fontAlgn="base">
              <a:lnSpc>
                <a:spcPct val="150000"/>
              </a:lnSpc>
              <a:buFont typeface="Wingdings" panose="05000000000000000000" pitchFamily="2" charset="2"/>
              <a:buChar char="Ø"/>
            </a:pPr>
            <a:r>
              <a:rPr lang="en-US" sz="1600" b="0" i="0" u="none" strike="noStrike" dirty="0">
                <a:solidFill>
                  <a:schemeClr val="tx1"/>
                </a:solidFill>
                <a:effectLst/>
                <a:latin typeface="Century Gothic" panose="020B0502020202020204" pitchFamily="34" charset="0"/>
              </a:rPr>
              <a:t>Legal consultation </a:t>
            </a:r>
            <a:endParaRPr lang="en-US" sz="1600" b="0" i="0" dirty="0">
              <a:solidFill>
                <a:schemeClr val="tx1"/>
              </a:solidFill>
              <a:effectLst/>
              <a:latin typeface="Arial" panose="020B0604020202020204" pitchFamily="34" charset="0"/>
            </a:endParaRP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Email templates help compliance officers to compose and draft emails for compliance cases and general requests</a:t>
            </a:r>
          </a:p>
        </p:txBody>
      </p:sp>
    </p:spTree>
    <p:extLst>
      <p:ext uri="{BB962C8B-B14F-4D97-AF65-F5344CB8AC3E}">
        <p14:creationId xmlns:p14="http://schemas.microsoft.com/office/powerpoint/2010/main" val="17592813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F666D-C186-751E-B613-5C5496D19DDD}"/>
              </a:ext>
            </a:extLst>
          </p:cNvPr>
          <p:cNvSpPr>
            <a:spLocks noGrp="1"/>
          </p:cNvSpPr>
          <p:nvPr>
            <p:ph type="title"/>
          </p:nvPr>
        </p:nvSpPr>
        <p:spPr/>
        <p:txBody>
          <a:bodyPr/>
          <a:lstStyle/>
          <a:p>
            <a:r>
              <a:rPr lang="en-US" dirty="0"/>
              <a:t>Compliance case task</a:t>
            </a:r>
          </a:p>
        </p:txBody>
      </p:sp>
      <p:pic>
        <p:nvPicPr>
          <p:cNvPr id="4" name="Picture 3">
            <a:extLst>
              <a:ext uri="{FF2B5EF4-FFF2-40B4-BE49-F238E27FC236}">
                <a16:creationId xmlns:a16="http://schemas.microsoft.com/office/drawing/2014/main" id="{C92B6CD5-5DE4-E5CD-902D-00C931DF5063}"/>
              </a:ext>
            </a:extLst>
          </p:cNvPr>
          <p:cNvPicPr>
            <a:picLocks noChangeAspect="1"/>
          </p:cNvPicPr>
          <p:nvPr/>
        </p:nvPicPr>
        <p:blipFill>
          <a:blip r:embed="rId2"/>
          <a:stretch>
            <a:fillRect/>
          </a:stretch>
        </p:blipFill>
        <p:spPr>
          <a:xfrm>
            <a:off x="788645" y="1507260"/>
            <a:ext cx="10611534" cy="4183780"/>
          </a:xfrm>
          <a:prstGeom prst="rect">
            <a:avLst/>
          </a:prstGeom>
          <a:ln w="6350">
            <a:solidFill>
              <a:schemeClr val="tx1"/>
            </a:solidFill>
          </a:ln>
        </p:spPr>
      </p:pic>
    </p:spTree>
    <p:extLst>
      <p:ext uri="{BB962C8B-B14F-4D97-AF65-F5344CB8AC3E}">
        <p14:creationId xmlns:p14="http://schemas.microsoft.com/office/powerpoint/2010/main" val="13089010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107D46-6471-FE42-9895-F12D719EFB2C}"/>
              </a:ext>
            </a:extLst>
          </p:cNvPr>
          <p:cNvSpPr/>
          <p:nvPr/>
        </p:nvSpPr>
        <p:spPr>
          <a:xfrm>
            <a:off x="449251" y="1160980"/>
            <a:ext cx="9372843" cy="544530"/>
          </a:xfrm>
          <a:prstGeom prst="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 name="Title 1">
            <a:extLst>
              <a:ext uri="{FF2B5EF4-FFF2-40B4-BE49-F238E27FC236}">
                <a16:creationId xmlns:a16="http://schemas.microsoft.com/office/drawing/2014/main" id="{96964EE0-E5C8-405A-3EA6-39C25B70D0BC}"/>
              </a:ext>
            </a:extLst>
          </p:cNvPr>
          <p:cNvSpPr>
            <a:spLocks noGrp="1"/>
          </p:cNvSpPr>
          <p:nvPr>
            <p:ph type="title"/>
          </p:nvPr>
        </p:nvSpPr>
        <p:spPr/>
        <p:txBody>
          <a:bodyPr/>
          <a:lstStyle/>
          <a:p>
            <a:r>
              <a:rPr lang="en-US" dirty="0"/>
              <a:t>Configuration options: compliance case</a:t>
            </a:r>
          </a:p>
        </p:txBody>
      </p:sp>
      <p:sp>
        <p:nvSpPr>
          <p:cNvPr id="5" name="TextBox 4">
            <a:extLst>
              <a:ext uri="{FF2B5EF4-FFF2-40B4-BE49-F238E27FC236}">
                <a16:creationId xmlns:a16="http://schemas.microsoft.com/office/drawing/2014/main" id="{44849724-B38F-7909-A7BD-B8091DBFF8F9}"/>
              </a:ext>
            </a:extLst>
          </p:cNvPr>
          <p:cNvSpPr txBox="1"/>
          <p:nvPr/>
        </p:nvSpPr>
        <p:spPr>
          <a:xfrm>
            <a:off x="476763" y="1238088"/>
            <a:ext cx="9941443" cy="3856120"/>
          </a:xfrm>
          <a:prstGeom prst="rect">
            <a:avLst/>
          </a:prstGeom>
          <a:noFill/>
        </p:spPr>
        <p:txBody>
          <a:bodyPr wrap="square">
            <a:spAutoFit/>
          </a:bodyPr>
          <a:lstStyle/>
          <a:p>
            <a:pPr marL="0" indent="0" defTabSz="456766">
              <a:spcAft>
                <a:spcPts val="1200"/>
              </a:spcAft>
              <a:buClr>
                <a:srgbClr val="61D84E"/>
              </a:buClr>
              <a:buNone/>
              <a:defRPr/>
            </a:pPr>
            <a:r>
              <a:rPr lang="en-IN" sz="1800" b="1" dirty="0"/>
              <a:t>Highly configurable workflow based on the nature of the compliance case types</a:t>
            </a:r>
            <a:r>
              <a:rPr lang="en-US" sz="1800" b="1" dirty="0"/>
              <a:t>:</a:t>
            </a:r>
          </a:p>
          <a:p>
            <a:pPr marL="0" indent="0" defTabSz="456766">
              <a:spcAft>
                <a:spcPts val="1200"/>
              </a:spcAft>
              <a:buClr>
                <a:srgbClr val="61D84E"/>
              </a:buClr>
              <a:buNone/>
              <a:defRPr/>
            </a:pPr>
            <a:endParaRPr lang="en-US" sz="1800" b="1" dirty="0"/>
          </a:p>
          <a:p>
            <a:pPr marL="342900" indent="-342900" defTabSz="456766">
              <a:spcAft>
                <a:spcPts val="1200"/>
              </a:spcAft>
              <a:buClr>
                <a:schemeClr val="tx1"/>
              </a:buClr>
              <a:buFont typeface="Arial" panose="020B0604020202020204" pitchFamily="34" charset="0"/>
              <a:buChar char="•"/>
              <a:defRPr/>
            </a:pPr>
            <a:r>
              <a:rPr lang="en-US" sz="1800" dirty="0"/>
              <a:t>Configure multiple Case Types and Sub Types</a:t>
            </a:r>
          </a:p>
          <a:p>
            <a:pPr marL="285750" indent="-285750" defTabSz="456766">
              <a:spcAft>
                <a:spcPts val="1200"/>
              </a:spcAft>
              <a:buClr>
                <a:schemeClr val="tx1"/>
              </a:buClr>
              <a:buFont typeface="Arial" panose="020B0604020202020204" pitchFamily="34" charset="0"/>
              <a:buChar char="•"/>
              <a:defRPr/>
            </a:pPr>
            <a:endParaRPr lang="en-US" sz="1800" dirty="0"/>
          </a:p>
          <a:p>
            <a:pPr marL="342900" indent="-342900" defTabSz="456766">
              <a:spcAft>
                <a:spcPts val="1200"/>
              </a:spcAft>
              <a:buClr>
                <a:schemeClr val="tx1"/>
              </a:buClr>
              <a:buFont typeface="Arial" panose="020B0604020202020204" pitchFamily="34" charset="0"/>
              <a:buChar char="•"/>
              <a:defRPr/>
            </a:pPr>
            <a:r>
              <a:rPr lang="en-US" sz="1800" dirty="0"/>
              <a:t>Each case type can be configured with a dedicated;</a:t>
            </a:r>
          </a:p>
          <a:p>
            <a:pPr marL="799940" lvl="1" indent="-342900" fontAlgn="base">
              <a:lnSpc>
                <a:spcPct val="150000"/>
              </a:lnSpc>
              <a:buClr>
                <a:schemeClr val="tx1"/>
              </a:buClr>
              <a:buFont typeface="+mj-lt"/>
              <a:buAutoNum type="arabicPeriod"/>
            </a:pPr>
            <a:r>
              <a:rPr lang="en-US" sz="1800" dirty="0"/>
              <a:t>Workflow </a:t>
            </a:r>
          </a:p>
          <a:p>
            <a:pPr marL="799940" lvl="1" indent="-342900" fontAlgn="base">
              <a:lnSpc>
                <a:spcPct val="150000"/>
              </a:lnSpc>
              <a:buClr>
                <a:schemeClr val="tx1"/>
              </a:buClr>
              <a:buFont typeface="+mj-lt"/>
              <a:buAutoNum type="arabicPeriod"/>
            </a:pPr>
            <a:r>
              <a:rPr lang="en-US" sz="1800" dirty="0"/>
              <a:t>Form view (Show/hide fields based on case types) </a:t>
            </a:r>
          </a:p>
          <a:p>
            <a:pPr marL="799940" lvl="1" indent="-342900" fontAlgn="base">
              <a:lnSpc>
                <a:spcPct val="150000"/>
              </a:lnSpc>
              <a:buClr>
                <a:schemeClr val="tx1"/>
              </a:buClr>
              <a:buFont typeface="+mj-lt"/>
              <a:buAutoNum type="arabicPeriod"/>
            </a:pPr>
            <a:r>
              <a:rPr lang="en-US" sz="1800" dirty="0"/>
              <a:t>Assignment rules (To assign an analyst to a compliance case)</a:t>
            </a:r>
          </a:p>
          <a:p>
            <a:pPr marL="799940" lvl="1" indent="-342900" fontAlgn="base">
              <a:lnSpc>
                <a:spcPct val="150000"/>
              </a:lnSpc>
              <a:buClr>
                <a:schemeClr val="tx1"/>
              </a:buClr>
              <a:buFont typeface="+mj-lt"/>
              <a:buAutoNum type="arabicPeriod"/>
            </a:pPr>
            <a:r>
              <a:rPr lang="en-US" sz="1800" dirty="0"/>
              <a:t>Assessment Templates for case tasks</a:t>
            </a:r>
          </a:p>
        </p:txBody>
      </p:sp>
    </p:spTree>
    <p:extLst>
      <p:ext uri="{BB962C8B-B14F-4D97-AF65-F5344CB8AC3E}">
        <p14:creationId xmlns:p14="http://schemas.microsoft.com/office/powerpoint/2010/main" val="30032395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4CF9E5-3FB9-2F48-B9FC-AD80339499E3}"/>
              </a:ext>
            </a:extLst>
          </p:cNvPr>
          <p:cNvSpPr>
            <a:spLocks noGrp="1"/>
          </p:cNvSpPr>
          <p:nvPr>
            <p:ph type="title"/>
          </p:nvPr>
        </p:nvSpPr>
        <p:spPr/>
        <p:txBody>
          <a:bodyPr/>
          <a:lstStyle/>
          <a:p>
            <a:r>
              <a:rPr lang="en-US" dirty="0"/>
              <a:t>Compliance Request Workflow</a:t>
            </a:r>
          </a:p>
        </p:txBody>
      </p:sp>
      <p:cxnSp>
        <p:nvCxnSpPr>
          <p:cNvPr id="32" name="Straight Connector 31">
            <a:extLst>
              <a:ext uri="{FF2B5EF4-FFF2-40B4-BE49-F238E27FC236}">
                <a16:creationId xmlns:a16="http://schemas.microsoft.com/office/drawing/2014/main" id="{463FF28B-F89A-8BAB-B8A4-3BA16FEF6C75}"/>
              </a:ext>
            </a:extLst>
          </p:cNvPr>
          <p:cNvCxnSpPr>
            <a:cxnSpLocks/>
          </p:cNvCxnSpPr>
          <p:nvPr/>
        </p:nvCxnSpPr>
        <p:spPr>
          <a:xfrm>
            <a:off x="933556" y="2661135"/>
            <a:ext cx="11023495" cy="0"/>
          </a:xfrm>
          <a:prstGeom prst="line">
            <a:avLst/>
          </a:prstGeom>
          <a:ln>
            <a:solidFill>
              <a:srgbClr val="81B5A1">
                <a:alpha val="50196"/>
              </a:srgb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351C3361-6DAD-7B6D-B8E3-7EDFC5E02CC7}"/>
              </a:ext>
            </a:extLst>
          </p:cNvPr>
          <p:cNvSpPr txBox="1"/>
          <p:nvPr/>
        </p:nvSpPr>
        <p:spPr>
          <a:xfrm>
            <a:off x="1270000" y="1092200"/>
            <a:ext cx="0" cy="0"/>
          </a:xfrm>
          <a:prstGeom prst="rect">
            <a:avLst/>
          </a:prstGeom>
          <a:noFill/>
        </p:spPr>
        <p:txBody>
          <a:bodyPr wrap="non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grpSp>
        <p:nvGrpSpPr>
          <p:cNvPr id="9" name="Group 8">
            <a:extLst>
              <a:ext uri="{FF2B5EF4-FFF2-40B4-BE49-F238E27FC236}">
                <a16:creationId xmlns:a16="http://schemas.microsoft.com/office/drawing/2014/main" id="{090349FC-21A5-C950-319A-B8AFC1125A6A}"/>
              </a:ext>
            </a:extLst>
          </p:cNvPr>
          <p:cNvGrpSpPr/>
          <p:nvPr/>
        </p:nvGrpSpPr>
        <p:grpSpPr>
          <a:xfrm>
            <a:off x="1530891" y="1706236"/>
            <a:ext cx="9538747" cy="3718578"/>
            <a:chOff x="760935" y="1733280"/>
            <a:chExt cx="9538747" cy="3718578"/>
          </a:xfrm>
        </p:grpSpPr>
        <p:grpSp>
          <p:nvGrpSpPr>
            <p:cNvPr id="3" name="Group 2">
              <a:extLst>
                <a:ext uri="{FF2B5EF4-FFF2-40B4-BE49-F238E27FC236}">
                  <a16:creationId xmlns:a16="http://schemas.microsoft.com/office/drawing/2014/main" id="{92852E08-FFDA-268E-28BA-58FDAB47AE10}"/>
                </a:ext>
              </a:extLst>
            </p:cNvPr>
            <p:cNvGrpSpPr/>
            <p:nvPr/>
          </p:nvGrpSpPr>
          <p:grpSpPr>
            <a:xfrm>
              <a:off x="760935" y="3533150"/>
              <a:ext cx="1259921" cy="1095955"/>
              <a:chOff x="495298" y="3239547"/>
              <a:chExt cx="1259921" cy="1095955"/>
            </a:xfrm>
          </p:grpSpPr>
          <p:pic>
            <p:nvPicPr>
              <p:cNvPr id="4" name="Picture 3">
                <a:extLst>
                  <a:ext uri="{FF2B5EF4-FFF2-40B4-BE49-F238E27FC236}">
                    <a16:creationId xmlns:a16="http://schemas.microsoft.com/office/drawing/2014/main" id="{FFB98F63-5912-E7F1-E073-7BED8EA4B5F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00008" y="3239547"/>
                <a:ext cx="650503" cy="650503"/>
              </a:xfrm>
              <a:prstGeom prst="ellipse">
                <a:avLst/>
              </a:prstGeom>
              <a:ln w="38100">
                <a:solidFill>
                  <a:srgbClr val="62D84E"/>
                </a:solidFill>
              </a:ln>
            </p:spPr>
          </p:pic>
          <p:sp>
            <p:nvSpPr>
              <p:cNvPr id="5" name="TextBox 4">
                <a:extLst>
                  <a:ext uri="{FF2B5EF4-FFF2-40B4-BE49-F238E27FC236}">
                    <a16:creationId xmlns:a16="http://schemas.microsoft.com/office/drawing/2014/main" id="{37E9698A-931C-D50C-25BC-A680FF203D2B}"/>
                  </a:ext>
                </a:extLst>
              </p:cNvPr>
              <p:cNvSpPr txBox="1">
                <a:spLocks noChangeAspect="1"/>
              </p:cNvSpPr>
              <p:nvPr/>
            </p:nvSpPr>
            <p:spPr>
              <a:xfrm>
                <a:off x="495298" y="3996948"/>
                <a:ext cx="1259921" cy="33855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Compliance Request Analyst</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sp>
          <p:nvSpPr>
            <p:cNvPr id="7" name="TextBox 6">
              <a:extLst>
                <a:ext uri="{FF2B5EF4-FFF2-40B4-BE49-F238E27FC236}">
                  <a16:creationId xmlns:a16="http://schemas.microsoft.com/office/drawing/2014/main" id="{98E56761-B4A8-D300-8B57-F94F11C91C40}"/>
                </a:ext>
              </a:extLst>
            </p:cNvPr>
            <p:cNvSpPr txBox="1"/>
            <p:nvPr/>
          </p:nvSpPr>
          <p:spPr>
            <a:xfrm>
              <a:off x="2268282" y="3244438"/>
              <a:ext cx="1688174" cy="553998"/>
            </a:xfrm>
            <a:prstGeom prst="rect">
              <a:avLst/>
            </a:prstGeom>
            <a:noFill/>
            <a:ln>
              <a:solidFill>
                <a:schemeClr val="tx1"/>
              </a:solidFill>
            </a:ln>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rPr>
                <a:t>Compliance Request: </a:t>
              </a:r>
            </a:p>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entury Gothic" panose="020F0302020204030204"/>
                  <a:ea typeface="+mn-ea"/>
                  <a:cs typeface="+mn-cs"/>
                </a:rPr>
                <a:t>Employee Request</a:t>
              </a: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8" name="Straight Arrow Connector 7">
              <a:extLst>
                <a:ext uri="{FF2B5EF4-FFF2-40B4-BE49-F238E27FC236}">
                  <a16:creationId xmlns:a16="http://schemas.microsoft.com/office/drawing/2014/main" id="{161896FE-1DE9-F13D-DA65-226CAA24DF62}"/>
                </a:ext>
              </a:extLst>
            </p:cNvPr>
            <p:cNvCxnSpPr>
              <a:cxnSpLocks/>
            </p:cNvCxnSpPr>
            <p:nvPr/>
          </p:nvCxnSpPr>
          <p:spPr>
            <a:xfrm>
              <a:off x="4083212" y="3521138"/>
              <a:ext cx="648028" cy="0"/>
            </a:xfrm>
            <a:prstGeom prst="straightConnector1">
              <a:avLst/>
            </a:prstGeom>
            <a:noFill/>
            <a:ln w="19050" cap="flat" cmpd="sng" algn="ctr">
              <a:solidFill>
                <a:schemeClr val="accent2"/>
              </a:solidFill>
              <a:prstDash val="solid"/>
              <a:miter lim="800000"/>
              <a:tailEnd type="triangle"/>
            </a:ln>
            <a:effectLst/>
          </p:spPr>
        </p:cxnSp>
        <p:sp>
          <p:nvSpPr>
            <p:cNvPr id="10" name="TextBox 9">
              <a:extLst>
                <a:ext uri="{FF2B5EF4-FFF2-40B4-BE49-F238E27FC236}">
                  <a16:creationId xmlns:a16="http://schemas.microsoft.com/office/drawing/2014/main" id="{C7AB5ED6-6D43-363B-98B5-6100F016803A}"/>
                </a:ext>
              </a:extLst>
            </p:cNvPr>
            <p:cNvSpPr txBox="1"/>
            <p:nvPr/>
          </p:nvSpPr>
          <p:spPr>
            <a:xfrm>
              <a:off x="4327637" y="2991354"/>
              <a:ext cx="1688174"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Triage</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11" name="Straight Arrow Connector 10">
              <a:extLst>
                <a:ext uri="{FF2B5EF4-FFF2-40B4-BE49-F238E27FC236}">
                  <a16:creationId xmlns:a16="http://schemas.microsoft.com/office/drawing/2014/main" id="{D16C9A7B-DAB4-C8CD-0560-36D263BF426E}"/>
                </a:ext>
              </a:extLst>
            </p:cNvPr>
            <p:cNvCxnSpPr>
              <a:cxnSpLocks/>
            </p:cNvCxnSpPr>
            <p:nvPr/>
          </p:nvCxnSpPr>
          <p:spPr>
            <a:xfrm>
              <a:off x="5596725" y="3513511"/>
              <a:ext cx="648028" cy="0"/>
            </a:xfrm>
            <a:prstGeom prst="straightConnector1">
              <a:avLst/>
            </a:prstGeom>
            <a:noFill/>
            <a:ln w="19050" cap="flat" cmpd="sng" algn="ctr">
              <a:solidFill>
                <a:schemeClr val="accent2"/>
              </a:solidFill>
              <a:prstDash val="solid"/>
              <a:miter lim="800000"/>
              <a:tailEnd type="triangle"/>
            </a:ln>
            <a:effectLst/>
          </p:spPr>
        </p:cxnSp>
        <p:sp>
          <p:nvSpPr>
            <p:cNvPr id="12" name="TextBox 11">
              <a:extLst>
                <a:ext uri="{FF2B5EF4-FFF2-40B4-BE49-F238E27FC236}">
                  <a16:creationId xmlns:a16="http://schemas.microsoft.com/office/drawing/2014/main" id="{6543CAE6-01E2-EF47-7BF4-28F6D3CC2E54}"/>
                </a:ext>
              </a:extLst>
            </p:cNvPr>
            <p:cNvSpPr txBox="1"/>
            <p:nvPr/>
          </p:nvSpPr>
          <p:spPr>
            <a:xfrm>
              <a:off x="5930623" y="2990771"/>
              <a:ext cx="1538135"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Work In Progress</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13" name="Straight Arrow Connector 12">
              <a:extLst>
                <a:ext uri="{FF2B5EF4-FFF2-40B4-BE49-F238E27FC236}">
                  <a16:creationId xmlns:a16="http://schemas.microsoft.com/office/drawing/2014/main" id="{831329DA-9A29-CCDD-2119-FD15B6367225}"/>
                </a:ext>
              </a:extLst>
            </p:cNvPr>
            <p:cNvCxnSpPr>
              <a:cxnSpLocks/>
            </p:cNvCxnSpPr>
            <p:nvPr/>
          </p:nvCxnSpPr>
          <p:spPr>
            <a:xfrm>
              <a:off x="7197640" y="3509805"/>
              <a:ext cx="648028" cy="0"/>
            </a:xfrm>
            <a:prstGeom prst="straightConnector1">
              <a:avLst/>
            </a:prstGeom>
            <a:noFill/>
            <a:ln w="19050" cap="flat" cmpd="sng" algn="ctr">
              <a:solidFill>
                <a:schemeClr val="accent2"/>
              </a:solidFill>
              <a:prstDash val="solid"/>
              <a:miter lim="800000"/>
              <a:tailEnd type="triangle"/>
            </a:ln>
            <a:effectLst/>
          </p:spPr>
        </p:cxnSp>
        <p:sp>
          <p:nvSpPr>
            <p:cNvPr id="14" name="TextBox 13">
              <a:extLst>
                <a:ext uri="{FF2B5EF4-FFF2-40B4-BE49-F238E27FC236}">
                  <a16:creationId xmlns:a16="http://schemas.microsoft.com/office/drawing/2014/main" id="{090D1189-B10E-EAF1-8A5B-F96152C86BFC}"/>
                </a:ext>
              </a:extLst>
            </p:cNvPr>
            <p:cNvSpPr txBox="1"/>
            <p:nvPr/>
          </p:nvSpPr>
          <p:spPr>
            <a:xfrm>
              <a:off x="7453219" y="3009178"/>
              <a:ext cx="1538135" cy="230832"/>
            </a:xfrm>
            <a:prstGeom prst="rect">
              <a:avLst/>
            </a:prstGeom>
            <a:noFill/>
          </p:spPr>
          <p:txBody>
            <a:bodyPr wrap="square" rtlCol="0">
              <a:spAutoFit/>
            </a:bodyP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Century Gothic" panose="020F0302020204030204"/>
                  <a:ea typeface="+mn-ea"/>
                  <a:cs typeface="+mn-cs"/>
                </a:rPr>
                <a:t>Approve/Reject</a:t>
              </a:r>
              <a:endParaRPr kumimoji="0" lang="en-US" sz="10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1" name="TextBox 20">
              <a:extLst>
                <a:ext uri="{FF2B5EF4-FFF2-40B4-BE49-F238E27FC236}">
                  <a16:creationId xmlns:a16="http://schemas.microsoft.com/office/drawing/2014/main" id="{1597389F-1014-A2A4-1FF9-12225F3003A9}"/>
                </a:ext>
              </a:extLst>
            </p:cNvPr>
            <p:cNvSpPr txBox="1"/>
            <p:nvPr/>
          </p:nvSpPr>
          <p:spPr>
            <a:xfrm>
              <a:off x="3314771" y="4214722"/>
              <a:ext cx="2174992" cy="1210268"/>
            </a:xfrm>
            <a:prstGeom prst="rect">
              <a:avLst/>
            </a:prstGeom>
            <a:solidFill>
              <a:srgbClr val="90CCD3"/>
            </a:solidFill>
            <a:ln>
              <a:noFill/>
            </a:ln>
          </p:spPr>
          <p:txBody>
            <a:bodyPr wrap="square" lIns="91440" tIns="45720" rIns="91440" bIns="45720" rtlCol="0" anchor="t">
              <a:spAutoFit/>
            </a:bodyPr>
            <a:lstStyle/>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rPr>
                <a:t>Validate the requests raised</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rPr>
                <a:t>Identify the team to work on the request.</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0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0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0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p:txBody>
        </p:sp>
        <p:cxnSp>
          <p:nvCxnSpPr>
            <p:cNvPr id="22" name="Straight Connector 21">
              <a:extLst>
                <a:ext uri="{FF2B5EF4-FFF2-40B4-BE49-F238E27FC236}">
                  <a16:creationId xmlns:a16="http://schemas.microsoft.com/office/drawing/2014/main" id="{A0D7BD73-5AAF-8633-FB06-7CDB061CE350}"/>
                </a:ext>
              </a:extLst>
            </p:cNvPr>
            <p:cNvCxnSpPr>
              <a:cxnSpLocks/>
            </p:cNvCxnSpPr>
            <p:nvPr/>
          </p:nvCxnSpPr>
          <p:spPr>
            <a:xfrm flipH="1">
              <a:off x="5148894" y="3767349"/>
              <a:ext cx="18" cy="451250"/>
            </a:xfrm>
            <a:prstGeom prst="line">
              <a:avLst/>
            </a:prstGeom>
            <a:ln w="12700">
              <a:solidFill>
                <a:srgbClr val="286771"/>
              </a:solidFill>
              <a:tailEnd type="ova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46FDB47-FA40-52E8-DDB5-056F84B654BF}"/>
                </a:ext>
              </a:extLst>
            </p:cNvPr>
            <p:cNvSpPr txBox="1"/>
            <p:nvPr/>
          </p:nvSpPr>
          <p:spPr>
            <a:xfrm>
              <a:off x="5570338" y="4214724"/>
              <a:ext cx="2275258" cy="1237134"/>
            </a:xfrm>
            <a:prstGeom prst="rect">
              <a:avLst/>
            </a:prstGeom>
            <a:solidFill>
              <a:srgbClr val="90CCD3"/>
            </a:solidFill>
            <a:ln>
              <a:noFill/>
            </a:ln>
          </p:spPr>
          <p:txBody>
            <a:bodyPr wrap="square" lIns="91440" tIns="45720" rIns="91440" bIns="45720" rtlCol="0" anchor="t">
              <a:spAutoFit/>
            </a:bodyPr>
            <a:lstStyle/>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rPr>
                <a:t>Identify related policies, controls, regarding the request.</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rPr>
                <a:t>Obtain additional approvals from various stakeholders [if needed]</a:t>
              </a:r>
            </a:p>
          </p:txBody>
        </p:sp>
        <p:cxnSp>
          <p:nvCxnSpPr>
            <p:cNvPr id="24" name="Straight Connector 23">
              <a:extLst>
                <a:ext uri="{FF2B5EF4-FFF2-40B4-BE49-F238E27FC236}">
                  <a16:creationId xmlns:a16="http://schemas.microsoft.com/office/drawing/2014/main" id="{30F97D31-B46A-DECE-1389-6C402B2A3AAB}"/>
                </a:ext>
              </a:extLst>
            </p:cNvPr>
            <p:cNvCxnSpPr/>
            <p:nvPr/>
          </p:nvCxnSpPr>
          <p:spPr>
            <a:xfrm flipH="1">
              <a:off x="6699026" y="3771417"/>
              <a:ext cx="18" cy="451250"/>
            </a:xfrm>
            <a:prstGeom prst="line">
              <a:avLst/>
            </a:prstGeom>
            <a:ln w="12700">
              <a:solidFill>
                <a:srgbClr val="286771"/>
              </a:solidFill>
              <a:tailEnd type="ova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B5B17CA-02E6-AC8C-C627-9F86B45315E3}"/>
                </a:ext>
              </a:extLst>
            </p:cNvPr>
            <p:cNvSpPr txBox="1"/>
            <p:nvPr/>
          </p:nvSpPr>
          <p:spPr>
            <a:xfrm>
              <a:off x="7926171" y="4211470"/>
              <a:ext cx="2373511" cy="1237134"/>
            </a:xfrm>
            <a:prstGeom prst="rect">
              <a:avLst/>
            </a:prstGeom>
            <a:solidFill>
              <a:srgbClr val="90CCD3"/>
            </a:solidFill>
            <a:ln>
              <a:noFill/>
            </a:ln>
          </p:spPr>
          <p:txBody>
            <a:bodyPr wrap="square" lIns="91440" tIns="45720" rIns="91440" bIns="45720" rtlCol="0" anchor="t">
              <a:spAutoFit/>
            </a:bodyPr>
            <a:lstStyle/>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rPr>
                <a:t>Approve/Reject the request</a:t>
              </a: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a:p>
              <a:pPr marL="171450" marR="0" lvl="0" indent="-171450" algn="l" defTabSz="456903"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sz="1050" b="0" i="0" u="none" strike="noStrike" kern="0" cap="none" spc="0" normalizeH="0" baseline="0" noProof="0" dirty="0">
                <a:ln>
                  <a:noFill/>
                </a:ln>
                <a:solidFill>
                  <a:srgbClr val="000000">
                    <a:lumMod val="85000"/>
                    <a:lumOff val="15000"/>
                  </a:srgbClr>
                </a:solidFill>
                <a:effectLst/>
                <a:uLnTx/>
                <a:uFillTx/>
                <a:latin typeface="Century Gothic" panose="020F0302020204030204"/>
                <a:ea typeface="+mn-ea"/>
                <a:cs typeface="+mn-cs"/>
              </a:endParaRPr>
            </a:p>
          </p:txBody>
        </p:sp>
        <p:cxnSp>
          <p:nvCxnSpPr>
            <p:cNvPr id="26" name="Straight Connector 25">
              <a:extLst>
                <a:ext uri="{FF2B5EF4-FFF2-40B4-BE49-F238E27FC236}">
                  <a16:creationId xmlns:a16="http://schemas.microsoft.com/office/drawing/2014/main" id="{2B13CBD0-3040-F198-96AB-11430A6B0F4C}"/>
                </a:ext>
              </a:extLst>
            </p:cNvPr>
            <p:cNvCxnSpPr/>
            <p:nvPr/>
          </p:nvCxnSpPr>
          <p:spPr>
            <a:xfrm flipH="1">
              <a:off x="8223403" y="3746365"/>
              <a:ext cx="18" cy="451250"/>
            </a:xfrm>
            <a:prstGeom prst="line">
              <a:avLst/>
            </a:prstGeom>
            <a:ln w="12700">
              <a:solidFill>
                <a:srgbClr val="286771"/>
              </a:solidFill>
              <a:tailEnd type="ova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8AE349-0B9B-EAAC-F861-DBB7F69F456C}"/>
                </a:ext>
              </a:extLst>
            </p:cNvPr>
            <p:cNvSpPr txBox="1">
              <a:spLocks noChangeAspect="1"/>
            </p:cNvSpPr>
            <p:nvPr/>
          </p:nvSpPr>
          <p:spPr>
            <a:xfrm>
              <a:off x="794241" y="2278321"/>
              <a:ext cx="1259921" cy="215444"/>
            </a:xfrm>
            <a:prstGeom prst="rect">
              <a:avLst/>
            </a:prstGeom>
            <a:noFill/>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rPr>
                <a:t>Employee</a:t>
              </a:r>
              <a:endParaRPr kumimoji="0" lang="en-US"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8" name="TextBox 27">
              <a:extLst>
                <a:ext uri="{FF2B5EF4-FFF2-40B4-BE49-F238E27FC236}">
                  <a16:creationId xmlns:a16="http://schemas.microsoft.com/office/drawing/2014/main" id="{4D7E90C0-D5D4-86FC-8F73-39FEDA2328C9}"/>
                </a:ext>
              </a:extLst>
            </p:cNvPr>
            <p:cNvSpPr txBox="1"/>
            <p:nvPr/>
          </p:nvSpPr>
          <p:spPr>
            <a:xfrm>
              <a:off x="2271988" y="1733280"/>
              <a:ext cx="1688174" cy="707886"/>
            </a:xfrm>
            <a:prstGeom prst="rect">
              <a:avLst/>
            </a:prstGeom>
            <a:noFill/>
            <a:ln>
              <a:solidFill>
                <a:schemeClr val="tx1"/>
              </a:solidFill>
            </a:ln>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rPr>
                <a:t>Employee Center: </a:t>
              </a:r>
            </a:p>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Raise a compliance request</a:t>
              </a:r>
            </a:p>
          </p:txBody>
        </p:sp>
        <p:grpSp>
          <p:nvGrpSpPr>
            <p:cNvPr id="29" name="Group 28">
              <a:extLst>
                <a:ext uri="{FF2B5EF4-FFF2-40B4-BE49-F238E27FC236}">
                  <a16:creationId xmlns:a16="http://schemas.microsoft.com/office/drawing/2014/main" id="{7F117F28-EB86-F270-A1DA-9C84F8A3FCCE}"/>
                </a:ext>
              </a:extLst>
            </p:cNvPr>
            <p:cNvGrpSpPr/>
            <p:nvPr/>
          </p:nvGrpSpPr>
          <p:grpSpPr>
            <a:xfrm>
              <a:off x="1181478" y="1820493"/>
              <a:ext cx="450119" cy="467157"/>
              <a:chOff x="5761327" y="1349197"/>
              <a:chExt cx="764766" cy="793714"/>
            </a:xfrm>
          </p:grpSpPr>
          <p:sp>
            <p:nvSpPr>
              <p:cNvPr id="30" name="Oval 29">
                <a:extLst>
                  <a:ext uri="{FF2B5EF4-FFF2-40B4-BE49-F238E27FC236}">
                    <a16:creationId xmlns:a16="http://schemas.microsoft.com/office/drawing/2014/main" id="{170F5839-AFC7-F085-0FBE-BF0A8AED6911}"/>
                  </a:ext>
                </a:extLst>
              </p:cNvPr>
              <p:cNvSpPr/>
              <p:nvPr/>
            </p:nvSpPr>
            <p:spPr>
              <a:xfrm>
                <a:off x="5761327" y="1349197"/>
                <a:ext cx="764766" cy="793714"/>
              </a:xfrm>
              <a:prstGeom prst="ellipse">
                <a:avLst/>
              </a:prstGeom>
              <a:solidFill>
                <a:srgbClr val="62D84E"/>
              </a:solid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31" name="Picture 30">
                <a:extLst>
                  <a:ext uri="{FF2B5EF4-FFF2-40B4-BE49-F238E27FC236}">
                    <a16:creationId xmlns:a16="http://schemas.microsoft.com/office/drawing/2014/main" id="{CBA07342-0556-D88A-22EA-48C556872F5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93987" y="1490877"/>
                <a:ext cx="506414" cy="555844"/>
              </a:xfrm>
              <a:prstGeom prst="flowChartConnector">
                <a:avLst/>
              </a:prstGeom>
              <a:ln w="12700">
                <a:solidFill>
                  <a:schemeClr val="bg1">
                    <a:lumMod val="50000"/>
                  </a:schemeClr>
                </a:solidFill>
              </a:ln>
            </p:spPr>
          </p:pic>
        </p:grpSp>
        <p:sp>
          <p:nvSpPr>
            <p:cNvPr id="33" name="TextBox 32">
              <a:extLst>
                <a:ext uri="{FF2B5EF4-FFF2-40B4-BE49-F238E27FC236}">
                  <a16:creationId xmlns:a16="http://schemas.microsoft.com/office/drawing/2014/main" id="{6392198F-5126-EEFA-910D-BE263741408D}"/>
                </a:ext>
              </a:extLst>
            </p:cNvPr>
            <p:cNvSpPr txBox="1"/>
            <p:nvPr/>
          </p:nvSpPr>
          <p:spPr>
            <a:xfrm>
              <a:off x="4327637" y="1762704"/>
              <a:ext cx="1688174" cy="553998"/>
            </a:xfrm>
            <a:prstGeom prst="rect">
              <a:avLst/>
            </a:prstGeom>
            <a:noFill/>
            <a:ln>
              <a:solidFill>
                <a:schemeClr val="tx1"/>
              </a:solidFill>
            </a:ln>
          </p:spPr>
          <p:txBody>
            <a:bodyPr wrap="square" lIns="91440" tIns="45720" rIns="91440" bIns="45720" rtlCol="0" anchor="t">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000000"/>
                  </a:solidFill>
                  <a:effectLst/>
                  <a:uLnTx/>
                  <a:uFillTx/>
                  <a:latin typeface="Century Gothic" panose="020F0302020204030204"/>
                  <a:ea typeface="+mn-ea"/>
                  <a:cs typeface="+mn-cs"/>
                </a:rPr>
                <a:t>Employee Center: </a:t>
              </a:r>
            </a:p>
            <a:p>
              <a:pPr marL="0" marR="0" lvl="0" indent="0" algn="ctr" defTabSz="456903" rtl="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Century Gothic" panose="020F0302020204030204"/>
                  <a:ea typeface="+mn-ea"/>
                  <a:cs typeface="+mn-cs"/>
                </a:rPr>
                <a:t>Additional clarifications</a:t>
              </a:r>
            </a:p>
          </p:txBody>
        </p:sp>
        <p:cxnSp>
          <p:nvCxnSpPr>
            <p:cNvPr id="34" name="Straight Arrow Connector 33">
              <a:extLst>
                <a:ext uri="{FF2B5EF4-FFF2-40B4-BE49-F238E27FC236}">
                  <a16:creationId xmlns:a16="http://schemas.microsoft.com/office/drawing/2014/main" id="{E7B74788-BE0E-F421-CC0F-FF46ECEC2B15}"/>
                </a:ext>
              </a:extLst>
            </p:cNvPr>
            <p:cNvCxnSpPr>
              <a:stCxn id="33" idx="2"/>
              <a:endCxn id="10" idx="0"/>
            </p:cNvCxnSpPr>
            <p:nvPr/>
          </p:nvCxnSpPr>
          <p:spPr>
            <a:xfrm>
              <a:off x="5171724" y="2316702"/>
              <a:ext cx="0" cy="674652"/>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82F760D-F5AA-A5CE-BBA1-918F0EF5AA61}"/>
                </a:ext>
              </a:extLst>
            </p:cNvPr>
            <p:cNvCxnSpPr>
              <a:cxnSpLocks/>
              <a:stCxn id="28" idx="2"/>
              <a:endCxn id="7" idx="0"/>
            </p:cNvCxnSpPr>
            <p:nvPr/>
          </p:nvCxnSpPr>
          <p:spPr>
            <a:xfrm flipH="1">
              <a:off x="3112369" y="2441166"/>
              <a:ext cx="3706" cy="803272"/>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B66FC2A6-7C07-2352-C91A-3D006C57FE7E}"/>
                </a:ext>
              </a:extLst>
            </p:cNvPr>
            <p:cNvPicPr>
              <a:picLocks noChangeAspect="1"/>
            </p:cNvPicPr>
            <p:nvPr/>
          </p:nvPicPr>
          <p:blipFill>
            <a:blip r:embed="rId5"/>
            <a:srcRect/>
            <a:stretch/>
          </p:blipFill>
          <p:spPr>
            <a:xfrm>
              <a:off x="4931254" y="3249274"/>
              <a:ext cx="471327" cy="471327"/>
            </a:xfrm>
            <a:prstGeom prst="rect">
              <a:avLst/>
            </a:prstGeom>
          </p:spPr>
        </p:pic>
        <p:pic>
          <p:nvPicPr>
            <p:cNvPr id="46" name="Picture 45">
              <a:extLst>
                <a:ext uri="{FF2B5EF4-FFF2-40B4-BE49-F238E27FC236}">
                  <a16:creationId xmlns:a16="http://schemas.microsoft.com/office/drawing/2014/main" id="{90CA6520-45F4-1C16-D739-BC16E4ABE997}"/>
                </a:ext>
              </a:extLst>
            </p:cNvPr>
            <p:cNvPicPr>
              <a:picLocks noChangeAspect="1"/>
            </p:cNvPicPr>
            <p:nvPr/>
          </p:nvPicPr>
          <p:blipFill>
            <a:blip r:embed="rId6"/>
            <a:srcRect/>
            <a:stretch/>
          </p:blipFill>
          <p:spPr>
            <a:xfrm>
              <a:off x="6504519" y="3288520"/>
              <a:ext cx="429643" cy="429643"/>
            </a:xfrm>
            <a:prstGeom prst="rect">
              <a:avLst/>
            </a:prstGeom>
          </p:spPr>
        </p:pic>
        <p:pic>
          <p:nvPicPr>
            <p:cNvPr id="48" name="Picture 47">
              <a:extLst>
                <a:ext uri="{FF2B5EF4-FFF2-40B4-BE49-F238E27FC236}">
                  <a16:creationId xmlns:a16="http://schemas.microsoft.com/office/drawing/2014/main" id="{41412FAE-A5AA-C265-7B1E-69AB7C523BE6}"/>
                </a:ext>
              </a:extLst>
            </p:cNvPr>
            <p:cNvPicPr>
              <a:picLocks noChangeAspect="1"/>
            </p:cNvPicPr>
            <p:nvPr/>
          </p:nvPicPr>
          <p:blipFill>
            <a:blip r:embed="rId7"/>
            <a:srcRect/>
            <a:stretch/>
          </p:blipFill>
          <p:spPr>
            <a:xfrm>
              <a:off x="8039466" y="3285245"/>
              <a:ext cx="432918" cy="432918"/>
            </a:xfrm>
            <a:prstGeom prst="rect">
              <a:avLst/>
            </a:prstGeom>
          </p:spPr>
        </p:pic>
      </p:grpSp>
    </p:spTree>
    <p:extLst>
      <p:ext uri="{BB962C8B-B14F-4D97-AF65-F5344CB8AC3E}">
        <p14:creationId xmlns:p14="http://schemas.microsoft.com/office/powerpoint/2010/main" val="15611068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51" y="309136"/>
            <a:ext cx="11188711" cy="643364"/>
          </a:xfrm>
        </p:spPr>
        <p:txBody>
          <a:bodyPr/>
          <a:lstStyle/>
          <a:p>
            <a:r>
              <a:rPr lang="en-US" dirty="0"/>
              <a:t>Compliance Request lifecycle</a:t>
            </a:r>
          </a:p>
        </p:txBody>
      </p:sp>
      <p:graphicFrame>
        <p:nvGraphicFramePr>
          <p:cNvPr id="21" name="Diagram 20"/>
          <p:cNvGraphicFramePr/>
          <p:nvPr>
            <p:extLst>
              <p:ext uri="{D42A27DB-BD31-4B8C-83A1-F6EECF244321}">
                <p14:modId xmlns:p14="http://schemas.microsoft.com/office/powerpoint/2010/main" val="1026475007"/>
              </p:ext>
            </p:extLst>
          </p:nvPr>
        </p:nvGraphicFramePr>
        <p:xfrm>
          <a:off x="550863" y="598958"/>
          <a:ext cx="10922453" cy="1526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e 4">
            <a:extLst>
              <a:ext uri="{FF2B5EF4-FFF2-40B4-BE49-F238E27FC236}">
                <a16:creationId xmlns:a16="http://schemas.microsoft.com/office/drawing/2014/main" id="{EE08BF76-E7C5-1B3E-2CAE-A3DC66A0D487}"/>
              </a:ext>
            </a:extLst>
          </p:cNvPr>
          <p:cNvGraphicFramePr>
            <a:graphicFrameLocks noGrp="1"/>
          </p:cNvGraphicFramePr>
          <p:nvPr>
            <p:extLst>
              <p:ext uri="{D42A27DB-BD31-4B8C-83A1-F6EECF244321}">
                <p14:modId xmlns:p14="http://schemas.microsoft.com/office/powerpoint/2010/main" val="3971417588"/>
              </p:ext>
            </p:extLst>
          </p:nvPr>
        </p:nvGraphicFramePr>
        <p:xfrm>
          <a:off x="550863" y="1962785"/>
          <a:ext cx="11087100" cy="4206240"/>
        </p:xfrm>
        <a:graphic>
          <a:graphicData uri="http://schemas.openxmlformats.org/drawingml/2006/table">
            <a:tbl>
              <a:tblPr firstRow="1" bandRow="1">
                <a:tableStyleId>{5940675A-B579-460E-94D1-54222C63F5DA}</a:tableStyleId>
              </a:tblPr>
              <a:tblGrid>
                <a:gridCol w="1324063">
                  <a:extLst>
                    <a:ext uri="{9D8B030D-6E8A-4147-A177-3AD203B41FA5}">
                      <a16:colId xmlns:a16="http://schemas.microsoft.com/office/drawing/2014/main" val="2880081606"/>
                    </a:ext>
                  </a:extLst>
                </a:gridCol>
                <a:gridCol w="9763037">
                  <a:extLst>
                    <a:ext uri="{9D8B030D-6E8A-4147-A177-3AD203B41FA5}">
                      <a16:colId xmlns:a16="http://schemas.microsoft.com/office/drawing/2014/main" val="1755717782"/>
                    </a:ext>
                  </a:extLst>
                </a:gridCol>
              </a:tblGrid>
              <a:tr h="504664">
                <a:tc>
                  <a:txBody>
                    <a:bodyPr/>
                    <a:lstStyle/>
                    <a:p>
                      <a:r>
                        <a:rPr lang="en-US" sz="1600" dirty="0"/>
                        <a:t>New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rPr>
                        <a:t>A business user via the employee center or a compliance team member via the compliance workspace raises a compliance request.</a:t>
                      </a:r>
                      <a:endParaRPr lang="en-US" sz="1600" dirty="0"/>
                    </a:p>
                  </a:txBody>
                  <a:tcPr/>
                </a:tc>
                <a:extLst>
                  <a:ext uri="{0D108BD9-81ED-4DB2-BD59-A6C34878D82A}">
                    <a16:rowId xmlns:a16="http://schemas.microsoft.com/office/drawing/2014/main" val="2620025845"/>
                  </a:ext>
                </a:extLst>
              </a:tr>
              <a:tr h="504664">
                <a:tc>
                  <a:txBody>
                    <a:bodyPr/>
                    <a:lstStyle/>
                    <a:p>
                      <a:r>
                        <a:rPr lang="en-US" sz="1600" b="0" i="0" kern="1200" dirty="0">
                          <a:solidFill>
                            <a:schemeClr val="tx1"/>
                          </a:solidFill>
                          <a:effectLst/>
                          <a:latin typeface="+mn-lt"/>
                          <a:ea typeface="+mn-ea"/>
                          <a:cs typeface="+mn-cs"/>
                        </a:rPr>
                        <a:t>Triage</a:t>
                      </a:r>
                    </a:p>
                  </a:txBody>
                  <a:tcPr/>
                </a:tc>
                <a:tc>
                  <a:txBody>
                    <a:bodyPr/>
                    <a:lstStyle/>
                    <a:p>
                      <a:r>
                        <a:rPr lang="en-US" sz="1600" b="0" i="0" kern="1200" dirty="0">
                          <a:solidFill>
                            <a:schemeClr val="tx1"/>
                          </a:solidFill>
                          <a:effectLst/>
                          <a:latin typeface="+mn-lt"/>
                          <a:ea typeface="+mn-ea"/>
                          <a:cs typeface="+mn-cs"/>
                        </a:rPr>
                        <a:t>The compliance team assigns a request analyst to work on the case. They triage the case from a validity standpoint. Once verified, the case moves to ‘In Progress’.</a:t>
                      </a:r>
                    </a:p>
                  </a:txBody>
                  <a:tcPr/>
                </a:tc>
                <a:extLst>
                  <a:ext uri="{0D108BD9-81ED-4DB2-BD59-A6C34878D82A}">
                    <a16:rowId xmlns:a16="http://schemas.microsoft.com/office/drawing/2014/main" val="2964592071"/>
                  </a:ext>
                </a:extLst>
              </a:tr>
              <a:tr h="504664">
                <a:tc>
                  <a:txBody>
                    <a:bodyPr/>
                    <a:lstStyle/>
                    <a:p>
                      <a:r>
                        <a:rPr lang="en-US" sz="1600" dirty="0"/>
                        <a:t>In Progress</a:t>
                      </a:r>
                    </a:p>
                  </a:txBody>
                  <a:tcPr/>
                </a:tc>
                <a:tc>
                  <a:txBody>
                    <a:bodyPr/>
                    <a:lstStyle/>
                    <a:p>
                      <a:r>
                        <a:rPr lang="en-US" sz="1600" b="0" i="0" kern="1200" dirty="0">
                          <a:solidFill>
                            <a:schemeClr val="tx1"/>
                          </a:solidFill>
                          <a:effectLst/>
                          <a:latin typeface="+mn-lt"/>
                          <a:ea typeface="+mn-ea"/>
                          <a:cs typeface="+mn-cs"/>
                        </a:rPr>
                        <a:t>The request analyst determines all the requirements for the raised request and identifies any supporting documents, such as the policies, controls, citations, and control objectives that are related to the request.</a:t>
                      </a:r>
                    </a:p>
                  </a:txBody>
                  <a:tcPr/>
                </a:tc>
                <a:extLst>
                  <a:ext uri="{0D108BD9-81ED-4DB2-BD59-A6C34878D82A}">
                    <a16:rowId xmlns:a16="http://schemas.microsoft.com/office/drawing/2014/main" val="2306211927"/>
                  </a:ext>
                </a:extLst>
              </a:tr>
              <a:tr h="504664">
                <a:tc>
                  <a:txBody>
                    <a:bodyPr/>
                    <a:lstStyle/>
                    <a:p>
                      <a:r>
                        <a:rPr lang="en-US" sz="1600" dirty="0"/>
                        <a:t>Awaiting Approval</a:t>
                      </a:r>
                    </a:p>
                  </a:txBody>
                  <a:tcPr/>
                </a:tc>
                <a:tc>
                  <a:txBody>
                    <a:bodyPr/>
                    <a:lstStyle/>
                    <a:p>
                      <a:r>
                        <a:rPr lang="en-US" sz="1600" b="0" i="0" kern="1200" dirty="0">
                          <a:solidFill>
                            <a:schemeClr val="tx1"/>
                          </a:solidFill>
                          <a:effectLst/>
                          <a:latin typeface="+mn-lt"/>
                          <a:ea typeface="+mn-ea"/>
                          <a:cs typeface="+mn-cs"/>
                        </a:rPr>
                        <a:t>The request is evaluated and either approved or rejected. Requests can be sent for approval to multiple users. The </a:t>
                      </a:r>
                      <a:r>
                        <a:rPr lang="en-US" sz="1600" b="1" i="0" kern="1200" dirty="0">
                          <a:solidFill>
                            <a:schemeClr val="tx1"/>
                          </a:solidFill>
                          <a:effectLst/>
                          <a:latin typeface="+mn-lt"/>
                          <a:ea typeface="+mn-ea"/>
                          <a:cs typeface="+mn-cs"/>
                        </a:rPr>
                        <a:t>Any Approvers</a:t>
                      </a:r>
                      <a:r>
                        <a:rPr lang="en-US" sz="1600" b="0" i="0" kern="1200" dirty="0">
                          <a:solidFill>
                            <a:schemeClr val="tx1"/>
                          </a:solidFill>
                          <a:effectLst/>
                          <a:latin typeface="+mn-lt"/>
                          <a:ea typeface="+mn-ea"/>
                          <a:cs typeface="+mn-cs"/>
                        </a:rPr>
                        <a:t> option enables the request to be closed as soon as it receives an approval or rejection from any of the assigned approvers.</a:t>
                      </a:r>
                    </a:p>
                  </a:txBody>
                  <a:tcPr/>
                </a:tc>
                <a:extLst>
                  <a:ext uri="{0D108BD9-81ED-4DB2-BD59-A6C34878D82A}">
                    <a16:rowId xmlns:a16="http://schemas.microsoft.com/office/drawing/2014/main" val="2084968559"/>
                  </a:ext>
                </a:extLst>
              </a:tr>
              <a:tr h="504664">
                <a:tc>
                  <a:txBody>
                    <a:bodyPr/>
                    <a:lstStyle/>
                    <a:p>
                      <a:r>
                        <a:rPr lang="en-US" sz="1600" dirty="0"/>
                        <a:t>Canceled</a:t>
                      </a:r>
                    </a:p>
                  </a:txBody>
                  <a:tcPr/>
                </a:tc>
                <a:tc>
                  <a:txBody>
                    <a:bodyPr/>
                    <a:lstStyle/>
                    <a:p>
                      <a:r>
                        <a:rPr lang="en-US" sz="1600" b="0" i="0" kern="1200" dirty="0">
                          <a:solidFill>
                            <a:schemeClr val="tx1"/>
                          </a:solidFill>
                          <a:effectLst/>
                          <a:latin typeface="+mn-lt"/>
                          <a:ea typeface="+mn-ea"/>
                          <a:cs typeface="+mn-cs"/>
                        </a:rPr>
                        <a:t>In this stage, a request may need to be canceled if it isn't a compliance request, with the justifications provided to the requester. A request can be canceled at any stage, including Triage, In Progress, and Awaiting Approval states.</a:t>
                      </a:r>
                      <a:endParaRPr lang="en-US" sz="1600" dirty="0"/>
                    </a:p>
                  </a:txBody>
                  <a:tcPr/>
                </a:tc>
                <a:extLst>
                  <a:ext uri="{0D108BD9-81ED-4DB2-BD59-A6C34878D82A}">
                    <a16:rowId xmlns:a16="http://schemas.microsoft.com/office/drawing/2014/main" val="673388715"/>
                  </a:ext>
                </a:extLst>
              </a:tr>
              <a:tr h="504664">
                <a:tc>
                  <a:txBody>
                    <a:bodyPr/>
                    <a:lstStyle/>
                    <a:p>
                      <a:r>
                        <a:rPr lang="en-US" sz="1600" dirty="0"/>
                        <a:t>Closed</a:t>
                      </a:r>
                    </a:p>
                  </a:txBody>
                  <a:tcPr/>
                </a:tc>
                <a:tc>
                  <a:txBody>
                    <a:bodyPr/>
                    <a:lstStyle/>
                    <a:p>
                      <a:r>
                        <a:rPr lang="en-US" sz="1600" b="0" i="0" kern="1200" dirty="0">
                          <a:solidFill>
                            <a:schemeClr val="tx1"/>
                          </a:solidFill>
                          <a:effectLst/>
                          <a:latin typeface="+mn-lt"/>
                          <a:ea typeface="+mn-ea"/>
                          <a:cs typeface="+mn-cs"/>
                        </a:rPr>
                        <a:t>After a compliance request is fully processed and approved or rejected, it enters the Closed stage. The request is considered resolved, and no further actions are required.</a:t>
                      </a:r>
                      <a:endParaRPr lang="en-US" sz="1600" dirty="0"/>
                    </a:p>
                  </a:txBody>
                  <a:tcPr/>
                </a:tc>
                <a:extLst>
                  <a:ext uri="{0D108BD9-81ED-4DB2-BD59-A6C34878D82A}">
                    <a16:rowId xmlns:a16="http://schemas.microsoft.com/office/drawing/2014/main" val="3278811040"/>
                  </a:ext>
                </a:extLst>
              </a:tr>
            </a:tbl>
          </a:graphicData>
        </a:graphic>
      </p:graphicFrame>
    </p:spTree>
    <p:extLst>
      <p:ext uri="{BB962C8B-B14F-4D97-AF65-F5344CB8AC3E}">
        <p14:creationId xmlns:p14="http://schemas.microsoft.com/office/powerpoint/2010/main" val="18634831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740C1F2-E759-63DD-8C50-F0FB3AA50B10}"/>
              </a:ext>
            </a:extLst>
          </p:cNvPr>
          <p:cNvSpPr/>
          <p:nvPr/>
        </p:nvSpPr>
        <p:spPr>
          <a:xfrm>
            <a:off x="8444749" y="952500"/>
            <a:ext cx="3662630" cy="52165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 name="Title 1">
            <a:extLst>
              <a:ext uri="{FF2B5EF4-FFF2-40B4-BE49-F238E27FC236}">
                <a16:creationId xmlns:a16="http://schemas.microsoft.com/office/drawing/2014/main" id="{969967A8-646B-0361-5C1B-A7A156E16C7E}"/>
              </a:ext>
            </a:extLst>
          </p:cNvPr>
          <p:cNvSpPr>
            <a:spLocks noGrp="1"/>
          </p:cNvSpPr>
          <p:nvPr>
            <p:ph type="title"/>
          </p:nvPr>
        </p:nvSpPr>
        <p:spPr>
          <a:xfrm>
            <a:off x="428619" y="330251"/>
            <a:ext cx="11188711" cy="788716"/>
          </a:xfrm>
        </p:spPr>
        <p:txBody>
          <a:bodyPr/>
          <a:lstStyle/>
          <a:p>
            <a:r>
              <a:rPr lang="en-US" dirty="0"/>
              <a:t>Raise a compliance request</a:t>
            </a:r>
          </a:p>
        </p:txBody>
      </p:sp>
      <p:pic>
        <p:nvPicPr>
          <p:cNvPr id="3" name="Picture 2">
            <a:extLst>
              <a:ext uri="{FF2B5EF4-FFF2-40B4-BE49-F238E27FC236}">
                <a16:creationId xmlns:a16="http://schemas.microsoft.com/office/drawing/2014/main" id="{F1911699-D463-7A31-36B0-BEB947DA006E}"/>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560223" y="1830359"/>
            <a:ext cx="4065654" cy="2833638"/>
          </a:xfrm>
          <a:prstGeom prst="rect">
            <a:avLst/>
          </a:prstGeom>
          <a:ln w="6350">
            <a:solidFill>
              <a:schemeClr val="tx1"/>
            </a:solidFill>
          </a:ln>
        </p:spPr>
      </p:pic>
      <p:pic>
        <p:nvPicPr>
          <p:cNvPr id="4" name="Picture 3">
            <a:extLst>
              <a:ext uri="{FF2B5EF4-FFF2-40B4-BE49-F238E27FC236}">
                <a16:creationId xmlns:a16="http://schemas.microsoft.com/office/drawing/2014/main" id="{28035478-9BE0-8853-E1FE-A6C89D855FC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70843" y="1104900"/>
            <a:ext cx="4367139" cy="5191548"/>
          </a:xfrm>
          <a:prstGeom prst="rect">
            <a:avLst/>
          </a:prstGeom>
          <a:ln w="6350">
            <a:solidFill>
              <a:schemeClr val="tx1"/>
            </a:solidFill>
          </a:ln>
        </p:spPr>
      </p:pic>
      <p:sp>
        <p:nvSpPr>
          <p:cNvPr id="5" name="Text Placeholder 10">
            <a:extLst>
              <a:ext uri="{FF2B5EF4-FFF2-40B4-BE49-F238E27FC236}">
                <a16:creationId xmlns:a16="http://schemas.microsoft.com/office/drawing/2014/main" id="{CAFB2D43-AFDE-5EC1-8761-4B30405E33FA}"/>
              </a:ext>
            </a:extLst>
          </p:cNvPr>
          <p:cNvSpPr txBox="1">
            <a:spLocks/>
          </p:cNvSpPr>
          <p:nvPr/>
        </p:nvSpPr>
        <p:spPr>
          <a:xfrm>
            <a:off x="8296741" y="1613586"/>
            <a:ext cx="3662629" cy="842839"/>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6766">
              <a:spcBef>
                <a:spcPts val="0"/>
              </a:spcBef>
              <a:spcAft>
                <a:spcPts val="1200"/>
              </a:spcAft>
              <a:buClr>
                <a:srgbClr val="61D84E"/>
              </a:buClr>
              <a:buNone/>
              <a:defRPr/>
            </a:pPr>
            <a:endParaRPr lang="en-US" sz="1600" b="1" dirty="0">
              <a:latin typeface="Century Gothic" panose="020F0302020204030204"/>
            </a:endParaRPr>
          </a:p>
        </p:txBody>
      </p:sp>
      <p:sp>
        <p:nvSpPr>
          <p:cNvPr id="7" name="TextBox 6">
            <a:extLst>
              <a:ext uri="{FF2B5EF4-FFF2-40B4-BE49-F238E27FC236}">
                <a16:creationId xmlns:a16="http://schemas.microsoft.com/office/drawing/2014/main" id="{D3701DBA-CDFA-A5E4-CA89-4A27389A2EE9}"/>
              </a:ext>
            </a:extLst>
          </p:cNvPr>
          <p:cNvSpPr txBox="1"/>
          <p:nvPr/>
        </p:nvSpPr>
        <p:spPr>
          <a:xfrm>
            <a:off x="8716506" y="1413063"/>
            <a:ext cx="3069464" cy="4278094"/>
          </a:xfrm>
          <a:prstGeom prst="rect">
            <a:avLst/>
          </a:prstGeom>
          <a:noFill/>
        </p:spPr>
        <p:txBody>
          <a:bodyPr wrap="square">
            <a:spAutoFit/>
          </a:bodyPr>
          <a:lstStyle/>
          <a:p>
            <a:pPr marL="285750" indent="-285750">
              <a:buFont typeface="Arial" panose="020B0604020202020204" pitchFamily="34" charset="0"/>
              <a:buChar char="•"/>
            </a:pPr>
            <a:r>
              <a:rPr lang="en-US" sz="1600" dirty="0"/>
              <a:t>Click ‘Raise a Compliance Request’ in the employee center</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Details regarding the compliance request are captured and any necessary attachments are added to further support the request</a:t>
            </a:r>
          </a:p>
          <a:p>
            <a:endParaRPr lang="en-US" sz="1600" dirty="0"/>
          </a:p>
          <a:p>
            <a:pPr marL="285750" indent="-285750">
              <a:buFont typeface="Arial" panose="020B0604020202020204" pitchFamily="34" charset="0"/>
              <a:buChar char="•"/>
            </a:pPr>
            <a:r>
              <a:rPr lang="en-US" sz="1600" dirty="0"/>
              <a:t>Once the compliance request is submitted by the user, the compliance team can access it from the compliance workspace.</a:t>
            </a:r>
          </a:p>
        </p:txBody>
      </p:sp>
    </p:spTree>
    <p:extLst>
      <p:ext uri="{BB962C8B-B14F-4D97-AF65-F5344CB8AC3E}">
        <p14:creationId xmlns:p14="http://schemas.microsoft.com/office/powerpoint/2010/main" val="16953266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80711-C895-DEE1-C815-4022B2DE0D7A}"/>
              </a:ext>
            </a:extLst>
          </p:cNvPr>
          <p:cNvSpPr>
            <a:spLocks noGrp="1"/>
          </p:cNvSpPr>
          <p:nvPr>
            <p:ph type="title"/>
          </p:nvPr>
        </p:nvSpPr>
        <p:spPr/>
        <p:txBody>
          <a:bodyPr/>
          <a:lstStyle/>
          <a:p>
            <a:r>
              <a:rPr lang="en-US" dirty="0"/>
              <a:t>Compliance request: in progress</a:t>
            </a:r>
          </a:p>
        </p:txBody>
      </p:sp>
      <p:pic>
        <p:nvPicPr>
          <p:cNvPr id="3" name="Picture 2">
            <a:extLst>
              <a:ext uri="{FF2B5EF4-FFF2-40B4-BE49-F238E27FC236}">
                <a16:creationId xmlns:a16="http://schemas.microsoft.com/office/drawing/2014/main" id="{A5CC7343-5D69-5D5A-A7FC-6C75A77A7FF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0863" y="1076863"/>
            <a:ext cx="8381831" cy="4956672"/>
          </a:xfrm>
          <a:prstGeom prst="rect">
            <a:avLst/>
          </a:prstGeom>
          <a:ln w="6350">
            <a:solidFill>
              <a:schemeClr val="tx1"/>
            </a:solidFill>
          </a:ln>
        </p:spPr>
      </p:pic>
      <p:sp>
        <p:nvSpPr>
          <p:cNvPr id="5" name="TextBox 4">
            <a:extLst>
              <a:ext uri="{FF2B5EF4-FFF2-40B4-BE49-F238E27FC236}">
                <a16:creationId xmlns:a16="http://schemas.microsoft.com/office/drawing/2014/main" id="{FC8A7D93-8C95-0817-6BF3-903E5295095D}"/>
              </a:ext>
            </a:extLst>
          </p:cNvPr>
          <p:cNvSpPr txBox="1"/>
          <p:nvPr/>
        </p:nvSpPr>
        <p:spPr>
          <a:xfrm>
            <a:off x="9130000" y="1843950"/>
            <a:ext cx="2507964" cy="3416320"/>
          </a:xfrm>
          <a:prstGeom prst="rect">
            <a:avLst/>
          </a:prstGeom>
          <a:noFill/>
        </p:spPr>
        <p:txBody>
          <a:bodyPr wrap="square">
            <a:spAutoFit/>
          </a:bodyPr>
          <a:lstStyle/>
          <a:p>
            <a:pPr defTabSz="456766">
              <a:spcAft>
                <a:spcPts val="1200"/>
              </a:spcAft>
              <a:buClr>
                <a:schemeClr val="tx1"/>
              </a:buClr>
              <a:defRPr/>
            </a:pPr>
            <a:r>
              <a:rPr lang="en-US" sz="1600" dirty="0"/>
              <a:t>The request analysis reviews the request raised and gathers all required information such as areas related to the request:</a:t>
            </a:r>
          </a:p>
          <a:p>
            <a:pPr marL="742790" lvl="1" indent="-285750" defTabSz="456766">
              <a:spcAft>
                <a:spcPts val="1200"/>
              </a:spcAft>
              <a:buClr>
                <a:schemeClr val="tx1"/>
              </a:buClr>
              <a:buFont typeface="Arial" panose="020B0604020202020204" pitchFamily="34" charset="0"/>
              <a:buChar char="•"/>
              <a:defRPr/>
            </a:pPr>
            <a:r>
              <a:rPr lang="en-US" sz="1600" dirty="0"/>
              <a:t>Controls</a:t>
            </a:r>
          </a:p>
          <a:p>
            <a:pPr marL="742790" lvl="1" indent="-285750" defTabSz="456766">
              <a:spcAft>
                <a:spcPts val="1200"/>
              </a:spcAft>
              <a:buClr>
                <a:schemeClr val="tx1"/>
              </a:buClr>
              <a:buFont typeface="Arial" panose="020B0604020202020204" pitchFamily="34" charset="0"/>
              <a:buChar char="•"/>
              <a:defRPr/>
            </a:pPr>
            <a:r>
              <a:rPr lang="en-US" sz="1600" dirty="0"/>
              <a:t>Policy</a:t>
            </a:r>
          </a:p>
          <a:p>
            <a:pPr marL="742790" lvl="1" indent="-285750" defTabSz="456766">
              <a:spcAft>
                <a:spcPts val="1200"/>
              </a:spcAft>
              <a:buClr>
                <a:schemeClr val="tx1"/>
              </a:buClr>
              <a:buFont typeface="Arial" panose="020B0604020202020204" pitchFamily="34" charset="0"/>
              <a:buChar char="•"/>
              <a:defRPr/>
            </a:pPr>
            <a:r>
              <a:rPr lang="en-US" sz="1600" dirty="0"/>
              <a:t>Citations</a:t>
            </a:r>
          </a:p>
          <a:p>
            <a:pPr marL="742790" lvl="1" indent="-285750" defTabSz="456766">
              <a:spcAft>
                <a:spcPts val="1200"/>
              </a:spcAft>
              <a:buClr>
                <a:schemeClr val="tx1"/>
              </a:buClr>
              <a:buFont typeface="Arial" panose="020B0604020202020204" pitchFamily="34" charset="0"/>
              <a:buChar char="•"/>
              <a:defRPr/>
            </a:pPr>
            <a:r>
              <a:rPr lang="en-US" sz="1600" dirty="0"/>
              <a:t>Control Objective</a:t>
            </a:r>
          </a:p>
        </p:txBody>
      </p:sp>
    </p:spTree>
    <p:extLst>
      <p:ext uri="{BB962C8B-B14F-4D97-AF65-F5344CB8AC3E}">
        <p14:creationId xmlns:p14="http://schemas.microsoft.com/office/powerpoint/2010/main" val="13950727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4B12C-C368-D0DA-8A94-3293D708A496}"/>
              </a:ext>
            </a:extLst>
          </p:cNvPr>
          <p:cNvSpPr>
            <a:spLocks noGrp="1"/>
          </p:cNvSpPr>
          <p:nvPr>
            <p:ph type="title"/>
          </p:nvPr>
        </p:nvSpPr>
        <p:spPr/>
        <p:txBody>
          <a:bodyPr/>
          <a:lstStyle/>
          <a:p>
            <a:r>
              <a:rPr lang="en-US" dirty="0"/>
              <a:t>Compliance request: awaiting approval </a:t>
            </a:r>
          </a:p>
        </p:txBody>
      </p:sp>
      <p:pic>
        <p:nvPicPr>
          <p:cNvPr id="3" name="Picture 2">
            <a:extLst>
              <a:ext uri="{FF2B5EF4-FFF2-40B4-BE49-F238E27FC236}">
                <a16:creationId xmlns:a16="http://schemas.microsoft.com/office/drawing/2014/main" id="{F2AA6290-2EEB-B0D6-67E7-FCAAB3F3641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8201" y="1275374"/>
            <a:ext cx="7360901" cy="4307251"/>
          </a:xfrm>
          <a:prstGeom prst="rect">
            <a:avLst/>
          </a:prstGeom>
          <a:ln w="6350">
            <a:solidFill>
              <a:schemeClr val="tx1"/>
            </a:solidFill>
          </a:ln>
        </p:spPr>
      </p:pic>
      <p:sp>
        <p:nvSpPr>
          <p:cNvPr id="6" name="TextBox 5">
            <a:extLst>
              <a:ext uri="{FF2B5EF4-FFF2-40B4-BE49-F238E27FC236}">
                <a16:creationId xmlns:a16="http://schemas.microsoft.com/office/drawing/2014/main" id="{08755768-A533-13AC-5428-04B6B29E31C6}"/>
              </a:ext>
            </a:extLst>
          </p:cNvPr>
          <p:cNvSpPr txBox="1"/>
          <p:nvPr/>
        </p:nvSpPr>
        <p:spPr>
          <a:xfrm>
            <a:off x="8735274" y="2477386"/>
            <a:ext cx="2732567" cy="1195883"/>
          </a:xfrm>
          <a:prstGeom prst="rect">
            <a:avLst/>
          </a:prstGeom>
          <a:noFill/>
        </p:spPr>
        <p:txBody>
          <a:bodyPr wrap="square" rtlCol="0">
            <a:noAutofit/>
          </a:bodyPr>
          <a:lstStyle/>
          <a:p>
            <a:pPr defTabSz="456766">
              <a:spcAft>
                <a:spcPts val="1200"/>
              </a:spcAft>
              <a:buClr>
                <a:srgbClr val="61D84E"/>
              </a:buClr>
              <a:defRPr/>
            </a:pPr>
            <a:r>
              <a:rPr lang="en-US" sz="1600" dirty="0">
                <a:latin typeface="Century Gothic" panose="020F0302020204030204"/>
              </a:rPr>
              <a:t>The approval cycle for the request type can be configured under admin configuration and define if approval requires:</a:t>
            </a:r>
          </a:p>
          <a:p>
            <a:pPr marL="403225" lvl="1" indent="-171450" defTabSz="456766">
              <a:spcAft>
                <a:spcPts val="1200"/>
              </a:spcAft>
              <a:buClr>
                <a:schemeClr val="tx1"/>
              </a:buClr>
              <a:buFont typeface="Arial" panose="020B0604020202020204" pitchFamily="34" charset="0"/>
              <a:buChar char="•"/>
              <a:defRPr/>
            </a:pPr>
            <a:r>
              <a:rPr lang="en-US" sz="1600" dirty="0">
                <a:latin typeface="Century Gothic" panose="020F0302020204030204"/>
              </a:rPr>
              <a:t>All approvals</a:t>
            </a:r>
          </a:p>
          <a:p>
            <a:pPr marL="403225" lvl="1" indent="-171450" defTabSz="456766">
              <a:spcAft>
                <a:spcPts val="1200"/>
              </a:spcAft>
              <a:buClr>
                <a:schemeClr val="tx1"/>
              </a:buClr>
              <a:buFont typeface="Arial" panose="020B0604020202020204" pitchFamily="34" charset="0"/>
              <a:buChar char="•"/>
              <a:defRPr/>
            </a:pPr>
            <a:r>
              <a:rPr lang="en-US" sz="1600" dirty="0">
                <a:latin typeface="Century Gothic" panose="020F0302020204030204"/>
              </a:rPr>
              <a:t>Any approvals</a:t>
            </a:r>
          </a:p>
        </p:txBody>
      </p:sp>
      <p:cxnSp>
        <p:nvCxnSpPr>
          <p:cNvPr id="8" name="Straight Arrow Connector 7">
            <a:extLst>
              <a:ext uri="{FF2B5EF4-FFF2-40B4-BE49-F238E27FC236}">
                <a16:creationId xmlns:a16="http://schemas.microsoft.com/office/drawing/2014/main" id="{E6323971-C0BB-9A22-594E-3F4853747BF0}"/>
              </a:ext>
            </a:extLst>
          </p:cNvPr>
          <p:cNvCxnSpPr/>
          <p:nvPr/>
        </p:nvCxnSpPr>
        <p:spPr>
          <a:xfrm flipV="1">
            <a:off x="5295014" y="3253563"/>
            <a:ext cx="3327991" cy="574158"/>
          </a:xfrm>
          <a:prstGeom prst="straightConnector1">
            <a:avLst/>
          </a:prstGeom>
          <a:ln w="38100">
            <a:solidFill>
              <a:srgbClr val="62D84E"/>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092875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35CC65B-A2EC-2A7D-B80C-8DE1CFAE8958}"/>
              </a:ext>
            </a:extLst>
          </p:cNvPr>
          <p:cNvSpPr/>
          <p:nvPr/>
        </p:nvSpPr>
        <p:spPr>
          <a:xfrm>
            <a:off x="556615" y="1253446"/>
            <a:ext cx="9372843" cy="544530"/>
          </a:xfrm>
          <a:prstGeom prst="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 name="Title 1">
            <a:extLst>
              <a:ext uri="{FF2B5EF4-FFF2-40B4-BE49-F238E27FC236}">
                <a16:creationId xmlns:a16="http://schemas.microsoft.com/office/drawing/2014/main" id="{96964EE0-E5C8-405A-3EA6-39C25B70D0BC}"/>
              </a:ext>
            </a:extLst>
          </p:cNvPr>
          <p:cNvSpPr>
            <a:spLocks noGrp="1"/>
          </p:cNvSpPr>
          <p:nvPr>
            <p:ph type="title"/>
          </p:nvPr>
        </p:nvSpPr>
        <p:spPr>
          <a:xfrm>
            <a:off x="449251" y="311377"/>
            <a:ext cx="11188711" cy="641123"/>
          </a:xfrm>
        </p:spPr>
        <p:txBody>
          <a:bodyPr/>
          <a:lstStyle/>
          <a:p>
            <a:r>
              <a:rPr lang="en-US" dirty="0"/>
              <a:t>Configuration options: compliance request</a:t>
            </a:r>
          </a:p>
        </p:txBody>
      </p:sp>
      <p:sp>
        <p:nvSpPr>
          <p:cNvPr id="5" name="TextBox 4">
            <a:extLst>
              <a:ext uri="{FF2B5EF4-FFF2-40B4-BE49-F238E27FC236}">
                <a16:creationId xmlns:a16="http://schemas.microsoft.com/office/drawing/2014/main" id="{44849724-B38F-7909-A7BD-B8091DBFF8F9}"/>
              </a:ext>
            </a:extLst>
          </p:cNvPr>
          <p:cNvSpPr txBox="1"/>
          <p:nvPr/>
        </p:nvSpPr>
        <p:spPr>
          <a:xfrm>
            <a:off x="485516" y="1329178"/>
            <a:ext cx="9941443" cy="3609899"/>
          </a:xfrm>
          <a:prstGeom prst="rect">
            <a:avLst/>
          </a:prstGeom>
          <a:noFill/>
        </p:spPr>
        <p:txBody>
          <a:bodyPr wrap="square">
            <a:spAutoFit/>
          </a:bodyPr>
          <a:lstStyle/>
          <a:p>
            <a:pPr marL="0" indent="0" defTabSz="456766">
              <a:spcAft>
                <a:spcPts val="1200"/>
              </a:spcAft>
              <a:buClr>
                <a:srgbClr val="61D84E"/>
              </a:buClr>
              <a:buNone/>
              <a:defRPr/>
            </a:pPr>
            <a:r>
              <a:rPr lang="en-IN" sz="1800" b="1" dirty="0"/>
              <a:t>Highly configurable workflow based on the nature of the compliance request types</a:t>
            </a:r>
            <a:r>
              <a:rPr lang="en-US" sz="1800" dirty="0"/>
              <a:t>:</a:t>
            </a:r>
          </a:p>
          <a:p>
            <a:pPr marL="0" indent="0" defTabSz="456766">
              <a:spcAft>
                <a:spcPts val="1200"/>
              </a:spcAft>
              <a:buClr>
                <a:srgbClr val="61D84E"/>
              </a:buClr>
              <a:buNone/>
              <a:defRPr/>
            </a:pPr>
            <a:endParaRPr lang="en-US" sz="1000" dirty="0"/>
          </a:p>
          <a:p>
            <a:pPr marL="342900" indent="-342900" defTabSz="456766">
              <a:spcAft>
                <a:spcPts val="1200"/>
              </a:spcAft>
              <a:buClr>
                <a:schemeClr val="tx1"/>
              </a:buClr>
              <a:buFont typeface="Arial" panose="020B0604020202020204" pitchFamily="34" charset="0"/>
              <a:buChar char="•"/>
              <a:defRPr/>
            </a:pPr>
            <a:r>
              <a:rPr lang="en-US" sz="1800" dirty="0"/>
              <a:t>Configure multiple Case Types and Sub Types</a:t>
            </a:r>
          </a:p>
          <a:p>
            <a:pPr marL="342900" indent="-342900" defTabSz="456766">
              <a:spcAft>
                <a:spcPts val="1200"/>
              </a:spcAft>
              <a:buClr>
                <a:schemeClr val="tx1"/>
              </a:buClr>
              <a:buFont typeface="Arial" panose="020B0604020202020204" pitchFamily="34" charset="0"/>
              <a:buChar char="•"/>
              <a:defRPr/>
            </a:pPr>
            <a:endParaRPr lang="en-US" sz="1000" dirty="0"/>
          </a:p>
          <a:p>
            <a:pPr marL="342900" indent="-342900" defTabSz="456766">
              <a:spcAft>
                <a:spcPts val="1200"/>
              </a:spcAft>
              <a:buClr>
                <a:schemeClr val="tx1"/>
              </a:buClr>
              <a:buFont typeface="Arial" panose="020B0604020202020204" pitchFamily="34" charset="0"/>
              <a:buChar char="•"/>
              <a:defRPr/>
            </a:pPr>
            <a:r>
              <a:rPr lang="en-US" sz="1800" dirty="0"/>
              <a:t>Each case type can be configured with a dedicated;</a:t>
            </a:r>
          </a:p>
          <a:p>
            <a:pPr marL="799940" lvl="1" indent="-342900" fontAlgn="base">
              <a:lnSpc>
                <a:spcPct val="150000"/>
              </a:lnSpc>
              <a:buClr>
                <a:schemeClr val="tx1"/>
              </a:buClr>
              <a:buFont typeface="+mj-lt"/>
              <a:buAutoNum type="arabicPeriod"/>
            </a:pPr>
            <a:r>
              <a:rPr lang="en-US" sz="1800" dirty="0"/>
              <a:t>Workflow </a:t>
            </a:r>
          </a:p>
          <a:p>
            <a:pPr marL="799940" lvl="1" indent="-342900" fontAlgn="base">
              <a:lnSpc>
                <a:spcPct val="150000"/>
              </a:lnSpc>
              <a:buClr>
                <a:schemeClr val="tx1"/>
              </a:buClr>
              <a:buFont typeface="+mj-lt"/>
              <a:buAutoNum type="arabicPeriod"/>
            </a:pPr>
            <a:r>
              <a:rPr lang="en-US" sz="1800" dirty="0"/>
              <a:t>Form view: show/hide fields based on request type</a:t>
            </a:r>
          </a:p>
          <a:p>
            <a:pPr marL="799940" lvl="1" indent="-342900" fontAlgn="base">
              <a:lnSpc>
                <a:spcPct val="150000"/>
              </a:lnSpc>
              <a:buClr>
                <a:schemeClr val="tx1"/>
              </a:buClr>
              <a:buFont typeface="+mj-lt"/>
              <a:buAutoNum type="arabicPeriod"/>
            </a:pPr>
            <a:r>
              <a:rPr lang="en-US" sz="1800" dirty="0"/>
              <a:t>Assignment rules: to assign an analyst to a compliance request</a:t>
            </a:r>
          </a:p>
          <a:p>
            <a:pPr marL="799940" lvl="1" indent="-342900" fontAlgn="base">
              <a:lnSpc>
                <a:spcPct val="150000"/>
              </a:lnSpc>
              <a:buClr>
                <a:schemeClr val="tx1"/>
              </a:buClr>
              <a:buFont typeface="+mj-lt"/>
              <a:buAutoNum type="arabicPeriod"/>
            </a:pPr>
            <a:r>
              <a:rPr lang="en-US" sz="1800" dirty="0"/>
              <a:t>Approval workflow: Any approvers, All approvers, % of users approve</a:t>
            </a:r>
          </a:p>
        </p:txBody>
      </p:sp>
    </p:spTree>
    <p:extLst>
      <p:ext uri="{BB962C8B-B14F-4D97-AF65-F5344CB8AC3E}">
        <p14:creationId xmlns:p14="http://schemas.microsoft.com/office/powerpoint/2010/main" val="3921117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1E911-19BB-0837-13D4-AE70A60A8B78}"/>
              </a:ext>
            </a:extLst>
          </p:cNvPr>
          <p:cNvSpPr>
            <a:spLocks noGrp="1"/>
          </p:cNvSpPr>
          <p:nvPr>
            <p:ph type="title"/>
          </p:nvPr>
        </p:nvSpPr>
        <p:spPr>
          <a:xfrm>
            <a:off x="449252" y="352747"/>
            <a:ext cx="11188711" cy="1195883"/>
          </a:xfrm>
        </p:spPr>
        <p:txBody>
          <a:bodyPr/>
          <a:lstStyle/>
          <a:p>
            <a:r>
              <a:rPr lang="en-US" dirty="0"/>
              <a:t>Compliance case management dashboard</a:t>
            </a:r>
            <a:br>
              <a:rPr lang="en-US" dirty="0"/>
            </a:br>
            <a:r>
              <a:rPr lang="en-US" sz="1800" b="0" dirty="0">
                <a:latin typeface="+mn-lt"/>
              </a:rPr>
              <a:t>Providing operational insights into the current state of compliance requests</a:t>
            </a:r>
            <a:br>
              <a:rPr lang="en-US" sz="3200" dirty="0"/>
            </a:br>
            <a:endParaRPr lang="en-US" dirty="0"/>
          </a:p>
        </p:txBody>
      </p:sp>
      <p:pic>
        <p:nvPicPr>
          <p:cNvPr id="3" name="Picture 2">
            <a:extLst>
              <a:ext uri="{FF2B5EF4-FFF2-40B4-BE49-F238E27FC236}">
                <a16:creationId xmlns:a16="http://schemas.microsoft.com/office/drawing/2014/main" id="{12F62CA8-F87C-8DD2-9F11-AF863E39EFC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58850" y="1831899"/>
            <a:ext cx="7431832" cy="4268857"/>
          </a:xfrm>
          <a:prstGeom prst="rect">
            <a:avLst/>
          </a:prstGeom>
          <a:ln w="6350">
            <a:solidFill>
              <a:schemeClr val="tx1"/>
            </a:solidFill>
          </a:ln>
        </p:spPr>
      </p:pic>
      <p:sp>
        <p:nvSpPr>
          <p:cNvPr id="4" name="TextBox 3">
            <a:extLst>
              <a:ext uri="{FF2B5EF4-FFF2-40B4-BE49-F238E27FC236}">
                <a16:creationId xmlns:a16="http://schemas.microsoft.com/office/drawing/2014/main" id="{2EE75882-55FA-8D36-16E5-F773112137AC}"/>
              </a:ext>
            </a:extLst>
          </p:cNvPr>
          <p:cNvSpPr txBox="1"/>
          <p:nvPr/>
        </p:nvSpPr>
        <p:spPr>
          <a:xfrm>
            <a:off x="8262938" y="2061909"/>
            <a:ext cx="3584011" cy="3742660"/>
          </a:xfrm>
          <a:prstGeom prst="rect">
            <a:avLst/>
          </a:prstGeom>
          <a:noFill/>
        </p:spPr>
        <p:txBody>
          <a:bodyPr wrap="square" rtlCol="0">
            <a:noAutofit/>
          </a:bodyPr>
          <a:lstStyle/>
          <a:p>
            <a:pPr algn="l">
              <a:spcBef>
                <a:spcPts val="300"/>
              </a:spcBef>
            </a:pPr>
            <a:r>
              <a:rPr lang="en-US" sz="1600" dirty="0"/>
              <a:t>Accessible from the Compliance Workspace and includes the following reports:</a:t>
            </a:r>
          </a:p>
          <a:p>
            <a:pPr algn="l">
              <a:spcBef>
                <a:spcPts val="300"/>
              </a:spcBef>
            </a:pPr>
            <a:endParaRPr lang="en-US" sz="1600" dirty="0"/>
          </a:p>
          <a:p>
            <a:pPr marL="171450" indent="-171450" defTabSz="456766">
              <a:spcAft>
                <a:spcPts val="1200"/>
              </a:spcAft>
              <a:buClr>
                <a:schemeClr val="tx1"/>
              </a:buClr>
              <a:buFont typeface="Arial" panose="020B0604020202020204" pitchFamily="34" charset="0"/>
              <a:buChar char="•"/>
              <a:defRPr/>
            </a:pPr>
            <a:r>
              <a:rPr lang="en-US" sz="1600" dirty="0"/>
              <a:t>All open requests and requests which have not been assigned or picked up by compliance team</a:t>
            </a:r>
          </a:p>
          <a:p>
            <a:pPr marL="285750" indent="-285750" defTabSz="456766">
              <a:spcAft>
                <a:spcPts val="1200"/>
              </a:spcAft>
              <a:buClr>
                <a:schemeClr val="tx1"/>
              </a:buClr>
              <a:buFont typeface="Arial" panose="020B0604020202020204" pitchFamily="34" charset="0"/>
              <a:buChar char="•"/>
              <a:defRPr/>
            </a:pPr>
            <a:r>
              <a:rPr lang="en-US" sz="1600" dirty="0"/>
              <a:t>Requests by state, priority &amp; most impacted business units.</a:t>
            </a:r>
          </a:p>
          <a:p>
            <a:pPr marL="285750" indent="-285750" defTabSz="456766">
              <a:spcAft>
                <a:spcPts val="1200"/>
              </a:spcAft>
              <a:buClr>
                <a:schemeClr val="tx1"/>
              </a:buClr>
              <a:buFont typeface="Arial" panose="020B0604020202020204" pitchFamily="34" charset="0"/>
              <a:buChar char="•"/>
              <a:defRPr/>
            </a:pPr>
            <a:r>
              <a:rPr lang="en-US" sz="1600" dirty="0"/>
              <a:t>Trend report to understand the volume of requests;  opened, approved, rejected or cancelled in the last 365 days.</a:t>
            </a:r>
          </a:p>
          <a:p>
            <a:pPr algn="l">
              <a:spcBef>
                <a:spcPts val="300"/>
              </a:spcBef>
            </a:pPr>
            <a:endParaRPr lang="en-US" sz="1600" dirty="0"/>
          </a:p>
        </p:txBody>
      </p:sp>
    </p:spTree>
    <p:extLst>
      <p:ext uri="{BB962C8B-B14F-4D97-AF65-F5344CB8AC3E}">
        <p14:creationId xmlns:p14="http://schemas.microsoft.com/office/powerpoint/2010/main" val="7514996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ln w="10541" cmpd="sng">
                  <a:noFill/>
                  <a:prstDash val="solid"/>
                </a:ln>
              </a:rPr>
              <a:t>Workshop deliverables</a:t>
            </a:r>
          </a:p>
        </p:txBody>
      </p:sp>
      <p:sp>
        <p:nvSpPr>
          <p:cNvPr id="3" name="Content Placeholder 2"/>
          <p:cNvSpPr>
            <a:spLocks noGrp="1"/>
          </p:cNvSpPr>
          <p:nvPr>
            <p:ph idx="1"/>
          </p:nvPr>
        </p:nvSpPr>
        <p:spPr>
          <a:xfrm>
            <a:off x="457565" y="1031322"/>
            <a:ext cx="11188711" cy="4185285"/>
          </a:xfrm>
        </p:spPr>
        <p:txBody>
          <a:bodyPr vert="horz" lIns="91440" tIns="45720" rIns="91440" bIns="45720" rtlCol="0" anchor="t">
            <a:noAutofit/>
          </a:bodyPr>
          <a:lstStyle/>
          <a:p>
            <a:pPr marL="0" indent="0">
              <a:buNone/>
            </a:pPr>
            <a:r>
              <a:rPr lang="en-US" b="1" dirty="0"/>
              <a:t>Workshop outcomes:</a:t>
            </a:r>
          </a:p>
          <a:p>
            <a:r>
              <a:rPr lang="en-US" dirty="0"/>
              <a:t>Definition of the GRC processes </a:t>
            </a:r>
          </a:p>
          <a:p>
            <a:r>
              <a:rPr lang="en-US" dirty="0"/>
              <a:t>High level architecture of the solution (including any integrations)</a:t>
            </a:r>
          </a:p>
          <a:p>
            <a:r>
              <a:rPr lang="en-US" dirty="0"/>
              <a:t>Process workflow definition to be used within </a:t>
            </a:r>
            <a:r>
              <a:rPr lang="en-US" b="0" i="0" u="none" strike="noStrike" dirty="0">
                <a:solidFill>
                  <a:srgbClr val="000000"/>
                </a:solidFill>
                <a:effectLst/>
                <a:latin typeface="Century Gothic"/>
              </a:rPr>
              <a:t>the Now Platform®</a:t>
            </a:r>
          </a:p>
          <a:p>
            <a:r>
              <a:rPr lang="en-US" dirty="0"/>
              <a:t>Development lifecycle strategy for the project</a:t>
            </a:r>
          </a:p>
          <a:p>
            <a:r>
              <a:rPr lang="en-US" dirty="0"/>
              <a:t>Defined requirements that can be loaded into user stories</a:t>
            </a:r>
          </a:p>
          <a:p>
            <a:r>
              <a:rPr lang="en-US" dirty="0"/>
              <a:t>Parking Lot list of post workshop activities</a:t>
            </a:r>
          </a:p>
          <a:p>
            <a:pPr marL="0" indent="0">
              <a:buNone/>
            </a:pPr>
            <a:r>
              <a:rPr lang="en-US" b="1" dirty="0"/>
              <a:t>Workshop Exclusions:</a:t>
            </a:r>
          </a:p>
          <a:p>
            <a:r>
              <a:rPr lang="en-US" dirty="0"/>
              <a:t>Detailed training on how to use the Now Platform</a:t>
            </a:r>
            <a:r>
              <a:rPr lang="en-US" dirty="0">
                <a:ea typeface="+mn-lt"/>
                <a:cs typeface="+mn-lt"/>
              </a:rPr>
              <a:t>®</a:t>
            </a:r>
          </a:p>
          <a:p>
            <a:r>
              <a:rPr lang="en-US" dirty="0"/>
              <a:t>Creation/modification of forms, reports, workflows, or other ServiceNow application components during the workshop (except for demos)</a:t>
            </a:r>
          </a:p>
          <a:p>
            <a:endParaRPr lang="en-US" dirty="0"/>
          </a:p>
          <a:p>
            <a:endParaRPr lang="en-US" dirty="0"/>
          </a:p>
        </p:txBody>
      </p:sp>
    </p:spTree>
    <p:extLst>
      <p:ext uri="{BB962C8B-B14F-4D97-AF65-F5344CB8AC3E}">
        <p14:creationId xmlns:p14="http://schemas.microsoft.com/office/powerpoint/2010/main" val="7269553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3A792-7710-476A-8A90-349451652C66}"/>
              </a:ext>
            </a:extLst>
          </p:cNvPr>
          <p:cNvSpPr>
            <a:spLocks noGrp="1"/>
          </p:cNvSpPr>
          <p:nvPr>
            <p:ph type="title"/>
          </p:nvPr>
        </p:nvSpPr>
        <p:spPr/>
        <p:txBody>
          <a:bodyPr/>
          <a:lstStyle/>
          <a:p>
            <a:r>
              <a:rPr lang="en-US" dirty="0">
                <a:solidFill>
                  <a:srgbClr val="62D84E"/>
                </a:solidFill>
              </a:rPr>
              <a:t>Questions?</a:t>
            </a:r>
          </a:p>
        </p:txBody>
      </p:sp>
      <p:sp>
        <p:nvSpPr>
          <p:cNvPr id="3" name="Text Placeholder 2">
            <a:extLst>
              <a:ext uri="{FF2B5EF4-FFF2-40B4-BE49-F238E27FC236}">
                <a16:creationId xmlns:a16="http://schemas.microsoft.com/office/drawing/2014/main" id="{39EA2BE9-6E1F-4F4B-97A7-0DEF3B33DF57}"/>
              </a:ext>
            </a:extLst>
          </p:cNvPr>
          <p:cNvSpPr>
            <a:spLocks noGrp="1"/>
          </p:cNvSpPr>
          <p:nvPr>
            <p:ph type="body" sz="quarter" idx="10"/>
          </p:nvPr>
        </p:nvSpPr>
        <p:spPr/>
        <p:txBody>
          <a:bodyPr/>
          <a:lstStyle/>
          <a:p>
            <a:r>
              <a:rPr lang="en-US" dirty="0"/>
              <a:t>Contact info or other content can go here</a:t>
            </a:r>
          </a:p>
        </p:txBody>
      </p:sp>
    </p:spTree>
    <p:extLst>
      <p:ext uri="{BB962C8B-B14F-4D97-AF65-F5344CB8AC3E}">
        <p14:creationId xmlns:p14="http://schemas.microsoft.com/office/powerpoint/2010/main" val="28347346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8614" y="3030220"/>
            <a:ext cx="9375775" cy="1325880"/>
          </a:xfrm>
        </p:spPr>
        <p:txBody>
          <a:bodyPr/>
          <a:lstStyle/>
          <a:p>
            <a:r>
              <a:rPr lang="en-US" sz="4500" dirty="0">
                <a:solidFill>
                  <a:srgbClr val="62D84E"/>
                </a:solidFill>
              </a:rPr>
              <a:t>Appendix: Common Features</a:t>
            </a:r>
          </a:p>
        </p:txBody>
      </p:sp>
    </p:spTree>
    <p:extLst>
      <p:ext uri="{BB962C8B-B14F-4D97-AF65-F5344CB8AC3E}">
        <p14:creationId xmlns:p14="http://schemas.microsoft.com/office/powerpoint/2010/main" val="4371334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3F47E-B12A-5253-8677-B63CD6BEDD7F}"/>
              </a:ext>
            </a:extLst>
          </p:cNvPr>
          <p:cNvSpPr>
            <a:spLocks noGrp="1"/>
          </p:cNvSpPr>
          <p:nvPr>
            <p:ph type="title"/>
          </p:nvPr>
        </p:nvSpPr>
        <p:spPr/>
        <p:txBody>
          <a:bodyPr/>
          <a:lstStyle/>
          <a:p>
            <a:r>
              <a:rPr lang="en-GB" dirty="0"/>
              <a:t>Service Level Agreements (SLAs)</a:t>
            </a:r>
            <a:endParaRPr lang="en-US" dirty="0"/>
          </a:p>
        </p:txBody>
      </p:sp>
      <p:sp>
        <p:nvSpPr>
          <p:cNvPr id="6" name="TextBox 5">
            <a:extLst>
              <a:ext uri="{FF2B5EF4-FFF2-40B4-BE49-F238E27FC236}">
                <a16:creationId xmlns:a16="http://schemas.microsoft.com/office/drawing/2014/main" id="{014650D8-366C-CDBC-2C6E-8DB348A9B47F}"/>
              </a:ext>
            </a:extLst>
          </p:cNvPr>
          <p:cNvSpPr txBox="1"/>
          <p:nvPr/>
        </p:nvSpPr>
        <p:spPr>
          <a:xfrm>
            <a:off x="552059" y="1008507"/>
            <a:ext cx="5123184" cy="382971"/>
          </a:xfrm>
          <a:prstGeom prst="rect">
            <a:avLst/>
          </a:prstGeom>
          <a:noFill/>
        </p:spPr>
        <p:txBody>
          <a:bodyPr wrap="square" rtlCol="0">
            <a:noAutofit/>
          </a:bodyPr>
          <a:lstStyle/>
          <a:p>
            <a:pPr algn="l">
              <a:spcBef>
                <a:spcPts val="300"/>
              </a:spcBef>
            </a:pPr>
            <a:r>
              <a:rPr lang="en-GB" sz="1600" dirty="0"/>
              <a:t>Configure SLAs to track completion of some tasks</a:t>
            </a:r>
            <a:endParaRPr lang="en-US" sz="1600" dirty="0"/>
          </a:p>
        </p:txBody>
      </p:sp>
      <p:graphicFrame>
        <p:nvGraphicFramePr>
          <p:cNvPr id="7" name="Table 7">
            <a:extLst>
              <a:ext uri="{FF2B5EF4-FFF2-40B4-BE49-F238E27FC236}">
                <a16:creationId xmlns:a16="http://schemas.microsoft.com/office/drawing/2014/main" id="{52D3DA4A-03AF-407D-D9ED-F3CE6B3DB60B}"/>
              </a:ext>
            </a:extLst>
          </p:cNvPr>
          <p:cNvGraphicFramePr>
            <a:graphicFrameLocks noGrp="1"/>
          </p:cNvGraphicFramePr>
          <p:nvPr>
            <p:extLst>
              <p:ext uri="{D42A27DB-BD31-4B8C-83A1-F6EECF244321}">
                <p14:modId xmlns:p14="http://schemas.microsoft.com/office/powerpoint/2010/main" val="1545468798"/>
              </p:ext>
            </p:extLst>
          </p:nvPr>
        </p:nvGraphicFramePr>
        <p:xfrm>
          <a:off x="749323" y="1674528"/>
          <a:ext cx="10213538" cy="4394200"/>
        </p:xfrm>
        <a:graphic>
          <a:graphicData uri="http://schemas.openxmlformats.org/drawingml/2006/table">
            <a:tbl>
              <a:tblPr firstRow="1" bandRow="1">
                <a:tableStyleId>{7E9639D4-E3E2-4D34-9284-5A2195B3D0D7}</a:tableStyleId>
              </a:tblPr>
              <a:tblGrid>
                <a:gridCol w="4517446">
                  <a:extLst>
                    <a:ext uri="{9D8B030D-6E8A-4147-A177-3AD203B41FA5}">
                      <a16:colId xmlns:a16="http://schemas.microsoft.com/office/drawing/2014/main" val="1807995743"/>
                    </a:ext>
                  </a:extLst>
                </a:gridCol>
                <a:gridCol w="5696092">
                  <a:extLst>
                    <a:ext uri="{9D8B030D-6E8A-4147-A177-3AD203B41FA5}">
                      <a16:colId xmlns:a16="http://schemas.microsoft.com/office/drawing/2014/main" val="1906951570"/>
                    </a:ext>
                  </a:extLst>
                </a:gridCol>
              </a:tblGrid>
              <a:tr h="370840">
                <a:tc gridSpan="2">
                  <a:txBody>
                    <a:bodyPr/>
                    <a:lstStyle/>
                    <a:p>
                      <a:r>
                        <a:rPr lang="en-GB" dirty="0"/>
                        <a:t>GRC tables available for SLAs</a:t>
                      </a: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628713405"/>
                  </a:ext>
                </a:extLst>
              </a:tr>
              <a:tr h="370840">
                <a:tc>
                  <a:txBody>
                    <a:bodyPr/>
                    <a:lstStyle/>
                    <a:p>
                      <a:r>
                        <a:rPr lang="en-GB" sz="1600" dirty="0"/>
                        <a:t>GRC: Profiles</a:t>
                      </a:r>
                    </a:p>
                    <a:p>
                      <a:r>
                        <a:rPr lang="en-GB" sz="1600" dirty="0"/>
                        <a:t>GRC: Advanced Core</a:t>
                      </a:r>
                      <a:endParaRPr lang="en-US" sz="16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GB" sz="1600" dirty="0"/>
                        <a:t>Indicator task</a:t>
                      </a:r>
                    </a:p>
                    <a:p>
                      <a:pPr marL="285750" indent="-285750">
                        <a:buFont typeface="Arial" panose="020B0604020202020204" pitchFamily="34" charset="0"/>
                        <a:buChar char="•"/>
                      </a:pPr>
                      <a:r>
                        <a:rPr lang="en-GB" sz="1600" dirty="0"/>
                        <a:t>Issue</a:t>
                      </a:r>
                    </a:p>
                    <a:p>
                      <a:pPr marL="285750" indent="-285750">
                        <a:buFont typeface="Arial" panose="020B0604020202020204" pitchFamily="34" charset="0"/>
                        <a:buChar char="•"/>
                      </a:pPr>
                      <a:r>
                        <a:rPr lang="en-GB" sz="1600" dirty="0"/>
                        <a:t>Issue Triage</a:t>
                      </a:r>
                    </a:p>
                    <a:p>
                      <a:pPr marL="285750" indent="-285750">
                        <a:buFont typeface="Arial" panose="020B0604020202020204" pitchFamily="34" charset="0"/>
                        <a:buChar char="•"/>
                      </a:pPr>
                      <a:r>
                        <a:rPr lang="en-GB" sz="1600" dirty="0"/>
                        <a:t>Remediation task</a:t>
                      </a:r>
                    </a:p>
                    <a:p>
                      <a:pPr marL="285750" indent="-285750">
                        <a:buFont typeface="Arial" panose="020B0604020202020204" pitchFamily="34" charset="0"/>
                        <a:buChar char="•"/>
                      </a:pPr>
                      <a:r>
                        <a:rPr lang="en-GB" sz="1600" dirty="0"/>
                        <a:t>Evidence request</a:t>
                      </a:r>
                      <a:endParaRPr lang="en-US" sz="16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7639871"/>
                  </a:ext>
                </a:extLst>
              </a:tr>
              <a:tr h="370840">
                <a:tc>
                  <a:txBody>
                    <a:bodyPr/>
                    <a:lstStyle/>
                    <a:p>
                      <a:r>
                        <a:rPr lang="en-GB" sz="1600" dirty="0"/>
                        <a:t>GRC: Policy and Compliance</a:t>
                      </a:r>
                      <a:endParaRPr lang="en-US" sz="16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GB" sz="1600" dirty="0"/>
                        <a:t>Policy exception</a:t>
                      </a:r>
                    </a:p>
                    <a:p>
                      <a:pPr marL="285750" indent="-285750">
                        <a:buFont typeface="Arial" panose="020B0604020202020204" pitchFamily="34" charset="0"/>
                        <a:buChar char="•"/>
                      </a:pPr>
                      <a:r>
                        <a:rPr lang="en-GB" sz="1600" dirty="0"/>
                        <a:t>Acknowledgement campaign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901739779"/>
                  </a:ext>
                </a:extLst>
              </a:tr>
              <a:tr h="370840">
                <a:tc>
                  <a:txBody>
                    <a:bodyPr/>
                    <a:lstStyle/>
                    <a:p>
                      <a:r>
                        <a:rPr lang="en-GB" sz="1600" dirty="0"/>
                        <a:t>GRC: Risk Management</a:t>
                      </a:r>
                    </a:p>
                    <a:p>
                      <a:r>
                        <a:rPr lang="en-GB" sz="1600" dirty="0"/>
                        <a:t>GRC: Advanced Risk</a:t>
                      </a:r>
                      <a:endParaRPr lang="en-US" sz="16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GB" sz="1600" dirty="0"/>
                        <a:t>Risk response task (acceptance, avoidance,, mitigation or transfer)</a:t>
                      </a:r>
                    </a:p>
                    <a:p>
                      <a:pPr marL="285750" indent="-285750">
                        <a:buFont typeface="Arial" panose="020B0604020202020204" pitchFamily="34" charset="0"/>
                        <a:buChar char="•"/>
                      </a:pPr>
                      <a:r>
                        <a:rPr lang="en-GB" sz="1600" dirty="0"/>
                        <a:t>Risk mitigation task</a:t>
                      </a:r>
                    </a:p>
                    <a:p>
                      <a:pPr marL="285750" indent="-285750">
                        <a:buFont typeface="Arial" panose="020B0604020202020204" pitchFamily="34" charset="0"/>
                        <a:buChar char="•"/>
                      </a:pPr>
                      <a:r>
                        <a:rPr lang="en-GB" sz="1600" dirty="0"/>
                        <a:t>Risk event</a:t>
                      </a:r>
                    </a:p>
                    <a:p>
                      <a:pPr marL="285750" indent="-285750">
                        <a:buFont typeface="Arial" panose="020B0604020202020204" pitchFamily="34" charset="0"/>
                        <a:buChar char="•"/>
                      </a:pPr>
                      <a:r>
                        <a:rPr lang="en-GB" sz="1600" dirty="0"/>
                        <a:t>Risk event task</a:t>
                      </a:r>
                      <a:endParaRPr lang="en-US" sz="16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4300230"/>
                  </a:ext>
                </a:extLst>
              </a:tr>
              <a:tr h="370840">
                <a:tc>
                  <a:txBody>
                    <a:bodyPr/>
                    <a:lstStyle/>
                    <a:p>
                      <a:r>
                        <a:rPr lang="en-GB" sz="1600" dirty="0"/>
                        <a:t>GRC: Regulatory Change Management</a:t>
                      </a:r>
                      <a:endParaRPr lang="en-US" sz="16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GB" sz="1600" dirty="0"/>
                        <a:t>Regulatory task</a:t>
                      </a:r>
                    </a:p>
                    <a:p>
                      <a:pPr marL="285750" indent="-285750">
                        <a:buFont typeface="Arial" panose="020B0604020202020204" pitchFamily="34" charset="0"/>
                        <a:buChar char="•"/>
                      </a:pPr>
                      <a:r>
                        <a:rPr lang="en-GB" sz="1600" dirty="0"/>
                        <a:t>Regulatory change task</a:t>
                      </a:r>
                    </a:p>
                    <a:p>
                      <a:pPr marL="285750" indent="-285750">
                        <a:buFont typeface="Arial" panose="020B0604020202020204" pitchFamily="34" charset="0"/>
                        <a:buChar char="•"/>
                      </a:pPr>
                      <a:r>
                        <a:rPr lang="en-GB" sz="1600" dirty="0"/>
                        <a:t>Action task</a:t>
                      </a:r>
                      <a:endParaRPr lang="en-US" sz="16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588904497"/>
                  </a:ext>
                </a:extLst>
              </a:tr>
            </a:tbl>
          </a:graphicData>
        </a:graphic>
      </p:graphicFrame>
    </p:spTree>
    <p:extLst>
      <p:ext uri="{BB962C8B-B14F-4D97-AF65-F5344CB8AC3E}">
        <p14:creationId xmlns:p14="http://schemas.microsoft.com/office/powerpoint/2010/main" val="38319827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00545-FA12-D060-2D4C-C2006EA3A7FC}"/>
              </a:ext>
            </a:extLst>
          </p:cNvPr>
          <p:cNvSpPr>
            <a:spLocks noGrp="1"/>
          </p:cNvSpPr>
          <p:nvPr>
            <p:ph type="title"/>
          </p:nvPr>
        </p:nvSpPr>
        <p:spPr/>
        <p:txBody>
          <a:bodyPr/>
          <a:lstStyle/>
          <a:p>
            <a:r>
              <a:rPr lang="en-US" dirty="0"/>
              <a:t>Confidential Records</a:t>
            </a:r>
          </a:p>
        </p:txBody>
      </p:sp>
      <p:sp>
        <p:nvSpPr>
          <p:cNvPr id="3" name="Content Placeholder 2">
            <a:extLst>
              <a:ext uri="{FF2B5EF4-FFF2-40B4-BE49-F238E27FC236}">
                <a16:creationId xmlns:a16="http://schemas.microsoft.com/office/drawing/2014/main" id="{7064CE72-16B5-5088-C26C-79F81233F89A}"/>
              </a:ext>
            </a:extLst>
          </p:cNvPr>
          <p:cNvSpPr>
            <a:spLocks noGrp="1"/>
          </p:cNvSpPr>
          <p:nvPr>
            <p:ph idx="1"/>
          </p:nvPr>
        </p:nvSpPr>
        <p:spPr/>
        <p:txBody>
          <a:bodyPr/>
          <a:lstStyle/>
          <a:p>
            <a:r>
              <a:rPr lang="en-US" sz="1600" dirty="0">
                <a:solidFill>
                  <a:srgbClr val="161B1C"/>
                </a:solidFill>
              </a:rPr>
              <a:t>S</a:t>
            </a:r>
            <a:r>
              <a:rPr lang="en-US" sz="1600" b="0" i="0" dirty="0">
                <a:solidFill>
                  <a:srgbClr val="161B1C"/>
                </a:solidFill>
                <a:effectLst/>
              </a:rPr>
              <a:t>ensitive GRC records can be marked as confidential and have specific access control defined.</a:t>
            </a:r>
          </a:p>
          <a:p>
            <a:r>
              <a:rPr lang="en-US" sz="1600" b="0" i="0" dirty="0">
                <a:solidFill>
                  <a:srgbClr val="161B1C"/>
                </a:solidFill>
                <a:effectLst/>
              </a:rPr>
              <a:t>‘Enable record level confidentiality’ is available under GRC properties at the record level to enable confidentiality.</a:t>
            </a:r>
          </a:p>
          <a:p>
            <a:r>
              <a:rPr lang="en-US" sz="1600" b="0" i="0" dirty="0">
                <a:solidFill>
                  <a:srgbClr val="161B1C"/>
                </a:solidFill>
                <a:effectLst/>
              </a:rPr>
              <a:t>Users with the GRC confidential user (sn_grc.confidential_user) role can access the confidential records.</a:t>
            </a:r>
            <a:endParaRPr lang="en-US" sz="1600" dirty="0">
              <a:solidFill>
                <a:srgbClr val="161B1C"/>
              </a:solidFill>
            </a:endParaRPr>
          </a:p>
          <a:p>
            <a:pPr marL="0" indent="0">
              <a:buNone/>
            </a:pPr>
            <a:endParaRPr lang="en-US" dirty="0">
              <a:solidFill>
                <a:srgbClr val="161B1C"/>
              </a:solidFill>
              <a:latin typeface="Source Sans Pro" panose="020B0503030403020204" pitchFamily="34" charset="0"/>
            </a:endParaRPr>
          </a:p>
          <a:p>
            <a:pPr marL="0" indent="0">
              <a:buNone/>
            </a:pPr>
            <a:endParaRPr lang="en-US" dirty="0"/>
          </a:p>
        </p:txBody>
      </p:sp>
      <p:pic>
        <p:nvPicPr>
          <p:cNvPr id="5" name="Picture 4">
            <a:extLst>
              <a:ext uri="{FF2B5EF4-FFF2-40B4-BE49-F238E27FC236}">
                <a16:creationId xmlns:a16="http://schemas.microsoft.com/office/drawing/2014/main" id="{15D25C70-2E75-C59F-311C-2D2D2B8B0914}"/>
              </a:ext>
            </a:extLst>
          </p:cNvPr>
          <p:cNvPicPr>
            <a:picLocks noChangeAspect="1"/>
          </p:cNvPicPr>
          <p:nvPr/>
        </p:nvPicPr>
        <p:blipFill>
          <a:blip r:embed="rId3"/>
          <a:stretch>
            <a:fillRect/>
          </a:stretch>
        </p:blipFill>
        <p:spPr>
          <a:xfrm>
            <a:off x="1353232" y="3581854"/>
            <a:ext cx="9064987" cy="1341665"/>
          </a:xfrm>
          <a:prstGeom prst="rect">
            <a:avLst/>
          </a:prstGeom>
          <a:ln w="6350">
            <a:solidFill>
              <a:schemeClr val="tx1"/>
            </a:solidFill>
          </a:ln>
        </p:spPr>
      </p:pic>
      <p:sp>
        <p:nvSpPr>
          <p:cNvPr id="6" name="Rectangle: Rounded Corners 5">
            <a:extLst>
              <a:ext uri="{FF2B5EF4-FFF2-40B4-BE49-F238E27FC236}">
                <a16:creationId xmlns:a16="http://schemas.microsoft.com/office/drawing/2014/main" id="{EF69EB70-2DF1-319A-9B76-8A783F6881B2}"/>
              </a:ext>
            </a:extLst>
          </p:cNvPr>
          <p:cNvSpPr/>
          <p:nvPr/>
        </p:nvSpPr>
        <p:spPr>
          <a:xfrm>
            <a:off x="879676" y="5463251"/>
            <a:ext cx="10012101" cy="717630"/>
          </a:xfrm>
          <a:prstGeom prst="roundRect">
            <a:avLst/>
          </a:prstGeom>
          <a:solidFill>
            <a:srgbClr val="379099"/>
          </a:solidFill>
          <a:ln/>
        </p:spPr>
        <p:style>
          <a:lnRef idx="3">
            <a:schemeClr val="lt1"/>
          </a:lnRef>
          <a:fillRef idx="1">
            <a:schemeClr val="accent5"/>
          </a:fillRef>
          <a:effectRef idx="1">
            <a:schemeClr val="accent5"/>
          </a:effectRef>
          <a:fontRef idx="minor">
            <a:schemeClr val="lt1"/>
          </a:fontRef>
        </p:style>
        <p:txBody>
          <a:bodyPr rtlCol="0" anchor="ctr"/>
          <a:lstStyle/>
          <a:p>
            <a:r>
              <a:rPr lang="en-US" sz="1600" b="1" i="0" dirty="0">
                <a:solidFill>
                  <a:schemeClr val="bg1"/>
                </a:solidFill>
                <a:effectLst/>
              </a:rPr>
              <a:t>Important:</a:t>
            </a:r>
            <a:r>
              <a:rPr lang="en-US" sz="1600" b="0" i="0" dirty="0">
                <a:solidFill>
                  <a:schemeClr val="bg1"/>
                </a:solidFill>
                <a:effectLst/>
              </a:rPr>
              <a:t> The Enable record level confidentiality property is turned off by default. When it is enabled, it can't be turned off again.</a:t>
            </a:r>
          </a:p>
        </p:txBody>
      </p:sp>
    </p:spTree>
    <p:extLst>
      <p:ext uri="{BB962C8B-B14F-4D97-AF65-F5344CB8AC3E}">
        <p14:creationId xmlns:p14="http://schemas.microsoft.com/office/powerpoint/2010/main" val="5567714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52587-BA8E-03BF-71B9-5F6CD2F736A1}"/>
              </a:ext>
            </a:extLst>
          </p:cNvPr>
          <p:cNvSpPr>
            <a:spLocks noGrp="1"/>
          </p:cNvSpPr>
          <p:nvPr>
            <p:ph type="title"/>
          </p:nvPr>
        </p:nvSpPr>
        <p:spPr>
          <a:xfrm>
            <a:off x="449250" y="328230"/>
            <a:ext cx="11188711" cy="1195883"/>
          </a:xfrm>
        </p:spPr>
        <p:txBody>
          <a:bodyPr/>
          <a:lstStyle/>
          <a:p>
            <a:r>
              <a:rPr lang="en-GB" dirty="0"/>
              <a:t>User Hierarchy</a:t>
            </a:r>
            <a:endParaRPr lang="en-US" dirty="0"/>
          </a:p>
        </p:txBody>
      </p:sp>
      <p:sp>
        <p:nvSpPr>
          <p:cNvPr id="3" name="Content Placeholder 2">
            <a:extLst>
              <a:ext uri="{FF2B5EF4-FFF2-40B4-BE49-F238E27FC236}">
                <a16:creationId xmlns:a16="http://schemas.microsoft.com/office/drawing/2014/main" id="{71A7685E-5BD1-B44E-9B38-2AD281302138}"/>
              </a:ext>
            </a:extLst>
          </p:cNvPr>
          <p:cNvSpPr>
            <a:spLocks noGrp="1"/>
          </p:cNvSpPr>
          <p:nvPr>
            <p:ph idx="1"/>
          </p:nvPr>
        </p:nvSpPr>
        <p:spPr>
          <a:xfrm>
            <a:off x="449251" y="1336357"/>
            <a:ext cx="11188711" cy="4185285"/>
          </a:xfrm>
        </p:spPr>
        <p:txBody>
          <a:bodyPr/>
          <a:lstStyle/>
          <a:p>
            <a:r>
              <a:rPr lang="en-GB" dirty="0"/>
              <a:t>Managers can see records of users who report to them</a:t>
            </a:r>
          </a:p>
          <a:p>
            <a:r>
              <a:rPr lang="en-GB" dirty="0"/>
              <a:t>Requires configuration using the below properties:</a:t>
            </a:r>
          </a:p>
          <a:p>
            <a:pPr lvl="1"/>
            <a:r>
              <a:rPr lang="en-GB" b="1" dirty="0"/>
              <a:t>GRC Properties</a:t>
            </a:r>
          </a:p>
          <a:p>
            <a:pPr marL="936625" lvl="1" indent="-231775"/>
            <a:r>
              <a:rPr lang="en-GB" dirty="0"/>
              <a:t>sn_grc.enable_user_hierarchy_access_control</a:t>
            </a:r>
          </a:p>
          <a:p>
            <a:pPr marL="936625" lvl="1" indent="-231775"/>
            <a:r>
              <a:rPr lang="en-GB" dirty="0"/>
              <a:t>sn_grc.user_hierarchy_sync_frequency</a:t>
            </a:r>
          </a:p>
          <a:p>
            <a:pPr marL="936625" lvl="1" indent="-231775"/>
            <a:r>
              <a:rPr lang="en-GB" dirty="0"/>
              <a:t>sn_grc.batch_size_to_sync_user_hierarchy</a:t>
            </a:r>
            <a:endParaRPr lang="en-US" dirty="0"/>
          </a:p>
          <a:p>
            <a:pPr lvl="1"/>
            <a:r>
              <a:rPr lang="en-US" b="1" dirty="0"/>
              <a:t>Supporting tables</a:t>
            </a:r>
          </a:p>
          <a:p>
            <a:pPr marL="936625" lvl="1" indent="-231775"/>
            <a:r>
              <a:rPr lang="en-GB" dirty="0"/>
              <a:t>sn_grc_user_hierarchy</a:t>
            </a:r>
          </a:p>
          <a:p>
            <a:pPr marL="936625" lvl="1" indent="-231775"/>
            <a:r>
              <a:rPr lang="en-GB" dirty="0"/>
              <a:t>Sn_grc_user_hierarchy_configuration</a:t>
            </a:r>
            <a:endParaRPr lang="en-US" dirty="0"/>
          </a:p>
        </p:txBody>
      </p:sp>
      <p:sp>
        <p:nvSpPr>
          <p:cNvPr id="4" name="Rectangle 3">
            <a:extLst>
              <a:ext uri="{FF2B5EF4-FFF2-40B4-BE49-F238E27FC236}">
                <a16:creationId xmlns:a16="http://schemas.microsoft.com/office/drawing/2014/main" id="{3339BAD8-FD99-CFF5-F976-176785269D49}"/>
              </a:ext>
            </a:extLst>
          </p:cNvPr>
          <p:cNvSpPr/>
          <p:nvPr/>
        </p:nvSpPr>
        <p:spPr>
          <a:xfrm>
            <a:off x="8734421" y="1127097"/>
            <a:ext cx="2047875" cy="6813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a:solidFill>
                  <a:schemeClr val="bg1"/>
                </a:solidFill>
              </a:rPr>
              <a:t>COO</a:t>
            </a:r>
            <a:endParaRPr lang="en-US" sz="1600" b="1" dirty="0">
              <a:solidFill>
                <a:schemeClr val="bg1"/>
              </a:solidFill>
            </a:endParaRPr>
          </a:p>
        </p:txBody>
      </p:sp>
      <p:sp>
        <p:nvSpPr>
          <p:cNvPr id="5" name="Rectangle 4">
            <a:extLst>
              <a:ext uri="{FF2B5EF4-FFF2-40B4-BE49-F238E27FC236}">
                <a16:creationId xmlns:a16="http://schemas.microsoft.com/office/drawing/2014/main" id="{9066DD10-2B46-AC70-92E9-5A1978A1B72D}"/>
              </a:ext>
            </a:extLst>
          </p:cNvPr>
          <p:cNvSpPr/>
          <p:nvPr/>
        </p:nvSpPr>
        <p:spPr>
          <a:xfrm>
            <a:off x="8734421" y="2097920"/>
            <a:ext cx="2047875" cy="6813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a:solidFill>
                  <a:schemeClr val="bg1"/>
                </a:solidFill>
              </a:rPr>
              <a:t>VP, Operations</a:t>
            </a:r>
            <a:endParaRPr lang="en-US" sz="1600" b="1" dirty="0">
              <a:solidFill>
                <a:schemeClr val="bg1"/>
              </a:solidFill>
            </a:endParaRPr>
          </a:p>
        </p:txBody>
      </p:sp>
      <p:sp>
        <p:nvSpPr>
          <p:cNvPr id="6" name="Rectangle 5">
            <a:extLst>
              <a:ext uri="{FF2B5EF4-FFF2-40B4-BE49-F238E27FC236}">
                <a16:creationId xmlns:a16="http://schemas.microsoft.com/office/drawing/2014/main" id="{DD676EC1-78A4-5F1A-762F-F1B5320A833F}"/>
              </a:ext>
            </a:extLst>
          </p:cNvPr>
          <p:cNvSpPr/>
          <p:nvPr/>
        </p:nvSpPr>
        <p:spPr>
          <a:xfrm>
            <a:off x="8734421" y="3050244"/>
            <a:ext cx="2047875" cy="6813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a:solidFill>
                  <a:schemeClr val="bg1"/>
                </a:solidFill>
              </a:rPr>
              <a:t>Director, Facilities</a:t>
            </a:r>
            <a:endParaRPr lang="en-US" sz="1600" b="1" dirty="0">
              <a:solidFill>
                <a:schemeClr val="bg1"/>
              </a:solidFill>
            </a:endParaRPr>
          </a:p>
        </p:txBody>
      </p:sp>
      <p:sp>
        <p:nvSpPr>
          <p:cNvPr id="7" name="Rectangle 6">
            <a:extLst>
              <a:ext uri="{FF2B5EF4-FFF2-40B4-BE49-F238E27FC236}">
                <a16:creationId xmlns:a16="http://schemas.microsoft.com/office/drawing/2014/main" id="{9C0B6A17-44C8-2679-8CBF-132B52FB6CB0}"/>
              </a:ext>
            </a:extLst>
          </p:cNvPr>
          <p:cNvSpPr/>
          <p:nvPr/>
        </p:nvSpPr>
        <p:spPr>
          <a:xfrm>
            <a:off x="8734421" y="4031143"/>
            <a:ext cx="2047875" cy="6813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a:solidFill>
                  <a:schemeClr val="bg1"/>
                </a:solidFill>
              </a:rPr>
              <a:t>Senior Manager, Facilities</a:t>
            </a:r>
            <a:endParaRPr lang="en-US" sz="1600" b="1" dirty="0">
              <a:solidFill>
                <a:schemeClr val="bg1"/>
              </a:solidFill>
            </a:endParaRPr>
          </a:p>
        </p:txBody>
      </p:sp>
      <p:sp>
        <p:nvSpPr>
          <p:cNvPr id="8" name="Rectangle 7">
            <a:extLst>
              <a:ext uri="{FF2B5EF4-FFF2-40B4-BE49-F238E27FC236}">
                <a16:creationId xmlns:a16="http://schemas.microsoft.com/office/drawing/2014/main" id="{15728249-D24B-D44E-5AB5-72C19EAE40CA}"/>
              </a:ext>
            </a:extLst>
          </p:cNvPr>
          <p:cNvSpPr/>
          <p:nvPr/>
        </p:nvSpPr>
        <p:spPr>
          <a:xfrm>
            <a:off x="8729654" y="5027548"/>
            <a:ext cx="2047875" cy="6813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600" b="1" dirty="0">
                <a:solidFill>
                  <a:schemeClr val="bg1"/>
                </a:solidFill>
              </a:rPr>
              <a:t>Facility Manager</a:t>
            </a:r>
            <a:endParaRPr lang="en-US" sz="1600" b="1" dirty="0">
              <a:solidFill>
                <a:schemeClr val="bg1"/>
              </a:solidFill>
            </a:endParaRPr>
          </a:p>
        </p:txBody>
      </p:sp>
      <p:cxnSp>
        <p:nvCxnSpPr>
          <p:cNvPr id="10" name="Straight Arrow Connector 9">
            <a:extLst>
              <a:ext uri="{FF2B5EF4-FFF2-40B4-BE49-F238E27FC236}">
                <a16:creationId xmlns:a16="http://schemas.microsoft.com/office/drawing/2014/main" id="{47CC4922-E644-FA22-EFF0-7831A14C1B9D}"/>
              </a:ext>
            </a:extLst>
          </p:cNvPr>
          <p:cNvCxnSpPr>
            <a:stCxn id="8" idx="0"/>
            <a:endCxn id="7" idx="2"/>
          </p:cNvCxnSpPr>
          <p:nvPr/>
        </p:nvCxnSpPr>
        <p:spPr>
          <a:xfrm flipV="1">
            <a:off x="9753592" y="4712500"/>
            <a:ext cx="4767" cy="315048"/>
          </a:xfrm>
          <a:prstGeom prst="straightConnector1">
            <a:avLst/>
          </a:prstGeom>
          <a:ln>
            <a:solidFill>
              <a:srgbClr val="286771"/>
            </a:solidFill>
            <a:tailEnd type="triangle"/>
          </a:ln>
        </p:spPr>
        <p:style>
          <a:lnRef idx="1">
            <a:schemeClr val="accent2"/>
          </a:lnRef>
          <a:fillRef idx="0">
            <a:schemeClr val="accent2"/>
          </a:fillRef>
          <a:effectRef idx="0">
            <a:schemeClr val="accent2"/>
          </a:effectRef>
          <a:fontRef idx="minor">
            <a:schemeClr val="tx1"/>
          </a:fontRef>
        </p:style>
      </p:cxnSp>
      <p:cxnSp>
        <p:nvCxnSpPr>
          <p:cNvPr id="11" name="Straight Arrow Connector 10">
            <a:extLst>
              <a:ext uri="{FF2B5EF4-FFF2-40B4-BE49-F238E27FC236}">
                <a16:creationId xmlns:a16="http://schemas.microsoft.com/office/drawing/2014/main" id="{1D2A60DB-9A14-119F-119A-64C0F7899F77}"/>
              </a:ext>
            </a:extLst>
          </p:cNvPr>
          <p:cNvCxnSpPr>
            <a:cxnSpLocks/>
            <a:stCxn id="7" idx="0"/>
            <a:endCxn id="6" idx="2"/>
          </p:cNvCxnSpPr>
          <p:nvPr/>
        </p:nvCxnSpPr>
        <p:spPr>
          <a:xfrm flipV="1">
            <a:off x="9758359" y="3731601"/>
            <a:ext cx="0" cy="299542"/>
          </a:xfrm>
          <a:prstGeom prst="straightConnector1">
            <a:avLst/>
          </a:prstGeom>
          <a:ln>
            <a:solidFill>
              <a:srgbClr val="286771"/>
            </a:solidFill>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2C49D8DD-0F1E-F356-63E7-D8FBD7AAB9D3}"/>
              </a:ext>
            </a:extLst>
          </p:cNvPr>
          <p:cNvCxnSpPr>
            <a:cxnSpLocks/>
            <a:stCxn id="6" idx="0"/>
            <a:endCxn id="5" idx="2"/>
          </p:cNvCxnSpPr>
          <p:nvPr/>
        </p:nvCxnSpPr>
        <p:spPr>
          <a:xfrm flipV="1">
            <a:off x="9758359" y="2779277"/>
            <a:ext cx="0" cy="270967"/>
          </a:xfrm>
          <a:prstGeom prst="straightConnector1">
            <a:avLst/>
          </a:prstGeom>
          <a:ln>
            <a:solidFill>
              <a:srgbClr val="286771"/>
            </a:solidFill>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E470F4C9-063E-9EA6-6491-83019F8DAB1B}"/>
              </a:ext>
            </a:extLst>
          </p:cNvPr>
          <p:cNvCxnSpPr>
            <a:cxnSpLocks/>
            <a:stCxn id="5" idx="0"/>
            <a:endCxn id="4" idx="2"/>
          </p:cNvCxnSpPr>
          <p:nvPr/>
        </p:nvCxnSpPr>
        <p:spPr>
          <a:xfrm flipV="1">
            <a:off x="9758359" y="1808454"/>
            <a:ext cx="0" cy="289466"/>
          </a:xfrm>
          <a:prstGeom prst="straightConnector1">
            <a:avLst/>
          </a:prstGeom>
          <a:ln>
            <a:solidFill>
              <a:srgbClr val="286771"/>
            </a:solidFill>
            <a:tailEnd type="triangle"/>
          </a:ln>
        </p:spPr>
        <p:style>
          <a:lnRef idx="1">
            <a:schemeClr val="accent2"/>
          </a:lnRef>
          <a:fillRef idx="0">
            <a:schemeClr val="accent2"/>
          </a:fillRef>
          <a:effectRef idx="0">
            <a:schemeClr val="accent2"/>
          </a:effectRef>
          <a:fontRef idx="minor">
            <a:schemeClr val="tx1"/>
          </a:fontRef>
        </p:style>
      </p:cxnSp>
      <p:sp>
        <p:nvSpPr>
          <p:cNvPr id="20" name="Rectangle: Rounded Corners 19">
            <a:extLst>
              <a:ext uri="{FF2B5EF4-FFF2-40B4-BE49-F238E27FC236}">
                <a16:creationId xmlns:a16="http://schemas.microsoft.com/office/drawing/2014/main" id="{924CE0BD-4657-F56C-9071-A14C9AF04F9E}"/>
              </a:ext>
            </a:extLst>
          </p:cNvPr>
          <p:cNvSpPr/>
          <p:nvPr/>
        </p:nvSpPr>
        <p:spPr>
          <a:xfrm>
            <a:off x="8077200" y="595918"/>
            <a:ext cx="3255962" cy="5572125"/>
          </a:xfrm>
          <a:prstGeom prst="roundRect">
            <a:avLst/>
          </a:prstGeom>
          <a:noFill/>
          <a:ln>
            <a:solidFill>
              <a:srgbClr val="37909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40757923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roles in IRM</a:t>
            </a:r>
          </a:p>
        </p:txBody>
      </p:sp>
      <p:graphicFrame>
        <p:nvGraphicFramePr>
          <p:cNvPr id="2" name="Table 3">
            <a:extLst>
              <a:ext uri="{FF2B5EF4-FFF2-40B4-BE49-F238E27FC236}">
                <a16:creationId xmlns:a16="http://schemas.microsoft.com/office/drawing/2014/main" id="{78D579DD-7361-8059-5437-BDD45CC0C65A}"/>
              </a:ext>
            </a:extLst>
          </p:cNvPr>
          <p:cNvGraphicFramePr>
            <a:graphicFrameLocks noGrp="1"/>
          </p:cNvGraphicFramePr>
          <p:nvPr>
            <p:extLst>
              <p:ext uri="{D42A27DB-BD31-4B8C-83A1-F6EECF244321}">
                <p14:modId xmlns:p14="http://schemas.microsoft.com/office/powerpoint/2010/main" val="1906799580"/>
              </p:ext>
            </p:extLst>
          </p:nvPr>
        </p:nvGraphicFramePr>
        <p:xfrm>
          <a:off x="550863" y="1104900"/>
          <a:ext cx="10681146" cy="4565878"/>
        </p:xfrm>
        <a:graphic>
          <a:graphicData uri="http://schemas.openxmlformats.org/drawingml/2006/table">
            <a:tbl>
              <a:tblPr firstRow="1" bandRow="1">
                <a:tableStyleId>{7E9639D4-E3E2-4D34-9284-5A2195B3D0D7}</a:tableStyleId>
              </a:tblPr>
              <a:tblGrid>
                <a:gridCol w="2342566">
                  <a:extLst>
                    <a:ext uri="{9D8B030D-6E8A-4147-A177-3AD203B41FA5}">
                      <a16:colId xmlns:a16="http://schemas.microsoft.com/office/drawing/2014/main" val="3170804469"/>
                    </a:ext>
                  </a:extLst>
                </a:gridCol>
                <a:gridCol w="4364611">
                  <a:extLst>
                    <a:ext uri="{9D8B030D-6E8A-4147-A177-3AD203B41FA5}">
                      <a16:colId xmlns:a16="http://schemas.microsoft.com/office/drawing/2014/main" val="3225419960"/>
                    </a:ext>
                  </a:extLst>
                </a:gridCol>
                <a:gridCol w="3973969">
                  <a:extLst>
                    <a:ext uri="{9D8B030D-6E8A-4147-A177-3AD203B41FA5}">
                      <a16:colId xmlns:a16="http://schemas.microsoft.com/office/drawing/2014/main" val="2956139234"/>
                    </a:ext>
                  </a:extLst>
                </a:gridCol>
              </a:tblGrid>
              <a:tr h="390118">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7644507"/>
                  </a:ext>
                </a:extLst>
              </a:tr>
              <a:tr h="390118">
                <a:tc>
                  <a:txBody>
                    <a:bodyPr/>
                    <a:lstStyle/>
                    <a:p>
                      <a:r>
                        <a:rPr lang="en-US" sz="1400" dirty="0"/>
                        <a:t>GRC Admin</a:t>
                      </a:r>
                    </a:p>
                    <a:p>
                      <a:r>
                        <a:rPr lang="en-US" sz="1200" dirty="0"/>
                        <a:t>[sn_grc.admin]</a:t>
                      </a:r>
                      <a:endParaRPr lang="en-US" sz="1200" i="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400" kern="1200" dirty="0">
                          <a:solidFill>
                            <a:schemeClr val="tx1"/>
                          </a:solidFill>
                        </a:rPr>
                        <a:t>Provides administrative access to the GRC suite of applications and modules.</a:t>
                      </a:r>
                      <a:endParaRPr lang="en-US"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914400" rtl="0" eaLnBrk="1" latinLnBrk="0" hangingPunct="1">
                        <a:buFont typeface="Arial" panose="020B0604020202020204" pitchFamily="34" charset="0"/>
                        <a:buChar char="•"/>
                      </a:pPr>
                      <a:r>
                        <a:rPr lang="en-US" sz="1400" kern="1200" dirty="0">
                          <a:solidFill>
                            <a:schemeClr val="tx1"/>
                          </a:solidFill>
                        </a:rPr>
                        <a:t>business_process_admin</a:t>
                      </a:r>
                    </a:p>
                    <a:p>
                      <a:pPr marL="285750" indent="-285750" algn="l" defTabSz="914400" rtl="0" eaLnBrk="1" latinLnBrk="0" hangingPunct="1">
                        <a:buFont typeface="Arial" panose="020B0604020202020204" pitchFamily="34" charset="0"/>
                        <a:buChar char="•"/>
                      </a:pPr>
                      <a:r>
                        <a:rPr lang="en-US" sz="1400" kern="1200" dirty="0">
                          <a:solidFill>
                            <a:schemeClr val="tx1"/>
                          </a:solidFill>
                        </a:rPr>
                        <a:t>sn_grc.user_hierarchy_admin</a:t>
                      </a:r>
                    </a:p>
                    <a:p>
                      <a:pPr marL="285750" indent="-285750" algn="l" defTabSz="914400" rtl="0" eaLnBrk="1" latinLnBrk="0" hangingPunct="1">
                        <a:buFont typeface="Arial" panose="020B0604020202020204" pitchFamily="34" charset="0"/>
                        <a:buChar char="•"/>
                      </a:pPr>
                      <a:r>
                        <a:rPr lang="en-US" sz="1400" kern="1200" dirty="0">
                          <a:solidFill>
                            <a:schemeClr val="tx1"/>
                          </a:solidFill>
                        </a:rPr>
                        <a:t>sn_grc_workspace.task_admin</a:t>
                      </a:r>
                    </a:p>
                    <a:p>
                      <a:pPr marL="285750" indent="-285750" algn="l" defTabSz="914400" rtl="0" eaLnBrk="1" latinLnBrk="0" hangingPunct="1">
                        <a:buFont typeface="Arial" panose="020B0604020202020204" pitchFamily="34" charset="0"/>
                        <a:buChar char="•"/>
                      </a:pPr>
                      <a:r>
                        <a:rPr lang="en-US" sz="1400" kern="1200" dirty="0">
                          <a:solidFill>
                            <a:schemeClr val="tx1"/>
                          </a:solidFill>
                        </a:rPr>
                        <a:t>sn_grc.manager</a:t>
                      </a:r>
                    </a:p>
                    <a:p>
                      <a:pPr marL="285750" indent="-285750" algn="l" defTabSz="914400" rtl="0" eaLnBrk="1" latinLnBrk="0" hangingPunct="1">
                        <a:buFont typeface="Arial" panose="020B0604020202020204" pitchFamily="34" charset="0"/>
                        <a:buChar char="•"/>
                      </a:pPr>
                      <a:r>
                        <a:rPr lang="en-US" sz="1400" kern="1200" dirty="0">
                          <a:solidFill>
                            <a:schemeClr val="tx1"/>
                          </a:solidFill>
                        </a:rPr>
                        <a:t>sn_data_registry.admin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7253686"/>
                  </a:ext>
                </a:extLst>
              </a:tr>
              <a:tr h="390118">
                <a:tc>
                  <a:txBody>
                    <a:bodyPr/>
                    <a:lstStyle/>
                    <a:p>
                      <a:pPr fontAlgn="t"/>
                      <a:r>
                        <a:rPr lang="de-DE" sz="1400" dirty="0">
                          <a:effectLst/>
                        </a:rPr>
                        <a:t>GRC Manager</a:t>
                      </a:r>
                    </a:p>
                    <a:p>
                      <a:pPr fontAlgn="t"/>
                      <a:r>
                        <a:rPr lang="de-DE" sz="1200" dirty="0">
                          <a:effectLst/>
                        </a:rPr>
                        <a:t>[sn_grc.manager]</a:t>
                      </a:r>
                      <a:endParaRPr lang="de-DE"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Provides management access to the GRC suite of applications and modules.</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fontAlgn="t">
                        <a:buFont typeface="Arial" panose="020B0604020202020204" pitchFamily="34" charset="0"/>
                        <a:buChar char="•"/>
                      </a:pPr>
                      <a:r>
                        <a:rPr lang="en-US" sz="1400" dirty="0">
                          <a:solidFill>
                            <a:srgbClr val="161B1C"/>
                          </a:solidFill>
                          <a:effectLst/>
                        </a:rPr>
                        <a:t>sn_grc.user</a:t>
                      </a:r>
                    </a:p>
                    <a:p>
                      <a:pPr marL="285750" indent="-285750" fontAlgn="t">
                        <a:buFont typeface="Arial" panose="020B0604020202020204" pitchFamily="34" charset="0"/>
                        <a:buChar char="•"/>
                      </a:pPr>
                      <a:r>
                        <a:rPr lang="en-US" sz="1400" dirty="0">
                          <a:solidFill>
                            <a:srgbClr val="161B1C"/>
                          </a:solidFill>
                          <a:effectLst/>
                        </a:rPr>
                        <a:t>business_process_manager</a:t>
                      </a:r>
                    </a:p>
                    <a:p>
                      <a:pPr marL="285750" indent="-285750" fontAlgn="t">
                        <a:buFont typeface="Arial" panose="020B0604020202020204" pitchFamily="34" charset="0"/>
                        <a:buChar char="•"/>
                      </a:pPr>
                      <a:r>
                        <a:rPr lang="en-US" sz="1400" dirty="0">
                          <a:solidFill>
                            <a:srgbClr val="161B1C"/>
                          </a:solidFill>
                          <a:effectLst/>
                        </a:rPr>
                        <a:t>cmdb_query_builder_read</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3028446016"/>
                  </a:ext>
                </a:extLst>
              </a:tr>
              <a:tr h="390118">
                <a:tc>
                  <a:txBody>
                    <a:bodyPr/>
                    <a:lstStyle/>
                    <a:p>
                      <a:pPr fontAlgn="t"/>
                      <a:r>
                        <a:rPr lang="en-US" sz="1400" dirty="0">
                          <a:effectLst/>
                        </a:rPr>
                        <a:t>GRC User</a:t>
                      </a:r>
                    </a:p>
                    <a:p>
                      <a:pPr fontAlgn="t"/>
                      <a:r>
                        <a:rPr lang="en-US" sz="1200" dirty="0">
                          <a:effectLst/>
                        </a:rPr>
                        <a:t>[sn_grc.user]</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US" sz="1400" dirty="0">
                          <a:effectLst/>
                        </a:rPr>
                        <a:t>Provides access to the GRC suite of applications and modules.</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fontAlgn="t">
                        <a:buFont typeface="Arial" panose="020B0604020202020204" pitchFamily="34" charset="0"/>
                        <a:buChar char="•"/>
                      </a:pPr>
                      <a:r>
                        <a:rPr lang="en-US" sz="1400" dirty="0">
                          <a:solidFill>
                            <a:srgbClr val="161B1C"/>
                          </a:solidFill>
                          <a:effectLst/>
                        </a:rPr>
                        <a:t>sn_grc.reader</a:t>
                      </a:r>
                    </a:p>
                    <a:p>
                      <a:pPr marL="285750" indent="-285750" fontAlgn="t">
                        <a:buFont typeface="Arial" panose="020B0604020202020204" pitchFamily="34" charset="0"/>
                        <a:buChar char="•"/>
                      </a:pPr>
                      <a:r>
                        <a:rPr lang="en-US" sz="1400" dirty="0">
                          <a:solidFill>
                            <a:srgbClr val="161B1C"/>
                          </a:solidFill>
                          <a:effectLst/>
                        </a:rPr>
                        <a:t>business_process_user</a:t>
                      </a:r>
                    </a:p>
                    <a:p>
                      <a:pPr marL="285750" indent="-285750" fontAlgn="t">
                        <a:buFont typeface="Arial" panose="020B0604020202020204" pitchFamily="34" charset="0"/>
                        <a:buChar char="•"/>
                      </a:pPr>
                      <a:r>
                        <a:rPr lang="en-US" sz="1400" dirty="0">
                          <a:solidFill>
                            <a:srgbClr val="161B1C"/>
                          </a:solidFill>
                          <a:effectLst/>
                        </a:rPr>
                        <a:t>sn_grc_pa.sn_grc_pa_viewer</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5936699"/>
                  </a:ext>
                </a:extLst>
              </a:tr>
              <a:tr h="390118">
                <a:tc>
                  <a:txBody>
                    <a:bodyPr/>
                    <a:lstStyle/>
                    <a:p>
                      <a:r>
                        <a:rPr lang="en-US" sz="1400" dirty="0"/>
                        <a:t>GRC Business User</a:t>
                      </a:r>
                    </a:p>
                    <a:p>
                      <a:r>
                        <a:rPr lang="en-US" sz="1200" dirty="0"/>
                        <a:t>[sn_grc.business_user]</a:t>
                      </a:r>
                      <a:endParaRPr lang="en-US" sz="1200" i="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400" dirty="0"/>
                        <a:t>This role is a part of the GRC Profiles application. It should be assigned to users who require access only to GRC applications in the context of performing tasks assigned to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US" sz="1400" dirty="0"/>
                        <a:t>sn_grc.user_hierarchy_reader</a:t>
                      </a:r>
                    </a:p>
                    <a:p>
                      <a:pPr marL="285750" indent="-285750">
                        <a:buFont typeface="Arial" panose="020B0604020202020204" pitchFamily="34" charset="0"/>
                        <a:buChar char="•"/>
                      </a:pPr>
                      <a:r>
                        <a:rPr lang="en-US" sz="1400" dirty="0"/>
                        <a:t>workspace_user</a:t>
                      </a:r>
                    </a:p>
                    <a:p>
                      <a:pPr marL="285750" indent="-285750">
                        <a:buFont typeface="Arial" panose="020B0604020202020204" pitchFamily="34" charset="0"/>
                        <a:buChar char="•"/>
                      </a:pPr>
                      <a:r>
                        <a:rPr lang="en-US" sz="1400" dirty="0"/>
                        <a:t>sn_grc_workspace.task_reader</a:t>
                      </a:r>
                    </a:p>
                    <a:p>
                      <a:pPr marL="285750" indent="-285750">
                        <a:buFont typeface="Arial" panose="020B0604020202020204" pitchFamily="34" charset="0"/>
                        <a:buChar char="•"/>
                      </a:pPr>
                      <a:r>
                        <a:rPr lang="en-US" sz="1400" dirty="0"/>
                        <a:t>canvas_user</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2213184964"/>
                  </a:ext>
                </a:extLst>
              </a:tr>
              <a:tr h="390118">
                <a:tc>
                  <a:txBody>
                    <a:bodyPr/>
                    <a:lstStyle/>
                    <a:p>
                      <a:pPr fontAlgn="t"/>
                      <a:r>
                        <a:rPr lang="en-US" sz="1400" dirty="0">
                          <a:effectLst/>
                        </a:rPr>
                        <a:t>GRC Reader</a:t>
                      </a:r>
                    </a:p>
                    <a:p>
                      <a:pPr fontAlgn="t"/>
                      <a:r>
                        <a:rPr lang="en-US" sz="1200" dirty="0">
                          <a:effectLst/>
                        </a:rPr>
                        <a:t>[sn_grc.reader]</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US" sz="1400" dirty="0">
                          <a:effectLst/>
                        </a:rPr>
                        <a:t>Provides read access to the GRC suite of applications and modules.</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fontAlgn="t">
                        <a:buFont typeface="Arial" panose="020B0604020202020204" pitchFamily="34" charset="0"/>
                        <a:buChar char="•"/>
                      </a:pPr>
                      <a:r>
                        <a:rPr lang="en-US" sz="1400" dirty="0">
                          <a:solidFill>
                            <a:srgbClr val="161B1C"/>
                          </a:solidFill>
                          <a:effectLst/>
                        </a:rPr>
                        <a:t>pa_viewer</a:t>
                      </a:r>
                    </a:p>
                    <a:p>
                      <a:pPr marL="285750" indent="-285750" fontAlgn="t">
                        <a:buFont typeface="Arial" panose="020B0604020202020204" pitchFamily="34" charset="0"/>
                        <a:buChar char="•"/>
                      </a:pPr>
                      <a:r>
                        <a:rPr lang="en-US" sz="1400" dirty="0">
                          <a:solidFill>
                            <a:srgbClr val="161B1C"/>
                          </a:solidFill>
                          <a:effectLst/>
                        </a:rPr>
                        <a:t>cmdb_read</a:t>
                      </a:r>
                    </a:p>
                    <a:p>
                      <a:pPr marL="285750" indent="-285750" fontAlgn="t">
                        <a:buFont typeface="Arial" panose="020B0604020202020204" pitchFamily="34" charset="0"/>
                        <a:buChar char="•"/>
                      </a:pPr>
                      <a:r>
                        <a:rPr lang="en-US" sz="1400" dirty="0">
                          <a:solidFill>
                            <a:srgbClr val="161B1C"/>
                          </a:solidFill>
                          <a:effectLst/>
                        </a:rPr>
                        <a:t>sn_data_registry.reader</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56541976"/>
                  </a:ext>
                </a:extLst>
              </a:tr>
            </a:tbl>
          </a:graphicData>
        </a:graphic>
      </p:graphicFrame>
    </p:spTree>
    <p:extLst>
      <p:ext uri="{BB962C8B-B14F-4D97-AF65-F5344CB8AC3E}">
        <p14:creationId xmlns:p14="http://schemas.microsoft.com/office/powerpoint/2010/main" val="5219535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Common roles in IRM</a:t>
            </a:r>
          </a:p>
        </p:txBody>
      </p:sp>
      <p:graphicFrame>
        <p:nvGraphicFramePr>
          <p:cNvPr id="2" name="Table 3">
            <a:extLst>
              <a:ext uri="{FF2B5EF4-FFF2-40B4-BE49-F238E27FC236}">
                <a16:creationId xmlns:a16="http://schemas.microsoft.com/office/drawing/2014/main" id="{78D579DD-7361-8059-5437-BDD45CC0C65A}"/>
              </a:ext>
            </a:extLst>
          </p:cNvPr>
          <p:cNvGraphicFramePr>
            <a:graphicFrameLocks noGrp="1"/>
          </p:cNvGraphicFramePr>
          <p:nvPr>
            <p:extLst>
              <p:ext uri="{D42A27DB-BD31-4B8C-83A1-F6EECF244321}">
                <p14:modId xmlns:p14="http://schemas.microsoft.com/office/powerpoint/2010/main" val="1963977520"/>
              </p:ext>
            </p:extLst>
          </p:nvPr>
        </p:nvGraphicFramePr>
        <p:xfrm>
          <a:off x="550863" y="1104900"/>
          <a:ext cx="10681146" cy="4758918"/>
        </p:xfrm>
        <a:graphic>
          <a:graphicData uri="http://schemas.openxmlformats.org/drawingml/2006/table">
            <a:tbl>
              <a:tblPr firstRow="1" bandRow="1">
                <a:tableStyleId>{7E9639D4-E3E2-4D34-9284-5A2195B3D0D7}</a:tableStyleId>
              </a:tblPr>
              <a:tblGrid>
                <a:gridCol w="2559383">
                  <a:extLst>
                    <a:ext uri="{9D8B030D-6E8A-4147-A177-3AD203B41FA5}">
                      <a16:colId xmlns:a16="http://schemas.microsoft.com/office/drawing/2014/main" val="3170804469"/>
                    </a:ext>
                  </a:extLst>
                </a:gridCol>
                <a:gridCol w="4524866">
                  <a:extLst>
                    <a:ext uri="{9D8B030D-6E8A-4147-A177-3AD203B41FA5}">
                      <a16:colId xmlns:a16="http://schemas.microsoft.com/office/drawing/2014/main" val="3225419960"/>
                    </a:ext>
                  </a:extLst>
                </a:gridCol>
                <a:gridCol w="3596897">
                  <a:extLst>
                    <a:ext uri="{9D8B030D-6E8A-4147-A177-3AD203B41FA5}">
                      <a16:colId xmlns:a16="http://schemas.microsoft.com/office/drawing/2014/main" val="2956139234"/>
                    </a:ext>
                  </a:extLst>
                </a:gridCol>
              </a:tblGrid>
              <a:tr h="390118">
                <a:tc>
                  <a:txBody>
                    <a:bodyPr/>
                    <a:lstStyle/>
                    <a:p>
                      <a:r>
                        <a:rPr lang="en-GB" dirty="0"/>
                        <a:t>Role Title</a:t>
                      </a:r>
                      <a:endParaRPr 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Description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Contains roles</a:t>
                      </a:r>
                      <a:endParaRPr 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7644507"/>
                  </a:ext>
                </a:extLst>
              </a:tr>
              <a:tr h="390118">
                <a:tc>
                  <a:txBody>
                    <a:bodyPr/>
                    <a:lstStyle/>
                    <a:p>
                      <a:r>
                        <a:rPr lang="en-US" sz="1400" dirty="0"/>
                        <a:t>GRC Business User – Lite</a:t>
                      </a:r>
                    </a:p>
                    <a:p>
                      <a:r>
                        <a:rPr lang="en-US" sz="1200" dirty="0"/>
                        <a:t>[sn_grc.business_user_lite]</a:t>
                      </a:r>
                      <a:endParaRPr lang="en-US" sz="1200" i="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kern="1200" dirty="0">
                          <a:solidFill>
                            <a:schemeClr val="tx1"/>
                          </a:solidFill>
                        </a:rPr>
                        <a:t>Users with this role can perform only a subset of the tasks of the GRC Business User e.g. read and update policy acknowledgement, control attestation, issues, remediation tasks, evidence requests.</a:t>
                      </a:r>
                      <a:endParaRPr lang="en-US"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defTabSz="914400" rtl="0" eaLnBrk="1" latinLnBrk="0" hangingPunct="1">
                        <a:buFont typeface="Arial" panose="020B0604020202020204" pitchFamily="34" charset="0"/>
                        <a:buChar char="•"/>
                      </a:pPr>
                      <a:r>
                        <a:rPr lang="en-US" sz="1400" kern="1200" dirty="0">
                          <a:solidFill>
                            <a:schemeClr val="tx1"/>
                          </a:solidFill>
                        </a:rPr>
                        <a:t>sn_grc_workspace.task_reader</a:t>
                      </a:r>
                    </a:p>
                    <a:p>
                      <a:pPr marL="285750" indent="-285750" algn="l" defTabSz="914400" rtl="0" eaLnBrk="1" latinLnBrk="0" hangingPunct="1">
                        <a:buFont typeface="Arial" panose="020B0604020202020204" pitchFamily="34" charset="0"/>
                        <a:buChar char="•"/>
                      </a:pPr>
                      <a:r>
                        <a:rPr lang="en-US" sz="1400" kern="1200" dirty="0">
                          <a:solidFill>
                            <a:schemeClr val="tx1"/>
                          </a:solidFill>
                        </a:rPr>
                        <a:t>canvas_user</a:t>
                      </a:r>
                    </a:p>
                    <a:p>
                      <a:pPr marL="285750" indent="-285750" algn="l" defTabSz="914400" rtl="0" eaLnBrk="1" latinLnBrk="0" hangingPunct="1">
                        <a:buFont typeface="Arial" panose="020B0604020202020204" pitchFamily="34" charset="0"/>
                        <a:buChar char="•"/>
                      </a:pPr>
                      <a:r>
                        <a:rPr lang="en-US" sz="1400" kern="1200" dirty="0">
                          <a:solidFill>
                            <a:schemeClr val="tx1"/>
                          </a:solidFill>
                        </a:rPr>
                        <a:t>sn_grc.user_hierarchy_reader</a:t>
                      </a:r>
                      <a:endParaRPr lang="en-US"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73301617"/>
                  </a:ext>
                </a:extLst>
              </a:tr>
              <a:tr h="390118">
                <a:tc>
                  <a:txBody>
                    <a:bodyPr/>
                    <a:lstStyle/>
                    <a:p>
                      <a:pPr fontAlgn="t"/>
                      <a:r>
                        <a:rPr lang="en-US" sz="1400" dirty="0">
                          <a:effectLst/>
                        </a:rPr>
                        <a:t>GRC Developer</a:t>
                      </a:r>
                    </a:p>
                    <a:p>
                      <a:pPr fontAlgn="t"/>
                      <a:r>
                        <a:rPr lang="en-US" sz="1200" dirty="0">
                          <a:effectLst/>
                        </a:rPr>
                        <a:t>[sn_grc.developer]</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Provides the ability to perform script-based work such as, write scripted factors, scripted formulae for advanced risk assessment, scripted indicators, and so on in GRC</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sn_grc.admin</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4057253686"/>
                  </a:ext>
                </a:extLst>
              </a:tr>
              <a:tr h="390118">
                <a:tc>
                  <a:txBody>
                    <a:bodyPr/>
                    <a:lstStyle/>
                    <a:p>
                      <a:pPr fontAlgn="t"/>
                      <a:r>
                        <a:rPr lang="en-US" sz="1400" dirty="0">
                          <a:effectLst/>
                        </a:rPr>
                        <a:t>GRC Confidential User</a:t>
                      </a:r>
                    </a:p>
                    <a:p>
                      <a:pPr fontAlgn="t"/>
                      <a:r>
                        <a:rPr lang="en-US" sz="1200" dirty="0">
                          <a:effectLst/>
                        </a:rPr>
                        <a:t>[sn_grc.confidential_user]</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US" sz="1400" dirty="0">
                          <a:effectLst/>
                        </a:rPr>
                        <a:t>Provides access to the GRC confidential records.</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US" sz="1400" dirty="0">
                          <a:effectLst/>
                        </a:rPr>
                        <a:t>None</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8446016"/>
                  </a:ext>
                </a:extLst>
              </a:tr>
              <a:tr h="390118">
                <a:tc>
                  <a:txBody>
                    <a:bodyPr/>
                    <a:lstStyle/>
                    <a:p>
                      <a:pPr fontAlgn="t"/>
                      <a:r>
                        <a:rPr lang="en-US" sz="1400" dirty="0">
                          <a:effectLst/>
                        </a:rPr>
                        <a:t>GRC User Hierarchy Reader </a:t>
                      </a:r>
                      <a:r>
                        <a:rPr lang="en-US" sz="1200" dirty="0">
                          <a:effectLst/>
                        </a:rPr>
                        <a:t>[sn_grc.user_hierarchy_reader]</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Provides read access to the records in the sn_grc_user_hierarchy table.</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None</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2035936699"/>
                  </a:ext>
                </a:extLst>
              </a:tr>
              <a:tr h="390118">
                <a:tc>
                  <a:txBody>
                    <a:bodyPr/>
                    <a:lstStyle/>
                    <a:p>
                      <a:pPr fontAlgn="t"/>
                      <a:r>
                        <a:rPr lang="en-US" sz="1400" dirty="0">
                          <a:effectLst/>
                        </a:rPr>
                        <a:t>GRC User Hierarchy Admin </a:t>
                      </a:r>
                      <a:r>
                        <a:rPr lang="en-US" sz="1200" dirty="0">
                          <a:effectLst/>
                        </a:rPr>
                        <a:t>[sn_grc.user_hierarchy_admin]</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US" sz="1400" dirty="0">
                          <a:effectLst/>
                        </a:rPr>
                        <a:t>Users with this role can create and delete the records in the sn_grc_user_hierarchy_configuration table.</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US" sz="1400" dirty="0">
                          <a:effectLst/>
                        </a:rPr>
                        <a:t>None</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3184964"/>
                  </a:ext>
                </a:extLst>
              </a:tr>
              <a:tr h="390118">
                <a:tc>
                  <a:txBody>
                    <a:bodyPr/>
                    <a:lstStyle/>
                    <a:p>
                      <a:pPr fontAlgn="t"/>
                      <a:r>
                        <a:rPr lang="en-US" sz="1400" dirty="0">
                          <a:effectLst/>
                        </a:rPr>
                        <a:t>Workspace task reader </a:t>
                      </a:r>
                      <a:r>
                        <a:rPr lang="en-US" sz="1200" dirty="0">
                          <a:effectLst/>
                        </a:rPr>
                        <a:t>[sn_grc_workspace.task_reader]</a:t>
                      </a:r>
                      <a:endParaRPr lang="en-US" sz="1200" i="1" dirty="0">
                        <a:effectLst/>
                      </a:endParaRPr>
                    </a:p>
                  </a:txBody>
                  <a:tcPr marL="50800" marR="50800" marT="25400" marB="254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Users with this role can read the records in the configuration tables such as tab configuration, applicable tables, and so on.</a:t>
                      </a:r>
                    </a:p>
                  </a:txBody>
                  <a:tcPr marL="50800" marR="508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fontAlgn="t"/>
                      <a:r>
                        <a:rPr lang="en-US" sz="1400" dirty="0">
                          <a:effectLst/>
                        </a:rPr>
                        <a:t>None</a:t>
                      </a:r>
                    </a:p>
                  </a:txBody>
                  <a:tcPr marL="50800" marR="50800" marT="25400" marB="254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3556541976"/>
                  </a:ext>
                </a:extLst>
              </a:tr>
            </a:tbl>
          </a:graphicData>
        </a:graphic>
      </p:graphicFrame>
    </p:spTree>
    <p:extLst>
      <p:ext uri="{BB962C8B-B14F-4D97-AF65-F5344CB8AC3E}">
        <p14:creationId xmlns:p14="http://schemas.microsoft.com/office/powerpoint/2010/main" val="16105737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500" dirty="0">
                <a:solidFill>
                  <a:srgbClr val="62D84E"/>
                </a:solidFill>
              </a:rPr>
              <a:t>Entity Framework &amp; Scoping</a:t>
            </a:r>
          </a:p>
        </p:txBody>
      </p:sp>
    </p:spTree>
    <p:extLst>
      <p:ext uri="{BB962C8B-B14F-4D97-AF65-F5344CB8AC3E}">
        <p14:creationId xmlns:p14="http://schemas.microsoft.com/office/powerpoint/2010/main" val="22922600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t>Entity framework</a:t>
            </a:r>
          </a:p>
        </p:txBody>
      </p:sp>
      <p:sp>
        <p:nvSpPr>
          <p:cNvPr id="4" name="Content Placeholder 4">
            <a:extLst>
              <a:ext uri="{FF2B5EF4-FFF2-40B4-BE49-F238E27FC236}">
                <a16:creationId xmlns:a16="http://schemas.microsoft.com/office/drawing/2014/main" id="{D64889F2-F19B-45AC-A6E6-15213071FBD1}"/>
              </a:ext>
            </a:extLst>
          </p:cNvPr>
          <p:cNvSpPr txBox="1">
            <a:spLocks/>
          </p:cNvSpPr>
          <p:nvPr/>
        </p:nvSpPr>
        <p:spPr>
          <a:xfrm>
            <a:off x="449251" y="1033339"/>
            <a:ext cx="11210544" cy="531796"/>
          </a:xfrm>
          <a:prstGeom prst="rect">
            <a:avLst/>
          </a:prstGeom>
        </p:spPr>
        <p:txBody>
          <a:bodyPr lIns="91440" tIns="45720" rIns="91440" bIns="45720" anchor="t"/>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Century Gothic" panose="020F0302020204030204"/>
                <a:ea typeface="+mn-lt"/>
                <a:cs typeface="+mn-lt"/>
              </a:rPr>
              <a:t>The entity framework makes up the foundation data of the GRC / IRM solution and is made up of multiple components such as:</a:t>
            </a:r>
          </a:p>
          <a:p>
            <a:pPr marL="517525" marR="0" lvl="1" indent="-233045" algn="l" defTabSz="914400" rtl="0" eaLnBrk="1" fontAlgn="auto" latinLnBrk="0" hangingPunct="1">
              <a:lnSpc>
                <a:spcPct val="100000"/>
              </a:lnSpc>
              <a:spcBef>
                <a:spcPts val="0"/>
              </a:spcBef>
              <a:spcAft>
                <a:spcPts val="0"/>
              </a:spcAft>
              <a:buClr>
                <a:schemeClr val="tx1"/>
              </a:buClr>
              <a:buSzTx/>
              <a:buFont typeface="Century Gothic" panose="020B0502020202020204" pitchFamily="34" charset="0"/>
              <a:buChar char="–"/>
              <a:tabLst/>
              <a:defRPr/>
            </a:pPr>
            <a:r>
              <a:rPr kumimoji="0" lang="en-US" sz="1600" b="0" i="0" u="none" strike="noStrike" kern="1200" cap="none" spc="0" normalizeH="0" baseline="0" noProof="0" dirty="0">
                <a:ln>
                  <a:noFill/>
                </a:ln>
                <a:effectLst/>
                <a:uLnTx/>
                <a:uFillTx/>
                <a:latin typeface="Century Gothic" panose="020F0302020204030204"/>
                <a:ea typeface="+mn-lt"/>
                <a:cs typeface="+mn-lt"/>
              </a:rPr>
              <a:t>Entities</a:t>
            </a:r>
            <a:endParaRPr lang="en-US" sz="1600" b="0" i="0" u="none" strike="noStrike" kern="1200" cap="none" spc="0" normalizeH="0" baseline="0" noProof="0" dirty="0">
              <a:ln>
                <a:noFill/>
              </a:ln>
              <a:effectLst/>
              <a:uLnTx/>
              <a:uFillTx/>
              <a:latin typeface="Century Gothic" panose="020F0302020204030204"/>
              <a:ea typeface="+mn-lt"/>
              <a:cs typeface="+mn-lt"/>
            </a:endParaRPr>
          </a:p>
          <a:p>
            <a:pPr marL="517525" marR="0" lvl="1" indent="-233045" algn="l" defTabSz="914400" rtl="0" eaLnBrk="1" fontAlgn="auto" latinLnBrk="0" hangingPunct="1">
              <a:lnSpc>
                <a:spcPct val="100000"/>
              </a:lnSpc>
              <a:spcBef>
                <a:spcPts val="0"/>
              </a:spcBef>
              <a:spcAft>
                <a:spcPts val="0"/>
              </a:spcAft>
              <a:buClr>
                <a:schemeClr val="tx1"/>
              </a:buClr>
              <a:buSzTx/>
              <a:buFont typeface="Century Gothic" panose="020B0502020202020204" pitchFamily="34" charset="0"/>
              <a:buChar char="–"/>
              <a:tabLst/>
              <a:defRPr/>
            </a:pPr>
            <a:r>
              <a:rPr kumimoji="0" lang="en-US" sz="1600" b="0" i="0" u="none" strike="noStrike" kern="1200" cap="none" spc="0" normalizeH="0" baseline="0" noProof="0" dirty="0">
                <a:ln>
                  <a:noFill/>
                </a:ln>
                <a:effectLst/>
                <a:uLnTx/>
                <a:uFillTx/>
                <a:latin typeface="Century Gothic" panose="020F0302020204030204"/>
                <a:ea typeface="+mn-lt"/>
                <a:cs typeface="+mn-lt"/>
              </a:rPr>
              <a:t>Entity Types</a:t>
            </a:r>
            <a:endParaRPr lang="en-US" sz="1600" b="0" i="0" u="none" strike="noStrike" kern="1200" cap="none" spc="0" normalizeH="0" baseline="0" noProof="0" dirty="0">
              <a:ln>
                <a:noFill/>
              </a:ln>
              <a:effectLst/>
              <a:uLnTx/>
              <a:uFillTx/>
              <a:latin typeface="Century Gothic" panose="020F0302020204030204"/>
              <a:ea typeface="+mn-lt"/>
              <a:cs typeface="+mn-lt"/>
            </a:endParaRPr>
          </a:p>
          <a:p>
            <a:pPr marL="517525" marR="0" lvl="1" indent="-233045" algn="l" defTabSz="914400" rtl="0" eaLnBrk="1" fontAlgn="auto" latinLnBrk="0" hangingPunct="1">
              <a:lnSpc>
                <a:spcPct val="100000"/>
              </a:lnSpc>
              <a:spcBef>
                <a:spcPts val="0"/>
              </a:spcBef>
              <a:spcAft>
                <a:spcPts val="0"/>
              </a:spcAft>
              <a:buClr>
                <a:schemeClr val="tx1"/>
              </a:buClr>
              <a:buSzTx/>
              <a:buFont typeface="Century Gothic" panose="020B0502020202020204" pitchFamily="34" charset="0"/>
              <a:buChar char="–"/>
              <a:tabLst/>
              <a:defRPr/>
            </a:pPr>
            <a:r>
              <a:rPr kumimoji="0" lang="en-US" sz="1600" b="0" i="0" u="none" strike="noStrike" kern="1200" cap="none" spc="0" normalizeH="0" baseline="0" noProof="0" dirty="0">
                <a:ln>
                  <a:noFill/>
                </a:ln>
                <a:effectLst/>
                <a:uLnTx/>
                <a:uFillTx/>
                <a:latin typeface="Century Gothic" panose="020F0302020204030204"/>
                <a:ea typeface="+mn-lt"/>
                <a:cs typeface="+mn-lt"/>
              </a:rPr>
              <a:t>Entity Classes</a:t>
            </a:r>
            <a:endParaRPr lang="en-US" sz="1600" b="0" i="0" u="none" strike="noStrike" kern="1200" cap="none" spc="0" normalizeH="0" baseline="0" noProof="0" dirty="0">
              <a:ln>
                <a:noFill/>
              </a:ln>
              <a:effectLst/>
              <a:uLnTx/>
              <a:uFillTx/>
              <a:latin typeface="Century Gothic" panose="020F0302020204030204"/>
              <a:ea typeface="+mn-lt"/>
              <a:cs typeface="+mn-lt"/>
            </a:endParaRPr>
          </a:p>
          <a:p>
            <a:pPr marR="0" lvl="0" algn="l" defTabSz="914400" rtl="0">
              <a:lnSpc>
                <a:spcPct val="100000"/>
              </a:lnSpc>
              <a:spcBef>
                <a:spcPts val="0"/>
              </a:spcBef>
              <a:spcAft>
                <a:spcPts val="0"/>
              </a:spcAft>
              <a:buClr>
                <a:srgbClr val="86ED78"/>
              </a:buClr>
              <a:buSzTx/>
              <a:tabLst/>
              <a:defRPr/>
            </a:pPr>
            <a:endParaRPr lang="en-US" sz="1600" b="0" i="0" u="none" strike="noStrike" kern="1200" cap="none" spc="0" normalizeH="0" baseline="0" noProof="0" dirty="0">
              <a:ln>
                <a:noFill/>
              </a:ln>
              <a:effectLst/>
              <a:uLnTx/>
              <a:uFillTx/>
              <a:latin typeface="Century Gothic" panose="020F0302020204030204"/>
            </a:endParaRPr>
          </a:p>
          <a:p>
            <a:pPr>
              <a:spcBef>
                <a:spcPts val="0"/>
              </a:spcBef>
              <a:spcAft>
                <a:spcPts val="0"/>
              </a:spcAft>
              <a:buClr>
                <a:schemeClr val="tx1"/>
              </a:buClr>
              <a:defRPr/>
            </a:pPr>
            <a:r>
              <a:rPr kumimoji="0" lang="en-US" sz="1600" b="0" i="0" u="none" strike="noStrike" kern="1200" cap="none" spc="0" normalizeH="0" baseline="0" noProof="0" dirty="0">
                <a:ln>
                  <a:noFill/>
                </a:ln>
                <a:effectLst/>
                <a:uLnTx/>
                <a:uFillTx/>
                <a:latin typeface="Century Gothic" panose="020F0302020204030204"/>
                <a:ea typeface="+mn-ea"/>
                <a:cs typeface="+mn-cs"/>
              </a:rPr>
              <a:t>A mature entity framework helps an organization create an integrated risk management program with automatic workflows and informed, data driven decision-making.</a:t>
            </a:r>
            <a:endParaRPr lang="en-US" sz="1600" b="0" i="0" u="none" strike="noStrike" kern="1200" cap="none" spc="0" normalizeH="0" baseline="0" noProof="0" dirty="0">
              <a:ln>
                <a:noFill/>
              </a:ln>
              <a:effectLst/>
              <a:uLnTx/>
              <a:uFillTx/>
              <a:latin typeface="Century Gothic" panose="020F0302020204030204"/>
            </a:endParaRPr>
          </a:p>
          <a:p>
            <a:pPr>
              <a:spcBef>
                <a:spcPts val="0"/>
              </a:spcBef>
              <a:spcAft>
                <a:spcPts val="0"/>
              </a:spcAft>
              <a:buClr>
                <a:schemeClr val="tx1"/>
              </a:buClr>
              <a:defRPr/>
            </a:pPr>
            <a:endParaRPr lang="en-US" sz="1600" b="0" i="0" u="none" strike="noStrike" kern="1200" cap="none" spc="0" normalizeH="0" baseline="0" noProof="0" dirty="0">
              <a:ln>
                <a:noFill/>
              </a:ln>
              <a:effectLst/>
              <a:uLnTx/>
              <a:uFillTx/>
              <a:latin typeface="Century Gothic" panose="020F0302020204030204"/>
            </a:endParaRPr>
          </a:p>
          <a:p>
            <a:pPr>
              <a:spcBef>
                <a:spcPts val="0"/>
              </a:spcBef>
              <a:spcAft>
                <a:spcPts val="0"/>
              </a:spcAft>
              <a:buClr>
                <a:schemeClr val="tx1"/>
              </a:buClr>
              <a:defRPr/>
            </a:pPr>
            <a:r>
              <a:rPr lang="en-US" sz="1600" dirty="0">
                <a:ea typeface="+mn-lt"/>
                <a:cs typeface="+mn-lt"/>
              </a:rPr>
              <a:t>In ServiceNow, the process of creating the entity framework is called </a:t>
            </a:r>
            <a:r>
              <a:rPr lang="en-US" sz="1600" b="1" dirty="0">
                <a:ea typeface="+mn-lt"/>
                <a:cs typeface="+mn-lt"/>
              </a:rPr>
              <a:t>entity scoping</a:t>
            </a:r>
            <a:r>
              <a:rPr lang="en-US" sz="1600" dirty="0">
                <a:ea typeface="+mn-lt"/>
                <a:cs typeface="+mn-lt"/>
              </a:rPr>
              <a:t>.</a:t>
            </a:r>
            <a:endParaRPr lang="en-US" sz="1600" dirty="0">
              <a:latin typeface="Century Gothic" panose="020F0302020204030204"/>
            </a:endParaRPr>
          </a:p>
          <a:p>
            <a:pPr>
              <a:spcBef>
                <a:spcPts val="0"/>
              </a:spcBef>
              <a:spcAft>
                <a:spcPts val="0"/>
              </a:spcAft>
              <a:buClr>
                <a:schemeClr val="tx1"/>
              </a:buClr>
              <a:defRPr/>
            </a:pPr>
            <a:endParaRPr lang="en-US" sz="1600" dirty="0">
              <a:latin typeface="Century Gothic" panose="020F0302020204030204"/>
            </a:endParaRPr>
          </a:p>
          <a:p>
            <a:pPr>
              <a:spcBef>
                <a:spcPts val="0"/>
              </a:spcBef>
              <a:spcAft>
                <a:spcPts val="0"/>
              </a:spcAft>
              <a:buClr>
                <a:schemeClr val="tx1"/>
              </a:buClr>
              <a:defRPr/>
            </a:pPr>
            <a:r>
              <a:rPr kumimoji="0" lang="en-US" sz="1600" b="0" i="0" u="none" strike="noStrike" kern="1200" cap="none" spc="0" normalizeH="0" baseline="0" noProof="0" dirty="0">
                <a:ln>
                  <a:noFill/>
                </a:ln>
                <a:effectLst/>
                <a:uLnTx/>
                <a:uFillTx/>
                <a:latin typeface="Century Gothic" panose="020F0302020204030204"/>
                <a:ea typeface="+mn-ea"/>
                <a:cs typeface="+mn-cs"/>
              </a:rPr>
              <a:t>It is important that when scoping entities, the organization should use high-quality and reliable data</a:t>
            </a:r>
            <a:r>
              <a:rPr lang="en-US" sz="1600" dirty="0">
                <a:latin typeface="Century Gothic" panose="020F0302020204030204"/>
              </a:rPr>
              <a:t> (</a:t>
            </a:r>
            <a:r>
              <a:rPr kumimoji="0" lang="en-US" sz="1600" b="0" i="0" u="none" strike="noStrike" kern="1200" cap="none" spc="0" normalizeH="0" baseline="0" noProof="0" dirty="0">
                <a:ln>
                  <a:noFill/>
                </a:ln>
                <a:effectLst/>
                <a:uLnTx/>
                <a:uFillTx/>
                <a:latin typeface="Century Gothic" panose="020F0302020204030204"/>
                <a:ea typeface="+mn-ea"/>
                <a:cs typeface="+mn-cs"/>
              </a:rPr>
              <a:t>e.g., from the CMDB</a:t>
            </a:r>
            <a:r>
              <a:rPr lang="en-US" sz="1600" dirty="0">
                <a:latin typeface="Century Gothic" panose="020F0302020204030204"/>
              </a:rPr>
              <a:t>)</a:t>
            </a:r>
            <a:r>
              <a:rPr kumimoji="0" lang="en-US" sz="1600" b="0" i="0" u="none" strike="noStrike" kern="1200" cap="none" spc="0" normalizeH="0" baseline="0" noProof="0" dirty="0">
                <a:ln>
                  <a:noFill/>
                </a:ln>
                <a:effectLst/>
                <a:uLnTx/>
                <a:uFillTx/>
                <a:latin typeface="Century Gothic" panose="020F0302020204030204"/>
                <a:ea typeface="+mn-ea"/>
                <a:cs typeface="+mn-cs"/>
              </a:rPr>
              <a:t> with the organizational layer built correctly in the relevant </a:t>
            </a:r>
            <a:r>
              <a:rPr kumimoji="0" lang="en-US" sz="1600" b="1" i="0" u="none" strike="noStrike" kern="1200" cap="none" spc="0" normalizeH="0" baseline="0" noProof="0" dirty="0">
                <a:ln>
                  <a:noFill/>
                </a:ln>
                <a:effectLst/>
                <a:uLnTx/>
                <a:uFillTx/>
                <a:latin typeface="Century Gothic" panose="020F0302020204030204"/>
                <a:ea typeface="+mn-ea"/>
                <a:cs typeface="+mn-cs"/>
              </a:rPr>
              <a:t>ServiceNow tables</a:t>
            </a:r>
            <a:r>
              <a:rPr kumimoji="0" lang="en-US" sz="1600" b="0" i="0" u="none" strike="noStrike" kern="1200" cap="none" spc="0" normalizeH="0" baseline="0" noProof="0" dirty="0">
                <a:ln>
                  <a:noFill/>
                </a:ln>
                <a:effectLst/>
                <a:uLnTx/>
                <a:uFillTx/>
                <a:latin typeface="Century Gothic" panose="020F0302020204030204"/>
                <a:ea typeface="+mn-ea"/>
                <a:cs typeface="+mn-cs"/>
              </a:rPr>
              <a:t>. These tables are the data source for the entity scoping process.</a:t>
            </a:r>
            <a:endParaRPr lang="en-US" sz="1600" b="0" i="0" u="none" strike="noStrike" kern="1200" cap="none" spc="0" normalizeH="0" baseline="0" noProof="0" dirty="0">
              <a:ln>
                <a:noFill/>
              </a:ln>
              <a:effectLst/>
              <a:uLnTx/>
              <a:uFillTx/>
              <a:latin typeface="Century Gothic" panose="020F0302020204030204"/>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effectLst/>
              <a:uLnTx/>
              <a:uFillTx/>
              <a:latin typeface="Century Gothic" panose="020F0302020204030204"/>
              <a:ea typeface="+mn-ea"/>
              <a:cs typeface="+mn-cs"/>
            </a:endParaRPr>
          </a:p>
        </p:txBody>
      </p:sp>
    </p:spTree>
    <p:extLst>
      <p:ext uri="{BB962C8B-B14F-4D97-AF65-F5344CB8AC3E}">
        <p14:creationId xmlns:p14="http://schemas.microsoft.com/office/powerpoint/2010/main" val="27828594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User instructions</a:t>
            </a:r>
          </a:p>
        </p:txBody>
      </p:sp>
      <p:sp>
        <p:nvSpPr>
          <p:cNvPr id="3" name="Content Placeholder 2">
            <a:extLst>
              <a:ext uri="{FF2B5EF4-FFF2-40B4-BE49-F238E27FC236}">
                <a16:creationId xmlns:a16="http://schemas.microsoft.com/office/drawing/2014/main" id="{5ECCC03A-40D1-434B-8385-448B3E4B5CF0}"/>
              </a:ext>
            </a:extLst>
          </p:cNvPr>
          <p:cNvSpPr>
            <a:spLocks noGrp="1"/>
          </p:cNvSpPr>
          <p:nvPr>
            <p:ph idx="1"/>
          </p:nvPr>
        </p:nvSpPr>
        <p:spPr/>
        <p:txBody>
          <a:bodyPr vert="horz" lIns="91440" tIns="45720" rIns="91440" bIns="45720" rtlCol="0" anchor="t">
            <a:noAutofit/>
          </a:bodyPr>
          <a:lstStyle/>
          <a:p>
            <a:r>
              <a:rPr lang="en-US" b="1" dirty="0"/>
              <a:t>Who:  </a:t>
            </a:r>
            <a:r>
              <a:rPr lang="en-US" dirty="0"/>
              <a:t>This deck is built for delivery of a ServiceNow product/capability. The delivery of this deck may be undertaken by Customers, ServiceNow Partners and ServiceNow Expert Services.  Assigned Business Process Analysts, Business Process Consultant, Technical Consultants and/or Developers will normally be responsible for its delivery.</a:t>
            </a:r>
          </a:p>
          <a:p>
            <a:r>
              <a:rPr lang="en-US" b="1" dirty="0"/>
              <a:t>Why: </a:t>
            </a:r>
            <a:r>
              <a:rPr lang="en-US" dirty="0"/>
              <a:t>We want to make it </a:t>
            </a:r>
            <a:r>
              <a:rPr lang="en-US" b="1" dirty="0"/>
              <a:t>easier for you </a:t>
            </a:r>
            <a:r>
              <a:rPr lang="en-US" dirty="0"/>
              <a:t>by spending more time on the implementation and build, not creating workshop materials. The purpose of this presentation is to </a:t>
            </a:r>
            <a:r>
              <a:rPr lang="en-GB" dirty="0"/>
              <a:t>outline the baseline process explaining the configurable options with the objective of determining the to-be process and corresponding configuration requirements, usually in the form of user stories</a:t>
            </a:r>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spTree>
    <p:extLst>
      <p:ext uri="{BB962C8B-B14F-4D97-AF65-F5344CB8AC3E}">
        <p14:creationId xmlns:p14="http://schemas.microsoft.com/office/powerpoint/2010/main" val="25558745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t>Entity Framework Components</a:t>
            </a:r>
          </a:p>
        </p:txBody>
      </p:sp>
      <p:sp>
        <p:nvSpPr>
          <p:cNvPr id="4" name="Content Placeholder 4">
            <a:extLst>
              <a:ext uri="{FF2B5EF4-FFF2-40B4-BE49-F238E27FC236}">
                <a16:creationId xmlns:a16="http://schemas.microsoft.com/office/drawing/2014/main" id="{D64889F2-F19B-45AC-A6E6-15213071FBD1}"/>
              </a:ext>
            </a:extLst>
          </p:cNvPr>
          <p:cNvSpPr txBox="1">
            <a:spLocks/>
          </p:cNvSpPr>
          <p:nvPr/>
        </p:nvSpPr>
        <p:spPr>
          <a:xfrm>
            <a:off x="449251" y="866257"/>
            <a:ext cx="11210544"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effectLst/>
                <a:uLnTx/>
                <a:uFillTx/>
                <a:latin typeface="Century Gothic" panose="020F0302020204030204"/>
                <a:ea typeface="+mn-ea"/>
                <a:cs typeface="+mn-cs"/>
              </a:rPr>
              <a:t>ServiceNow uses entities, entity types, and entity classes to build and organize people, places, objects or things that need to be monitored for risk and compliance.</a:t>
            </a:r>
            <a:endParaRPr kumimoji="0" lang="en-GB" sz="1500" b="0" i="0" u="none" strike="noStrike" kern="1200" cap="none" spc="0" normalizeH="0" baseline="0" noProof="0" dirty="0">
              <a:ln>
                <a:noFill/>
              </a:ln>
              <a:effectLst/>
              <a:uLnTx/>
              <a:uFillTx/>
              <a:latin typeface="Century Gothic" panose="020F0302020204030204"/>
              <a:ea typeface="+mn-ea"/>
              <a:cs typeface="+mn-cs"/>
            </a:endParaRPr>
          </a:p>
        </p:txBody>
      </p:sp>
      <p:sp>
        <p:nvSpPr>
          <p:cNvPr id="7" name="Content Placeholder 4">
            <a:extLst>
              <a:ext uri="{FF2B5EF4-FFF2-40B4-BE49-F238E27FC236}">
                <a16:creationId xmlns:a16="http://schemas.microsoft.com/office/drawing/2014/main" id="{5EF95776-8B1D-457E-A210-DAA4DE8BC2AB}"/>
              </a:ext>
            </a:extLst>
          </p:cNvPr>
          <p:cNvSpPr txBox="1">
            <a:spLocks/>
          </p:cNvSpPr>
          <p:nvPr/>
        </p:nvSpPr>
        <p:spPr>
          <a:xfrm>
            <a:off x="8257078" y="1594034"/>
            <a:ext cx="3445536"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US" sz="16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US" sz="16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US" sz="16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p:txBody>
      </p:sp>
      <p:sp>
        <p:nvSpPr>
          <p:cNvPr id="6" name="Content Placeholder 4">
            <a:extLst>
              <a:ext uri="{FF2B5EF4-FFF2-40B4-BE49-F238E27FC236}">
                <a16:creationId xmlns:a16="http://schemas.microsoft.com/office/drawing/2014/main" id="{CB7F6B7F-FED8-4553-B592-2EBF745044AE}"/>
              </a:ext>
            </a:extLst>
          </p:cNvPr>
          <p:cNvSpPr txBox="1">
            <a:spLocks/>
          </p:cNvSpPr>
          <p:nvPr/>
        </p:nvSpPr>
        <p:spPr>
          <a:xfrm>
            <a:off x="539531" y="1637455"/>
            <a:ext cx="3605501"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228600" marR="0" lvl="0" indent="-22860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Char char="•"/>
              <a:tabLst/>
              <a:defRPr/>
            </a:pPr>
            <a:endParaRPr kumimoji="0" lang="en-GB" sz="15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GB" sz="15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228600" marR="0" lvl="0" indent="-22860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Char char="•"/>
              <a:tabLst/>
              <a:defRPr/>
            </a:pPr>
            <a:endParaRPr kumimoji="0" lang="en-GB" sz="15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p:txBody>
      </p:sp>
      <p:sp>
        <p:nvSpPr>
          <p:cNvPr id="5" name="Content Placeholder 4">
            <a:extLst>
              <a:ext uri="{FF2B5EF4-FFF2-40B4-BE49-F238E27FC236}">
                <a16:creationId xmlns:a16="http://schemas.microsoft.com/office/drawing/2014/main" id="{6A1C9412-0D5D-47C1-A992-11AC18714F46}"/>
              </a:ext>
            </a:extLst>
          </p:cNvPr>
          <p:cNvSpPr txBox="1">
            <a:spLocks/>
          </p:cNvSpPr>
          <p:nvPr/>
        </p:nvSpPr>
        <p:spPr>
          <a:xfrm>
            <a:off x="4488835" y="1594034"/>
            <a:ext cx="3238846"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228600" marR="0" lvl="0" indent="-22860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Rectangle 7">
            <a:extLst>
              <a:ext uri="{FF2B5EF4-FFF2-40B4-BE49-F238E27FC236}">
                <a16:creationId xmlns:a16="http://schemas.microsoft.com/office/drawing/2014/main" id="{A38AB9E7-029F-442C-9DBD-30F43CAA5E0D}"/>
              </a:ext>
            </a:extLst>
          </p:cNvPr>
          <p:cNvSpPr/>
          <p:nvPr/>
        </p:nvSpPr>
        <p:spPr>
          <a:xfrm>
            <a:off x="1285286" y="1592858"/>
            <a:ext cx="3228434" cy="473713"/>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Entity</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7" name="Rectangle 16">
            <a:extLst>
              <a:ext uri="{FF2B5EF4-FFF2-40B4-BE49-F238E27FC236}">
                <a16:creationId xmlns:a16="http://schemas.microsoft.com/office/drawing/2014/main" id="{61DBB931-8210-4C2F-864F-ED89A52F2F94}"/>
              </a:ext>
            </a:extLst>
          </p:cNvPr>
          <p:cNvSpPr/>
          <p:nvPr/>
        </p:nvSpPr>
        <p:spPr>
          <a:xfrm>
            <a:off x="4835208" y="1567563"/>
            <a:ext cx="3236276" cy="498199"/>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Entity Type</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8" name="Rectangle 17">
            <a:extLst>
              <a:ext uri="{FF2B5EF4-FFF2-40B4-BE49-F238E27FC236}">
                <a16:creationId xmlns:a16="http://schemas.microsoft.com/office/drawing/2014/main" id="{4C33697D-7007-4BBA-9398-34EAC3A3D160}"/>
              </a:ext>
            </a:extLst>
          </p:cNvPr>
          <p:cNvSpPr/>
          <p:nvPr/>
        </p:nvSpPr>
        <p:spPr>
          <a:xfrm>
            <a:off x="8392972" y="1559143"/>
            <a:ext cx="3238846" cy="498200"/>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Entity Class</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pic>
        <p:nvPicPr>
          <p:cNvPr id="19" name="Picture 18">
            <a:extLst>
              <a:ext uri="{FF2B5EF4-FFF2-40B4-BE49-F238E27FC236}">
                <a16:creationId xmlns:a16="http://schemas.microsoft.com/office/drawing/2014/main" id="{D4917FFE-89D5-4F3F-923A-B3C400D52A80}"/>
              </a:ext>
            </a:extLst>
          </p:cNvPr>
          <p:cNvPicPr>
            <a:picLocks noChangeAspect="1"/>
          </p:cNvPicPr>
          <p:nvPr/>
        </p:nvPicPr>
        <p:blipFill>
          <a:blip r:embed="rId3"/>
          <a:srcRect/>
          <a:stretch/>
        </p:blipFill>
        <p:spPr>
          <a:xfrm>
            <a:off x="4031150" y="1620578"/>
            <a:ext cx="413359" cy="413359"/>
          </a:xfrm>
          <a:prstGeom prst="rect">
            <a:avLst/>
          </a:prstGeom>
        </p:spPr>
      </p:pic>
      <p:grpSp>
        <p:nvGrpSpPr>
          <p:cNvPr id="9" name="Group 8">
            <a:extLst>
              <a:ext uri="{FF2B5EF4-FFF2-40B4-BE49-F238E27FC236}">
                <a16:creationId xmlns:a16="http://schemas.microsoft.com/office/drawing/2014/main" id="{A0D76905-B918-07D5-9A21-D72D11E8531F}"/>
              </a:ext>
            </a:extLst>
          </p:cNvPr>
          <p:cNvGrpSpPr/>
          <p:nvPr/>
        </p:nvGrpSpPr>
        <p:grpSpPr>
          <a:xfrm>
            <a:off x="7457426" y="1580873"/>
            <a:ext cx="527326" cy="485698"/>
            <a:chOff x="6608629" y="1771799"/>
            <a:chExt cx="527326" cy="485698"/>
          </a:xfrm>
        </p:grpSpPr>
        <p:pic>
          <p:nvPicPr>
            <p:cNvPr id="20" name="Picture 19">
              <a:extLst>
                <a:ext uri="{FF2B5EF4-FFF2-40B4-BE49-F238E27FC236}">
                  <a16:creationId xmlns:a16="http://schemas.microsoft.com/office/drawing/2014/main" id="{4193A4FE-D4DE-4BB2-8D09-F70823E9E66D}"/>
                </a:ext>
              </a:extLst>
            </p:cNvPr>
            <p:cNvPicPr>
              <a:picLocks noChangeAspect="1"/>
            </p:cNvPicPr>
            <p:nvPr/>
          </p:nvPicPr>
          <p:blipFill>
            <a:blip r:embed="rId3"/>
            <a:srcRect/>
            <a:stretch/>
          </p:blipFill>
          <p:spPr>
            <a:xfrm>
              <a:off x="6608629" y="1771799"/>
              <a:ext cx="323799" cy="323799"/>
            </a:xfrm>
            <a:prstGeom prst="rect">
              <a:avLst/>
            </a:prstGeom>
          </p:spPr>
        </p:pic>
        <p:pic>
          <p:nvPicPr>
            <p:cNvPr id="22" name="Picture 21">
              <a:extLst>
                <a:ext uri="{FF2B5EF4-FFF2-40B4-BE49-F238E27FC236}">
                  <a16:creationId xmlns:a16="http://schemas.microsoft.com/office/drawing/2014/main" id="{6AE5FA37-A77A-46E3-BB99-2B0AB4178CCF}"/>
                </a:ext>
              </a:extLst>
            </p:cNvPr>
            <p:cNvPicPr>
              <a:picLocks noChangeAspect="1"/>
            </p:cNvPicPr>
            <p:nvPr/>
          </p:nvPicPr>
          <p:blipFill>
            <a:blip r:embed="rId3"/>
            <a:srcRect/>
            <a:stretch/>
          </p:blipFill>
          <p:spPr>
            <a:xfrm>
              <a:off x="6812156" y="1811504"/>
              <a:ext cx="323799" cy="323799"/>
            </a:xfrm>
            <a:prstGeom prst="rect">
              <a:avLst/>
            </a:prstGeom>
          </p:spPr>
        </p:pic>
        <p:pic>
          <p:nvPicPr>
            <p:cNvPr id="23" name="Picture 22">
              <a:extLst>
                <a:ext uri="{FF2B5EF4-FFF2-40B4-BE49-F238E27FC236}">
                  <a16:creationId xmlns:a16="http://schemas.microsoft.com/office/drawing/2014/main" id="{58A7476E-2DC8-49F7-AF45-3E40A6780A86}"/>
                </a:ext>
              </a:extLst>
            </p:cNvPr>
            <p:cNvPicPr>
              <a:picLocks noChangeAspect="1"/>
            </p:cNvPicPr>
            <p:nvPr/>
          </p:nvPicPr>
          <p:blipFill>
            <a:blip r:embed="rId3"/>
            <a:srcRect/>
            <a:stretch/>
          </p:blipFill>
          <p:spPr>
            <a:xfrm>
              <a:off x="6671628" y="1933698"/>
              <a:ext cx="323799" cy="323799"/>
            </a:xfrm>
            <a:prstGeom prst="rect">
              <a:avLst/>
            </a:prstGeom>
          </p:spPr>
        </p:pic>
      </p:grpSp>
      <p:pic>
        <p:nvPicPr>
          <p:cNvPr id="24" name="Picture 23">
            <a:extLst>
              <a:ext uri="{FF2B5EF4-FFF2-40B4-BE49-F238E27FC236}">
                <a16:creationId xmlns:a16="http://schemas.microsoft.com/office/drawing/2014/main" id="{40D75F0C-E325-451A-A001-16D1BD096AD2}"/>
              </a:ext>
            </a:extLst>
          </p:cNvPr>
          <p:cNvPicPr>
            <a:picLocks noChangeAspect="1"/>
          </p:cNvPicPr>
          <p:nvPr/>
        </p:nvPicPr>
        <p:blipFill>
          <a:blip r:embed="rId4"/>
          <a:srcRect/>
          <a:stretch/>
        </p:blipFill>
        <p:spPr>
          <a:xfrm>
            <a:off x="11085682" y="1613273"/>
            <a:ext cx="389940" cy="389940"/>
          </a:xfrm>
          <a:prstGeom prst="rect">
            <a:avLst/>
          </a:prstGeom>
        </p:spPr>
      </p:pic>
      <p:sp>
        <p:nvSpPr>
          <p:cNvPr id="3" name="TextBox 2">
            <a:extLst>
              <a:ext uri="{FF2B5EF4-FFF2-40B4-BE49-F238E27FC236}">
                <a16:creationId xmlns:a16="http://schemas.microsoft.com/office/drawing/2014/main" id="{0DEE2E46-5F52-793B-69C6-C484800B0ABA}"/>
              </a:ext>
            </a:extLst>
          </p:cNvPr>
          <p:cNvSpPr txBox="1"/>
          <p:nvPr/>
        </p:nvSpPr>
        <p:spPr>
          <a:xfrm>
            <a:off x="64652" y="2213848"/>
            <a:ext cx="1220634" cy="3436186"/>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What is it?</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How does it work?</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Optional / Mandatory?</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Examples</a:t>
            </a:r>
            <a:endParaRPr kumimoji="0" lang="en-US"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aphicFrame>
        <p:nvGraphicFramePr>
          <p:cNvPr id="10" name="Table 10">
            <a:extLst>
              <a:ext uri="{FF2B5EF4-FFF2-40B4-BE49-F238E27FC236}">
                <a16:creationId xmlns:a16="http://schemas.microsoft.com/office/drawing/2014/main" id="{9FE57681-3C47-8690-89E5-234A6C8997B8}"/>
              </a:ext>
            </a:extLst>
          </p:cNvPr>
          <p:cNvGraphicFramePr>
            <a:graphicFrameLocks noGrp="1"/>
          </p:cNvGraphicFramePr>
          <p:nvPr>
            <p:extLst>
              <p:ext uri="{D42A27DB-BD31-4B8C-83A1-F6EECF244321}">
                <p14:modId xmlns:p14="http://schemas.microsoft.com/office/powerpoint/2010/main" val="4135537653"/>
              </p:ext>
            </p:extLst>
          </p:nvPr>
        </p:nvGraphicFramePr>
        <p:xfrm>
          <a:off x="1285286" y="2073642"/>
          <a:ext cx="10346532" cy="4069080"/>
        </p:xfrm>
        <a:graphic>
          <a:graphicData uri="http://schemas.openxmlformats.org/drawingml/2006/table">
            <a:tbl>
              <a:tblPr firstRow="1" bandRow="1">
                <a:tableStyleId>{2D5ABB26-0587-4C30-8999-92F81FD0307C}</a:tableStyleId>
              </a:tblPr>
              <a:tblGrid>
                <a:gridCol w="3502886">
                  <a:extLst>
                    <a:ext uri="{9D8B030D-6E8A-4147-A177-3AD203B41FA5}">
                      <a16:colId xmlns:a16="http://schemas.microsoft.com/office/drawing/2014/main" val="2962221044"/>
                    </a:ext>
                  </a:extLst>
                </a:gridCol>
                <a:gridCol w="3531833">
                  <a:extLst>
                    <a:ext uri="{9D8B030D-6E8A-4147-A177-3AD203B41FA5}">
                      <a16:colId xmlns:a16="http://schemas.microsoft.com/office/drawing/2014/main" val="3729848981"/>
                    </a:ext>
                  </a:extLst>
                </a:gridCol>
                <a:gridCol w="3311813">
                  <a:extLst>
                    <a:ext uri="{9D8B030D-6E8A-4147-A177-3AD203B41FA5}">
                      <a16:colId xmlns:a16="http://schemas.microsoft.com/office/drawing/2014/main" val="1401487633"/>
                    </a:ext>
                  </a:extLst>
                </a:gridCol>
              </a:tblGrid>
              <a:tr h="1066453">
                <a:tc>
                  <a:txBody>
                    <a:bodyPr/>
                    <a:lstStyle/>
                    <a:p>
                      <a:r>
                        <a:rPr lang="en-GB" sz="1300" kern="1200" dirty="0">
                          <a:solidFill>
                            <a:schemeClr val="tx1"/>
                          </a:solidFill>
                          <a:latin typeface="+mn-lt"/>
                          <a:ea typeface="+mn-ea"/>
                          <a:cs typeface="+mn-cs"/>
                        </a:rPr>
                        <a:t>Entities are </a:t>
                      </a:r>
                      <a:r>
                        <a:rPr lang="en-US" sz="1300" kern="1200" dirty="0">
                          <a:solidFill>
                            <a:schemeClr val="tx1"/>
                          </a:solidFill>
                          <a:latin typeface="+mn-lt"/>
                          <a:ea typeface="+mn-ea"/>
                          <a:cs typeface="+mn-cs"/>
                        </a:rPr>
                        <a:t>people, places, objects, or things that are tracked for GRC activities such as managing risks and tracking control compliance etc.</a:t>
                      </a:r>
                    </a:p>
                  </a:txBody>
                  <a:tcPr marL="137160" marR="137160" marT="137160" marB="137160"/>
                </a:tc>
                <a:tc>
                  <a:txBody>
                    <a:bodyPr/>
                    <a:lstStyle/>
                    <a:p>
                      <a:r>
                        <a:rPr lang="en-GB" sz="1300" kern="1200" dirty="0">
                          <a:solidFill>
                            <a:schemeClr val="tx1"/>
                          </a:solidFill>
                          <a:latin typeface="+mn-lt"/>
                          <a:ea typeface="+mn-ea"/>
                          <a:cs typeface="+mn-cs"/>
                        </a:rPr>
                        <a:t>Entity types are </a:t>
                      </a:r>
                      <a:r>
                        <a:rPr lang="en-GB" sz="1300" b="1" kern="1200" dirty="0">
                          <a:solidFill>
                            <a:schemeClr val="tx1"/>
                          </a:solidFill>
                          <a:latin typeface="+mn-lt"/>
                          <a:ea typeface="+mn-ea"/>
                          <a:cs typeface="+mn-cs"/>
                        </a:rPr>
                        <a:t>dynamic</a:t>
                      </a:r>
                      <a:r>
                        <a:rPr lang="en-GB" sz="1300" kern="1200" dirty="0">
                          <a:solidFill>
                            <a:schemeClr val="tx1"/>
                          </a:solidFill>
                          <a:latin typeface="+mn-lt"/>
                          <a:ea typeface="+mn-ea"/>
                          <a:cs typeface="+mn-cs"/>
                        </a:rPr>
                        <a:t> categories containing one or more entities of a similar type that match conditions against tables within ServiceNow.</a:t>
                      </a:r>
                      <a:endParaRPr lang="en-US" sz="1300" kern="1200" dirty="0">
                        <a:solidFill>
                          <a:schemeClr val="tx1"/>
                        </a:solidFill>
                        <a:latin typeface="+mn-lt"/>
                        <a:ea typeface="+mn-ea"/>
                        <a:cs typeface="+mn-cs"/>
                      </a:endParaRPr>
                    </a:p>
                  </a:txBody>
                  <a:tcPr marL="137160" marR="137160" marT="137160" marB="137160"/>
                </a:tc>
                <a:tc>
                  <a:txBody>
                    <a:bodyPr/>
                    <a:lstStyle/>
                    <a:p>
                      <a:pPr>
                        <a:spcBef>
                          <a:spcPts val="0"/>
                        </a:spcBef>
                        <a:spcAft>
                          <a:spcPts val="0"/>
                        </a:spcAft>
                        <a:buClr>
                          <a:schemeClr val="accent1"/>
                        </a:buClr>
                      </a:pPr>
                      <a:r>
                        <a:rPr lang="en-US" sz="1300" dirty="0">
                          <a:solidFill>
                            <a:schemeClr val="tx1"/>
                          </a:solidFill>
                        </a:rPr>
                        <a:t>An entity class is a tag for entities and allows GRC managers to add business context to entities and organize them for reporting.</a:t>
                      </a:r>
                      <a:endParaRPr lang="en-US" sz="1300" b="0" dirty="0">
                        <a:solidFill>
                          <a:schemeClr val="tx1"/>
                        </a:solidFill>
                      </a:endParaRPr>
                    </a:p>
                  </a:txBody>
                  <a:tcPr marL="137160" marR="137160" marT="137160" marB="137160"/>
                </a:tc>
                <a:extLst>
                  <a:ext uri="{0D108BD9-81ED-4DB2-BD59-A6C34878D82A}">
                    <a16:rowId xmlns:a16="http://schemas.microsoft.com/office/drawing/2014/main" val="1791849814"/>
                  </a:ext>
                </a:extLst>
              </a:tr>
              <a:tr h="1348509">
                <a:tc>
                  <a:txBody>
                    <a:bodyPr/>
                    <a:lstStyle/>
                    <a:p>
                      <a:pPr marL="285750" indent="-285750">
                        <a:buClr>
                          <a:schemeClr val="tx1"/>
                        </a:buClr>
                        <a:buFont typeface="Arial" panose="020B0604020202020204" pitchFamily="34" charset="0"/>
                        <a:buChar char="•"/>
                      </a:pPr>
                      <a:r>
                        <a:rPr lang="en-GB" sz="1300" kern="1200" dirty="0">
                          <a:solidFill>
                            <a:schemeClr val="tx1"/>
                          </a:solidFill>
                          <a:latin typeface="+mn-lt"/>
                          <a:ea typeface="+mn-ea"/>
                          <a:cs typeface="+mn-cs"/>
                        </a:rPr>
                        <a:t>Created automatically from entity types or manually.</a:t>
                      </a:r>
                      <a:endParaRPr lang="en-US" sz="1300" kern="1200" dirty="0">
                        <a:solidFill>
                          <a:schemeClr val="tx1"/>
                        </a:solidFill>
                        <a:latin typeface="+mn-lt"/>
                        <a:ea typeface="+mn-ea"/>
                        <a:cs typeface="+mn-cs"/>
                      </a:endParaRPr>
                    </a:p>
                    <a:p>
                      <a:pPr marL="285750" indent="-285750">
                        <a:buClr>
                          <a:schemeClr val="tx1"/>
                        </a:buClr>
                        <a:buFont typeface="Arial" panose="020B0604020202020204" pitchFamily="34" charset="0"/>
                        <a:buChar char="•"/>
                      </a:pPr>
                      <a:r>
                        <a:rPr lang="en-GB" sz="1300" kern="1200" dirty="0">
                          <a:solidFill>
                            <a:schemeClr val="tx1"/>
                          </a:solidFill>
                          <a:latin typeface="+mn-lt"/>
                          <a:ea typeface="+mn-ea"/>
                          <a:cs typeface="+mn-cs"/>
                        </a:rPr>
                        <a:t>Mapped to control objectives and risk statements to create risk and control instances.</a:t>
                      </a:r>
                      <a:endParaRPr lang="en-US" sz="1300" kern="1200" dirty="0">
                        <a:solidFill>
                          <a:schemeClr val="tx1"/>
                        </a:solidFill>
                        <a:latin typeface="+mn-lt"/>
                        <a:ea typeface="+mn-ea"/>
                        <a:cs typeface="+mn-cs"/>
                      </a:endParaRPr>
                    </a:p>
                    <a:p>
                      <a:pPr marL="285750" indent="-285750">
                        <a:buClr>
                          <a:schemeClr val="tx1"/>
                        </a:buClr>
                        <a:buFont typeface="Arial" panose="020B0604020202020204" pitchFamily="34" charset="0"/>
                        <a:buChar char="•"/>
                      </a:pPr>
                      <a:r>
                        <a:rPr lang="en-GB" sz="1300" kern="1200" dirty="0">
                          <a:solidFill>
                            <a:schemeClr val="tx1"/>
                          </a:solidFill>
                          <a:latin typeface="+mn-lt"/>
                          <a:ea typeface="+mn-ea"/>
                          <a:cs typeface="+mn-cs"/>
                        </a:rPr>
                        <a:t>Can be associated to multiple entity types but only one entity class.</a:t>
                      </a:r>
                      <a:endParaRPr lang="en-US" sz="1300" kern="1200" dirty="0">
                        <a:solidFill>
                          <a:schemeClr val="tx1"/>
                        </a:solidFill>
                        <a:latin typeface="+mn-lt"/>
                        <a:ea typeface="+mn-ea"/>
                        <a:cs typeface="+mn-cs"/>
                      </a:endParaRPr>
                    </a:p>
                  </a:txBody>
                  <a:tcPr marL="137160" marR="137160" marT="137160" marB="137160">
                    <a:solidFill>
                      <a:schemeClr val="bg1">
                        <a:lumMod val="95000"/>
                      </a:schemeClr>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sz="1300" kern="1200" dirty="0">
                          <a:solidFill>
                            <a:schemeClr val="tx1"/>
                          </a:solidFill>
                          <a:latin typeface="+mn-lt"/>
                          <a:ea typeface="+mn-ea"/>
                          <a:cs typeface="+mn-cs"/>
                        </a:rPr>
                        <a:t>Creates entities using entity filters.</a:t>
                      </a:r>
                      <a:endParaRPr lang="en-US" sz="1300" kern="1200" dirty="0">
                        <a:solidFill>
                          <a:schemeClr val="tx1"/>
                        </a:solidFill>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sz="1300" kern="1200" dirty="0">
                          <a:solidFill>
                            <a:schemeClr val="tx1"/>
                          </a:solidFill>
                          <a:latin typeface="+mn-lt"/>
                          <a:ea typeface="+mn-ea"/>
                          <a:cs typeface="+mn-cs"/>
                        </a:rPr>
                        <a:t>Mapped to control objectives and risk statements to create risk and control instances automatically for all associated entities.</a:t>
                      </a:r>
                      <a:endParaRPr lang="en-US" sz="1300" kern="1200" dirty="0">
                        <a:solidFill>
                          <a:schemeClr val="tx1"/>
                        </a:solidFill>
                        <a:latin typeface="+mn-lt"/>
                        <a:ea typeface="+mn-ea"/>
                        <a:cs typeface="+mn-cs"/>
                      </a:endParaRPr>
                    </a:p>
                    <a:p>
                      <a:pPr marL="285750" indent="-285750">
                        <a:spcBef>
                          <a:spcPts val="0"/>
                        </a:spcBef>
                        <a:spcAft>
                          <a:spcPts val="0"/>
                        </a:spcAft>
                        <a:buClr>
                          <a:schemeClr val="accent1"/>
                        </a:buClr>
                        <a:buFont typeface="Arial" panose="020B0604020202020204" pitchFamily="34" charset="0"/>
                        <a:buChar char="•"/>
                      </a:pPr>
                      <a:endParaRPr lang="en-GB" sz="1300" dirty="0">
                        <a:solidFill>
                          <a:schemeClr val="tx1"/>
                        </a:solidFill>
                      </a:endParaRPr>
                    </a:p>
                  </a:txBody>
                  <a:tcPr marL="137160" marR="137160" marT="137160" marB="137160">
                    <a:solidFill>
                      <a:schemeClr val="bg1">
                        <a:lumMod val="95000"/>
                      </a:schemeClr>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US" sz="1300" kern="1200" dirty="0">
                          <a:solidFill>
                            <a:schemeClr val="tx1"/>
                          </a:solidFill>
                          <a:latin typeface="+mn-lt"/>
                          <a:ea typeface="+mn-ea"/>
                          <a:cs typeface="+mn-cs"/>
                        </a:rPr>
                        <a:t>Tags entities across multiple entity types.</a:t>
                      </a:r>
                    </a:p>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US" sz="1300" kern="1200" dirty="0">
                          <a:solidFill>
                            <a:schemeClr val="tx1"/>
                          </a:solidFill>
                          <a:latin typeface="+mn-lt"/>
                          <a:ea typeface="+mn-ea"/>
                          <a:cs typeface="+mn-cs"/>
                        </a:rPr>
                        <a:t>Can be tagged to individual entities manually.</a:t>
                      </a:r>
                    </a:p>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US" sz="1300" kern="1200" dirty="0">
                          <a:solidFill>
                            <a:schemeClr val="tx1"/>
                          </a:solidFill>
                          <a:latin typeface="+mn-lt"/>
                          <a:ea typeface="+mn-ea"/>
                          <a:cs typeface="+mn-cs"/>
                        </a:rPr>
                        <a:t>Can be associated with entity tier</a:t>
                      </a:r>
                      <a:r>
                        <a:rPr lang="en-US" sz="1300" dirty="0">
                          <a:solidFill>
                            <a:schemeClr val="tx1"/>
                          </a:solidFill>
                        </a:rPr>
                        <a:t>.</a:t>
                      </a:r>
                    </a:p>
                  </a:txBody>
                  <a:tcPr marL="137160" marR="137160" marT="137160" marB="137160">
                    <a:solidFill>
                      <a:schemeClr val="bg1">
                        <a:lumMod val="95000"/>
                      </a:schemeClr>
                    </a:solidFill>
                  </a:tcPr>
                </a:tc>
                <a:extLst>
                  <a:ext uri="{0D108BD9-81ED-4DB2-BD59-A6C34878D82A}">
                    <a16:rowId xmlns:a16="http://schemas.microsoft.com/office/drawing/2014/main" val="1750887646"/>
                  </a:ext>
                </a:extLst>
              </a:tr>
              <a:tr h="0">
                <a:tc>
                  <a:txBody>
                    <a:bodyPr/>
                    <a:lstStyle/>
                    <a:p>
                      <a:pPr marL="0" marR="0" lvl="0" indent="0" algn="l" rtl="0" eaLnBrk="1" fontAlgn="auto" latinLnBrk="0" hangingPunct="1">
                        <a:lnSpc>
                          <a:spcPct val="100000"/>
                        </a:lnSpc>
                        <a:spcBef>
                          <a:spcPts val="0"/>
                        </a:spcBef>
                        <a:spcAft>
                          <a:spcPts val="0"/>
                        </a:spcAft>
                        <a:buClrTx/>
                        <a:buSzTx/>
                        <a:buFontTx/>
                        <a:buNone/>
                      </a:pPr>
                      <a:r>
                        <a:rPr lang="en-GB" sz="1300" dirty="0">
                          <a:solidFill>
                            <a:schemeClr val="tx1"/>
                          </a:solidFill>
                        </a:rPr>
                        <a:t>Mandatory for associating risks and controls in ServiceNow.</a:t>
                      </a:r>
                    </a:p>
                  </a:txBody>
                  <a:tcPr marL="137160" marR="137160" marT="137160" marB="137160"/>
                </a:tc>
                <a:tc>
                  <a:txBody>
                    <a:bodyPr/>
                    <a:lstStyle/>
                    <a:p>
                      <a:pPr marL="0" marR="0" lvl="0" indent="0" algn="l" rtl="0" eaLnBrk="1" fontAlgn="auto" latinLnBrk="0" hangingPunct="1">
                        <a:lnSpc>
                          <a:spcPct val="100000"/>
                        </a:lnSpc>
                        <a:spcBef>
                          <a:spcPts val="0"/>
                        </a:spcBef>
                        <a:spcAft>
                          <a:spcPts val="0"/>
                        </a:spcAft>
                        <a:buClrTx/>
                        <a:buSzTx/>
                        <a:buFontTx/>
                        <a:buNone/>
                      </a:pPr>
                      <a:r>
                        <a:rPr lang="en-US" sz="1300" dirty="0">
                          <a:solidFill>
                            <a:schemeClr val="tx1"/>
                          </a:solidFill>
                        </a:rPr>
                        <a:t>Optional but </a:t>
                      </a:r>
                      <a:r>
                        <a:rPr lang="en-US" sz="1300" u="sng" dirty="0">
                          <a:solidFill>
                            <a:schemeClr val="tx1"/>
                          </a:solidFill>
                        </a:rPr>
                        <a:t>highly recommended</a:t>
                      </a:r>
                      <a:r>
                        <a:rPr lang="en-US" sz="1300" dirty="0">
                          <a:solidFill>
                            <a:schemeClr val="tx1"/>
                          </a:solidFill>
                        </a:rPr>
                        <a:t>.</a:t>
                      </a:r>
                    </a:p>
                  </a:txBody>
                  <a:tcPr marL="137160" marR="137160" marT="137160" marB="137160"/>
                </a:tc>
                <a:tc>
                  <a:txBody>
                    <a:bodyPr/>
                    <a:lstStyle/>
                    <a:p>
                      <a:pPr marL="0" marR="0" lvl="0" indent="0" algn="l" rtl="0" eaLnBrk="1" fontAlgn="auto" latinLnBrk="0" hangingPunct="1">
                        <a:lnSpc>
                          <a:spcPct val="100000"/>
                        </a:lnSpc>
                        <a:spcBef>
                          <a:spcPts val="0"/>
                        </a:spcBef>
                        <a:spcAft>
                          <a:spcPts val="0"/>
                        </a:spcAft>
                        <a:buClrTx/>
                        <a:buSzTx/>
                        <a:buFontTx/>
                        <a:buNone/>
                      </a:pPr>
                      <a:r>
                        <a:rPr lang="en-US" sz="1300" dirty="0">
                          <a:solidFill>
                            <a:schemeClr val="tx1"/>
                          </a:solidFill>
                        </a:rPr>
                        <a:t>Mandatory from San Diego release.</a:t>
                      </a:r>
                    </a:p>
                  </a:txBody>
                  <a:tcPr marL="137160" marR="137160" marT="137160" marB="137160"/>
                </a:tc>
                <a:extLst>
                  <a:ext uri="{0D108BD9-81ED-4DB2-BD59-A6C34878D82A}">
                    <a16:rowId xmlns:a16="http://schemas.microsoft.com/office/drawing/2014/main" val="4118029315"/>
                  </a:ext>
                </a:extLst>
              </a:tr>
              <a:tr h="3083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solidFill>
                            <a:schemeClr val="tx1"/>
                          </a:solidFill>
                        </a:rPr>
                        <a:t>Finance (department), ServiceNow (business application)</a:t>
                      </a:r>
                      <a:endParaRPr lang="en-US" sz="1300" dirty="0">
                        <a:solidFill>
                          <a:schemeClr val="tx1"/>
                        </a:solidFill>
                      </a:endParaRPr>
                    </a:p>
                  </a:txBody>
                  <a:tcPr marL="137160" marR="137160" marT="137160" marB="137160">
                    <a:solidFill>
                      <a:schemeClr val="bg1">
                        <a:lumMod val="95000"/>
                      </a:schemeClr>
                    </a:solidFill>
                  </a:tcPr>
                </a:tc>
                <a:tc>
                  <a:txBody>
                    <a:bodyPr/>
                    <a:lstStyle/>
                    <a:p>
                      <a:r>
                        <a:rPr lang="en-GB" sz="1300" dirty="0">
                          <a:solidFill>
                            <a:schemeClr val="tx1"/>
                          </a:solidFill>
                        </a:rPr>
                        <a:t>Critical IT Assets, All IT Assets</a:t>
                      </a:r>
                      <a:endParaRPr lang="en-US" sz="1300" dirty="0">
                        <a:solidFill>
                          <a:schemeClr val="tx1"/>
                        </a:solidFill>
                      </a:endParaRPr>
                    </a:p>
                  </a:txBody>
                  <a:tcPr marL="137160" marR="137160" marT="137160" marB="137160">
                    <a:solidFill>
                      <a:schemeClr val="bg1">
                        <a:lumMod val="95000"/>
                      </a:schemeClr>
                    </a:solidFill>
                  </a:tcPr>
                </a:tc>
                <a:tc>
                  <a:txBody>
                    <a:bodyPr/>
                    <a:lstStyle/>
                    <a:p>
                      <a:r>
                        <a:rPr lang="en-GB" sz="1300" dirty="0">
                          <a:solidFill>
                            <a:schemeClr val="tx1"/>
                          </a:solidFill>
                        </a:rPr>
                        <a:t>Department, Business Application, Business service</a:t>
                      </a:r>
                      <a:endParaRPr lang="en-US" sz="1300" dirty="0">
                        <a:solidFill>
                          <a:schemeClr val="tx1"/>
                        </a:solidFill>
                      </a:endParaRPr>
                    </a:p>
                  </a:txBody>
                  <a:tcPr marL="137160" marR="137160" marT="137160" marB="137160">
                    <a:solidFill>
                      <a:schemeClr val="bg1">
                        <a:lumMod val="95000"/>
                      </a:schemeClr>
                    </a:solidFill>
                  </a:tcPr>
                </a:tc>
                <a:extLst>
                  <a:ext uri="{0D108BD9-81ED-4DB2-BD59-A6C34878D82A}">
                    <a16:rowId xmlns:a16="http://schemas.microsoft.com/office/drawing/2014/main" val="265071441"/>
                  </a:ext>
                </a:extLst>
              </a:tr>
            </a:tbl>
          </a:graphicData>
        </a:graphic>
      </p:graphicFrame>
    </p:spTree>
    <p:extLst>
      <p:ext uri="{BB962C8B-B14F-4D97-AF65-F5344CB8AC3E}">
        <p14:creationId xmlns:p14="http://schemas.microsoft.com/office/powerpoint/2010/main" val="17403249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t>Entity Framework Components</a:t>
            </a:r>
          </a:p>
        </p:txBody>
      </p:sp>
      <p:sp>
        <p:nvSpPr>
          <p:cNvPr id="4" name="Content Placeholder 4">
            <a:extLst>
              <a:ext uri="{FF2B5EF4-FFF2-40B4-BE49-F238E27FC236}">
                <a16:creationId xmlns:a16="http://schemas.microsoft.com/office/drawing/2014/main" id="{D64889F2-F19B-45AC-A6E6-15213071FBD1}"/>
              </a:ext>
            </a:extLst>
          </p:cNvPr>
          <p:cNvSpPr txBox="1">
            <a:spLocks/>
          </p:cNvSpPr>
          <p:nvPr/>
        </p:nvSpPr>
        <p:spPr>
          <a:xfrm>
            <a:off x="449251" y="870322"/>
            <a:ext cx="11210544"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effectLst/>
                <a:uLnTx/>
                <a:uFillTx/>
                <a:latin typeface="Century Gothic" panose="020F0302020204030204"/>
                <a:ea typeface="+mn-ea"/>
                <a:cs typeface="+mn-cs"/>
              </a:rPr>
              <a:t>ServiceNow uses entities, entity types, and entity classes to build and organize people, places, objects or things that need to be monitored for risk and compliance.</a:t>
            </a:r>
            <a:endParaRPr kumimoji="0" lang="en-GB" sz="1500" b="0" i="0" u="none" strike="noStrike" kern="1200" cap="none" spc="0" normalizeH="0" baseline="0" noProof="0" dirty="0">
              <a:ln>
                <a:noFill/>
              </a:ln>
              <a:effectLst/>
              <a:uLnTx/>
              <a:uFillTx/>
              <a:latin typeface="Century Gothic" panose="020F0302020204030204"/>
              <a:ea typeface="+mn-ea"/>
              <a:cs typeface="+mn-cs"/>
            </a:endParaRPr>
          </a:p>
        </p:txBody>
      </p:sp>
      <p:sp>
        <p:nvSpPr>
          <p:cNvPr id="7" name="Content Placeholder 4">
            <a:extLst>
              <a:ext uri="{FF2B5EF4-FFF2-40B4-BE49-F238E27FC236}">
                <a16:creationId xmlns:a16="http://schemas.microsoft.com/office/drawing/2014/main" id="{5EF95776-8B1D-457E-A210-DAA4DE8BC2AB}"/>
              </a:ext>
            </a:extLst>
          </p:cNvPr>
          <p:cNvSpPr txBox="1">
            <a:spLocks/>
          </p:cNvSpPr>
          <p:nvPr/>
        </p:nvSpPr>
        <p:spPr>
          <a:xfrm>
            <a:off x="8257078" y="1594034"/>
            <a:ext cx="3445536"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US" sz="16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US" sz="16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US" sz="16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p:txBody>
      </p:sp>
      <p:sp>
        <p:nvSpPr>
          <p:cNvPr id="6" name="Content Placeholder 4">
            <a:extLst>
              <a:ext uri="{FF2B5EF4-FFF2-40B4-BE49-F238E27FC236}">
                <a16:creationId xmlns:a16="http://schemas.microsoft.com/office/drawing/2014/main" id="{CB7F6B7F-FED8-4553-B592-2EBF745044AE}"/>
              </a:ext>
            </a:extLst>
          </p:cNvPr>
          <p:cNvSpPr txBox="1">
            <a:spLocks/>
          </p:cNvSpPr>
          <p:nvPr/>
        </p:nvSpPr>
        <p:spPr>
          <a:xfrm>
            <a:off x="539531" y="1637455"/>
            <a:ext cx="3605501"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228600" marR="0" lvl="0" indent="-22860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Char char="•"/>
              <a:tabLst/>
              <a:defRPr/>
            </a:pPr>
            <a:endParaRPr kumimoji="0" lang="en-GB" sz="15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None/>
              <a:tabLst/>
              <a:defRPr/>
            </a:pPr>
            <a:endParaRPr kumimoji="0" lang="en-GB" sz="15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228600" marR="0" lvl="0" indent="-22860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Char char="•"/>
              <a:tabLst/>
              <a:defRPr/>
            </a:pPr>
            <a:endParaRPr kumimoji="0" lang="en-GB" sz="1500" b="0" i="0" u="none" strike="noStrike" kern="1200" cap="none" spc="0" normalizeH="0" baseline="0" noProof="0" dirty="0">
              <a:ln>
                <a:noFill/>
              </a:ln>
              <a:solidFill>
                <a:srgbClr val="313537"/>
              </a:solidFill>
              <a:effectLst/>
              <a:uLnTx/>
              <a:uFillTx/>
              <a:latin typeface="Century Gothic" panose="020F0302020204030204"/>
              <a:ea typeface="+mn-ea"/>
              <a:cs typeface="+mn-cs"/>
            </a:endParaRPr>
          </a:p>
        </p:txBody>
      </p:sp>
      <p:sp>
        <p:nvSpPr>
          <p:cNvPr id="5" name="Content Placeholder 4">
            <a:extLst>
              <a:ext uri="{FF2B5EF4-FFF2-40B4-BE49-F238E27FC236}">
                <a16:creationId xmlns:a16="http://schemas.microsoft.com/office/drawing/2014/main" id="{6A1C9412-0D5D-47C1-A992-11AC18714F46}"/>
              </a:ext>
            </a:extLst>
          </p:cNvPr>
          <p:cNvSpPr txBox="1">
            <a:spLocks/>
          </p:cNvSpPr>
          <p:nvPr/>
        </p:nvSpPr>
        <p:spPr>
          <a:xfrm>
            <a:off x="4488835" y="1594034"/>
            <a:ext cx="3238846" cy="531796"/>
          </a:xfrm>
          <a:prstGeom prst="rect">
            <a:avLst/>
          </a:prstGeom>
        </p:spPr>
        <p:txBody>
          <a:bodyPr/>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800" b="1" i="0" u="none" strike="noStrike" kern="1200" cap="none" spc="0" normalizeH="0" baseline="0" noProof="0" dirty="0">
              <a:ln>
                <a:noFill/>
              </a:ln>
              <a:solidFill>
                <a:srgbClr val="313537"/>
              </a:solidFill>
              <a:effectLst/>
              <a:uLnTx/>
              <a:uFillTx/>
              <a:latin typeface="Century Gothic" panose="020F0302020204030204"/>
              <a:ea typeface="+mn-ea"/>
              <a:cs typeface="+mn-cs"/>
            </a:endParaRPr>
          </a:p>
          <a:p>
            <a:pPr marL="228600" marR="0" lvl="0" indent="-228600" algn="l" defTabSz="914400" rtl="0" eaLnBrk="1" fontAlgn="auto" latinLnBrk="0" hangingPunct="1">
              <a:lnSpc>
                <a:spcPct val="100000"/>
              </a:lnSpc>
              <a:spcBef>
                <a:spcPts val="0"/>
              </a:spcBef>
              <a:spcAft>
                <a:spcPts val="0"/>
              </a:spcAft>
              <a:buClr>
                <a:srgbClr val="86ED78"/>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Rectangle 7">
            <a:extLst>
              <a:ext uri="{FF2B5EF4-FFF2-40B4-BE49-F238E27FC236}">
                <a16:creationId xmlns:a16="http://schemas.microsoft.com/office/drawing/2014/main" id="{A38AB9E7-029F-442C-9DBD-30F43CAA5E0D}"/>
              </a:ext>
            </a:extLst>
          </p:cNvPr>
          <p:cNvSpPr/>
          <p:nvPr/>
        </p:nvSpPr>
        <p:spPr>
          <a:xfrm>
            <a:off x="1285286" y="1592858"/>
            <a:ext cx="3228434" cy="473713"/>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Entity</a:t>
            </a:r>
            <a:r>
              <a:rPr lang="en-GB" sz="1800" b="1" dirty="0">
                <a:solidFill>
                  <a:srgbClr val="FFFFFF"/>
                </a:solidFill>
                <a:latin typeface="Century Gothic" panose="020F0302020204030204"/>
              </a:rPr>
              <a:t> Filter</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7" name="Rectangle 16">
            <a:extLst>
              <a:ext uri="{FF2B5EF4-FFF2-40B4-BE49-F238E27FC236}">
                <a16:creationId xmlns:a16="http://schemas.microsoft.com/office/drawing/2014/main" id="{61DBB931-8210-4C2F-864F-ED89A52F2F94}"/>
              </a:ext>
            </a:extLst>
          </p:cNvPr>
          <p:cNvSpPr/>
          <p:nvPr/>
        </p:nvSpPr>
        <p:spPr>
          <a:xfrm>
            <a:off x="4835208" y="1567563"/>
            <a:ext cx="3236276" cy="498199"/>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Entity </a:t>
            </a:r>
            <a:r>
              <a:rPr lang="en-GB" sz="1800" b="1" dirty="0">
                <a:solidFill>
                  <a:srgbClr val="FFFFFF"/>
                </a:solidFill>
                <a:latin typeface="Century Gothic" panose="020F0302020204030204"/>
              </a:rPr>
              <a:t>Class Rule</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8" name="Rectangle 17">
            <a:extLst>
              <a:ext uri="{FF2B5EF4-FFF2-40B4-BE49-F238E27FC236}">
                <a16:creationId xmlns:a16="http://schemas.microsoft.com/office/drawing/2014/main" id="{4C33697D-7007-4BBA-9398-34EAC3A3D160}"/>
              </a:ext>
            </a:extLst>
          </p:cNvPr>
          <p:cNvSpPr/>
          <p:nvPr/>
        </p:nvSpPr>
        <p:spPr>
          <a:xfrm>
            <a:off x="8392972" y="1559143"/>
            <a:ext cx="3238846" cy="498200"/>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Entity </a:t>
            </a:r>
            <a:r>
              <a:rPr lang="en-GB" sz="1800" b="1" dirty="0">
                <a:solidFill>
                  <a:srgbClr val="FFFFFF"/>
                </a:solidFill>
                <a:latin typeface="Century Gothic" panose="020F0302020204030204"/>
              </a:rPr>
              <a:t>Tier</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 name="TextBox 2">
            <a:extLst>
              <a:ext uri="{FF2B5EF4-FFF2-40B4-BE49-F238E27FC236}">
                <a16:creationId xmlns:a16="http://schemas.microsoft.com/office/drawing/2014/main" id="{0DEE2E46-5F52-793B-69C6-C484800B0ABA}"/>
              </a:ext>
            </a:extLst>
          </p:cNvPr>
          <p:cNvSpPr txBox="1"/>
          <p:nvPr/>
        </p:nvSpPr>
        <p:spPr>
          <a:xfrm>
            <a:off x="64652" y="2221139"/>
            <a:ext cx="1220634" cy="3787774"/>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What is it?</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How does it work?</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lang="en-GB" sz="1300" b="1" dirty="0">
              <a:solidFill>
                <a:srgbClr val="000000"/>
              </a:solidFill>
              <a:latin typeface="Century Gothic" panose="020F0302020204030204"/>
            </a:endParaRP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Optional / Mandatory?</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8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300" b="1" i="0" u="none" strike="noStrike" kern="1200" cap="none" spc="0" normalizeH="0" baseline="0" noProof="0" dirty="0">
                <a:ln>
                  <a:noFill/>
                </a:ln>
                <a:solidFill>
                  <a:srgbClr val="000000"/>
                </a:solidFill>
                <a:effectLst/>
                <a:uLnTx/>
                <a:uFillTx/>
                <a:latin typeface="Century Gothic" panose="020F0302020204030204"/>
                <a:ea typeface="+mn-ea"/>
                <a:cs typeface="+mn-cs"/>
              </a:rPr>
              <a:t>Examples</a:t>
            </a:r>
            <a:endParaRPr kumimoji="0" lang="en-US" sz="13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aphicFrame>
        <p:nvGraphicFramePr>
          <p:cNvPr id="10" name="Table 10">
            <a:extLst>
              <a:ext uri="{FF2B5EF4-FFF2-40B4-BE49-F238E27FC236}">
                <a16:creationId xmlns:a16="http://schemas.microsoft.com/office/drawing/2014/main" id="{9FE57681-3C47-8690-89E5-234A6C8997B8}"/>
              </a:ext>
            </a:extLst>
          </p:cNvPr>
          <p:cNvGraphicFramePr>
            <a:graphicFrameLocks noGrp="1"/>
          </p:cNvGraphicFramePr>
          <p:nvPr>
            <p:extLst>
              <p:ext uri="{D42A27DB-BD31-4B8C-83A1-F6EECF244321}">
                <p14:modId xmlns:p14="http://schemas.microsoft.com/office/powerpoint/2010/main" val="2872254701"/>
              </p:ext>
            </p:extLst>
          </p:nvPr>
        </p:nvGraphicFramePr>
        <p:xfrm>
          <a:off x="1285286" y="2073643"/>
          <a:ext cx="10346532" cy="4137428"/>
        </p:xfrm>
        <a:graphic>
          <a:graphicData uri="http://schemas.openxmlformats.org/drawingml/2006/table">
            <a:tbl>
              <a:tblPr firstRow="1" bandRow="1">
                <a:tableStyleId>{2D5ABB26-0587-4C30-8999-92F81FD0307C}</a:tableStyleId>
              </a:tblPr>
              <a:tblGrid>
                <a:gridCol w="3502886">
                  <a:extLst>
                    <a:ext uri="{9D8B030D-6E8A-4147-A177-3AD203B41FA5}">
                      <a16:colId xmlns:a16="http://schemas.microsoft.com/office/drawing/2014/main" val="2962221044"/>
                    </a:ext>
                  </a:extLst>
                </a:gridCol>
                <a:gridCol w="3531833">
                  <a:extLst>
                    <a:ext uri="{9D8B030D-6E8A-4147-A177-3AD203B41FA5}">
                      <a16:colId xmlns:a16="http://schemas.microsoft.com/office/drawing/2014/main" val="3729848981"/>
                    </a:ext>
                  </a:extLst>
                </a:gridCol>
                <a:gridCol w="3311813">
                  <a:extLst>
                    <a:ext uri="{9D8B030D-6E8A-4147-A177-3AD203B41FA5}">
                      <a16:colId xmlns:a16="http://schemas.microsoft.com/office/drawing/2014/main" val="1401487633"/>
                    </a:ext>
                  </a:extLst>
                </a:gridCol>
              </a:tblGrid>
              <a:tr h="937028">
                <a:tc>
                  <a:txBody>
                    <a:bodyPr/>
                    <a:lstStyle/>
                    <a:p>
                      <a:pPr marL="0" marR="0" lvl="0" indent="0" algn="l" rtl="0" eaLnBrk="1" fontAlgn="auto" latinLnBrk="0" hangingPunct="1">
                        <a:lnSpc>
                          <a:spcPct val="100000"/>
                        </a:lnSpc>
                        <a:spcBef>
                          <a:spcPts val="0"/>
                        </a:spcBef>
                        <a:spcAft>
                          <a:spcPts val="0"/>
                        </a:spcAft>
                        <a:buClrTx/>
                        <a:buSzTx/>
                        <a:buFontTx/>
                        <a:buNone/>
                      </a:pPr>
                      <a:r>
                        <a:rPr lang="en-US" sz="1300" kern="1200" dirty="0">
                          <a:solidFill>
                            <a:schemeClr val="tx1"/>
                          </a:solidFill>
                          <a:latin typeface="+mn-lt"/>
                          <a:ea typeface="+mn-ea"/>
                          <a:cs typeface="+mn-cs"/>
                        </a:rPr>
                        <a:t>An Entity Filter enables you to find and create entities that match a set of filter conditions for an Entity Type.</a:t>
                      </a:r>
                    </a:p>
                  </a:txBody>
                  <a:tcPr marL="137160" marR="137160" marT="137160" marB="1371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A rule that maps what class should be assigned to the entity when created from a specific table within ServiceNow.</a:t>
                      </a:r>
                      <a:endParaRPr lang="en-US" sz="1300" kern="1200" dirty="0">
                        <a:solidFill>
                          <a:schemeClr val="tx1"/>
                        </a:solidFill>
                        <a:latin typeface="+mn-lt"/>
                        <a:ea typeface="+mn-ea"/>
                        <a:cs typeface="+mn-cs"/>
                      </a:endParaRPr>
                    </a:p>
                  </a:txBody>
                  <a:tcPr marL="137160" marR="137160" marT="137160" marB="1371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An entity tier assigns a level to the entity class hierarchy.</a:t>
                      </a:r>
                      <a:endParaRPr lang="en-US" sz="1300" kern="1200" dirty="0">
                        <a:solidFill>
                          <a:schemeClr val="tx1"/>
                        </a:solidFill>
                        <a:latin typeface="+mn-lt"/>
                        <a:ea typeface="+mn-ea"/>
                        <a:cs typeface="+mn-cs"/>
                      </a:endParaRPr>
                    </a:p>
                  </a:txBody>
                  <a:tcPr marL="137160" marR="137160" marT="137160" marB="137160"/>
                </a:tc>
                <a:extLst>
                  <a:ext uri="{0D108BD9-81ED-4DB2-BD59-A6C34878D82A}">
                    <a16:rowId xmlns:a16="http://schemas.microsoft.com/office/drawing/2014/main" val="1791849814"/>
                  </a:ext>
                </a:extLst>
              </a:tr>
              <a:tr h="1639336">
                <a:tc>
                  <a:txBody>
                    <a:bodyPr/>
                    <a:lstStyle/>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pPr>
                      <a:r>
                        <a:rPr lang="en-US" sz="1300" kern="1200" dirty="0">
                          <a:solidFill>
                            <a:schemeClr val="tx1"/>
                          </a:solidFill>
                          <a:latin typeface="+mn-lt"/>
                          <a:ea typeface="+mn-ea"/>
                          <a:cs typeface="+mn-cs"/>
                        </a:rPr>
                        <a:t>Select the relevant ServiceNow tables to filter on and any other filter conditions required.</a:t>
                      </a:r>
                    </a:p>
                    <a:p>
                      <a:pPr marL="285750" marR="0" lvl="0" indent="-285750" algn="l" defTabSz="914400" rtl="0" eaLnBrk="1" latinLnBrk="0" hangingPunct="1">
                        <a:lnSpc>
                          <a:spcPct val="100000"/>
                        </a:lnSpc>
                        <a:spcBef>
                          <a:spcPts val="0"/>
                        </a:spcBef>
                        <a:spcAft>
                          <a:spcPts val="0"/>
                        </a:spcAft>
                        <a:buClr>
                          <a:schemeClr val="tx1"/>
                        </a:buClr>
                        <a:buSzTx/>
                        <a:buFont typeface="Arial" panose="020B0604020202020204" pitchFamily="34" charset="0"/>
                        <a:buChar char="•"/>
                      </a:pPr>
                      <a:r>
                        <a:rPr lang="en-US" sz="1300" kern="1200" dirty="0">
                          <a:solidFill>
                            <a:schemeClr val="tx1"/>
                          </a:solidFill>
                          <a:latin typeface="+mn-lt"/>
                          <a:ea typeface="+mn-ea"/>
                          <a:cs typeface="+mn-cs"/>
                        </a:rPr>
                        <a:t>Select an owner.</a:t>
                      </a:r>
                    </a:p>
                    <a:p>
                      <a:pPr marL="285750" marR="0" lvl="0" indent="-285750" algn="l" defTabSz="914400" rtl="0" eaLnBrk="1" latinLnBrk="0" hangingPunct="1">
                        <a:lnSpc>
                          <a:spcPct val="100000"/>
                        </a:lnSpc>
                        <a:spcBef>
                          <a:spcPts val="0"/>
                        </a:spcBef>
                        <a:spcAft>
                          <a:spcPts val="0"/>
                        </a:spcAft>
                        <a:buClr>
                          <a:schemeClr val="tx1"/>
                        </a:buClr>
                        <a:buSzTx/>
                        <a:buFont typeface="Arial" panose="020B0604020202020204" pitchFamily="34" charset="0"/>
                        <a:buChar char="•"/>
                      </a:pPr>
                      <a:r>
                        <a:rPr lang="en-US" sz="1300" kern="1200" dirty="0">
                          <a:solidFill>
                            <a:schemeClr val="tx1"/>
                          </a:solidFill>
                          <a:latin typeface="+mn-lt"/>
                          <a:ea typeface="+mn-ea"/>
                          <a:cs typeface="+mn-cs"/>
                        </a:rPr>
                        <a:t>Entities that match the filter conditions are created and linked to the Entity Type.</a:t>
                      </a:r>
                    </a:p>
                  </a:txBody>
                  <a:tcPr marL="137160" marR="137160" marT="137160" marB="137160">
                    <a:solidFill>
                      <a:schemeClr val="bg1">
                        <a:lumMod val="95000"/>
                      </a:schemeClr>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sz="1300" kern="1200" dirty="0">
                          <a:solidFill>
                            <a:schemeClr val="tx1"/>
                          </a:solidFill>
                          <a:latin typeface="+mn-lt"/>
                          <a:ea typeface="+mn-ea"/>
                          <a:cs typeface="+mn-cs"/>
                        </a:rPr>
                        <a:t>Define the table name and entity class that are to be associated.</a:t>
                      </a:r>
                    </a:p>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US" sz="1300" kern="1200" dirty="0">
                          <a:solidFill>
                            <a:schemeClr val="tx1"/>
                          </a:solidFill>
                          <a:latin typeface="+mn-lt"/>
                          <a:ea typeface="+mn-ea"/>
                          <a:cs typeface="+mn-cs"/>
                        </a:rPr>
                        <a:t>When an entity is created for a specific table, the class associated with that table automatically gets assigned to the entity.</a:t>
                      </a:r>
                    </a:p>
                  </a:txBody>
                  <a:tcPr marL="137160" marR="137160" marT="137160" marB="137160">
                    <a:solidFill>
                      <a:schemeClr val="bg1">
                        <a:lumMod val="95000"/>
                      </a:schemeClr>
                    </a:solidFill>
                  </a:tcPr>
                </a:tc>
                <a:tc>
                  <a:txBody>
                    <a:bodyPr/>
                    <a:lstStyle/>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US" sz="1300" kern="1200" dirty="0">
                          <a:solidFill>
                            <a:schemeClr val="tx1"/>
                          </a:solidFill>
                          <a:latin typeface="+mn-lt"/>
                          <a:ea typeface="+mn-ea"/>
                          <a:cs typeface="+mn-cs"/>
                        </a:rPr>
                        <a:t>A tier can be associated to several classes</a:t>
                      </a:r>
                    </a:p>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US" sz="1200" i="1" kern="1200" dirty="0">
                          <a:solidFill>
                            <a:schemeClr val="tx1"/>
                          </a:solidFill>
                          <a:latin typeface="+mn-lt"/>
                          <a:ea typeface="+mn-ea"/>
                          <a:cs typeface="+mn-cs"/>
                        </a:rPr>
                        <a:t>N.B. this is specific to the entity class hierarchy. More information has been provided for entity hierarchy (required for risk / compliance) roll-up in this presentation.</a:t>
                      </a:r>
                    </a:p>
                  </a:txBody>
                  <a:tcPr marL="137160" marR="137160" marT="137160" marB="137160">
                    <a:solidFill>
                      <a:schemeClr val="bg1">
                        <a:lumMod val="95000"/>
                      </a:schemeClr>
                    </a:solidFill>
                  </a:tcPr>
                </a:tc>
                <a:extLst>
                  <a:ext uri="{0D108BD9-81ED-4DB2-BD59-A6C34878D82A}">
                    <a16:rowId xmlns:a16="http://schemas.microsoft.com/office/drawing/2014/main" val="1750887646"/>
                  </a:ext>
                </a:extLst>
              </a:tr>
              <a:tr h="857268">
                <a:tc>
                  <a:txBody>
                    <a:bodyPr/>
                    <a:lstStyle/>
                    <a:p>
                      <a:r>
                        <a:rPr lang="en-GB" sz="1300" dirty="0">
                          <a:solidFill>
                            <a:schemeClr val="tx1"/>
                          </a:solidFill>
                        </a:rPr>
                        <a:t>Optional, but </a:t>
                      </a:r>
                      <a:r>
                        <a:rPr lang="en-GB" sz="1300" u="sng" dirty="0">
                          <a:solidFill>
                            <a:schemeClr val="tx1"/>
                          </a:solidFill>
                        </a:rPr>
                        <a:t>highly recommended</a:t>
                      </a:r>
                      <a:r>
                        <a:rPr lang="en-GB" sz="1300" dirty="0">
                          <a:solidFill>
                            <a:schemeClr val="tx1"/>
                          </a:solidFill>
                        </a:rPr>
                        <a:t>.</a:t>
                      </a:r>
                    </a:p>
                  </a:txBody>
                  <a:tcPr marL="137160" marR="137160" marT="137160" marB="1371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Optional but </a:t>
                      </a:r>
                      <a:r>
                        <a:rPr lang="en-GB" sz="1300" u="sng" kern="1200" dirty="0">
                          <a:solidFill>
                            <a:schemeClr val="tx1"/>
                          </a:solidFill>
                          <a:latin typeface="+mn-lt"/>
                          <a:ea typeface="+mn-ea"/>
                          <a:cs typeface="+mn-cs"/>
                        </a:rPr>
                        <a:t>recommended</a:t>
                      </a:r>
                      <a:r>
                        <a:rPr lang="en-GB" sz="1300" kern="1200" dirty="0">
                          <a:solidFill>
                            <a:schemeClr val="tx1"/>
                          </a:solidFill>
                          <a:latin typeface="+mn-lt"/>
                          <a:ea typeface="+mn-ea"/>
                          <a:cs typeface="+mn-cs"/>
                        </a:rPr>
                        <a:t> (create entity class and entity class rules before entity types)</a:t>
                      </a:r>
                    </a:p>
                  </a:txBody>
                  <a:tcPr marL="137160" marR="137160" marT="137160" marB="1371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Optional</a:t>
                      </a:r>
                    </a:p>
                  </a:txBody>
                  <a:tcPr marL="137160" marR="137160" marT="137160" marB="137160"/>
                </a:tc>
                <a:extLst>
                  <a:ext uri="{0D108BD9-81ED-4DB2-BD59-A6C34878D82A}">
                    <a16:rowId xmlns:a16="http://schemas.microsoft.com/office/drawing/2014/main" val="4118029315"/>
                  </a:ext>
                </a:extLst>
              </a:tr>
              <a:tr h="6617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solidFill>
                            <a:schemeClr val="tx1"/>
                          </a:solidFill>
                        </a:rPr>
                        <a:t>Table = cmn_location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solidFill>
                            <a:schemeClr val="tx1"/>
                          </a:solidFill>
                        </a:rPr>
                        <a:t>Region = EMEA</a:t>
                      </a:r>
                      <a:endParaRPr lang="en-US" sz="1300" dirty="0">
                        <a:solidFill>
                          <a:schemeClr val="tx1"/>
                        </a:solidFill>
                      </a:endParaRPr>
                    </a:p>
                  </a:txBody>
                  <a:tcPr marL="137160" marR="137160" marT="137160" marB="137160">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Table = cmn_location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Class = Location</a:t>
                      </a:r>
                    </a:p>
                  </a:txBody>
                  <a:tcPr marL="137160" marR="137160" marT="137160" marB="137160">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kern="1200" dirty="0">
                          <a:solidFill>
                            <a:schemeClr val="tx1"/>
                          </a:solidFill>
                          <a:latin typeface="+mn-lt"/>
                          <a:ea typeface="+mn-ea"/>
                          <a:cs typeface="+mn-cs"/>
                        </a:rPr>
                        <a:t>Business Tier 1, Application Tier 2, IT Asset Tier 3</a:t>
                      </a:r>
                      <a:endParaRPr lang="en-US" sz="1300" kern="1200" dirty="0">
                        <a:solidFill>
                          <a:schemeClr val="tx1"/>
                        </a:solidFill>
                        <a:latin typeface="+mn-lt"/>
                        <a:ea typeface="+mn-ea"/>
                        <a:cs typeface="+mn-cs"/>
                      </a:endParaRPr>
                    </a:p>
                  </a:txBody>
                  <a:tcPr marL="137160" marR="137160" marT="137160" marB="137160">
                    <a:solidFill>
                      <a:schemeClr val="bg1">
                        <a:lumMod val="95000"/>
                      </a:schemeClr>
                    </a:solidFill>
                  </a:tcPr>
                </a:tc>
                <a:extLst>
                  <a:ext uri="{0D108BD9-81ED-4DB2-BD59-A6C34878D82A}">
                    <a16:rowId xmlns:a16="http://schemas.microsoft.com/office/drawing/2014/main" val="265071441"/>
                  </a:ext>
                </a:extLst>
              </a:tr>
            </a:tbl>
          </a:graphicData>
        </a:graphic>
      </p:graphicFrame>
      <p:pic>
        <p:nvPicPr>
          <p:cNvPr id="21" name="Picture 20">
            <a:extLst>
              <a:ext uri="{FF2B5EF4-FFF2-40B4-BE49-F238E27FC236}">
                <a16:creationId xmlns:a16="http://schemas.microsoft.com/office/drawing/2014/main" id="{EA31114A-D0F8-881F-608D-67C12BC67B01}"/>
              </a:ext>
            </a:extLst>
          </p:cNvPr>
          <p:cNvPicPr>
            <a:picLocks noChangeAspect="1"/>
          </p:cNvPicPr>
          <p:nvPr/>
        </p:nvPicPr>
        <p:blipFill>
          <a:blip r:embed="rId3"/>
          <a:srcRect/>
          <a:stretch/>
        </p:blipFill>
        <p:spPr>
          <a:xfrm>
            <a:off x="11078189" y="1607304"/>
            <a:ext cx="439906" cy="439906"/>
          </a:xfrm>
          <a:prstGeom prst="rect">
            <a:avLst/>
          </a:prstGeom>
        </p:spPr>
      </p:pic>
      <p:pic>
        <p:nvPicPr>
          <p:cNvPr id="25" name="Picture 24">
            <a:extLst>
              <a:ext uri="{FF2B5EF4-FFF2-40B4-BE49-F238E27FC236}">
                <a16:creationId xmlns:a16="http://schemas.microsoft.com/office/drawing/2014/main" id="{8EC3BC9F-6BC5-EA98-C3BA-8B5EC1CACC22}"/>
              </a:ext>
            </a:extLst>
          </p:cNvPr>
          <p:cNvPicPr>
            <a:picLocks noChangeAspect="1"/>
          </p:cNvPicPr>
          <p:nvPr/>
        </p:nvPicPr>
        <p:blipFill>
          <a:blip r:embed="rId4"/>
          <a:srcRect/>
          <a:stretch/>
        </p:blipFill>
        <p:spPr>
          <a:xfrm>
            <a:off x="7525565" y="1588027"/>
            <a:ext cx="475029" cy="475029"/>
          </a:xfrm>
          <a:prstGeom prst="rect">
            <a:avLst/>
          </a:prstGeom>
        </p:spPr>
      </p:pic>
      <p:pic>
        <p:nvPicPr>
          <p:cNvPr id="26" name="Picture 25">
            <a:extLst>
              <a:ext uri="{FF2B5EF4-FFF2-40B4-BE49-F238E27FC236}">
                <a16:creationId xmlns:a16="http://schemas.microsoft.com/office/drawing/2014/main" id="{6DF2806D-1865-26BA-E00A-7672DE66091C}"/>
              </a:ext>
            </a:extLst>
          </p:cNvPr>
          <p:cNvPicPr>
            <a:picLocks noChangeAspect="1"/>
          </p:cNvPicPr>
          <p:nvPr/>
        </p:nvPicPr>
        <p:blipFill>
          <a:blip r:embed="rId5"/>
          <a:srcRect/>
          <a:stretch/>
        </p:blipFill>
        <p:spPr>
          <a:xfrm>
            <a:off x="3988617" y="1637455"/>
            <a:ext cx="473713" cy="473713"/>
          </a:xfrm>
          <a:prstGeom prst="rect">
            <a:avLst/>
          </a:prstGeom>
        </p:spPr>
      </p:pic>
    </p:spTree>
    <p:extLst>
      <p:ext uri="{BB962C8B-B14F-4D97-AF65-F5344CB8AC3E}">
        <p14:creationId xmlns:p14="http://schemas.microsoft.com/office/powerpoint/2010/main" val="32174333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A48EC-6B3F-504B-BAEA-D757FBD6CD14}"/>
              </a:ext>
            </a:extLst>
          </p:cNvPr>
          <p:cNvSpPr>
            <a:spLocks noGrp="1"/>
          </p:cNvSpPr>
          <p:nvPr>
            <p:ph type="title"/>
          </p:nvPr>
        </p:nvSpPr>
        <p:spPr/>
        <p:txBody>
          <a:bodyPr/>
          <a:lstStyle/>
          <a:p>
            <a:r>
              <a:rPr lang="en-US" dirty="0"/>
              <a:t>Entity Framework Architecture</a:t>
            </a:r>
          </a:p>
        </p:txBody>
      </p:sp>
      <p:pic>
        <p:nvPicPr>
          <p:cNvPr id="4" name="Picture 3">
            <a:extLst>
              <a:ext uri="{FF2B5EF4-FFF2-40B4-BE49-F238E27FC236}">
                <a16:creationId xmlns:a16="http://schemas.microsoft.com/office/drawing/2014/main" id="{B695AA41-67DD-3C43-A507-35436460C9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3400" y="1130222"/>
            <a:ext cx="9482024" cy="5038803"/>
          </a:xfrm>
          <a:prstGeom prst="rect">
            <a:avLst/>
          </a:prstGeom>
        </p:spPr>
      </p:pic>
    </p:spTree>
    <p:extLst>
      <p:ext uri="{BB962C8B-B14F-4D97-AF65-F5344CB8AC3E}">
        <p14:creationId xmlns:p14="http://schemas.microsoft.com/office/powerpoint/2010/main" val="21276501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312F97C-2F1A-7B44-4BE9-BE6F4925BE0A}"/>
              </a:ext>
            </a:extLst>
          </p:cNvPr>
          <p:cNvSpPr>
            <a:spLocks noGrp="1"/>
          </p:cNvSpPr>
          <p:nvPr>
            <p:ph type="title"/>
          </p:nvPr>
        </p:nvSpPr>
        <p:spPr>
          <a:xfrm>
            <a:off x="449251" y="310411"/>
            <a:ext cx="11188711" cy="1195883"/>
          </a:xfrm>
        </p:spPr>
        <p:txBody>
          <a:bodyPr/>
          <a:lstStyle/>
          <a:p>
            <a:r>
              <a:rPr lang="en-US" dirty="0"/>
              <a:t>Entities</a:t>
            </a:r>
          </a:p>
        </p:txBody>
      </p:sp>
      <p:sp>
        <p:nvSpPr>
          <p:cNvPr id="10" name="Rectangle: Rounded Corners 2">
            <a:extLst>
              <a:ext uri="{FF2B5EF4-FFF2-40B4-BE49-F238E27FC236}">
                <a16:creationId xmlns:a16="http://schemas.microsoft.com/office/drawing/2014/main" id="{2149CB77-1737-7800-3E2D-E0D172270F52}"/>
              </a:ext>
            </a:extLst>
          </p:cNvPr>
          <p:cNvSpPr/>
          <p:nvPr/>
        </p:nvSpPr>
        <p:spPr>
          <a:xfrm>
            <a:off x="747423" y="2287548"/>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Business Unit</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1" name="Rectangle: Rounded Corners 4">
            <a:extLst>
              <a:ext uri="{FF2B5EF4-FFF2-40B4-BE49-F238E27FC236}">
                <a16:creationId xmlns:a16="http://schemas.microsoft.com/office/drawing/2014/main" id="{90E525F6-A67C-A772-12F8-B303D0A71D1D}"/>
              </a:ext>
            </a:extLst>
          </p:cNvPr>
          <p:cNvSpPr/>
          <p:nvPr/>
        </p:nvSpPr>
        <p:spPr>
          <a:xfrm>
            <a:off x="2440694" y="2299437"/>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Corporate Functions</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6" name="Rectangle: Rounded Corners 10">
            <a:extLst>
              <a:ext uri="{FF2B5EF4-FFF2-40B4-BE49-F238E27FC236}">
                <a16:creationId xmlns:a16="http://schemas.microsoft.com/office/drawing/2014/main" id="{7CB988EF-0154-4578-2392-5111325B4C2D}"/>
              </a:ext>
            </a:extLst>
          </p:cNvPr>
          <p:cNvSpPr/>
          <p:nvPr/>
        </p:nvSpPr>
        <p:spPr>
          <a:xfrm>
            <a:off x="747428" y="2927255"/>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Department</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8" name="Rectangle: Rounded Corners 11">
            <a:extLst>
              <a:ext uri="{FF2B5EF4-FFF2-40B4-BE49-F238E27FC236}">
                <a16:creationId xmlns:a16="http://schemas.microsoft.com/office/drawing/2014/main" id="{1933F454-3C57-F153-54E9-209553855CB8}"/>
              </a:ext>
            </a:extLst>
          </p:cNvPr>
          <p:cNvSpPr/>
          <p:nvPr/>
        </p:nvSpPr>
        <p:spPr>
          <a:xfrm>
            <a:off x="755056" y="3561160"/>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Region</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9" name="Rectangle: Rounded Corners 12">
            <a:extLst>
              <a:ext uri="{FF2B5EF4-FFF2-40B4-BE49-F238E27FC236}">
                <a16:creationId xmlns:a16="http://schemas.microsoft.com/office/drawing/2014/main" id="{0FECB77D-5392-E718-C557-6262FB58D015}"/>
              </a:ext>
            </a:extLst>
          </p:cNvPr>
          <p:cNvSpPr/>
          <p:nvPr/>
        </p:nvSpPr>
        <p:spPr>
          <a:xfrm>
            <a:off x="755056" y="4195102"/>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Country</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0" name="Rectangle: Rounded Corners 13">
            <a:extLst>
              <a:ext uri="{FF2B5EF4-FFF2-40B4-BE49-F238E27FC236}">
                <a16:creationId xmlns:a16="http://schemas.microsoft.com/office/drawing/2014/main" id="{5D4B0278-AE1C-9EDC-93C0-9DF97F1A2A5D}"/>
              </a:ext>
            </a:extLst>
          </p:cNvPr>
          <p:cNvSpPr/>
          <p:nvPr/>
        </p:nvSpPr>
        <p:spPr>
          <a:xfrm>
            <a:off x="755057" y="4840410"/>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Location</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1" name="Rectangle: Rounded Corners 14">
            <a:extLst>
              <a:ext uri="{FF2B5EF4-FFF2-40B4-BE49-F238E27FC236}">
                <a16:creationId xmlns:a16="http://schemas.microsoft.com/office/drawing/2014/main" id="{2A9248B9-F290-8F21-C2C8-42C2A9939EB5}"/>
              </a:ext>
            </a:extLst>
          </p:cNvPr>
          <p:cNvSpPr/>
          <p:nvPr/>
        </p:nvSpPr>
        <p:spPr>
          <a:xfrm>
            <a:off x="755056" y="5467990"/>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Building</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2" name="Rectangle: Rounded Corners 15">
            <a:extLst>
              <a:ext uri="{FF2B5EF4-FFF2-40B4-BE49-F238E27FC236}">
                <a16:creationId xmlns:a16="http://schemas.microsoft.com/office/drawing/2014/main" id="{7CC48D3F-C6EB-D0CE-40E0-C11A7857AD5F}"/>
              </a:ext>
            </a:extLst>
          </p:cNvPr>
          <p:cNvSpPr/>
          <p:nvPr/>
        </p:nvSpPr>
        <p:spPr>
          <a:xfrm>
            <a:off x="2440694" y="2916642"/>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Finance</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3" name="Rectangle: Rounded Corners 16">
            <a:extLst>
              <a:ext uri="{FF2B5EF4-FFF2-40B4-BE49-F238E27FC236}">
                <a16:creationId xmlns:a16="http://schemas.microsoft.com/office/drawing/2014/main" id="{2B969EBD-F4C9-F5D8-BE5A-D14B16F0316C}"/>
              </a:ext>
            </a:extLst>
          </p:cNvPr>
          <p:cNvSpPr/>
          <p:nvPr/>
        </p:nvSpPr>
        <p:spPr>
          <a:xfrm>
            <a:off x="2440694" y="3571802"/>
            <a:ext cx="1440873" cy="549602"/>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EMEA</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4" name="Rectangle: Rounded Corners 17">
            <a:extLst>
              <a:ext uri="{FF2B5EF4-FFF2-40B4-BE49-F238E27FC236}">
                <a16:creationId xmlns:a16="http://schemas.microsoft.com/office/drawing/2014/main" id="{A4299579-E00C-CBF8-A159-E67D3A1A07C3}"/>
              </a:ext>
            </a:extLst>
          </p:cNvPr>
          <p:cNvSpPr/>
          <p:nvPr/>
        </p:nvSpPr>
        <p:spPr>
          <a:xfrm>
            <a:off x="2440694" y="4191564"/>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Brazil</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5" name="Rectangle: Rounded Corners 18">
            <a:extLst>
              <a:ext uri="{FF2B5EF4-FFF2-40B4-BE49-F238E27FC236}">
                <a16:creationId xmlns:a16="http://schemas.microsoft.com/office/drawing/2014/main" id="{2973CF15-6502-5B35-C7F9-9FCF2FF85536}"/>
              </a:ext>
            </a:extLst>
          </p:cNvPr>
          <p:cNvSpPr/>
          <p:nvPr/>
        </p:nvSpPr>
        <p:spPr>
          <a:xfrm>
            <a:off x="2440694" y="4840410"/>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Boston Site</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6" name="Rectangle: Rounded Corners 19">
            <a:extLst>
              <a:ext uri="{FF2B5EF4-FFF2-40B4-BE49-F238E27FC236}">
                <a16:creationId xmlns:a16="http://schemas.microsoft.com/office/drawing/2014/main" id="{7EC602FE-AAFF-024D-3F8D-73DB16C3CBDA}"/>
              </a:ext>
            </a:extLst>
          </p:cNvPr>
          <p:cNvSpPr/>
          <p:nvPr/>
        </p:nvSpPr>
        <p:spPr>
          <a:xfrm>
            <a:off x="2440697" y="5467990"/>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Head Office 1</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7" name="TextBox 46">
            <a:extLst>
              <a:ext uri="{FF2B5EF4-FFF2-40B4-BE49-F238E27FC236}">
                <a16:creationId xmlns:a16="http://schemas.microsoft.com/office/drawing/2014/main" id="{FE6A769E-98D8-604A-89C6-BE2CEA68BD87}"/>
              </a:ext>
            </a:extLst>
          </p:cNvPr>
          <p:cNvSpPr txBox="1"/>
          <p:nvPr/>
        </p:nvSpPr>
        <p:spPr>
          <a:xfrm>
            <a:off x="755061" y="1856157"/>
            <a:ext cx="1433240" cy="471340"/>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Entity Type</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8" name="TextBox 47">
            <a:extLst>
              <a:ext uri="{FF2B5EF4-FFF2-40B4-BE49-F238E27FC236}">
                <a16:creationId xmlns:a16="http://schemas.microsoft.com/office/drawing/2014/main" id="{77B27645-2F59-2427-2B03-EC1E57C714E0}"/>
              </a:ext>
            </a:extLst>
          </p:cNvPr>
          <p:cNvSpPr txBox="1"/>
          <p:nvPr/>
        </p:nvSpPr>
        <p:spPr>
          <a:xfrm>
            <a:off x="2330723" y="1845823"/>
            <a:ext cx="1666470" cy="471340"/>
          </a:xfrm>
          <a:prstGeom prst="rect">
            <a:avLst/>
          </a:prstGeom>
          <a:noFill/>
        </p:spPr>
        <p:txBody>
          <a:bodyPr wrap="square" lIns="91440" tIns="45720" rIns="91440" bIns="45720" rtlCol="0" anchor="t">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Example Entity</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9" name="Rectangle: Rounded Corners 22">
            <a:extLst>
              <a:ext uri="{FF2B5EF4-FFF2-40B4-BE49-F238E27FC236}">
                <a16:creationId xmlns:a16="http://schemas.microsoft.com/office/drawing/2014/main" id="{588A7291-75CD-C55F-9C5B-A347668B97B6}"/>
              </a:ext>
            </a:extLst>
          </p:cNvPr>
          <p:cNvSpPr/>
          <p:nvPr/>
        </p:nvSpPr>
        <p:spPr>
          <a:xfrm>
            <a:off x="5116519" y="2287548"/>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Utilities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0" name="Rectangle: Rounded Corners 23">
            <a:extLst>
              <a:ext uri="{FF2B5EF4-FFF2-40B4-BE49-F238E27FC236}">
                <a16:creationId xmlns:a16="http://schemas.microsoft.com/office/drawing/2014/main" id="{1F016D97-64E6-E2FC-234A-5A9ED7C69AAB}"/>
              </a:ext>
            </a:extLst>
          </p:cNvPr>
          <p:cNvSpPr/>
          <p:nvPr/>
        </p:nvSpPr>
        <p:spPr>
          <a:xfrm>
            <a:off x="6809790" y="2287548"/>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Air Conditioning</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1" name="Rectangle: Rounded Corners 24">
            <a:extLst>
              <a:ext uri="{FF2B5EF4-FFF2-40B4-BE49-F238E27FC236}">
                <a16:creationId xmlns:a16="http://schemas.microsoft.com/office/drawing/2014/main" id="{3BD4480B-AEFC-34A8-AB74-E8CC0D0A3F45}"/>
              </a:ext>
            </a:extLst>
          </p:cNvPr>
          <p:cNvSpPr/>
          <p:nvPr/>
        </p:nvSpPr>
        <p:spPr>
          <a:xfrm>
            <a:off x="5124152" y="2936395"/>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Business Applications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2" name="Rectangle: Rounded Corners 25">
            <a:extLst>
              <a:ext uri="{FF2B5EF4-FFF2-40B4-BE49-F238E27FC236}">
                <a16:creationId xmlns:a16="http://schemas.microsoft.com/office/drawing/2014/main" id="{F6C4E970-3CDD-963C-C63F-9A8B297DD0D9}"/>
              </a:ext>
            </a:extLst>
          </p:cNvPr>
          <p:cNvSpPr/>
          <p:nvPr/>
        </p:nvSpPr>
        <p:spPr>
          <a:xfrm>
            <a:off x="5124155" y="3563979"/>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Services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3" name="Rectangle: Rounded Corners 26">
            <a:extLst>
              <a:ext uri="{FF2B5EF4-FFF2-40B4-BE49-F238E27FC236}">
                <a16:creationId xmlns:a16="http://schemas.microsoft.com/office/drawing/2014/main" id="{C4524573-FA01-2317-FA78-05DB0EEE4E3A}"/>
              </a:ext>
            </a:extLst>
          </p:cNvPr>
          <p:cNvSpPr/>
          <p:nvPr/>
        </p:nvSpPr>
        <p:spPr>
          <a:xfrm>
            <a:off x="5124154" y="4191563"/>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Suppliers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4" name="Rectangle: Rounded Corners 27">
            <a:extLst>
              <a:ext uri="{FF2B5EF4-FFF2-40B4-BE49-F238E27FC236}">
                <a16:creationId xmlns:a16="http://schemas.microsoft.com/office/drawing/2014/main" id="{9F6745A4-44B9-F95C-FD8E-EFBE9D86B8CC}"/>
              </a:ext>
            </a:extLst>
          </p:cNvPr>
          <p:cNvSpPr/>
          <p:nvPr/>
        </p:nvSpPr>
        <p:spPr>
          <a:xfrm>
            <a:off x="5124152" y="4840410"/>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Customers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5" name="Rectangle: Rounded Corners 28">
            <a:extLst>
              <a:ext uri="{FF2B5EF4-FFF2-40B4-BE49-F238E27FC236}">
                <a16:creationId xmlns:a16="http://schemas.microsoft.com/office/drawing/2014/main" id="{42ABB18B-DD78-B4EE-8D1A-9395747A58A8}"/>
              </a:ext>
            </a:extLst>
          </p:cNvPr>
          <p:cNvSpPr/>
          <p:nvPr/>
        </p:nvSpPr>
        <p:spPr>
          <a:xfrm>
            <a:off x="5124152" y="5467990"/>
            <a:ext cx="1440873" cy="560244"/>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Century Gothic" panose="020F0302020204030204"/>
                <a:ea typeface="+mn-ea"/>
                <a:cs typeface="+mn-cs"/>
              </a:rPr>
              <a:t>Processes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6" name="Rectangle: Rounded Corners 29">
            <a:extLst>
              <a:ext uri="{FF2B5EF4-FFF2-40B4-BE49-F238E27FC236}">
                <a16:creationId xmlns:a16="http://schemas.microsoft.com/office/drawing/2014/main" id="{B38A95F1-79A5-7811-2166-5820B667B92B}"/>
              </a:ext>
            </a:extLst>
          </p:cNvPr>
          <p:cNvSpPr/>
          <p:nvPr/>
        </p:nvSpPr>
        <p:spPr>
          <a:xfrm>
            <a:off x="6809792" y="2927255"/>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SAP</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7" name="Rectangle: Rounded Corners 30">
            <a:extLst>
              <a:ext uri="{FF2B5EF4-FFF2-40B4-BE49-F238E27FC236}">
                <a16:creationId xmlns:a16="http://schemas.microsoft.com/office/drawing/2014/main" id="{2BB7DA5C-4097-769B-5532-98A33BF38994}"/>
              </a:ext>
            </a:extLst>
          </p:cNvPr>
          <p:cNvSpPr/>
          <p:nvPr/>
        </p:nvSpPr>
        <p:spPr>
          <a:xfrm>
            <a:off x="6809793" y="3563979"/>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HelpDesk</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8" name="Rectangle: Rounded Corners 31">
            <a:extLst>
              <a:ext uri="{FF2B5EF4-FFF2-40B4-BE49-F238E27FC236}">
                <a16:creationId xmlns:a16="http://schemas.microsoft.com/office/drawing/2014/main" id="{5DEA97AF-C10A-056C-03A5-31101754FDA6}"/>
              </a:ext>
            </a:extLst>
          </p:cNvPr>
          <p:cNvSpPr/>
          <p:nvPr/>
        </p:nvSpPr>
        <p:spPr>
          <a:xfrm>
            <a:off x="6809790" y="4203685"/>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ServiceNow</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9" name="Rectangle: Rounded Corners 32">
            <a:extLst>
              <a:ext uri="{FF2B5EF4-FFF2-40B4-BE49-F238E27FC236}">
                <a16:creationId xmlns:a16="http://schemas.microsoft.com/office/drawing/2014/main" id="{7DEFC2A4-E589-BDCE-EEEA-37B035055623}"/>
              </a:ext>
            </a:extLst>
          </p:cNvPr>
          <p:cNvSpPr/>
          <p:nvPr/>
        </p:nvSpPr>
        <p:spPr>
          <a:xfrm>
            <a:off x="6809791" y="4840410"/>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Any consumer</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0" name="Rectangle: Rounded Corners 33">
            <a:extLst>
              <a:ext uri="{FF2B5EF4-FFF2-40B4-BE49-F238E27FC236}">
                <a16:creationId xmlns:a16="http://schemas.microsoft.com/office/drawing/2014/main" id="{6391E3E3-DC92-A193-648B-E353BFF3E70F}"/>
              </a:ext>
            </a:extLst>
          </p:cNvPr>
          <p:cNvSpPr/>
          <p:nvPr/>
        </p:nvSpPr>
        <p:spPr>
          <a:xfrm>
            <a:off x="6809793" y="5467990"/>
            <a:ext cx="1440873" cy="560244"/>
          </a:xfrm>
          <a:prstGeom prst="roundRect">
            <a:avLst/>
          </a:prstGeom>
          <a:ln>
            <a:solidFill>
              <a:srgbClr val="379099"/>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L1 Procurement </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1" name="TextBox 60">
            <a:extLst>
              <a:ext uri="{FF2B5EF4-FFF2-40B4-BE49-F238E27FC236}">
                <a16:creationId xmlns:a16="http://schemas.microsoft.com/office/drawing/2014/main" id="{F46642AB-A331-6632-EF9B-D1C195D36023}"/>
              </a:ext>
            </a:extLst>
          </p:cNvPr>
          <p:cNvSpPr txBox="1"/>
          <p:nvPr/>
        </p:nvSpPr>
        <p:spPr>
          <a:xfrm>
            <a:off x="5124152" y="1841271"/>
            <a:ext cx="1433240" cy="471340"/>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Entity Type</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2" name="TextBox 61">
            <a:extLst>
              <a:ext uri="{FF2B5EF4-FFF2-40B4-BE49-F238E27FC236}">
                <a16:creationId xmlns:a16="http://schemas.microsoft.com/office/drawing/2014/main" id="{9BA9ADC3-52EA-95AB-D8DC-AC1CCB878B4E}"/>
              </a:ext>
            </a:extLst>
          </p:cNvPr>
          <p:cNvSpPr txBox="1"/>
          <p:nvPr/>
        </p:nvSpPr>
        <p:spPr>
          <a:xfrm>
            <a:off x="6659018" y="1852416"/>
            <a:ext cx="1666470" cy="471340"/>
          </a:xfrm>
          <a:prstGeom prst="rect">
            <a:avLst/>
          </a:prstGeom>
          <a:noFill/>
        </p:spPr>
        <p:txBody>
          <a:bodyPr wrap="square" lIns="91440" tIns="45720" rIns="91440" bIns="45720" rtlCol="0" anchor="t">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Example Entity</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3" name="TextBox 62">
            <a:extLst>
              <a:ext uri="{FF2B5EF4-FFF2-40B4-BE49-F238E27FC236}">
                <a16:creationId xmlns:a16="http://schemas.microsoft.com/office/drawing/2014/main" id="{980C1D37-7ECA-B25A-BCCA-F8F29C49F038}"/>
              </a:ext>
            </a:extLst>
          </p:cNvPr>
          <p:cNvSpPr txBox="1"/>
          <p:nvPr/>
        </p:nvSpPr>
        <p:spPr>
          <a:xfrm>
            <a:off x="449251" y="1012704"/>
            <a:ext cx="10708606" cy="615553"/>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
                <a:srgbClr val="86ED78"/>
              </a:buClr>
              <a:buSzTx/>
              <a:buFontTx/>
              <a:buNone/>
              <a:tabLst/>
              <a:defRPr/>
            </a:pPr>
            <a:r>
              <a:rPr kumimoji="0" lang="en-GB" sz="1700" b="0" i="0" u="none" strike="noStrike" kern="1200" cap="none" spc="0" normalizeH="0" baseline="0" noProof="0" dirty="0">
                <a:ln>
                  <a:noFill/>
                </a:ln>
                <a:effectLst/>
                <a:uLnTx/>
                <a:uFillTx/>
                <a:latin typeface="Century Gothic" panose="020F0302020204030204"/>
                <a:ea typeface="+mn-ea"/>
                <a:cs typeface="+mn-cs"/>
              </a:rPr>
              <a:t>Entities are </a:t>
            </a:r>
            <a:r>
              <a:rPr kumimoji="0" lang="en-US" sz="1700" b="0" i="0" u="none" strike="noStrike" kern="1200" cap="none" spc="0" normalizeH="0" baseline="0" noProof="0" dirty="0">
                <a:ln>
                  <a:noFill/>
                </a:ln>
                <a:effectLst/>
                <a:uLnTx/>
                <a:uFillTx/>
                <a:latin typeface="Century Gothic" panose="020F0302020204030204"/>
                <a:ea typeface="+mn-ea"/>
                <a:cs typeface="+mn-cs"/>
              </a:rPr>
              <a:t>people, places, objects, or things that need to be monitored in order to manage risks, track control compliance, or review as part of audit engagements. Examples of entities include:</a:t>
            </a:r>
          </a:p>
        </p:txBody>
      </p:sp>
    </p:spTree>
    <p:extLst>
      <p:ext uri="{BB962C8B-B14F-4D97-AF65-F5344CB8AC3E}">
        <p14:creationId xmlns:p14="http://schemas.microsoft.com/office/powerpoint/2010/main" val="1455007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52B4E-0CB6-4098-8D62-2B740C9C78AA}"/>
              </a:ext>
            </a:extLst>
          </p:cNvPr>
          <p:cNvSpPr>
            <a:spLocks noGrp="1"/>
          </p:cNvSpPr>
          <p:nvPr>
            <p:ph type="title"/>
          </p:nvPr>
        </p:nvSpPr>
        <p:spPr/>
        <p:txBody>
          <a:bodyPr/>
          <a:lstStyle/>
          <a:p>
            <a:r>
              <a:rPr lang="en-GB" dirty="0"/>
              <a:t>Entity Types</a:t>
            </a:r>
            <a:endParaRPr lang="en-US" dirty="0"/>
          </a:p>
        </p:txBody>
      </p:sp>
      <p:sp>
        <p:nvSpPr>
          <p:cNvPr id="49" name="Content Placeholder 8">
            <a:extLst>
              <a:ext uri="{FF2B5EF4-FFF2-40B4-BE49-F238E27FC236}">
                <a16:creationId xmlns:a16="http://schemas.microsoft.com/office/drawing/2014/main" id="{A45C9689-1642-461E-A7B6-0CEE1AC1717F}"/>
              </a:ext>
            </a:extLst>
          </p:cNvPr>
          <p:cNvSpPr txBox="1">
            <a:spLocks/>
          </p:cNvSpPr>
          <p:nvPr/>
        </p:nvSpPr>
        <p:spPr bwMode="gray">
          <a:xfrm>
            <a:off x="1335839" y="3925922"/>
            <a:ext cx="6471222" cy="1008403"/>
          </a:xfrm>
          <a:prstGeom prst="rect">
            <a:avLst/>
          </a:prstGeom>
          <a:noFill/>
        </p:spPr>
        <p:txBody>
          <a:bodyPr vert="horz" lIns="91440" tIns="45720" rIns="91440" bIns="45720" rtlCol="0" anchor="ctr" anchorCtr="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marR="0" lvl="0" indent="0" algn="l" defTabSz="457017" rtl="0" eaLnBrk="1" fontAlgn="auto" latinLnBrk="0" hangingPunct="1">
              <a:lnSpc>
                <a:spcPct val="90000"/>
              </a:lnSpc>
              <a:spcBef>
                <a:spcPts val="1200"/>
              </a:spcBef>
              <a:spcAft>
                <a:spcPts val="0"/>
              </a:spcAft>
              <a:buClr>
                <a:srgbClr val="000000"/>
              </a:buClr>
              <a:buSzTx/>
              <a:buFont typeface="Arial"/>
              <a:buNone/>
              <a:tabLst/>
              <a:defRPr/>
            </a:pPr>
            <a:endParaRPr kumimoji="0" lang="en-US" sz="2000" b="0" i="0" u="none" strike="noStrike" kern="1200" cap="none" spc="0" normalizeH="0" baseline="0" noProof="0" dirty="0">
              <a:ln>
                <a:noFill/>
              </a:ln>
              <a:solidFill>
                <a:srgbClr val="009156">
                  <a:lumMod val="50000"/>
                </a:srgbClr>
              </a:solidFill>
              <a:effectLst/>
              <a:uLnTx/>
              <a:uFillTx/>
              <a:latin typeface="Century Gothic" panose="020B0502020202020204" pitchFamily="34" charset="0"/>
            </a:endParaRPr>
          </a:p>
        </p:txBody>
      </p:sp>
      <p:sp>
        <p:nvSpPr>
          <p:cNvPr id="50" name="Rectangle">
            <a:extLst>
              <a:ext uri="{FF2B5EF4-FFF2-40B4-BE49-F238E27FC236}">
                <a16:creationId xmlns:a16="http://schemas.microsoft.com/office/drawing/2014/main" id="{A0E5BE55-5C02-4355-B195-E4EAEC7CD7AA}"/>
              </a:ext>
            </a:extLst>
          </p:cNvPr>
          <p:cNvSpPr/>
          <p:nvPr/>
        </p:nvSpPr>
        <p:spPr>
          <a:xfrm>
            <a:off x="1012662" y="4681357"/>
            <a:ext cx="10088523" cy="1305787"/>
          </a:xfrm>
          <a:prstGeom prst="rect">
            <a:avLst/>
          </a:prstGeom>
          <a:noFill/>
          <a:ln w="19050" cap="flat">
            <a:solidFill>
              <a:schemeClr val="tx2"/>
            </a:solidFill>
            <a:prstDash val="solid"/>
            <a:miter lim="400000"/>
          </a:ln>
          <a:effectLst/>
        </p:spPr>
        <p:txBody>
          <a:bodyPr wrap="square" lIns="42333" tIns="42333" rIns="42333" bIns="42333" numCol="1" anchor="ctr">
            <a:no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1" name="Oval 50">
            <a:extLst>
              <a:ext uri="{FF2B5EF4-FFF2-40B4-BE49-F238E27FC236}">
                <a16:creationId xmlns:a16="http://schemas.microsoft.com/office/drawing/2014/main" id="{18685608-D282-4275-81A3-452A142A8171}"/>
              </a:ext>
            </a:extLst>
          </p:cNvPr>
          <p:cNvSpPr/>
          <p:nvPr/>
        </p:nvSpPr>
        <p:spPr>
          <a:xfrm>
            <a:off x="557320" y="4861245"/>
            <a:ext cx="844297" cy="84008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Century Gothic" panose="020F0302020204030204"/>
                <a:ea typeface="+mn-ea"/>
                <a:cs typeface="+mn-cs"/>
              </a:rPr>
              <a:t>3</a:t>
            </a:r>
          </a:p>
        </p:txBody>
      </p:sp>
      <p:sp>
        <p:nvSpPr>
          <p:cNvPr id="21" name="TextBox 20">
            <a:extLst>
              <a:ext uri="{FF2B5EF4-FFF2-40B4-BE49-F238E27FC236}">
                <a16:creationId xmlns:a16="http://schemas.microsoft.com/office/drawing/2014/main" id="{59A89943-F1A8-91D5-07EC-5D077ABBD167}"/>
              </a:ext>
            </a:extLst>
          </p:cNvPr>
          <p:cNvSpPr txBox="1"/>
          <p:nvPr/>
        </p:nvSpPr>
        <p:spPr>
          <a:xfrm>
            <a:off x="1401617" y="4757233"/>
            <a:ext cx="9668234" cy="1154034"/>
          </a:xfrm>
          <a:prstGeom prst="rect">
            <a:avLst/>
          </a:prstGeom>
          <a:noFill/>
        </p:spPr>
        <p:txBody>
          <a:bodyPr wrap="square">
            <a:spAutoFit/>
          </a:bodyPr>
          <a:lstStyle/>
          <a:p>
            <a:pPr marL="0" marR="0" lvl="0" indent="-233045" algn="l" defTabSz="457040" rtl="0" eaLnBrk="1" fontAlgn="auto" latinLnBrk="0" hangingPunct="1">
              <a:lnSpc>
                <a:spcPct val="100000"/>
              </a:lnSpc>
              <a:spcBef>
                <a:spcPts val="0"/>
              </a:spcBef>
              <a:spcAft>
                <a:spcPts val="0"/>
              </a:spcAft>
              <a:buClrTx/>
              <a:buSzTx/>
              <a:buFontTx/>
              <a:buNone/>
              <a:tabLst/>
              <a:defRPr/>
            </a:pPr>
            <a:r>
              <a:rPr kumimoji="0" lang="en-GB" sz="1799" b="1" i="0" u="none" strike="noStrike" kern="1200" cap="none" spc="0" normalizeH="0" baseline="0" noProof="0" dirty="0">
                <a:ln>
                  <a:noFill/>
                </a:ln>
                <a:solidFill>
                  <a:srgbClr val="000000"/>
                </a:solidFill>
                <a:effectLst/>
                <a:uLnTx/>
                <a:uFillTx/>
                <a:latin typeface="Century Gothic" panose="020F0302020204030204"/>
                <a:ea typeface="+mn-ea"/>
                <a:cs typeface="+mn-cs"/>
              </a:rPr>
              <a:t>Governed by a similar policy?</a:t>
            </a:r>
          </a:p>
          <a:p>
            <a:pPr marR="0" lvl="0" indent="7938" algn="l" defTabSz="457040" rtl="0" eaLnBrk="1" fontAlgn="auto" latinLnBrk="0" hangingPunct="1">
              <a:lnSpc>
                <a:spcPct val="100000"/>
              </a:lnSpc>
              <a:spcBef>
                <a:spcPts val="0"/>
              </a:spcBef>
              <a:spcAft>
                <a:spcPts val="0"/>
              </a:spcAft>
              <a:buClrTx/>
              <a:buSzTx/>
              <a:buFontTx/>
              <a:buNone/>
              <a:defRPr/>
            </a:pPr>
            <a:r>
              <a:rPr kumimoji="0" lang="en-GB" sz="1700" b="1" i="1" u="none" strike="noStrike" kern="1200" cap="none" spc="0" normalizeH="0" baseline="0" noProof="0" dirty="0">
                <a:ln>
                  <a:noFill/>
                </a:ln>
                <a:solidFill>
                  <a:srgbClr val="000000"/>
                </a:solidFill>
                <a:effectLst/>
                <a:uLnTx/>
                <a:uFillTx/>
                <a:latin typeface="Century Gothic" panose="020F0302020204030204"/>
                <a:ea typeface="+mn-ea"/>
                <a:cs typeface="+mn-cs"/>
              </a:rPr>
              <a:t>	</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ea"/>
                <a:cs typeface="+mn-cs"/>
              </a:rPr>
              <a:t>For example, all employees are governed by an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ea"/>
                <a:cs typeface="+mn-cs"/>
              </a:rPr>
              <a:t>expense reimbursement </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ea"/>
                <a:cs typeface="+mn-cs"/>
              </a:rPr>
              <a:t>policy. Thus, 	an entity type can be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ea"/>
                <a:cs typeface="+mn-cs"/>
              </a:rPr>
              <a:t>employees</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ea"/>
                <a:cs typeface="+mn-cs"/>
              </a:rPr>
              <a:t> and it is applied to the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ea"/>
                <a:cs typeface="+mn-cs"/>
              </a:rPr>
              <a:t>expense reimbursement 	policy</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ea"/>
                <a:cs typeface="+mn-cs"/>
              </a:rPr>
              <a:t>.</a:t>
            </a:r>
            <a:endParaRPr kumimoji="0" lang="en-GB" sz="1700" b="0" i="1" u="none" strike="noStrike" kern="1200" cap="none" spc="0" normalizeH="0" baseline="0" noProof="0" dirty="0">
              <a:ln>
                <a:noFill/>
              </a:ln>
              <a:solidFill>
                <a:srgbClr val="000000"/>
              </a:solidFill>
              <a:effectLst/>
              <a:uLnTx/>
              <a:uFillTx/>
              <a:latin typeface="Century Gothic" panose="020F0302020204030204"/>
              <a:ea typeface="+mn-lt"/>
              <a:cs typeface="+mn-lt"/>
            </a:endParaRPr>
          </a:p>
        </p:txBody>
      </p:sp>
      <p:sp>
        <p:nvSpPr>
          <p:cNvPr id="28" name="Rectangle">
            <a:extLst>
              <a:ext uri="{FF2B5EF4-FFF2-40B4-BE49-F238E27FC236}">
                <a16:creationId xmlns:a16="http://schemas.microsoft.com/office/drawing/2014/main" id="{B1BB1A92-FA5A-B8EB-7C55-4E19753FE873}"/>
              </a:ext>
            </a:extLst>
          </p:cNvPr>
          <p:cNvSpPr/>
          <p:nvPr/>
        </p:nvSpPr>
        <p:spPr>
          <a:xfrm>
            <a:off x="1012662" y="3151544"/>
            <a:ext cx="10088523" cy="1305787"/>
          </a:xfrm>
          <a:prstGeom prst="rect">
            <a:avLst/>
          </a:prstGeom>
          <a:noFill/>
          <a:ln w="19050" cap="flat">
            <a:solidFill>
              <a:schemeClr val="tx2"/>
            </a:solidFill>
            <a:prstDash val="solid"/>
            <a:miter lim="400000"/>
          </a:ln>
          <a:effectLst/>
        </p:spPr>
        <p:txBody>
          <a:bodyPr wrap="square" lIns="42333" tIns="42333" rIns="42333" bIns="42333" numCol="1" anchor="ctr">
            <a:no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 name="Oval 28">
            <a:extLst>
              <a:ext uri="{FF2B5EF4-FFF2-40B4-BE49-F238E27FC236}">
                <a16:creationId xmlns:a16="http://schemas.microsoft.com/office/drawing/2014/main" id="{639596E7-0458-12B3-73F1-53F9040AFAB2}"/>
              </a:ext>
            </a:extLst>
          </p:cNvPr>
          <p:cNvSpPr/>
          <p:nvPr/>
        </p:nvSpPr>
        <p:spPr>
          <a:xfrm>
            <a:off x="557320" y="3331432"/>
            <a:ext cx="844297" cy="84008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Century Gothic" panose="020F0302020204030204"/>
                <a:ea typeface="+mn-ea"/>
                <a:cs typeface="+mn-cs"/>
              </a:rPr>
              <a:t>2</a:t>
            </a:r>
            <a:endParaRPr kumimoji="0" lang="en-US" sz="2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0" name="TextBox 29">
            <a:extLst>
              <a:ext uri="{FF2B5EF4-FFF2-40B4-BE49-F238E27FC236}">
                <a16:creationId xmlns:a16="http://schemas.microsoft.com/office/drawing/2014/main" id="{1EB08BC2-BEB1-DEE7-BCA6-1502E47412F4}"/>
              </a:ext>
            </a:extLst>
          </p:cNvPr>
          <p:cNvSpPr txBox="1"/>
          <p:nvPr/>
        </p:nvSpPr>
        <p:spPr>
          <a:xfrm>
            <a:off x="1401617" y="3234196"/>
            <a:ext cx="9570395" cy="1154034"/>
          </a:xfrm>
          <a:prstGeom prst="rect">
            <a:avLst/>
          </a:prstGeom>
          <a:noFill/>
        </p:spPr>
        <p:txBody>
          <a:bodyPr wrap="square">
            <a:spAutoFit/>
          </a:bodyPr>
          <a:lstStyle/>
          <a:p>
            <a:pPr marL="0" marR="0" lvl="0" indent="-233045" algn="l" defTabSz="457040" rtl="0" eaLnBrk="1" fontAlgn="auto" latinLnBrk="0" hangingPunct="1">
              <a:lnSpc>
                <a:spcPct val="100000"/>
              </a:lnSpc>
              <a:spcBef>
                <a:spcPts val="0"/>
              </a:spcBef>
              <a:spcAft>
                <a:spcPts val="0"/>
              </a:spcAft>
              <a:buClrTx/>
              <a:buSzTx/>
              <a:buFontTx/>
              <a:buNone/>
              <a:tabLst/>
              <a:defRPr/>
            </a:pPr>
            <a:r>
              <a:rPr kumimoji="0" lang="en-GB" sz="1799" b="1" i="0" u="none" strike="noStrike" kern="1200" cap="none" spc="0" normalizeH="0" baseline="0" noProof="0" dirty="0">
                <a:ln>
                  <a:noFill/>
                </a:ln>
                <a:solidFill>
                  <a:srgbClr val="000000"/>
                </a:solidFill>
                <a:effectLst/>
                <a:uLnTx/>
                <a:uFillTx/>
                <a:latin typeface="Century Gothic" panose="020F0302020204030204"/>
                <a:ea typeface="+mn-lt"/>
                <a:cs typeface="+mn-lt"/>
              </a:rPr>
              <a:t>Monitored by a similar control?</a:t>
            </a:r>
          </a:p>
          <a:p>
            <a:pPr marL="0" marR="0" lvl="0" indent="-233045" algn="l" defTabSz="457040" rtl="0" eaLnBrk="1" fontAlgn="auto" latinLnBrk="0" hangingPunct="1">
              <a:lnSpc>
                <a:spcPct val="100000"/>
              </a:lnSpc>
              <a:spcBef>
                <a:spcPts val="0"/>
              </a:spcBef>
              <a:spcAft>
                <a:spcPts val="0"/>
              </a:spcAft>
              <a:buClrTx/>
              <a:buSzTx/>
              <a:buFontTx/>
              <a:buNone/>
              <a:tabLst/>
              <a:defRPr/>
            </a:pPr>
            <a:r>
              <a:rPr kumimoji="0" lang="en-GB" sz="1700" b="0" i="1" u="none" strike="noStrike" kern="1200" cap="none" spc="0" normalizeH="0" baseline="0" noProof="0" dirty="0">
                <a:ln>
                  <a:noFill/>
                </a:ln>
                <a:solidFill>
                  <a:srgbClr val="000000"/>
                </a:solidFill>
                <a:effectLst/>
                <a:uLnTx/>
                <a:uFillTx/>
                <a:latin typeface="Century Gothic" panose="020F0302020204030204"/>
                <a:ea typeface="+mn-lt"/>
                <a:cs typeface="+mn-lt"/>
              </a:rPr>
              <a:t>	For example,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lt"/>
                <a:cs typeface="+mn-lt"/>
              </a:rPr>
              <a:t>company laptops</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lt"/>
                <a:cs typeface="+mn-lt"/>
              </a:rPr>
              <a:t> is selected as an entity type because all company 	laptops are subject to the control: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lt"/>
                <a:cs typeface="+mn-lt"/>
              </a:rPr>
              <a:t>limit permitted applications and require virus 	monitoring</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lt"/>
                <a:cs typeface="+mn-lt"/>
              </a:rPr>
              <a:t>.</a:t>
            </a:r>
          </a:p>
        </p:txBody>
      </p:sp>
      <p:sp>
        <p:nvSpPr>
          <p:cNvPr id="35" name="Rectangle">
            <a:extLst>
              <a:ext uri="{FF2B5EF4-FFF2-40B4-BE49-F238E27FC236}">
                <a16:creationId xmlns:a16="http://schemas.microsoft.com/office/drawing/2014/main" id="{64679B50-556C-9B57-BA2C-C7828616DBC9}"/>
              </a:ext>
            </a:extLst>
          </p:cNvPr>
          <p:cNvSpPr/>
          <p:nvPr/>
        </p:nvSpPr>
        <p:spPr>
          <a:xfrm>
            <a:off x="1012662" y="1616291"/>
            <a:ext cx="10088523" cy="1305787"/>
          </a:xfrm>
          <a:prstGeom prst="rect">
            <a:avLst/>
          </a:prstGeom>
          <a:noFill/>
          <a:ln w="19050" cap="flat">
            <a:solidFill>
              <a:schemeClr val="tx2"/>
            </a:solidFill>
            <a:prstDash val="solid"/>
            <a:miter lim="400000"/>
          </a:ln>
          <a:effectLst/>
        </p:spPr>
        <p:txBody>
          <a:bodyPr wrap="square" lIns="42333" tIns="42333" rIns="42333" bIns="42333" numCol="1" anchor="ctr">
            <a:no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7" name="Oval 36">
            <a:extLst>
              <a:ext uri="{FF2B5EF4-FFF2-40B4-BE49-F238E27FC236}">
                <a16:creationId xmlns:a16="http://schemas.microsoft.com/office/drawing/2014/main" id="{91139111-9D18-02B1-E466-5C22F39FE305}"/>
              </a:ext>
            </a:extLst>
          </p:cNvPr>
          <p:cNvSpPr/>
          <p:nvPr/>
        </p:nvSpPr>
        <p:spPr>
          <a:xfrm>
            <a:off x="557320" y="1796179"/>
            <a:ext cx="844297" cy="84008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Century Gothic" panose="020F0302020204030204"/>
                <a:ea typeface="+mn-ea"/>
                <a:cs typeface="+mn-cs"/>
              </a:rPr>
              <a:t>1</a:t>
            </a:r>
            <a:endParaRPr kumimoji="0" lang="en-US" sz="2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9" name="TextBox 38">
            <a:extLst>
              <a:ext uri="{FF2B5EF4-FFF2-40B4-BE49-F238E27FC236}">
                <a16:creationId xmlns:a16="http://schemas.microsoft.com/office/drawing/2014/main" id="{EE240DB3-5C65-F273-AC72-2F88C5814F91}"/>
              </a:ext>
            </a:extLst>
          </p:cNvPr>
          <p:cNvSpPr txBox="1"/>
          <p:nvPr/>
        </p:nvSpPr>
        <p:spPr>
          <a:xfrm>
            <a:off x="1403672" y="1686795"/>
            <a:ext cx="9797407" cy="1199816"/>
          </a:xfrm>
          <a:prstGeom prst="rect">
            <a:avLst/>
          </a:prstGeom>
          <a:noFill/>
        </p:spPr>
        <p:txBody>
          <a:bodyPr wrap="square">
            <a:spAutoFit/>
          </a:bodyPr>
          <a:lstStyle/>
          <a:p>
            <a:pPr marL="0" marR="0" lvl="0" indent="-233045" algn="l" defTabSz="457040" rtl="0" eaLnBrk="1" fontAlgn="auto" latinLnBrk="0" hangingPunct="1">
              <a:lnSpc>
                <a:spcPct val="100000"/>
              </a:lnSpc>
              <a:spcBef>
                <a:spcPts val="0"/>
              </a:spcBef>
              <a:spcAft>
                <a:spcPts val="0"/>
              </a:spcAft>
              <a:buClrTx/>
              <a:buSzTx/>
              <a:buFontTx/>
              <a:buNone/>
              <a:tabLst/>
              <a:defRPr/>
            </a:pPr>
            <a:r>
              <a:rPr kumimoji="0" lang="en-GB" sz="1799" b="1" i="0" u="none" strike="noStrike" kern="1200" cap="none" spc="0" normalizeH="0" baseline="0" noProof="0" dirty="0">
                <a:ln>
                  <a:noFill/>
                </a:ln>
                <a:solidFill>
                  <a:srgbClr val="000000"/>
                </a:solidFill>
                <a:effectLst/>
                <a:uLnTx/>
                <a:uFillTx/>
                <a:latin typeface="Century Gothic" panose="020F0302020204030204"/>
                <a:ea typeface="+mn-ea"/>
                <a:cs typeface="+mn-cs"/>
              </a:rPr>
              <a:t>Subject to a similar risk?</a:t>
            </a:r>
          </a:p>
          <a:p>
            <a:pPr marL="0" marR="0" lvl="0" indent="-233045" algn="l" defTabSz="457040" rtl="0" eaLnBrk="1" fontAlgn="auto" latinLnBrk="0" hangingPunct="1">
              <a:lnSpc>
                <a:spcPct val="100000"/>
              </a:lnSpc>
              <a:spcBef>
                <a:spcPts val="0"/>
              </a:spcBef>
              <a:spcAft>
                <a:spcPts val="0"/>
              </a:spcAft>
              <a:buClrTx/>
              <a:buSzTx/>
              <a:buFontTx/>
              <a:buNone/>
              <a:tabLst/>
              <a:defRPr/>
            </a:pPr>
            <a:r>
              <a:rPr kumimoji="0" lang="en-GB" sz="1799" b="0" i="0" u="none" strike="noStrike" kern="1200" cap="none" spc="0" normalizeH="0" baseline="0" noProof="0" dirty="0">
                <a:ln>
                  <a:noFill/>
                </a:ln>
                <a:solidFill>
                  <a:srgbClr val="000000"/>
                </a:solidFill>
                <a:effectLst/>
                <a:uLnTx/>
                <a:uFillTx/>
                <a:latin typeface="Century Gothic" panose="020F0302020204030204"/>
                <a:ea typeface="+mn-ea"/>
                <a:cs typeface="+mn-cs"/>
              </a:rPr>
              <a:t>	</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mn-ea"/>
                <a:cs typeface="+mn-cs"/>
              </a:rPr>
              <a:t>For example, all company cars run the risk of being involved in a car accident. 	Thus,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ea"/>
                <a:cs typeface="+mn-cs"/>
              </a:rPr>
              <a:t>company cars</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mn-ea"/>
                <a:cs typeface="+mn-cs"/>
              </a:rPr>
              <a:t> can be an entity type that is applied to the risk statement, </a:t>
            </a:r>
            <a:r>
              <a:rPr kumimoji="0" lang="en-GB" sz="1700" b="1" i="1" u="none" strike="noStrike" kern="1200" cap="none" spc="0" normalizeH="0" baseline="0" noProof="0" dirty="0">
                <a:ln>
                  <a:noFill/>
                </a:ln>
                <a:solidFill>
                  <a:srgbClr val="000000"/>
                </a:solidFill>
                <a:effectLst/>
                <a:uLnTx/>
                <a:uFillTx/>
                <a:latin typeface="Century Gothic" panose="020F0302020204030204"/>
                <a:ea typeface="+mn-ea"/>
                <a:cs typeface="+mn-cs"/>
              </a:rPr>
              <a:t>risk 	of 	accident</a:t>
            </a:r>
            <a:r>
              <a:rPr kumimoji="0" lang="en-GB" sz="1700" b="0" i="1" u="none" strike="noStrike" kern="1200" cap="none" spc="0" normalizeH="0" baseline="0" noProof="0" dirty="0">
                <a:ln>
                  <a:noFill/>
                </a:ln>
                <a:solidFill>
                  <a:srgbClr val="000000"/>
                </a:solidFill>
                <a:effectLst/>
                <a:uLnTx/>
                <a:uFillTx/>
                <a:latin typeface="Century Gothic" panose="020F0302020204030204"/>
                <a:ea typeface="+mn-ea"/>
                <a:cs typeface="+mn-cs"/>
              </a:rPr>
              <a:t>.</a:t>
            </a:r>
          </a:p>
        </p:txBody>
      </p:sp>
      <p:sp>
        <p:nvSpPr>
          <p:cNvPr id="40" name="TextBox 39">
            <a:extLst>
              <a:ext uri="{FF2B5EF4-FFF2-40B4-BE49-F238E27FC236}">
                <a16:creationId xmlns:a16="http://schemas.microsoft.com/office/drawing/2014/main" id="{D0D73399-7925-0973-99DB-C6572E29DA67}"/>
              </a:ext>
            </a:extLst>
          </p:cNvPr>
          <p:cNvSpPr txBox="1"/>
          <p:nvPr/>
        </p:nvSpPr>
        <p:spPr>
          <a:xfrm>
            <a:off x="435470" y="995659"/>
            <a:ext cx="11188711" cy="369204"/>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799" b="0" i="0" u="none" strike="noStrike" kern="1200" cap="none" spc="0" normalizeH="0" baseline="0" noProof="0" dirty="0">
                <a:ln>
                  <a:noFill/>
                </a:ln>
                <a:effectLst/>
                <a:uLnTx/>
                <a:uFillTx/>
                <a:latin typeface="Century Gothic" panose="020F0302020204030204"/>
                <a:ea typeface="+mn-ea"/>
                <a:cs typeface="+mn-cs"/>
              </a:rPr>
              <a:t>Three questions to consider when creating entity types.  Are multiple entities in the company...</a:t>
            </a:r>
          </a:p>
        </p:txBody>
      </p:sp>
    </p:spTree>
    <p:extLst>
      <p:ext uri="{BB962C8B-B14F-4D97-AF65-F5344CB8AC3E}">
        <p14:creationId xmlns:p14="http://schemas.microsoft.com/office/powerpoint/2010/main" val="2092676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01CC7FBE-A519-17E4-C81B-55C12A05173E}"/>
              </a:ext>
            </a:extLst>
          </p:cNvPr>
          <p:cNvSpPr>
            <a:spLocks noGrp="1"/>
          </p:cNvSpPr>
          <p:nvPr>
            <p:ph type="title"/>
          </p:nvPr>
        </p:nvSpPr>
        <p:spPr>
          <a:xfrm>
            <a:off x="449251" y="311377"/>
            <a:ext cx="11188711" cy="1195883"/>
          </a:xfrm>
        </p:spPr>
        <p:txBody>
          <a:bodyPr/>
          <a:lstStyle/>
          <a:p>
            <a:r>
              <a:rPr lang="en-GB" dirty="0"/>
              <a:t>Entity Types and Entity Filters</a:t>
            </a:r>
            <a:endParaRPr lang="en-US" dirty="0"/>
          </a:p>
        </p:txBody>
      </p:sp>
      <p:sp>
        <p:nvSpPr>
          <p:cNvPr id="33" name="Arrow: Down 3">
            <a:extLst>
              <a:ext uri="{FF2B5EF4-FFF2-40B4-BE49-F238E27FC236}">
                <a16:creationId xmlns:a16="http://schemas.microsoft.com/office/drawing/2014/main" id="{7CEA7204-0378-5DE4-B448-65C2A7E459D0}"/>
              </a:ext>
            </a:extLst>
          </p:cNvPr>
          <p:cNvSpPr/>
          <p:nvPr/>
        </p:nvSpPr>
        <p:spPr>
          <a:xfrm>
            <a:off x="588032" y="1331698"/>
            <a:ext cx="1408386" cy="4742641"/>
          </a:xfrm>
          <a:prstGeom prst="downArrow">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4" name="Rectangle 33">
            <a:extLst>
              <a:ext uri="{FF2B5EF4-FFF2-40B4-BE49-F238E27FC236}">
                <a16:creationId xmlns:a16="http://schemas.microsoft.com/office/drawing/2014/main" id="{2AB04436-60CB-A8FD-3ABB-2AF662096DF3}"/>
              </a:ext>
            </a:extLst>
          </p:cNvPr>
          <p:cNvSpPr/>
          <p:nvPr/>
        </p:nvSpPr>
        <p:spPr>
          <a:xfrm>
            <a:off x="546099" y="1624919"/>
            <a:ext cx="7404965" cy="92306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5" name="Rectangle 34">
            <a:extLst>
              <a:ext uri="{FF2B5EF4-FFF2-40B4-BE49-F238E27FC236}">
                <a16:creationId xmlns:a16="http://schemas.microsoft.com/office/drawing/2014/main" id="{A8505615-D43C-4363-98A5-4E60BD5D685F}"/>
              </a:ext>
            </a:extLst>
          </p:cNvPr>
          <p:cNvSpPr/>
          <p:nvPr/>
        </p:nvSpPr>
        <p:spPr>
          <a:xfrm>
            <a:off x="546099" y="2707772"/>
            <a:ext cx="7404965" cy="8942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6" name="Rectangle 35">
            <a:extLst>
              <a:ext uri="{FF2B5EF4-FFF2-40B4-BE49-F238E27FC236}">
                <a16:creationId xmlns:a16="http://schemas.microsoft.com/office/drawing/2014/main" id="{C26FEB9E-29DE-A11B-5BA2-91F6AB803225}"/>
              </a:ext>
            </a:extLst>
          </p:cNvPr>
          <p:cNvSpPr/>
          <p:nvPr/>
        </p:nvSpPr>
        <p:spPr>
          <a:xfrm>
            <a:off x="546099" y="3831369"/>
            <a:ext cx="7404965" cy="10854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37" name="Picture 36">
            <a:extLst>
              <a:ext uri="{FF2B5EF4-FFF2-40B4-BE49-F238E27FC236}">
                <a16:creationId xmlns:a16="http://schemas.microsoft.com/office/drawing/2014/main" id="{D45F7C55-731A-FC1B-18A2-A9D92939D7F1}"/>
              </a:ext>
            </a:extLst>
          </p:cNvPr>
          <p:cNvPicPr>
            <a:picLocks noChangeAspect="1"/>
          </p:cNvPicPr>
          <p:nvPr/>
        </p:nvPicPr>
        <p:blipFill>
          <a:blip r:embed="rId3"/>
          <a:srcRect/>
          <a:stretch/>
        </p:blipFill>
        <p:spPr>
          <a:xfrm>
            <a:off x="1061383" y="1700500"/>
            <a:ext cx="323799" cy="323799"/>
          </a:xfrm>
          <a:prstGeom prst="rect">
            <a:avLst/>
          </a:prstGeom>
        </p:spPr>
      </p:pic>
      <p:pic>
        <p:nvPicPr>
          <p:cNvPr id="38" name="Picture 37">
            <a:extLst>
              <a:ext uri="{FF2B5EF4-FFF2-40B4-BE49-F238E27FC236}">
                <a16:creationId xmlns:a16="http://schemas.microsoft.com/office/drawing/2014/main" id="{DB5ABA62-647E-0CCF-622B-21BBA60B13FF}"/>
              </a:ext>
            </a:extLst>
          </p:cNvPr>
          <p:cNvPicPr>
            <a:picLocks noChangeAspect="1"/>
          </p:cNvPicPr>
          <p:nvPr/>
        </p:nvPicPr>
        <p:blipFill>
          <a:blip r:embed="rId3"/>
          <a:srcRect/>
          <a:stretch/>
        </p:blipFill>
        <p:spPr>
          <a:xfrm>
            <a:off x="1264910" y="1740205"/>
            <a:ext cx="323799" cy="323799"/>
          </a:xfrm>
          <a:prstGeom prst="rect">
            <a:avLst/>
          </a:prstGeom>
        </p:spPr>
      </p:pic>
      <p:pic>
        <p:nvPicPr>
          <p:cNvPr id="39" name="Picture 38">
            <a:extLst>
              <a:ext uri="{FF2B5EF4-FFF2-40B4-BE49-F238E27FC236}">
                <a16:creationId xmlns:a16="http://schemas.microsoft.com/office/drawing/2014/main" id="{EA4ACF72-6DE6-8C5A-6D83-5E490EC95934}"/>
              </a:ext>
            </a:extLst>
          </p:cNvPr>
          <p:cNvPicPr>
            <a:picLocks noChangeAspect="1"/>
          </p:cNvPicPr>
          <p:nvPr/>
        </p:nvPicPr>
        <p:blipFill>
          <a:blip r:embed="rId3"/>
          <a:srcRect/>
          <a:stretch/>
        </p:blipFill>
        <p:spPr>
          <a:xfrm>
            <a:off x="1124382" y="1862399"/>
            <a:ext cx="323799" cy="323799"/>
          </a:xfrm>
          <a:prstGeom prst="rect">
            <a:avLst/>
          </a:prstGeom>
        </p:spPr>
      </p:pic>
      <p:pic>
        <p:nvPicPr>
          <p:cNvPr id="40" name="Picture 39">
            <a:extLst>
              <a:ext uri="{FF2B5EF4-FFF2-40B4-BE49-F238E27FC236}">
                <a16:creationId xmlns:a16="http://schemas.microsoft.com/office/drawing/2014/main" id="{4FEC05E9-1C0C-44ED-9F4D-426FDFA40952}"/>
              </a:ext>
            </a:extLst>
          </p:cNvPr>
          <p:cNvPicPr>
            <a:picLocks noChangeAspect="1"/>
          </p:cNvPicPr>
          <p:nvPr/>
        </p:nvPicPr>
        <p:blipFill>
          <a:blip r:embed="rId3"/>
          <a:srcRect/>
          <a:stretch/>
        </p:blipFill>
        <p:spPr>
          <a:xfrm>
            <a:off x="1096529" y="4053895"/>
            <a:ext cx="323799" cy="323799"/>
          </a:xfrm>
          <a:prstGeom prst="rect">
            <a:avLst/>
          </a:prstGeom>
        </p:spPr>
      </p:pic>
      <p:pic>
        <p:nvPicPr>
          <p:cNvPr id="41" name="Picture 40">
            <a:extLst>
              <a:ext uri="{FF2B5EF4-FFF2-40B4-BE49-F238E27FC236}">
                <a16:creationId xmlns:a16="http://schemas.microsoft.com/office/drawing/2014/main" id="{0DE093CC-EDF9-21D0-7161-F08981702B8D}"/>
              </a:ext>
            </a:extLst>
          </p:cNvPr>
          <p:cNvPicPr>
            <a:picLocks noChangeAspect="1"/>
          </p:cNvPicPr>
          <p:nvPr/>
        </p:nvPicPr>
        <p:blipFill>
          <a:blip r:embed="rId3"/>
          <a:srcRect/>
          <a:stretch/>
        </p:blipFill>
        <p:spPr>
          <a:xfrm>
            <a:off x="1437125" y="4053895"/>
            <a:ext cx="323799" cy="323799"/>
          </a:xfrm>
          <a:prstGeom prst="rect">
            <a:avLst/>
          </a:prstGeom>
        </p:spPr>
      </p:pic>
      <p:sp>
        <p:nvSpPr>
          <p:cNvPr id="42" name="TextBox 41">
            <a:extLst>
              <a:ext uri="{FF2B5EF4-FFF2-40B4-BE49-F238E27FC236}">
                <a16:creationId xmlns:a16="http://schemas.microsoft.com/office/drawing/2014/main" id="{46442740-F65F-EA11-7D05-CB8B0618A2AB}"/>
              </a:ext>
            </a:extLst>
          </p:cNvPr>
          <p:cNvSpPr txBox="1"/>
          <p:nvPr/>
        </p:nvSpPr>
        <p:spPr>
          <a:xfrm>
            <a:off x="992988" y="4495353"/>
            <a:ext cx="1245188" cy="152474"/>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Entities</a:t>
            </a: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3" name="TextBox 42">
            <a:extLst>
              <a:ext uri="{FF2B5EF4-FFF2-40B4-BE49-F238E27FC236}">
                <a16:creationId xmlns:a16="http://schemas.microsoft.com/office/drawing/2014/main" id="{41EB6BC8-B5EC-CBC7-3425-07ADD676A46F}"/>
              </a:ext>
            </a:extLst>
          </p:cNvPr>
          <p:cNvSpPr txBox="1"/>
          <p:nvPr/>
        </p:nvSpPr>
        <p:spPr>
          <a:xfrm>
            <a:off x="791322" y="2146493"/>
            <a:ext cx="1570823" cy="332067"/>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Entity Types</a:t>
            </a: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4" name="TextBox 43">
            <a:extLst>
              <a:ext uri="{FF2B5EF4-FFF2-40B4-BE49-F238E27FC236}">
                <a16:creationId xmlns:a16="http://schemas.microsoft.com/office/drawing/2014/main" id="{7DEC73B0-A372-3086-1F2D-C0AAFB174BC5}"/>
              </a:ext>
            </a:extLst>
          </p:cNvPr>
          <p:cNvSpPr txBox="1"/>
          <p:nvPr/>
        </p:nvSpPr>
        <p:spPr>
          <a:xfrm>
            <a:off x="502196" y="3247161"/>
            <a:ext cx="2270234" cy="230827"/>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Century Gothic" panose="020F0302020204030204"/>
                <a:ea typeface="+mn-ea"/>
                <a:cs typeface="+mn-cs"/>
              </a:rPr>
              <a:t>ServiceNow Tables</a:t>
            </a: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5" name="Rectangle: Rounded Corners 17">
            <a:extLst>
              <a:ext uri="{FF2B5EF4-FFF2-40B4-BE49-F238E27FC236}">
                <a16:creationId xmlns:a16="http://schemas.microsoft.com/office/drawing/2014/main" id="{842DC462-9828-5129-B7A1-3BEC46FA272E}"/>
              </a:ext>
            </a:extLst>
          </p:cNvPr>
          <p:cNvSpPr/>
          <p:nvPr/>
        </p:nvSpPr>
        <p:spPr>
          <a:xfrm>
            <a:off x="2656226" y="1807044"/>
            <a:ext cx="1501034" cy="570868"/>
          </a:xfrm>
          <a:prstGeom prst="roundRect">
            <a:avLst/>
          </a:pr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All regions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46" name="Rectangle: Rounded Corners 18">
            <a:extLst>
              <a:ext uri="{FF2B5EF4-FFF2-40B4-BE49-F238E27FC236}">
                <a16:creationId xmlns:a16="http://schemas.microsoft.com/office/drawing/2014/main" id="{FA9A07DA-D9F1-B8DB-5AB3-465F1472EDB6}"/>
              </a:ext>
            </a:extLst>
          </p:cNvPr>
          <p:cNvSpPr/>
          <p:nvPr/>
        </p:nvSpPr>
        <p:spPr>
          <a:xfrm>
            <a:off x="4414918" y="1807044"/>
            <a:ext cx="1501034" cy="570868"/>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Departments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47" name="Rectangle: Rounded Corners 19">
            <a:extLst>
              <a:ext uri="{FF2B5EF4-FFF2-40B4-BE49-F238E27FC236}">
                <a16:creationId xmlns:a16="http://schemas.microsoft.com/office/drawing/2014/main" id="{4B2C94D6-1C45-BAC8-EBBE-80D54224C955}"/>
              </a:ext>
            </a:extLst>
          </p:cNvPr>
          <p:cNvSpPr/>
          <p:nvPr/>
        </p:nvSpPr>
        <p:spPr>
          <a:xfrm>
            <a:off x="6173610" y="1801389"/>
            <a:ext cx="1481401" cy="570868"/>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Applications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48" name="Rectangle: Rounded Corners 20">
            <a:extLst>
              <a:ext uri="{FF2B5EF4-FFF2-40B4-BE49-F238E27FC236}">
                <a16:creationId xmlns:a16="http://schemas.microsoft.com/office/drawing/2014/main" id="{F11ECE75-3A04-FC0A-5332-E356494C5F5D}"/>
              </a:ext>
            </a:extLst>
          </p:cNvPr>
          <p:cNvSpPr/>
          <p:nvPr/>
        </p:nvSpPr>
        <p:spPr>
          <a:xfrm>
            <a:off x="2656226" y="2886695"/>
            <a:ext cx="1501034" cy="570868"/>
          </a:xfrm>
          <a:prstGeom prst="roundRect">
            <a:avLst/>
          </a:pr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Regions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49" name="Rectangle: Rounded Corners 21">
            <a:extLst>
              <a:ext uri="{FF2B5EF4-FFF2-40B4-BE49-F238E27FC236}">
                <a16:creationId xmlns:a16="http://schemas.microsoft.com/office/drawing/2014/main" id="{037C0476-DF57-A943-A416-B9BE1B3B8D0F}"/>
              </a:ext>
            </a:extLst>
          </p:cNvPr>
          <p:cNvSpPr/>
          <p:nvPr/>
        </p:nvSpPr>
        <p:spPr>
          <a:xfrm>
            <a:off x="4414917" y="2891685"/>
            <a:ext cx="1501035" cy="570868"/>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Departments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50" name="Rectangle: Rounded Corners 22">
            <a:extLst>
              <a:ext uri="{FF2B5EF4-FFF2-40B4-BE49-F238E27FC236}">
                <a16:creationId xmlns:a16="http://schemas.microsoft.com/office/drawing/2014/main" id="{DAC53D41-0EE6-15D0-219E-576FE55C381A}"/>
              </a:ext>
            </a:extLst>
          </p:cNvPr>
          <p:cNvSpPr/>
          <p:nvPr/>
        </p:nvSpPr>
        <p:spPr>
          <a:xfrm>
            <a:off x="6173610" y="2894218"/>
            <a:ext cx="1481401" cy="570868"/>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Business Applications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51" name="Rectangle: Rounded Corners 23">
            <a:extLst>
              <a:ext uri="{FF2B5EF4-FFF2-40B4-BE49-F238E27FC236}">
                <a16:creationId xmlns:a16="http://schemas.microsoft.com/office/drawing/2014/main" id="{4522D726-F2FB-2203-C16B-178607714040}"/>
              </a:ext>
            </a:extLst>
          </p:cNvPr>
          <p:cNvSpPr/>
          <p:nvPr/>
        </p:nvSpPr>
        <p:spPr>
          <a:xfrm>
            <a:off x="2661538" y="3982932"/>
            <a:ext cx="1495722" cy="764627"/>
          </a:xfrm>
          <a:prstGeom prst="roundRect">
            <a:avLst/>
          </a:pr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EMEA</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APAC</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AMERICAS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52" name="Rectangle: Rounded Corners 24">
            <a:extLst>
              <a:ext uri="{FF2B5EF4-FFF2-40B4-BE49-F238E27FC236}">
                <a16:creationId xmlns:a16="http://schemas.microsoft.com/office/drawing/2014/main" id="{50907CD8-71E7-576C-CF70-2DADDCA7933F}"/>
              </a:ext>
            </a:extLst>
          </p:cNvPr>
          <p:cNvSpPr/>
          <p:nvPr/>
        </p:nvSpPr>
        <p:spPr>
          <a:xfrm>
            <a:off x="4414916" y="3991780"/>
            <a:ext cx="1495722" cy="764627"/>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Finance</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Sales</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Marketing</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53" name="Rectangle: Rounded Corners 25">
            <a:extLst>
              <a:ext uri="{FF2B5EF4-FFF2-40B4-BE49-F238E27FC236}">
                <a16:creationId xmlns:a16="http://schemas.microsoft.com/office/drawing/2014/main" id="{56FB967B-640E-F9E3-F4F0-CBF4022C3EC8}"/>
              </a:ext>
            </a:extLst>
          </p:cNvPr>
          <p:cNvSpPr/>
          <p:nvPr/>
        </p:nvSpPr>
        <p:spPr>
          <a:xfrm>
            <a:off x="6153674" y="3984112"/>
            <a:ext cx="1501337" cy="764627"/>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ServiceNow</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SAP Finance</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MS Office</a:t>
            </a:r>
          </a:p>
        </p:txBody>
      </p:sp>
      <p:pic>
        <p:nvPicPr>
          <p:cNvPr id="54" name="Picture 53">
            <a:extLst>
              <a:ext uri="{FF2B5EF4-FFF2-40B4-BE49-F238E27FC236}">
                <a16:creationId xmlns:a16="http://schemas.microsoft.com/office/drawing/2014/main" id="{5621CE5C-9FC2-9DAA-28A0-A0CF6C75A9E2}"/>
              </a:ext>
            </a:extLst>
          </p:cNvPr>
          <p:cNvPicPr>
            <a:picLocks noChangeAspect="1"/>
          </p:cNvPicPr>
          <p:nvPr/>
        </p:nvPicPr>
        <p:blipFill>
          <a:blip r:embed="rId3"/>
          <a:srcRect/>
          <a:stretch/>
        </p:blipFill>
        <p:spPr>
          <a:xfrm>
            <a:off x="739136" y="4051893"/>
            <a:ext cx="323799" cy="323799"/>
          </a:xfrm>
          <a:prstGeom prst="rect">
            <a:avLst/>
          </a:prstGeom>
        </p:spPr>
      </p:pic>
      <p:pic>
        <p:nvPicPr>
          <p:cNvPr id="55" name="Picture 54">
            <a:extLst>
              <a:ext uri="{FF2B5EF4-FFF2-40B4-BE49-F238E27FC236}">
                <a16:creationId xmlns:a16="http://schemas.microsoft.com/office/drawing/2014/main" id="{90B7629D-E72D-42A3-97BB-05FC33816AF2}"/>
              </a:ext>
            </a:extLst>
          </p:cNvPr>
          <p:cNvPicPr>
            <a:picLocks noChangeAspect="1"/>
          </p:cNvPicPr>
          <p:nvPr/>
        </p:nvPicPr>
        <p:blipFill>
          <a:blip r:embed="rId4"/>
          <a:srcRect/>
          <a:stretch/>
        </p:blipFill>
        <p:spPr>
          <a:xfrm>
            <a:off x="1062935" y="2791966"/>
            <a:ext cx="502920" cy="502920"/>
          </a:xfrm>
          <a:prstGeom prst="rect">
            <a:avLst/>
          </a:prstGeom>
        </p:spPr>
      </p:pic>
      <p:sp>
        <p:nvSpPr>
          <p:cNvPr id="56" name="Rectangle 55">
            <a:extLst>
              <a:ext uri="{FF2B5EF4-FFF2-40B4-BE49-F238E27FC236}">
                <a16:creationId xmlns:a16="http://schemas.microsoft.com/office/drawing/2014/main" id="{7C759834-4AF3-6760-E4B7-8CED31DE4647}"/>
              </a:ext>
            </a:extLst>
          </p:cNvPr>
          <p:cNvSpPr/>
          <p:nvPr/>
        </p:nvSpPr>
        <p:spPr>
          <a:xfrm>
            <a:off x="8392194" y="1"/>
            <a:ext cx="3715235" cy="61690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7" name="TextBox 56">
            <a:extLst>
              <a:ext uri="{FF2B5EF4-FFF2-40B4-BE49-F238E27FC236}">
                <a16:creationId xmlns:a16="http://schemas.microsoft.com/office/drawing/2014/main" id="{CB11D8A5-DFB5-ABD8-BD8D-12A223F9A3AE}"/>
              </a:ext>
            </a:extLst>
          </p:cNvPr>
          <p:cNvSpPr txBox="1"/>
          <p:nvPr/>
        </p:nvSpPr>
        <p:spPr>
          <a:xfrm>
            <a:off x="8587732" y="493498"/>
            <a:ext cx="3425884" cy="3108546"/>
          </a:xfrm>
          <a:prstGeom prst="rect">
            <a:avLst/>
          </a:prstGeom>
          <a:noFill/>
        </p:spPr>
        <p:txBody>
          <a:bodyPr wrap="square" lIns="91440" tIns="45720" rIns="91440" bIns="45720" rtlCol="0" anchor="t">
            <a:noAutofit/>
          </a:bodyPr>
          <a:lstStyle/>
          <a:p>
            <a:pPr>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Business logic automates the process of creating entities using existing</a:t>
            </a:r>
            <a:r>
              <a:rPr lang="en-US" sz="1400" dirty="0">
                <a:solidFill>
                  <a:srgbClr val="000000"/>
                </a:solidFill>
                <a:latin typeface="Century Gothic" panose="020F0302020204030204"/>
              </a:rPr>
              <a:t> data in ServiceNow tables that</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meets entity type conditions, as defined in </a:t>
            </a: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entity filters</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a:t>
            </a: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a:defRPr/>
            </a:pP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Entity filters are defined </a:t>
            </a:r>
            <a:r>
              <a:rPr lang="en-US" sz="1400" dirty="0">
                <a:solidFill>
                  <a:srgbClr val="000000"/>
                </a:solidFill>
                <a:latin typeface="Century Gothic" panose="020F0302020204030204"/>
              </a:rPr>
              <a:t>in</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the </a:t>
            </a:r>
            <a:r>
              <a:rPr kumimoji="0" lang="en-US" sz="1400" b="0" i="0" u="sng" strike="noStrike" kern="1200" cap="none" spc="0" normalizeH="0" baseline="0" noProof="0" dirty="0">
                <a:ln>
                  <a:noFill/>
                </a:ln>
                <a:solidFill>
                  <a:srgbClr val="000000"/>
                </a:solidFill>
                <a:effectLst/>
                <a:uLnTx/>
                <a:uFillTx/>
                <a:latin typeface="Century Gothic" panose="020F0302020204030204"/>
                <a:ea typeface="+mn-ea"/>
                <a:cs typeface="+mn-cs"/>
              </a:rPr>
              <a:t>Entity Type</a:t>
            </a:r>
            <a:r>
              <a:rPr lang="en-US" sz="1400" dirty="0">
                <a:solidFill>
                  <a:srgbClr val="000000"/>
                </a:solidFill>
                <a:latin typeface="Century Gothic" panose="020F0302020204030204"/>
              </a:rPr>
              <a:t> record</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a:t>
            </a:r>
            <a:endParaRPr lang="en-US" sz="1400" b="0" i="0" u="none" strike="noStrike" kern="1200" cap="none" spc="0" normalizeH="0" baseline="0" noProof="0" dirty="0">
              <a:ln>
                <a:noFill/>
              </a:ln>
              <a:solidFill>
                <a:srgbClr val="000000"/>
              </a:solidFill>
              <a:effectLst/>
              <a:uLnTx/>
              <a:uFillTx/>
              <a:latin typeface="Century Gothic" panose="020F0302020204030204"/>
            </a:endParaRPr>
          </a:p>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a:defRPr/>
            </a:pPr>
            <a:r>
              <a:rPr lang="en-US" sz="1400" dirty="0">
                <a:solidFill>
                  <a:srgbClr val="000000"/>
                </a:solidFill>
                <a:latin typeface="Century Gothic" panose="020F0302020204030204"/>
              </a:rPr>
              <a:t>In</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the entity filter record</a:t>
            </a:r>
            <a:r>
              <a:rPr lang="en-US" sz="1400" dirty="0">
                <a:solidFill>
                  <a:srgbClr val="000000"/>
                </a:solidFill>
                <a:latin typeface="Century Gothic" panose="020F0302020204030204"/>
              </a:rPr>
              <a:t>,</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a:t>
            </a:r>
            <a:r>
              <a:rPr lang="en-US" sz="1400" dirty="0">
                <a:solidFill>
                  <a:srgbClr val="000000"/>
                </a:solidFill>
                <a:latin typeface="Century Gothic" panose="020F0302020204030204"/>
              </a:rPr>
              <a:t>select the </a:t>
            </a: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ServiceNow table </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which will be used as the source for generating entities.</a:t>
            </a:r>
            <a:r>
              <a:rPr lang="en-US" sz="1400" dirty="0">
                <a:solidFill>
                  <a:srgbClr val="000000"/>
                </a:solidFill>
                <a:latin typeface="Century Gothic" panose="020F0302020204030204"/>
              </a:rPr>
              <a:t> Records</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on that table are the </a:t>
            </a:r>
            <a:r>
              <a:rPr kumimoji="0" lang="en-US" sz="1400" b="0" i="0" u="sng" strike="noStrike" kern="1200" cap="none" spc="0" normalizeH="0" baseline="0" noProof="0" dirty="0">
                <a:ln>
                  <a:noFill/>
                </a:ln>
                <a:solidFill>
                  <a:srgbClr val="000000"/>
                </a:solidFill>
                <a:effectLst/>
                <a:uLnTx/>
                <a:uFillTx/>
                <a:latin typeface="Century Gothic" panose="020F0302020204030204"/>
                <a:ea typeface="+mn-ea"/>
                <a:cs typeface="+mn-cs"/>
              </a:rPr>
              <a:t>master</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a:t>
            </a:r>
            <a:r>
              <a:rPr lang="en-US" sz="1400" dirty="0">
                <a:solidFill>
                  <a:srgbClr val="000000"/>
                </a:solidFill>
                <a:latin typeface="Century Gothic" panose="020F0302020204030204"/>
              </a:rPr>
              <a:t>data</a:t>
            </a:r>
            <a:r>
              <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rPr>
              <a:t> points.</a:t>
            </a:r>
            <a:endParaRPr lang="en-US" sz="1400" b="0" i="0" u="none" strike="noStrike" kern="1200" cap="none" spc="0" normalizeH="0" baseline="0" noProof="0" dirty="0">
              <a:ln>
                <a:noFill/>
              </a:ln>
              <a:solidFill>
                <a:srgbClr val="000000"/>
              </a:solidFill>
              <a:effectLst/>
              <a:uLnTx/>
              <a:uFillTx/>
              <a:latin typeface="Century Gothic" panose="020F0302020204030204"/>
            </a:endParaRPr>
          </a:p>
          <a:p>
            <a:pPr>
              <a:defRPr/>
            </a:pPr>
            <a:endParaRPr lang="en-US" sz="1600" b="0" i="0" u="none" strike="noStrike" kern="1200" cap="none" spc="0" normalizeH="0" baseline="0" noProof="0" dirty="0">
              <a:ln>
                <a:noFill/>
              </a:ln>
              <a:solidFill>
                <a:srgbClr val="000000"/>
              </a:solidFill>
              <a:effectLst/>
              <a:uLnTx/>
              <a:uFillTx/>
              <a:latin typeface="Century Gothic" panose="020F0302020204030204"/>
            </a:endParaRPr>
          </a:p>
        </p:txBody>
      </p:sp>
      <p:pic>
        <p:nvPicPr>
          <p:cNvPr id="58" name="Picture 57">
            <a:extLst>
              <a:ext uri="{FF2B5EF4-FFF2-40B4-BE49-F238E27FC236}">
                <a16:creationId xmlns:a16="http://schemas.microsoft.com/office/drawing/2014/main" id="{93BF17DA-9D78-AA25-783D-EC0ECB96CCFA}"/>
              </a:ext>
            </a:extLst>
          </p:cNvPr>
          <p:cNvPicPr>
            <a:picLocks noChangeAspect="1"/>
          </p:cNvPicPr>
          <p:nvPr/>
        </p:nvPicPr>
        <p:blipFill>
          <a:blip r:embed="rId5"/>
          <a:stretch>
            <a:fillRect/>
          </a:stretch>
        </p:blipFill>
        <p:spPr>
          <a:xfrm>
            <a:off x="8525883" y="4003481"/>
            <a:ext cx="3425884" cy="1652335"/>
          </a:xfrm>
          <a:prstGeom prst="rect">
            <a:avLst/>
          </a:prstGeom>
        </p:spPr>
      </p:pic>
      <p:sp>
        <p:nvSpPr>
          <p:cNvPr id="59" name="Rectangle 58">
            <a:extLst>
              <a:ext uri="{FF2B5EF4-FFF2-40B4-BE49-F238E27FC236}">
                <a16:creationId xmlns:a16="http://schemas.microsoft.com/office/drawing/2014/main" id="{921640D8-F3C6-193C-5BC1-B65FF20064BD}"/>
              </a:ext>
            </a:extLst>
          </p:cNvPr>
          <p:cNvSpPr/>
          <p:nvPr/>
        </p:nvSpPr>
        <p:spPr>
          <a:xfrm>
            <a:off x="2130107" y="5430361"/>
            <a:ext cx="5459074" cy="738664"/>
          </a:xfrm>
          <a:prstGeom prst="rect">
            <a:avLst/>
          </a:prstGeom>
          <a:solidFill>
            <a:srgbClr val="303030"/>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300"/>
              </a:spcBef>
            </a:pPr>
            <a:r>
              <a:rPr lang="en-GB" sz="1400" dirty="0">
                <a:solidFill>
                  <a:schemeClr val="bg1"/>
                </a:solidFill>
              </a:rPr>
              <a:t>N.B. Entities that span multiple entity types are automatically identified by the system and will not be duplicated. These entities will be linked to all relevant entity types.</a:t>
            </a:r>
            <a:endParaRPr lang="en-US" sz="1400" dirty="0">
              <a:solidFill>
                <a:schemeClr val="bg1"/>
              </a:solidFill>
            </a:endParaRPr>
          </a:p>
        </p:txBody>
      </p:sp>
    </p:spTree>
    <p:extLst>
      <p:ext uri="{BB962C8B-B14F-4D97-AF65-F5344CB8AC3E}">
        <p14:creationId xmlns:p14="http://schemas.microsoft.com/office/powerpoint/2010/main" val="31593187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Rounded Corners 23">
            <a:extLst>
              <a:ext uri="{FF2B5EF4-FFF2-40B4-BE49-F238E27FC236}">
                <a16:creationId xmlns:a16="http://schemas.microsoft.com/office/drawing/2014/main" id="{BA2AB3B8-B9CD-A366-5BB3-B6300374DF0F}"/>
              </a:ext>
            </a:extLst>
          </p:cNvPr>
          <p:cNvSpPr/>
          <p:nvPr/>
        </p:nvSpPr>
        <p:spPr>
          <a:xfrm>
            <a:off x="1949450" y="3587621"/>
            <a:ext cx="6898986" cy="1765973"/>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92D4C676-525A-5A94-E505-7DACD46741B1}"/>
              </a:ext>
            </a:extLst>
          </p:cNvPr>
          <p:cNvSpPr/>
          <p:nvPr/>
        </p:nvSpPr>
        <p:spPr>
          <a:xfrm>
            <a:off x="4328559" y="1773234"/>
            <a:ext cx="665072" cy="615896"/>
          </a:xfrm>
          <a:prstGeom prst="ellipse">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5" name="Title 1">
            <a:extLst>
              <a:ext uri="{FF2B5EF4-FFF2-40B4-BE49-F238E27FC236}">
                <a16:creationId xmlns:a16="http://schemas.microsoft.com/office/drawing/2014/main" id="{E148F0E8-7F88-2AC1-B071-62E009726077}"/>
              </a:ext>
            </a:extLst>
          </p:cNvPr>
          <p:cNvSpPr>
            <a:spLocks noGrp="1"/>
          </p:cNvSpPr>
          <p:nvPr>
            <p:ph type="title"/>
          </p:nvPr>
        </p:nvSpPr>
        <p:spPr>
          <a:xfrm>
            <a:off x="449251" y="311377"/>
            <a:ext cx="11188711" cy="1195883"/>
          </a:xfrm>
        </p:spPr>
        <p:txBody>
          <a:bodyPr/>
          <a:lstStyle/>
          <a:p>
            <a:r>
              <a:rPr lang="en-GB" dirty="0"/>
              <a:t>Entity Types and Entity Filters</a:t>
            </a:r>
            <a:endParaRPr lang="en-US" dirty="0"/>
          </a:p>
        </p:txBody>
      </p:sp>
      <p:sp>
        <p:nvSpPr>
          <p:cNvPr id="38" name="TextBox 37">
            <a:extLst>
              <a:ext uri="{FF2B5EF4-FFF2-40B4-BE49-F238E27FC236}">
                <a16:creationId xmlns:a16="http://schemas.microsoft.com/office/drawing/2014/main" id="{20A42C0F-D501-921F-4603-DF7D9378CDA6}"/>
              </a:ext>
            </a:extLst>
          </p:cNvPr>
          <p:cNvSpPr txBox="1"/>
          <p:nvPr/>
        </p:nvSpPr>
        <p:spPr>
          <a:xfrm>
            <a:off x="433198" y="866234"/>
            <a:ext cx="11188711" cy="615553"/>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0000"/>
                </a:solidFill>
                <a:effectLst/>
                <a:uLnTx/>
                <a:uFillTx/>
                <a:latin typeface="Century Gothic" panose="020F0302020204030204"/>
                <a:ea typeface="+mn-ea"/>
                <a:cs typeface="+mn-cs"/>
              </a:rPr>
              <a:t>Filter conditions are added on top of the table to further specify which records should generate entities e.g. specific category, criticality rating, parent etc.</a:t>
            </a:r>
          </a:p>
        </p:txBody>
      </p:sp>
      <p:pic>
        <p:nvPicPr>
          <p:cNvPr id="40" name="Picture 39">
            <a:extLst>
              <a:ext uri="{FF2B5EF4-FFF2-40B4-BE49-F238E27FC236}">
                <a16:creationId xmlns:a16="http://schemas.microsoft.com/office/drawing/2014/main" id="{43975A5D-61F7-6DFD-C218-3B7FB2636C73}"/>
              </a:ext>
            </a:extLst>
          </p:cNvPr>
          <p:cNvPicPr>
            <a:picLocks noChangeAspect="1"/>
          </p:cNvPicPr>
          <p:nvPr/>
        </p:nvPicPr>
        <p:blipFill>
          <a:blip r:embed="rId3"/>
          <a:srcRect/>
          <a:stretch/>
        </p:blipFill>
        <p:spPr>
          <a:xfrm>
            <a:off x="4401948" y="1840155"/>
            <a:ext cx="323799" cy="323799"/>
          </a:xfrm>
          <a:prstGeom prst="rect">
            <a:avLst/>
          </a:prstGeom>
        </p:spPr>
      </p:pic>
      <p:pic>
        <p:nvPicPr>
          <p:cNvPr id="41" name="Picture 40">
            <a:extLst>
              <a:ext uri="{FF2B5EF4-FFF2-40B4-BE49-F238E27FC236}">
                <a16:creationId xmlns:a16="http://schemas.microsoft.com/office/drawing/2014/main" id="{432753A0-35D2-AEE2-DCB8-AC911CDCB828}"/>
              </a:ext>
            </a:extLst>
          </p:cNvPr>
          <p:cNvPicPr>
            <a:picLocks noChangeAspect="1"/>
          </p:cNvPicPr>
          <p:nvPr/>
        </p:nvPicPr>
        <p:blipFill>
          <a:blip r:embed="rId3"/>
          <a:srcRect/>
          <a:stretch/>
        </p:blipFill>
        <p:spPr>
          <a:xfrm>
            <a:off x="4605475" y="1879860"/>
            <a:ext cx="323799" cy="323799"/>
          </a:xfrm>
          <a:prstGeom prst="rect">
            <a:avLst/>
          </a:prstGeom>
        </p:spPr>
      </p:pic>
      <p:pic>
        <p:nvPicPr>
          <p:cNvPr id="42" name="Picture 41">
            <a:extLst>
              <a:ext uri="{FF2B5EF4-FFF2-40B4-BE49-F238E27FC236}">
                <a16:creationId xmlns:a16="http://schemas.microsoft.com/office/drawing/2014/main" id="{5B77F83F-92AA-A5BD-DB74-8832185470F2}"/>
              </a:ext>
            </a:extLst>
          </p:cNvPr>
          <p:cNvPicPr>
            <a:picLocks noChangeAspect="1"/>
          </p:cNvPicPr>
          <p:nvPr/>
        </p:nvPicPr>
        <p:blipFill>
          <a:blip r:embed="rId3"/>
          <a:srcRect/>
          <a:stretch/>
        </p:blipFill>
        <p:spPr>
          <a:xfrm>
            <a:off x="4464947" y="2002054"/>
            <a:ext cx="323799" cy="323799"/>
          </a:xfrm>
          <a:prstGeom prst="rect">
            <a:avLst/>
          </a:prstGeom>
        </p:spPr>
      </p:pic>
      <p:sp>
        <p:nvSpPr>
          <p:cNvPr id="43" name="TextBox 42">
            <a:extLst>
              <a:ext uri="{FF2B5EF4-FFF2-40B4-BE49-F238E27FC236}">
                <a16:creationId xmlns:a16="http://schemas.microsoft.com/office/drawing/2014/main" id="{3DC4F7CF-338C-7B67-A632-41929836A66C}"/>
              </a:ext>
            </a:extLst>
          </p:cNvPr>
          <p:cNvSpPr txBox="1"/>
          <p:nvPr/>
        </p:nvSpPr>
        <p:spPr>
          <a:xfrm>
            <a:off x="3577983" y="1778442"/>
            <a:ext cx="886964" cy="332067"/>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Entity Type</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nvGrpSpPr>
          <p:cNvPr id="44" name="Group 43">
            <a:extLst>
              <a:ext uri="{FF2B5EF4-FFF2-40B4-BE49-F238E27FC236}">
                <a16:creationId xmlns:a16="http://schemas.microsoft.com/office/drawing/2014/main" id="{6EFD0713-1596-EF87-F19D-E84BCCCF32E9}"/>
              </a:ext>
            </a:extLst>
          </p:cNvPr>
          <p:cNvGrpSpPr/>
          <p:nvPr/>
        </p:nvGrpSpPr>
        <p:grpSpPr>
          <a:xfrm>
            <a:off x="3291140" y="3679981"/>
            <a:ext cx="665072" cy="615896"/>
            <a:chOff x="568499" y="3905844"/>
            <a:chExt cx="665072" cy="615896"/>
          </a:xfrm>
        </p:grpSpPr>
        <p:sp>
          <p:nvSpPr>
            <p:cNvPr id="45" name="Oval 44">
              <a:extLst>
                <a:ext uri="{FF2B5EF4-FFF2-40B4-BE49-F238E27FC236}">
                  <a16:creationId xmlns:a16="http://schemas.microsoft.com/office/drawing/2014/main" id="{49FC4B80-7570-3B9E-4542-6DDEC6864BC9}"/>
                </a:ext>
              </a:extLst>
            </p:cNvPr>
            <p:cNvSpPr/>
            <p:nvPr/>
          </p:nvSpPr>
          <p:spPr>
            <a:xfrm>
              <a:off x="568499" y="3905844"/>
              <a:ext cx="665072" cy="615896"/>
            </a:xfrm>
            <a:prstGeom prst="ellipse">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46" name="Picture 45">
              <a:extLst>
                <a:ext uri="{FF2B5EF4-FFF2-40B4-BE49-F238E27FC236}">
                  <a16:creationId xmlns:a16="http://schemas.microsoft.com/office/drawing/2014/main" id="{783B24C3-579A-9413-5AD5-EDACF6C961E5}"/>
                </a:ext>
              </a:extLst>
            </p:cNvPr>
            <p:cNvPicPr>
              <a:picLocks noChangeAspect="1"/>
            </p:cNvPicPr>
            <p:nvPr/>
          </p:nvPicPr>
          <p:blipFill>
            <a:blip r:embed="rId3"/>
            <a:srcRect/>
            <a:stretch/>
          </p:blipFill>
          <p:spPr>
            <a:xfrm>
              <a:off x="739136" y="4051893"/>
              <a:ext cx="323799" cy="323799"/>
            </a:xfrm>
            <a:prstGeom prst="rect">
              <a:avLst/>
            </a:prstGeom>
          </p:spPr>
        </p:pic>
      </p:grpSp>
      <p:sp>
        <p:nvSpPr>
          <p:cNvPr id="47" name="TextBox 46">
            <a:extLst>
              <a:ext uri="{FF2B5EF4-FFF2-40B4-BE49-F238E27FC236}">
                <a16:creationId xmlns:a16="http://schemas.microsoft.com/office/drawing/2014/main" id="{C1BD5FB7-F978-E7E5-D6CA-D29F4D25EB68}"/>
              </a:ext>
            </a:extLst>
          </p:cNvPr>
          <p:cNvSpPr txBox="1"/>
          <p:nvPr/>
        </p:nvSpPr>
        <p:spPr>
          <a:xfrm>
            <a:off x="2404176" y="3850311"/>
            <a:ext cx="886964" cy="332067"/>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Entities</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48" name="Rectangle: Rounded Corners 15">
            <a:extLst>
              <a:ext uri="{FF2B5EF4-FFF2-40B4-BE49-F238E27FC236}">
                <a16:creationId xmlns:a16="http://schemas.microsoft.com/office/drawing/2014/main" id="{318964F3-EBF8-861E-6168-809DA6C07B96}"/>
              </a:ext>
            </a:extLst>
          </p:cNvPr>
          <p:cNvSpPr/>
          <p:nvPr/>
        </p:nvSpPr>
        <p:spPr>
          <a:xfrm>
            <a:off x="5215523" y="1788300"/>
            <a:ext cx="1501034" cy="570868"/>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bg1"/>
                </a:solidFill>
                <a:effectLst/>
                <a:uLnTx/>
                <a:uFillTx/>
                <a:latin typeface="Century Gothic" panose="020F0302020204030204"/>
                <a:ea typeface="+mn-ea"/>
                <a:cs typeface="+mn-cs"/>
              </a:rPr>
              <a:t>Finance Departments</a:t>
            </a:r>
            <a:endParaRPr kumimoji="0" lang="en-US" sz="14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49" name="TextBox 48">
            <a:extLst>
              <a:ext uri="{FF2B5EF4-FFF2-40B4-BE49-F238E27FC236}">
                <a16:creationId xmlns:a16="http://schemas.microsoft.com/office/drawing/2014/main" id="{D3A4944B-39FC-0C76-3122-5AF7C46BF8D6}"/>
              </a:ext>
            </a:extLst>
          </p:cNvPr>
          <p:cNvSpPr txBox="1"/>
          <p:nvPr/>
        </p:nvSpPr>
        <p:spPr>
          <a:xfrm>
            <a:off x="4644667" y="2431368"/>
            <a:ext cx="3223734" cy="1199250"/>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Century Gothic" panose="020F0302020204030204"/>
                <a:ea typeface="+mn-ea"/>
                <a:cs typeface="+mn-cs"/>
              </a:rPr>
              <a:t>ENTITY FILTER</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entury Gothic" panose="020F0302020204030204"/>
                <a:ea typeface="+mn-ea"/>
                <a:cs typeface="+mn-cs"/>
              </a:rPr>
              <a:t>Table: Department</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entury Gothic" panose="020F0302020204030204"/>
                <a:ea typeface="+mn-ea"/>
                <a:cs typeface="+mn-cs"/>
              </a:rPr>
              <a:t>Filter conditions:</a:t>
            </a:r>
          </a:p>
          <a:p>
            <a:pPr marL="285750" marR="0" lvl="0" indent="-285750" algn="l" defTabSz="45704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000000"/>
                </a:solidFill>
                <a:effectLst/>
                <a:uLnTx/>
                <a:uFillTx/>
                <a:latin typeface="Century Gothic" panose="020F0302020204030204"/>
                <a:ea typeface="+mn-ea"/>
                <a:cs typeface="+mn-cs"/>
              </a:rPr>
              <a:t>Parent is Finance</a:t>
            </a:r>
            <a:endParaRPr kumimoji="0" lang="en-US" sz="12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0" name="Rectangle: Rounded Corners 18">
            <a:extLst>
              <a:ext uri="{FF2B5EF4-FFF2-40B4-BE49-F238E27FC236}">
                <a16:creationId xmlns:a16="http://schemas.microsoft.com/office/drawing/2014/main" id="{B187180C-52A2-69C6-CEC7-EAE4C74B836A}"/>
              </a:ext>
            </a:extLst>
          </p:cNvPr>
          <p:cNvSpPr/>
          <p:nvPr/>
        </p:nvSpPr>
        <p:spPr>
          <a:xfrm>
            <a:off x="5707167" y="4562776"/>
            <a:ext cx="1190922" cy="585203"/>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  Accounts</a:t>
            </a:r>
          </a:p>
        </p:txBody>
      </p:sp>
      <p:sp>
        <p:nvSpPr>
          <p:cNvPr id="51" name="Rectangle: Rounded Corners 19">
            <a:extLst>
              <a:ext uri="{FF2B5EF4-FFF2-40B4-BE49-F238E27FC236}">
                <a16:creationId xmlns:a16="http://schemas.microsoft.com/office/drawing/2014/main" id="{004198AD-2A9A-1B90-F214-AF73FB472C06}"/>
              </a:ext>
            </a:extLst>
          </p:cNvPr>
          <p:cNvSpPr/>
          <p:nvPr/>
        </p:nvSpPr>
        <p:spPr>
          <a:xfrm>
            <a:off x="7230350" y="4562775"/>
            <a:ext cx="1190922" cy="585203"/>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  Revenue</a:t>
            </a:r>
          </a:p>
        </p:txBody>
      </p:sp>
      <p:sp>
        <p:nvSpPr>
          <p:cNvPr id="52" name="Rectangle: Rounded Corners 20">
            <a:extLst>
              <a:ext uri="{FF2B5EF4-FFF2-40B4-BE49-F238E27FC236}">
                <a16:creationId xmlns:a16="http://schemas.microsoft.com/office/drawing/2014/main" id="{B0E95763-7072-D6CB-19F4-D5F817914E0F}"/>
              </a:ext>
            </a:extLst>
          </p:cNvPr>
          <p:cNvSpPr/>
          <p:nvPr/>
        </p:nvSpPr>
        <p:spPr>
          <a:xfrm>
            <a:off x="2662931" y="4562778"/>
            <a:ext cx="1190922" cy="585203"/>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Tax</a:t>
            </a:r>
          </a:p>
        </p:txBody>
      </p:sp>
      <p:sp>
        <p:nvSpPr>
          <p:cNvPr id="53" name="Rectangle: Rounded Corners 21">
            <a:extLst>
              <a:ext uri="{FF2B5EF4-FFF2-40B4-BE49-F238E27FC236}">
                <a16:creationId xmlns:a16="http://schemas.microsoft.com/office/drawing/2014/main" id="{E542F4C1-BFDD-DFD6-F290-06A4D902A649}"/>
              </a:ext>
            </a:extLst>
          </p:cNvPr>
          <p:cNvSpPr/>
          <p:nvPr/>
        </p:nvSpPr>
        <p:spPr>
          <a:xfrm>
            <a:off x="4185049" y="4562777"/>
            <a:ext cx="1190922" cy="585203"/>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Payroll</a:t>
            </a:r>
          </a:p>
        </p:txBody>
      </p:sp>
      <p:grpSp>
        <p:nvGrpSpPr>
          <p:cNvPr id="54" name="Group 53">
            <a:extLst>
              <a:ext uri="{FF2B5EF4-FFF2-40B4-BE49-F238E27FC236}">
                <a16:creationId xmlns:a16="http://schemas.microsoft.com/office/drawing/2014/main" id="{4C73F528-E22B-7AC7-6399-63F1200FCE3D}"/>
              </a:ext>
            </a:extLst>
          </p:cNvPr>
          <p:cNvGrpSpPr/>
          <p:nvPr/>
        </p:nvGrpSpPr>
        <p:grpSpPr>
          <a:xfrm>
            <a:off x="2429804" y="4620452"/>
            <a:ext cx="494436" cy="469847"/>
            <a:chOff x="568499" y="3905844"/>
            <a:chExt cx="665072" cy="615896"/>
          </a:xfrm>
        </p:grpSpPr>
        <p:sp>
          <p:nvSpPr>
            <p:cNvPr id="55" name="Oval 54">
              <a:extLst>
                <a:ext uri="{FF2B5EF4-FFF2-40B4-BE49-F238E27FC236}">
                  <a16:creationId xmlns:a16="http://schemas.microsoft.com/office/drawing/2014/main" id="{009DFD4A-2490-1FA1-EE5E-E7B51E87F928}"/>
                </a:ext>
              </a:extLst>
            </p:cNvPr>
            <p:cNvSpPr/>
            <p:nvPr/>
          </p:nvSpPr>
          <p:spPr>
            <a:xfrm>
              <a:off x="568499" y="3905844"/>
              <a:ext cx="665072" cy="615896"/>
            </a:xfrm>
            <a:prstGeom prst="ellipse">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56" name="Picture 55">
              <a:extLst>
                <a:ext uri="{FF2B5EF4-FFF2-40B4-BE49-F238E27FC236}">
                  <a16:creationId xmlns:a16="http://schemas.microsoft.com/office/drawing/2014/main" id="{5DCAABE3-1A2E-785E-73F6-55A6E744FC00}"/>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39136" y="4051893"/>
              <a:ext cx="323799" cy="323799"/>
            </a:xfrm>
            <a:prstGeom prst="rect">
              <a:avLst/>
            </a:prstGeom>
          </p:spPr>
        </p:pic>
      </p:grpSp>
      <p:grpSp>
        <p:nvGrpSpPr>
          <p:cNvPr id="57" name="Group 56">
            <a:extLst>
              <a:ext uri="{FF2B5EF4-FFF2-40B4-BE49-F238E27FC236}">
                <a16:creationId xmlns:a16="http://schemas.microsoft.com/office/drawing/2014/main" id="{4A940A53-47CD-149C-94EA-B45BC8F890E7}"/>
              </a:ext>
            </a:extLst>
          </p:cNvPr>
          <p:cNvGrpSpPr/>
          <p:nvPr/>
        </p:nvGrpSpPr>
        <p:grpSpPr>
          <a:xfrm>
            <a:off x="3956212" y="4620451"/>
            <a:ext cx="494436" cy="469847"/>
            <a:chOff x="568499" y="3905844"/>
            <a:chExt cx="665072" cy="615896"/>
          </a:xfrm>
        </p:grpSpPr>
        <p:sp>
          <p:nvSpPr>
            <p:cNvPr id="58" name="Oval 57">
              <a:extLst>
                <a:ext uri="{FF2B5EF4-FFF2-40B4-BE49-F238E27FC236}">
                  <a16:creationId xmlns:a16="http://schemas.microsoft.com/office/drawing/2014/main" id="{AAB01960-1970-E1B2-5716-20C5D8D9A575}"/>
                </a:ext>
              </a:extLst>
            </p:cNvPr>
            <p:cNvSpPr/>
            <p:nvPr/>
          </p:nvSpPr>
          <p:spPr>
            <a:xfrm>
              <a:off x="568499" y="3905844"/>
              <a:ext cx="665072" cy="615896"/>
            </a:xfrm>
            <a:prstGeom prst="ellipse">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59" name="Picture 58">
              <a:extLst>
                <a:ext uri="{FF2B5EF4-FFF2-40B4-BE49-F238E27FC236}">
                  <a16:creationId xmlns:a16="http://schemas.microsoft.com/office/drawing/2014/main" id="{CE808DE3-4F9E-5853-EC60-65E4A1EBD6B4}"/>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39136" y="4051893"/>
              <a:ext cx="323799" cy="323799"/>
            </a:xfrm>
            <a:prstGeom prst="rect">
              <a:avLst/>
            </a:prstGeom>
          </p:spPr>
        </p:pic>
      </p:grpSp>
      <p:grpSp>
        <p:nvGrpSpPr>
          <p:cNvPr id="60" name="Group 59">
            <a:extLst>
              <a:ext uri="{FF2B5EF4-FFF2-40B4-BE49-F238E27FC236}">
                <a16:creationId xmlns:a16="http://schemas.microsoft.com/office/drawing/2014/main" id="{A47F424F-76D6-22C7-392D-2D59A168B06B}"/>
              </a:ext>
            </a:extLst>
          </p:cNvPr>
          <p:cNvGrpSpPr/>
          <p:nvPr/>
        </p:nvGrpSpPr>
        <p:grpSpPr>
          <a:xfrm>
            <a:off x="5445226" y="4624470"/>
            <a:ext cx="494436" cy="469847"/>
            <a:chOff x="568499" y="3905844"/>
            <a:chExt cx="665072" cy="615896"/>
          </a:xfrm>
        </p:grpSpPr>
        <p:sp>
          <p:nvSpPr>
            <p:cNvPr id="61" name="Oval 60">
              <a:extLst>
                <a:ext uri="{FF2B5EF4-FFF2-40B4-BE49-F238E27FC236}">
                  <a16:creationId xmlns:a16="http://schemas.microsoft.com/office/drawing/2014/main" id="{8DB94ACA-3405-7397-6339-E9540E4BEEE2}"/>
                </a:ext>
              </a:extLst>
            </p:cNvPr>
            <p:cNvSpPr/>
            <p:nvPr/>
          </p:nvSpPr>
          <p:spPr>
            <a:xfrm>
              <a:off x="568499" y="3905844"/>
              <a:ext cx="665072" cy="615896"/>
            </a:xfrm>
            <a:prstGeom prst="ellipse">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62" name="Picture 61">
              <a:extLst>
                <a:ext uri="{FF2B5EF4-FFF2-40B4-BE49-F238E27FC236}">
                  <a16:creationId xmlns:a16="http://schemas.microsoft.com/office/drawing/2014/main" id="{1646B77E-BBA9-93FF-B503-93BE73EEBE8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39136" y="4051893"/>
              <a:ext cx="323799" cy="323799"/>
            </a:xfrm>
            <a:prstGeom prst="rect">
              <a:avLst/>
            </a:prstGeom>
          </p:spPr>
        </p:pic>
      </p:grpSp>
      <p:grpSp>
        <p:nvGrpSpPr>
          <p:cNvPr id="63" name="Group 62">
            <a:extLst>
              <a:ext uri="{FF2B5EF4-FFF2-40B4-BE49-F238E27FC236}">
                <a16:creationId xmlns:a16="http://schemas.microsoft.com/office/drawing/2014/main" id="{D33771E4-A7BE-DCFF-E423-D4376FC50F97}"/>
              </a:ext>
            </a:extLst>
          </p:cNvPr>
          <p:cNvGrpSpPr/>
          <p:nvPr/>
        </p:nvGrpSpPr>
        <p:grpSpPr>
          <a:xfrm>
            <a:off x="6983132" y="4624470"/>
            <a:ext cx="494436" cy="469847"/>
            <a:chOff x="568499" y="3905844"/>
            <a:chExt cx="665072" cy="615896"/>
          </a:xfrm>
        </p:grpSpPr>
        <p:sp>
          <p:nvSpPr>
            <p:cNvPr id="64" name="Oval 63">
              <a:extLst>
                <a:ext uri="{FF2B5EF4-FFF2-40B4-BE49-F238E27FC236}">
                  <a16:creationId xmlns:a16="http://schemas.microsoft.com/office/drawing/2014/main" id="{DDD9FF47-B3CF-1BAA-60E7-8A14FE0909DC}"/>
                </a:ext>
              </a:extLst>
            </p:cNvPr>
            <p:cNvSpPr/>
            <p:nvPr/>
          </p:nvSpPr>
          <p:spPr>
            <a:xfrm>
              <a:off x="568499" y="3905844"/>
              <a:ext cx="665072" cy="615896"/>
            </a:xfrm>
            <a:prstGeom prst="ellipse">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65" name="Picture 64">
              <a:extLst>
                <a:ext uri="{FF2B5EF4-FFF2-40B4-BE49-F238E27FC236}">
                  <a16:creationId xmlns:a16="http://schemas.microsoft.com/office/drawing/2014/main" id="{926858D8-D4A7-A554-B83C-9821FDCD11C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39136" y="4051893"/>
              <a:ext cx="323799" cy="323799"/>
            </a:xfrm>
            <a:prstGeom prst="rect">
              <a:avLst/>
            </a:prstGeom>
          </p:spPr>
        </p:pic>
      </p:grpSp>
      <p:sp>
        <p:nvSpPr>
          <p:cNvPr id="66" name="TextBox 65">
            <a:extLst>
              <a:ext uri="{FF2B5EF4-FFF2-40B4-BE49-F238E27FC236}">
                <a16:creationId xmlns:a16="http://schemas.microsoft.com/office/drawing/2014/main" id="{21F72FEC-E181-B304-4EFD-BA302BFB37EE}"/>
              </a:ext>
            </a:extLst>
          </p:cNvPr>
          <p:cNvSpPr txBox="1"/>
          <p:nvPr/>
        </p:nvSpPr>
        <p:spPr>
          <a:xfrm>
            <a:off x="560054" y="5639193"/>
            <a:ext cx="10917243" cy="615553"/>
          </a:xfrm>
          <a:prstGeom prst="rect">
            <a:avLst/>
          </a:prstGeom>
          <a:noFill/>
        </p:spPr>
        <p:txBody>
          <a:bodyPr wrap="square" lIns="91440" tIns="45720" rIns="91440" bIns="45720" anchor="t">
            <a:spAutoFit/>
          </a:bodyPr>
          <a:lstStyle/>
          <a:p>
            <a:pPr>
              <a:defRPr/>
            </a:pPr>
            <a:r>
              <a:rPr kumimoji="0" lang="en-US" sz="1700" b="0" i="0" u="none" strike="noStrike" kern="1200" cap="none" spc="0" normalizeH="0" baseline="0" noProof="0" dirty="0">
                <a:ln>
                  <a:noFill/>
                </a:ln>
                <a:solidFill>
                  <a:srgbClr val="000000"/>
                </a:solidFill>
                <a:effectLst/>
                <a:uLnTx/>
                <a:uFillTx/>
                <a:latin typeface="Century Gothic" panose="020F0302020204030204"/>
                <a:ea typeface="+mn-ea"/>
                <a:cs typeface="+mn-cs"/>
              </a:rPr>
              <a:t>Please note any amendments made to the entity or deletion in the IRM/GRC application will </a:t>
            </a:r>
            <a:r>
              <a:rPr kumimoji="0" lang="en-US" sz="1700" b="1" i="0" u="none" strike="noStrike" kern="1200" cap="none" spc="0" normalizeH="0" baseline="0" noProof="0" dirty="0">
                <a:ln>
                  <a:noFill/>
                </a:ln>
                <a:solidFill>
                  <a:srgbClr val="000000"/>
                </a:solidFill>
                <a:effectLst/>
                <a:uLnTx/>
                <a:uFillTx/>
                <a:latin typeface="Century Gothic" panose="020F0302020204030204"/>
                <a:ea typeface="+mn-ea"/>
                <a:cs typeface="+mn-cs"/>
              </a:rPr>
              <a:t>not</a:t>
            </a:r>
            <a:r>
              <a:rPr kumimoji="0" lang="en-US" sz="1700" b="0" i="0" u="none" strike="noStrike" kern="1200" cap="none" spc="0" normalizeH="0" baseline="0" noProof="0" dirty="0">
                <a:ln>
                  <a:noFill/>
                </a:ln>
                <a:solidFill>
                  <a:srgbClr val="000000"/>
                </a:solidFill>
                <a:effectLst/>
                <a:uLnTx/>
                <a:uFillTx/>
                <a:latin typeface="Century Gothic" panose="020F0302020204030204"/>
                <a:ea typeface="+mn-ea"/>
                <a:cs typeface="+mn-cs"/>
              </a:rPr>
              <a:t> be reflected in the original source table.</a:t>
            </a:r>
          </a:p>
        </p:txBody>
      </p:sp>
      <p:sp>
        <p:nvSpPr>
          <p:cNvPr id="67" name="Arrow: Down 2">
            <a:extLst>
              <a:ext uri="{FF2B5EF4-FFF2-40B4-BE49-F238E27FC236}">
                <a16:creationId xmlns:a16="http://schemas.microsoft.com/office/drawing/2014/main" id="{0A29B47F-4889-452A-AAA8-5D02DED71473}"/>
              </a:ext>
            </a:extLst>
          </p:cNvPr>
          <p:cNvSpPr/>
          <p:nvPr/>
        </p:nvSpPr>
        <p:spPr>
          <a:xfrm>
            <a:off x="5048895" y="3380464"/>
            <a:ext cx="349351" cy="469847"/>
          </a:xfrm>
          <a:prstGeom prst="downArrow">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7885706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49F99-027A-4EA7-8676-4BD0EDDE1367}"/>
              </a:ext>
            </a:extLst>
          </p:cNvPr>
          <p:cNvSpPr>
            <a:spLocks noGrp="1"/>
          </p:cNvSpPr>
          <p:nvPr>
            <p:ph type="title"/>
          </p:nvPr>
        </p:nvSpPr>
        <p:spPr>
          <a:xfrm>
            <a:off x="465304" y="322909"/>
            <a:ext cx="11188711" cy="1195883"/>
          </a:xfrm>
        </p:spPr>
        <p:txBody>
          <a:bodyPr/>
          <a:lstStyle/>
          <a:p>
            <a:r>
              <a:rPr lang="en-GB" dirty="0"/>
              <a:t>ServiceNow Tables</a:t>
            </a:r>
            <a:endParaRPr lang="en-US" dirty="0"/>
          </a:p>
        </p:txBody>
      </p:sp>
      <p:graphicFrame>
        <p:nvGraphicFramePr>
          <p:cNvPr id="15" name="Table 16">
            <a:extLst>
              <a:ext uri="{FF2B5EF4-FFF2-40B4-BE49-F238E27FC236}">
                <a16:creationId xmlns:a16="http://schemas.microsoft.com/office/drawing/2014/main" id="{499339DF-895F-DA2A-0151-5439A8DF8F62}"/>
              </a:ext>
            </a:extLst>
          </p:cNvPr>
          <p:cNvGraphicFramePr>
            <a:graphicFrameLocks noGrp="1"/>
          </p:cNvGraphicFramePr>
          <p:nvPr>
            <p:extLst>
              <p:ext uri="{D42A27DB-BD31-4B8C-83A1-F6EECF244321}">
                <p14:modId xmlns:p14="http://schemas.microsoft.com/office/powerpoint/2010/main" val="2107374000"/>
              </p:ext>
            </p:extLst>
          </p:nvPr>
        </p:nvGraphicFramePr>
        <p:xfrm>
          <a:off x="523697" y="1372481"/>
          <a:ext cx="8726682" cy="4709515"/>
        </p:xfrm>
        <a:graphic>
          <a:graphicData uri="http://schemas.openxmlformats.org/drawingml/2006/table">
            <a:tbl>
              <a:tblPr firstRow="1" bandRow="1">
                <a:tableStyleId>{5940675A-B579-460E-94D1-54222C63F5DA}</a:tableStyleId>
              </a:tblPr>
              <a:tblGrid>
                <a:gridCol w="2074210">
                  <a:extLst>
                    <a:ext uri="{9D8B030D-6E8A-4147-A177-3AD203B41FA5}">
                      <a16:colId xmlns:a16="http://schemas.microsoft.com/office/drawing/2014/main" val="3568148328"/>
                    </a:ext>
                  </a:extLst>
                </a:gridCol>
                <a:gridCol w="1663462">
                  <a:extLst>
                    <a:ext uri="{9D8B030D-6E8A-4147-A177-3AD203B41FA5}">
                      <a16:colId xmlns:a16="http://schemas.microsoft.com/office/drawing/2014/main" val="360691463"/>
                    </a:ext>
                  </a:extLst>
                </a:gridCol>
                <a:gridCol w="4989010">
                  <a:extLst>
                    <a:ext uri="{9D8B030D-6E8A-4147-A177-3AD203B41FA5}">
                      <a16:colId xmlns:a16="http://schemas.microsoft.com/office/drawing/2014/main" val="1001095661"/>
                    </a:ext>
                  </a:extLst>
                </a:gridCol>
              </a:tblGrid>
              <a:tr h="414755">
                <a:tc>
                  <a:txBody>
                    <a:bodyPr/>
                    <a:lstStyle/>
                    <a:p>
                      <a:r>
                        <a:rPr lang="en-GB" b="1" dirty="0"/>
                        <a:t>Table name</a:t>
                      </a:r>
                      <a:endParaRPr lang="en-US" b="1" dirty="0"/>
                    </a:p>
                  </a:txBody>
                  <a:tcPr/>
                </a:tc>
                <a:tc>
                  <a:txBody>
                    <a:bodyPr/>
                    <a:lstStyle/>
                    <a:p>
                      <a:r>
                        <a:rPr lang="en-GB" b="1" dirty="0"/>
                        <a:t>Table Label</a:t>
                      </a:r>
                      <a:endParaRPr lang="en-US" b="1" dirty="0"/>
                    </a:p>
                  </a:txBody>
                  <a:tcPr/>
                </a:tc>
                <a:tc>
                  <a:txBody>
                    <a:bodyPr/>
                    <a:lstStyle/>
                    <a:p>
                      <a:r>
                        <a:rPr lang="en-GB" b="1" dirty="0"/>
                        <a:t>Table Description</a:t>
                      </a:r>
                      <a:endParaRPr lang="en-US" b="1" dirty="0"/>
                    </a:p>
                  </a:txBody>
                  <a:tcPr/>
                </a:tc>
                <a:extLst>
                  <a:ext uri="{0D108BD9-81ED-4DB2-BD59-A6C34878D82A}">
                    <a16:rowId xmlns:a16="http://schemas.microsoft.com/office/drawing/2014/main" val="165205162"/>
                  </a:ext>
                </a:extLst>
              </a:tr>
              <a:tr h="501780">
                <a:tc>
                  <a:txBody>
                    <a:bodyPr/>
                    <a:lstStyle/>
                    <a:p>
                      <a:pPr marL="0" algn="l" defTabSz="914400" rtl="0" eaLnBrk="1" fontAlgn="t" latinLnBrk="0" hangingPunct="1"/>
                      <a:r>
                        <a:rPr lang="en-US" sz="1200" kern="1200" dirty="0">
                          <a:solidFill>
                            <a:schemeClr val="tx1"/>
                          </a:solidFill>
                          <a:effectLst/>
                        </a:rPr>
                        <a:t>core_company</a:t>
                      </a:r>
                      <a:endParaRPr lang="en-US" sz="1200" kern="1200" dirty="0">
                        <a:solidFill>
                          <a:schemeClr val="tx1"/>
                        </a:solidFill>
                        <a:effectLst/>
                        <a:latin typeface="+mn-lt"/>
                        <a:ea typeface="+mn-ea"/>
                        <a:cs typeface="+mn-cs"/>
                      </a:endParaRPr>
                    </a:p>
                  </a:txBody>
                  <a:tcPr/>
                </a:tc>
                <a:tc>
                  <a:txBody>
                    <a:bodyPr/>
                    <a:lstStyle/>
                    <a:p>
                      <a:r>
                        <a:rPr lang="en-GB" sz="1200" dirty="0"/>
                        <a:t>Company</a:t>
                      </a:r>
                      <a:endParaRPr lang="en-US" sz="1200" dirty="0"/>
                    </a:p>
                  </a:txBody>
                  <a:tcPr/>
                </a:tc>
                <a:tc>
                  <a:txBody>
                    <a:bodyPr/>
                    <a:lstStyle/>
                    <a:p>
                      <a:r>
                        <a:rPr lang="en-GB" sz="1200" dirty="0"/>
                        <a:t>Company details</a:t>
                      </a:r>
                      <a:endParaRPr lang="en-US" sz="1200" dirty="0"/>
                    </a:p>
                  </a:txBody>
                  <a:tcPr/>
                </a:tc>
                <a:extLst>
                  <a:ext uri="{0D108BD9-81ED-4DB2-BD59-A6C34878D82A}">
                    <a16:rowId xmlns:a16="http://schemas.microsoft.com/office/drawing/2014/main" val="2485917351"/>
                  </a:ext>
                </a:extLst>
              </a:tr>
              <a:tr h="501780">
                <a:tc>
                  <a:txBody>
                    <a:bodyPr/>
                    <a:lstStyle/>
                    <a:p>
                      <a:pPr marL="0" algn="l" defTabSz="914400" rtl="0" eaLnBrk="1" fontAlgn="t" latinLnBrk="0" hangingPunct="1"/>
                      <a:r>
                        <a:rPr lang="en-GB" sz="1200" kern="1200" dirty="0">
                          <a:solidFill>
                            <a:schemeClr val="tx1"/>
                          </a:solidFill>
                          <a:effectLst/>
                        </a:rPr>
                        <a:t>sys_user</a:t>
                      </a:r>
                      <a:endParaRPr lang="en-US" sz="1200" kern="1200" dirty="0">
                        <a:solidFill>
                          <a:schemeClr val="tx1"/>
                        </a:solidFill>
                        <a:effectLst/>
                        <a:latin typeface="+mn-lt"/>
                        <a:ea typeface="+mn-ea"/>
                        <a:cs typeface="+mn-cs"/>
                      </a:endParaRPr>
                    </a:p>
                  </a:txBody>
                  <a:tcPr/>
                </a:tc>
                <a:tc>
                  <a:txBody>
                    <a:bodyPr/>
                    <a:lstStyle/>
                    <a:p>
                      <a:r>
                        <a:rPr lang="en-GB" sz="1200" dirty="0"/>
                        <a:t>Users</a:t>
                      </a:r>
                      <a:endParaRPr lang="en-US" sz="1200" dirty="0"/>
                    </a:p>
                  </a:txBody>
                  <a:tcPr/>
                </a:tc>
                <a:tc>
                  <a:txBody>
                    <a:bodyPr/>
                    <a:lstStyle/>
                    <a:p>
                      <a:r>
                        <a:rPr lang="en-GB" sz="1200" dirty="0"/>
                        <a:t>List of users in the organization</a:t>
                      </a:r>
                      <a:endParaRPr lang="en-US" sz="1200" dirty="0"/>
                    </a:p>
                  </a:txBody>
                  <a:tcPr/>
                </a:tc>
                <a:extLst>
                  <a:ext uri="{0D108BD9-81ED-4DB2-BD59-A6C34878D82A}">
                    <a16:rowId xmlns:a16="http://schemas.microsoft.com/office/drawing/2014/main" val="2240345195"/>
                  </a:ext>
                </a:extLst>
              </a:tr>
              <a:tr h="280520">
                <a:tc>
                  <a:txBody>
                    <a:bodyPr/>
                    <a:lstStyle/>
                    <a:p>
                      <a:pPr marL="0" algn="l" defTabSz="914400" rtl="0" eaLnBrk="1" fontAlgn="t" latinLnBrk="0" hangingPunct="1"/>
                      <a:r>
                        <a:rPr lang="en-US" sz="1200" kern="1200" dirty="0">
                          <a:solidFill>
                            <a:schemeClr val="tx1"/>
                          </a:solidFill>
                          <a:effectLst/>
                        </a:rPr>
                        <a:t>business_unit</a:t>
                      </a:r>
                      <a:endParaRPr lang="en-US" sz="1200" kern="1200" dirty="0">
                        <a:solidFill>
                          <a:schemeClr val="tx1"/>
                        </a:solidFill>
                        <a:effectLst/>
                        <a:latin typeface="+mn-lt"/>
                        <a:ea typeface="+mn-ea"/>
                        <a:cs typeface="+mn-cs"/>
                      </a:endParaRPr>
                    </a:p>
                  </a:txBody>
                  <a:tcPr/>
                </a:tc>
                <a:tc>
                  <a:txBody>
                    <a:bodyPr/>
                    <a:lstStyle/>
                    <a:p>
                      <a:pPr marL="0" algn="l" defTabSz="914400" rtl="0" eaLnBrk="1" fontAlgn="t" latinLnBrk="0" hangingPunct="1"/>
                      <a:r>
                        <a:rPr lang="en-GB" sz="1200" kern="1200" dirty="0">
                          <a:solidFill>
                            <a:schemeClr val="tx1"/>
                          </a:solidFill>
                          <a:effectLst/>
                        </a:rPr>
                        <a:t>Business Unit</a:t>
                      </a:r>
                      <a:endParaRPr lang="en-US" sz="1200" kern="1200" dirty="0">
                        <a:solidFill>
                          <a:schemeClr val="tx1"/>
                        </a:solidFill>
                        <a:effectLst/>
                        <a:latin typeface="+mn-lt"/>
                        <a:ea typeface="+mn-ea"/>
                        <a:cs typeface="+mn-cs"/>
                      </a:endParaRPr>
                    </a:p>
                  </a:txBody>
                  <a:tcPr/>
                </a:tc>
                <a:tc>
                  <a:txBody>
                    <a:bodyPr/>
                    <a:lstStyle/>
                    <a:p>
                      <a:pPr marL="0" algn="l" defTabSz="914400" rtl="0" eaLnBrk="1" fontAlgn="t" latinLnBrk="0" hangingPunct="1"/>
                      <a:r>
                        <a:rPr lang="en-GB" sz="1200" kern="1200" dirty="0">
                          <a:solidFill>
                            <a:schemeClr val="tx1"/>
                          </a:solidFill>
                          <a:effectLst/>
                        </a:rPr>
                        <a:t>Business units within the organization</a:t>
                      </a:r>
                      <a:endParaRPr lang="en-US" sz="1200" kern="1200" dirty="0">
                        <a:solidFill>
                          <a:schemeClr val="tx1"/>
                        </a:solidFill>
                        <a:effectLst/>
                        <a:latin typeface="+mn-lt"/>
                        <a:ea typeface="+mn-ea"/>
                        <a:cs typeface="+mn-cs"/>
                      </a:endParaRPr>
                    </a:p>
                  </a:txBody>
                  <a:tcPr/>
                </a:tc>
                <a:extLst>
                  <a:ext uri="{0D108BD9-81ED-4DB2-BD59-A6C34878D82A}">
                    <a16:rowId xmlns:a16="http://schemas.microsoft.com/office/drawing/2014/main" val="1526505296"/>
                  </a:ext>
                </a:extLst>
              </a:tr>
              <a:tr h="501780">
                <a:tc>
                  <a:txBody>
                    <a:bodyPr/>
                    <a:lstStyle/>
                    <a:p>
                      <a:pPr marL="0" algn="l" defTabSz="914400" rtl="0" eaLnBrk="1" fontAlgn="t" latinLnBrk="0" hangingPunct="1"/>
                      <a:r>
                        <a:rPr lang="en-US" sz="1200" kern="1200" dirty="0">
                          <a:solidFill>
                            <a:schemeClr val="tx1"/>
                          </a:solidFill>
                          <a:effectLst/>
                        </a:rPr>
                        <a:t>cmn_department</a:t>
                      </a:r>
                      <a:endParaRPr lang="en-US" sz="1200" kern="1200" dirty="0">
                        <a:solidFill>
                          <a:schemeClr val="tx1"/>
                        </a:solidFill>
                        <a:effectLst/>
                        <a:latin typeface="+mn-lt"/>
                        <a:ea typeface="+mn-ea"/>
                        <a:cs typeface="+mn-cs"/>
                      </a:endParaRPr>
                    </a:p>
                  </a:txBody>
                  <a:tcPr marL="50800" marR="50800" marT="25400" marB="25400"/>
                </a:tc>
                <a:tc>
                  <a:txBody>
                    <a:bodyPr/>
                    <a:lstStyle/>
                    <a:p>
                      <a:pPr marL="0" algn="l" defTabSz="914400" rtl="0" eaLnBrk="1" fontAlgn="t" latinLnBrk="0" hangingPunct="1"/>
                      <a:r>
                        <a:rPr lang="en-GB" sz="1200" kern="1200" dirty="0">
                          <a:solidFill>
                            <a:schemeClr val="tx1"/>
                          </a:solidFill>
                          <a:effectLst/>
                        </a:rPr>
                        <a:t>Department</a:t>
                      </a:r>
                      <a:endParaRPr lang="en-US" sz="1200" kern="1200" dirty="0">
                        <a:solidFill>
                          <a:schemeClr val="tx1"/>
                        </a:solidFill>
                        <a:effectLst/>
                        <a:latin typeface="+mn-lt"/>
                        <a:ea typeface="+mn-ea"/>
                        <a:cs typeface="+mn-cs"/>
                      </a:endParaRPr>
                    </a:p>
                  </a:txBody>
                  <a:tcPr marL="50800" marR="50800" marT="25400" marB="25400"/>
                </a:tc>
                <a:tc>
                  <a:txBody>
                    <a:bodyPr/>
                    <a:lstStyle/>
                    <a:p>
                      <a:pPr marL="0" algn="l" defTabSz="914400" rtl="0" eaLnBrk="1" fontAlgn="t" latinLnBrk="0" hangingPunct="1"/>
                      <a:r>
                        <a:rPr lang="en-GB" sz="1200" kern="1200" dirty="0">
                          <a:solidFill>
                            <a:schemeClr val="tx1"/>
                          </a:solidFill>
                          <a:effectLst/>
                        </a:rPr>
                        <a:t>All departments</a:t>
                      </a:r>
                      <a:endParaRPr lang="en-US" sz="1200" kern="1200" dirty="0">
                        <a:solidFill>
                          <a:schemeClr val="tx1"/>
                        </a:solidFill>
                        <a:effectLst/>
                        <a:latin typeface="+mn-lt"/>
                        <a:ea typeface="+mn-ea"/>
                        <a:cs typeface="+mn-cs"/>
                      </a:endParaRPr>
                    </a:p>
                  </a:txBody>
                  <a:tcPr marL="50800" marR="50800" marT="25400" marB="25400"/>
                </a:tc>
                <a:extLst>
                  <a:ext uri="{0D108BD9-81ED-4DB2-BD59-A6C34878D82A}">
                    <a16:rowId xmlns:a16="http://schemas.microsoft.com/office/drawing/2014/main" val="2363457782"/>
                  </a:ext>
                </a:extLst>
              </a:tr>
              <a:tr h="501780">
                <a:tc>
                  <a:txBody>
                    <a:bodyPr/>
                    <a:lstStyle/>
                    <a:p>
                      <a:pPr marL="0" algn="l" defTabSz="914400" rtl="0" eaLnBrk="1" fontAlgn="t" latinLnBrk="0" hangingPunct="1"/>
                      <a:r>
                        <a:rPr lang="en-US" sz="1200" kern="1200" dirty="0">
                          <a:solidFill>
                            <a:schemeClr val="tx1"/>
                          </a:solidFill>
                          <a:effectLst/>
                        </a:rPr>
                        <a:t>cmn_location</a:t>
                      </a:r>
                      <a:endParaRPr lang="en-US" sz="1200" kern="1200" dirty="0">
                        <a:solidFill>
                          <a:schemeClr val="tx1"/>
                        </a:solidFill>
                        <a:effectLst/>
                        <a:latin typeface="+mn-lt"/>
                        <a:ea typeface="+mn-ea"/>
                        <a:cs typeface="+mn-cs"/>
                      </a:endParaRPr>
                    </a:p>
                  </a:txBody>
                  <a:tcPr/>
                </a:tc>
                <a:tc>
                  <a:txBody>
                    <a:bodyPr/>
                    <a:lstStyle/>
                    <a:p>
                      <a:pPr marL="0" algn="l" defTabSz="914400" rtl="0" eaLnBrk="1" fontAlgn="t" latinLnBrk="0" hangingPunct="1"/>
                      <a:r>
                        <a:rPr lang="en-GB" sz="1200" kern="1200" dirty="0">
                          <a:solidFill>
                            <a:schemeClr val="tx1"/>
                          </a:solidFill>
                          <a:effectLst/>
                        </a:rPr>
                        <a:t>Location</a:t>
                      </a:r>
                      <a:endParaRPr lang="en-US" sz="1200" kern="1200" dirty="0">
                        <a:solidFill>
                          <a:schemeClr val="tx1"/>
                        </a:solidFill>
                        <a:effectLst/>
                        <a:latin typeface="+mn-lt"/>
                        <a:ea typeface="+mn-ea"/>
                        <a:cs typeface="+mn-cs"/>
                      </a:endParaRPr>
                    </a:p>
                  </a:txBody>
                  <a:tcPr/>
                </a:tc>
                <a:tc>
                  <a:txBody>
                    <a:bodyPr/>
                    <a:lstStyle/>
                    <a:p>
                      <a:pPr marL="0" algn="l" defTabSz="914400" rtl="0" eaLnBrk="1" fontAlgn="t" latinLnBrk="0" hangingPunct="1"/>
                      <a:r>
                        <a:rPr lang="en-GB" sz="1200" kern="1200" dirty="0">
                          <a:solidFill>
                            <a:schemeClr val="tx1"/>
                          </a:solidFill>
                          <a:effectLst/>
                        </a:rPr>
                        <a:t>Includes location data such as; Region, Country, State, City, Site, Building/Structure, Floor, Room</a:t>
                      </a:r>
                      <a:endParaRPr lang="en-US" sz="1200" kern="1200" dirty="0">
                        <a:solidFill>
                          <a:schemeClr val="tx1"/>
                        </a:solidFill>
                        <a:effectLst/>
                        <a:latin typeface="+mn-lt"/>
                        <a:ea typeface="+mn-ea"/>
                        <a:cs typeface="+mn-cs"/>
                      </a:endParaRPr>
                    </a:p>
                  </a:txBody>
                  <a:tcPr/>
                </a:tc>
                <a:extLst>
                  <a:ext uri="{0D108BD9-81ED-4DB2-BD59-A6C34878D82A}">
                    <a16:rowId xmlns:a16="http://schemas.microsoft.com/office/drawing/2014/main" val="729945488"/>
                  </a:ext>
                </a:extLst>
              </a:tr>
              <a:tr h="501780">
                <a:tc>
                  <a:txBody>
                    <a:bodyPr/>
                    <a:lstStyle/>
                    <a:p>
                      <a:pPr fontAlgn="t"/>
                      <a:r>
                        <a:rPr lang="en-US" sz="1200" dirty="0">
                          <a:effectLst/>
                        </a:rPr>
                        <a:t>cmdb_ci_business_app</a:t>
                      </a:r>
                    </a:p>
                  </a:txBody>
                  <a:tcPr marL="50800" marR="50800" marT="25400" marB="25400"/>
                </a:tc>
                <a:tc>
                  <a:txBody>
                    <a:bodyPr/>
                    <a:lstStyle/>
                    <a:p>
                      <a:pPr fontAlgn="t"/>
                      <a:r>
                        <a:rPr lang="en-US" sz="1200" dirty="0">
                          <a:effectLst/>
                        </a:rPr>
                        <a:t>Business Application</a:t>
                      </a:r>
                    </a:p>
                  </a:txBody>
                  <a:tcPr marL="50800" marR="50800" marT="25400" marB="25400"/>
                </a:tc>
                <a:tc>
                  <a:txBody>
                    <a:bodyPr/>
                    <a:lstStyle/>
                    <a:p>
                      <a:pPr fontAlgn="t"/>
                      <a:r>
                        <a:rPr lang="en-US" sz="1200" b="0" kern="1200" dirty="0">
                          <a:solidFill>
                            <a:schemeClr val="tx1"/>
                          </a:solidFill>
                          <a:effectLst/>
                        </a:rPr>
                        <a:t>A purchased or internally developed application.</a:t>
                      </a:r>
                      <a:endParaRPr lang="en-US" sz="1200" dirty="0">
                        <a:effectLst/>
                      </a:endParaRPr>
                    </a:p>
                  </a:txBody>
                  <a:tcPr marL="50800" marR="50800" marT="25400" marB="25400"/>
                </a:tc>
                <a:extLst>
                  <a:ext uri="{0D108BD9-81ED-4DB2-BD59-A6C34878D82A}">
                    <a16:rowId xmlns:a16="http://schemas.microsoft.com/office/drawing/2014/main" val="106927923"/>
                  </a:ext>
                </a:extLst>
              </a:tr>
              <a:tr h="501780">
                <a:tc>
                  <a:txBody>
                    <a:bodyPr/>
                    <a:lstStyle/>
                    <a:p>
                      <a:pPr fontAlgn="t"/>
                      <a:r>
                        <a:rPr lang="en-US" sz="1200" dirty="0">
                          <a:effectLst/>
                        </a:rPr>
                        <a:t>cmdb_ci_business_process</a:t>
                      </a:r>
                    </a:p>
                  </a:txBody>
                  <a:tcPr marL="50800" marR="50800" marT="25400" marB="25400"/>
                </a:tc>
                <a:tc>
                  <a:txBody>
                    <a:bodyPr/>
                    <a:lstStyle/>
                    <a:p>
                      <a:pPr fontAlgn="t"/>
                      <a:r>
                        <a:rPr lang="en-US" sz="1200" dirty="0">
                          <a:effectLst/>
                        </a:rPr>
                        <a:t>Business Process</a:t>
                      </a:r>
                    </a:p>
                  </a:txBody>
                  <a:tcPr marL="50800" marR="50800" marT="25400" marB="25400"/>
                </a:tc>
                <a:tc>
                  <a:txBody>
                    <a:bodyPr/>
                    <a:lstStyle/>
                    <a:p>
                      <a:pPr fontAlgn="t"/>
                      <a:r>
                        <a:rPr lang="en-US" sz="1200" dirty="0">
                          <a:effectLst/>
                        </a:rPr>
                        <a:t>A process that is owned and carried out by the business and contributes to the delivery of a product or business service.</a:t>
                      </a:r>
                    </a:p>
                  </a:txBody>
                  <a:tcPr marL="50800" marR="50800" marT="25400" marB="25400"/>
                </a:tc>
                <a:extLst>
                  <a:ext uri="{0D108BD9-81ED-4DB2-BD59-A6C34878D82A}">
                    <a16:rowId xmlns:a16="http://schemas.microsoft.com/office/drawing/2014/main" val="1676971246"/>
                  </a:ext>
                </a:extLst>
              </a:tr>
              <a:tr h="501780">
                <a:tc>
                  <a:txBody>
                    <a:bodyPr/>
                    <a:lstStyle/>
                    <a:p>
                      <a:pPr fontAlgn="t"/>
                      <a:r>
                        <a:rPr lang="en-US" sz="1200" kern="1200" dirty="0">
                          <a:solidFill>
                            <a:schemeClr val="tx1"/>
                          </a:solidFill>
                          <a:effectLst/>
                        </a:rPr>
                        <a:t>cmdb_ci_service</a:t>
                      </a:r>
                      <a:endParaRPr lang="en-US" sz="1200" kern="1200" dirty="0">
                        <a:solidFill>
                          <a:schemeClr val="tx1"/>
                        </a:solidFill>
                        <a:effectLst/>
                        <a:latin typeface="+mn-lt"/>
                        <a:ea typeface="+mn-ea"/>
                        <a:cs typeface="+mn-cs"/>
                      </a:endParaRPr>
                    </a:p>
                  </a:txBody>
                  <a:tcPr marL="50800" marR="50800" marT="25400" marB="25400"/>
                </a:tc>
                <a:tc>
                  <a:txBody>
                    <a:bodyPr/>
                    <a:lstStyle/>
                    <a:p>
                      <a:pPr fontAlgn="t"/>
                      <a:r>
                        <a:rPr lang="en-US" sz="1200" kern="1200" dirty="0">
                          <a:solidFill>
                            <a:schemeClr val="tx1"/>
                          </a:solidFill>
                          <a:effectLst/>
                        </a:rPr>
                        <a:t>Business Service</a:t>
                      </a:r>
                      <a:endParaRPr lang="en-US" sz="1200" kern="1200" dirty="0">
                        <a:solidFill>
                          <a:schemeClr val="tx1"/>
                        </a:solidFill>
                        <a:effectLst/>
                        <a:latin typeface="+mn-lt"/>
                        <a:ea typeface="+mn-ea"/>
                        <a:cs typeface="+mn-cs"/>
                      </a:endParaRPr>
                    </a:p>
                  </a:txBody>
                  <a:tcPr marL="50800" marR="50800" marT="25400" marB="25400"/>
                </a:tc>
                <a:tc>
                  <a:txBody>
                    <a:bodyPr/>
                    <a:lstStyle/>
                    <a:p>
                      <a:pPr fontAlgn="t"/>
                      <a:r>
                        <a:rPr lang="en-US" sz="1200" kern="1200" dirty="0">
                          <a:solidFill>
                            <a:schemeClr val="tx1"/>
                          </a:solidFill>
                          <a:effectLst/>
                        </a:rPr>
                        <a:t>IT Service that directly supports a Business Process (ITIL).</a:t>
                      </a:r>
                      <a:endParaRPr lang="en-US" sz="1200" kern="1200" dirty="0">
                        <a:solidFill>
                          <a:schemeClr val="tx1"/>
                        </a:solidFill>
                        <a:effectLst/>
                        <a:latin typeface="+mn-lt"/>
                        <a:ea typeface="+mn-ea"/>
                        <a:cs typeface="+mn-cs"/>
                      </a:endParaRPr>
                    </a:p>
                  </a:txBody>
                  <a:tcPr marL="50800" marR="50800" marT="25400" marB="25400"/>
                </a:tc>
                <a:extLst>
                  <a:ext uri="{0D108BD9-81ED-4DB2-BD59-A6C34878D82A}">
                    <a16:rowId xmlns:a16="http://schemas.microsoft.com/office/drawing/2014/main" val="2928767671"/>
                  </a:ext>
                </a:extLst>
              </a:tr>
              <a:tr h="501780">
                <a:tc>
                  <a:txBody>
                    <a:bodyPr/>
                    <a:lstStyle/>
                    <a:p>
                      <a:pPr fontAlgn="t"/>
                      <a:r>
                        <a:rPr lang="en-US" sz="1200" kern="1200" dirty="0">
                          <a:solidFill>
                            <a:schemeClr val="tx1"/>
                          </a:solidFill>
                          <a:effectLst/>
                        </a:rPr>
                        <a:t>cmdb_ci_datacenter</a:t>
                      </a:r>
                      <a:endParaRPr lang="en-US" sz="1200" kern="1200" dirty="0">
                        <a:solidFill>
                          <a:schemeClr val="tx1"/>
                        </a:solidFill>
                        <a:effectLst/>
                        <a:latin typeface="+mn-lt"/>
                        <a:ea typeface="+mn-ea"/>
                        <a:cs typeface="+mn-cs"/>
                      </a:endParaRPr>
                    </a:p>
                  </a:txBody>
                  <a:tcPr marL="50800" marR="50800" marT="25400" marB="25400"/>
                </a:tc>
                <a:tc>
                  <a:txBody>
                    <a:bodyPr/>
                    <a:lstStyle/>
                    <a:p>
                      <a:pPr fontAlgn="t"/>
                      <a:r>
                        <a:rPr lang="en-US" sz="1200" kern="1200" dirty="0">
                          <a:solidFill>
                            <a:schemeClr val="tx1"/>
                          </a:solidFill>
                          <a:effectLst/>
                        </a:rPr>
                        <a:t>Data Center</a:t>
                      </a:r>
                      <a:endParaRPr lang="en-US" sz="1200" kern="1200" dirty="0">
                        <a:solidFill>
                          <a:schemeClr val="tx1"/>
                        </a:solidFill>
                        <a:effectLst/>
                        <a:latin typeface="+mn-lt"/>
                        <a:ea typeface="+mn-ea"/>
                        <a:cs typeface="+mn-cs"/>
                      </a:endParaRPr>
                    </a:p>
                  </a:txBody>
                  <a:tcPr marL="50800" marR="50800" marT="25400" marB="25400"/>
                </a:tc>
                <a:tc>
                  <a:txBody>
                    <a:bodyPr/>
                    <a:lstStyle/>
                    <a:p>
                      <a:pPr fontAlgn="t"/>
                      <a:r>
                        <a:rPr lang="en-US" sz="1200" kern="1200" dirty="0">
                          <a:solidFill>
                            <a:schemeClr val="tx1"/>
                          </a:solidFill>
                          <a:effectLst/>
                        </a:rPr>
                        <a:t>Facility used to house computer systems and associated components, such as telecommunications and storage systems.</a:t>
                      </a:r>
                      <a:endParaRPr lang="en-US" sz="1200" kern="1200" dirty="0">
                        <a:solidFill>
                          <a:schemeClr val="tx1"/>
                        </a:solidFill>
                        <a:effectLst/>
                        <a:latin typeface="+mn-lt"/>
                        <a:ea typeface="+mn-ea"/>
                        <a:cs typeface="+mn-cs"/>
                      </a:endParaRPr>
                    </a:p>
                  </a:txBody>
                  <a:tcPr marL="50800" marR="50800" marT="25400" marB="25400"/>
                </a:tc>
                <a:extLst>
                  <a:ext uri="{0D108BD9-81ED-4DB2-BD59-A6C34878D82A}">
                    <a16:rowId xmlns:a16="http://schemas.microsoft.com/office/drawing/2014/main" val="77330290"/>
                  </a:ext>
                </a:extLst>
              </a:tr>
            </a:tbl>
          </a:graphicData>
        </a:graphic>
      </p:graphicFrame>
      <p:sp>
        <p:nvSpPr>
          <p:cNvPr id="6" name="TextBox 5">
            <a:extLst>
              <a:ext uri="{FF2B5EF4-FFF2-40B4-BE49-F238E27FC236}">
                <a16:creationId xmlns:a16="http://schemas.microsoft.com/office/drawing/2014/main" id="{C7FDB81B-50CE-CFB7-E4E2-03B8A4340AD4}"/>
              </a:ext>
            </a:extLst>
          </p:cNvPr>
          <p:cNvSpPr txBox="1"/>
          <p:nvPr/>
        </p:nvSpPr>
        <p:spPr>
          <a:xfrm>
            <a:off x="433198" y="885662"/>
            <a:ext cx="10759215" cy="338554"/>
          </a:xfrm>
          <a:prstGeom prst="rect">
            <a:avLst/>
          </a:prstGeom>
          <a:noFill/>
        </p:spPr>
        <p:txBody>
          <a:bodyPr wrap="square" lIns="91440" tIns="45720" rIns="91440" bIns="45720" anchor="t">
            <a:spAutoFit/>
          </a:bodyPr>
          <a:lstStyle/>
          <a:p>
            <a:pPr>
              <a:defRPr/>
            </a:pP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Example tables where organization data should be entered / </a:t>
            </a:r>
            <a:r>
              <a:rPr lang="en-US" sz="1600" dirty="0">
                <a:solidFill>
                  <a:srgbClr val="000000"/>
                </a:solidFill>
                <a:latin typeface="Century Gothic" panose="020F0302020204030204"/>
              </a:rPr>
              <a:t>uploaded:</a:t>
            </a:r>
            <a:endParaRPr lang="en-US" sz="1600" dirty="0"/>
          </a:p>
        </p:txBody>
      </p:sp>
      <p:sp>
        <p:nvSpPr>
          <p:cNvPr id="3" name="Star: 7 Points 2">
            <a:extLst>
              <a:ext uri="{FF2B5EF4-FFF2-40B4-BE49-F238E27FC236}">
                <a16:creationId xmlns:a16="http://schemas.microsoft.com/office/drawing/2014/main" id="{F94338ED-D63F-5367-B367-89830A9ECE7B}"/>
              </a:ext>
            </a:extLst>
          </p:cNvPr>
          <p:cNvSpPr/>
          <p:nvPr/>
        </p:nvSpPr>
        <p:spPr>
          <a:xfrm>
            <a:off x="9285710" y="1224216"/>
            <a:ext cx="2595471" cy="1910208"/>
          </a:xfrm>
          <a:prstGeom prst="star7">
            <a:avLst/>
          </a:prstGeom>
          <a:solidFill>
            <a:schemeClr val="tx2"/>
          </a:solidFill>
          <a:ln>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400" b="1" dirty="0">
              <a:solidFill>
                <a:schemeClr val="bg1"/>
              </a:solidFill>
            </a:endParaRPr>
          </a:p>
          <a:p>
            <a:pPr algn="ctr"/>
            <a:r>
              <a:rPr lang="en-GB" sz="1400" b="1" dirty="0">
                <a:solidFill>
                  <a:schemeClr val="bg1"/>
                </a:solidFill>
              </a:rPr>
              <a:t>Best Practice: </a:t>
            </a:r>
            <a:r>
              <a:rPr lang="en-GB" sz="1400" dirty="0">
                <a:solidFill>
                  <a:schemeClr val="bg1"/>
                </a:solidFill>
              </a:rPr>
              <a:t>Use these tables as the single source of truth for entity data</a:t>
            </a:r>
          </a:p>
        </p:txBody>
      </p:sp>
      <p:sp>
        <p:nvSpPr>
          <p:cNvPr id="18" name="TextBox 17">
            <a:extLst>
              <a:ext uri="{FF2B5EF4-FFF2-40B4-BE49-F238E27FC236}">
                <a16:creationId xmlns:a16="http://schemas.microsoft.com/office/drawing/2014/main" id="{92843DE7-93F2-2B5F-503D-460A9D699EA4}"/>
              </a:ext>
            </a:extLst>
          </p:cNvPr>
          <p:cNvSpPr txBox="1"/>
          <p:nvPr/>
        </p:nvSpPr>
        <p:spPr>
          <a:xfrm>
            <a:off x="8635210" y="448116"/>
            <a:ext cx="3018805" cy="776100"/>
          </a:xfrm>
          <a:prstGeom prst="rect">
            <a:avLst/>
          </a:prstGeom>
          <a:solidFill>
            <a:schemeClr val="bg1">
              <a:lumMod val="85000"/>
            </a:schemeClr>
          </a:solid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More information on ServiceNow’s common service data model is available </a:t>
            </a: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hlinkClick r:id="rId3"/>
              </a:rPr>
              <a:t>here</a:t>
            </a:r>
            <a:r>
              <a:rPr kumimoji="0" lang="en-GB" sz="1400" b="0" i="0" u="none" strike="noStrike" kern="1200" cap="none" spc="0" normalizeH="0" baseline="0" noProof="0" dirty="0">
                <a:ln>
                  <a:noFill/>
                </a:ln>
                <a:solidFill>
                  <a:srgbClr val="000000"/>
                </a:solidFill>
                <a:effectLst/>
                <a:uLnTx/>
                <a:uFillTx/>
                <a:latin typeface="Century Gothic" panose="020F0302020204030204"/>
                <a:ea typeface="+mn-ea"/>
                <a:cs typeface="+mn-cs"/>
              </a:rPr>
              <a:t>.</a:t>
            </a:r>
            <a:endParaRPr kumimoji="0" lang="en-US" sz="14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009548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949AE4-A1DA-CB39-DB1C-8DF353630A00}"/>
              </a:ext>
            </a:extLst>
          </p:cNvPr>
          <p:cNvSpPr/>
          <p:nvPr/>
        </p:nvSpPr>
        <p:spPr>
          <a:xfrm>
            <a:off x="3900942" y="4930768"/>
            <a:ext cx="6936827" cy="1013998"/>
          </a:xfrm>
          <a:prstGeom prst="rect">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 name="Rectangle 5">
            <a:extLst>
              <a:ext uri="{FF2B5EF4-FFF2-40B4-BE49-F238E27FC236}">
                <a16:creationId xmlns:a16="http://schemas.microsoft.com/office/drawing/2014/main" id="{FF06582D-168B-B88F-7F28-CDB386301EAB}"/>
              </a:ext>
            </a:extLst>
          </p:cNvPr>
          <p:cNvSpPr/>
          <p:nvPr/>
        </p:nvSpPr>
        <p:spPr>
          <a:xfrm>
            <a:off x="3900941" y="3719492"/>
            <a:ext cx="6936827" cy="1013998"/>
          </a:xfrm>
          <a:prstGeom prst="rect">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86ED78">
                  <a:lumMod val="20000"/>
                  <a:lumOff val="80000"/>
                </a:srgbClr>
              </a:solidFill>
              <a:effectLst/>
              <a:uLnTx/>
              <a:uFillTx/>
              <a:latin typeface="Century Gothic" panose="020F0302020204030204"/>
              <a:ea typeface="+mn-ea"/>
              <a:cs typeface="+mn-cs"/>
            </a:endParaRPr>
          </a:p>
        </p:txBody>
      </p:sp>
      <p:sp>
        <p:nvSpPr>
          <p:cNvPr id="7" name="Rectangle 6">
            <a:extLst>
              <a:ext uri="{FF2B5EF4-FFF2-40B4-BE49-F238E27FC236}">
                <a16:creationId xmlns:a16="http://schemas.microsoft.com/office/drawing/2014/main" id="{EA18D10B-C98F-E3D6-83A3-CF2DB94A4570}"/>
              </a:ext>
            </a:extLst>
          </p:cNvPr>
          <p:cNvSpPr/>
          <p:nvPr/>
        </p:nvSpPr>
        <p:spPr>
          <a:xfrm>
            <a:off x="3891003" y="2508216"/>
            <a:ext cx="6936827" cy="1013998"/>
          </a:xfrm>
          <a:prstGeom prst="rect">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Title 1">
            <a:extLst>
              <a:ext uri="{FF2B5EF4-FFF2-40B4-BE49-F238E27FC236}">
                <a16:creationId xmlns:a16="http://schemas.microsoft.com/office/drawing/2014/main" id="{58DA840A-52CA-0232-91E1-5D9AB0286364}"/>
              </a:ext>
            </a:extLst>
          </p:cNvPr>
          <p:cNvSpPr>
            <a:spLocks noGrp="1"/>
          </p:cNvSpPr>
          <p:nvPr>
            <p:ph type="title"/>
          </p:nvPr>
        </p:nvSpPr>
        <p:spPr>
          <a:xfrm>
            <a:off x="449251" y="332346"/>
            <a:ext cx="11188711" cy="1242183"/>
          </a:xfrm>
        </p:spPr>
        <p:txBody>
          <a:bodyPr/>
          <a:lstStyle/>
          <a:p>
            <a:r>
              <a:rPr lang="en-GB" dirty="0"/>
              <a:t>Example</a:t>
            </a:r>
            <a:br>
              <a:rPr lang="en-GB" dirty="0"/>
            </a:br>
            <a:r>
              <a:rPr lang="en-GB" sz="1600" b="0" dirty="0"/>
              <a:t>As a  GRC Program Administrator, I want to document all processes in the organization so that process / risk owners can assess the risk.</a:t>
            </a:r>
            <a:endParaRPr lang="en-US" dirty="0"/>
          </a:p>
        </p:txBody>
      </p:sp>
      <p:sp>
        <p:nvSpPr>
          <p:cNvPr id="9" name="Rectangle: Rounded Corners 20">
            <a:extLst>
              <a:ext uri="{FF2B5EF4-FFF2-40B4-BE49-F238E27FC236}">
                <a16:creationId xmlns:a16="http://schemas.microsoft.com/office/drawing/2014/main" id="{DC7A6523-6274-14D3-6DC3-896081D37BA2}"/>
              </a:ext>
            </a:extLst>
          </p:cNvPr>
          <p:cNvSpPr/>
          <p:nvPr/>
        </p:nvSpPr>
        <p:spPr>
          <a:xfrm>
            <a:off x="3900942" y="1740900"/>
            <a:ext cx="6926888" cy="505229"/>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tx1"/>
                </a:solidFill>
                <a:effectLst/>
                <a:uLnTx/>
                <a:uFillTx/>
                <a:latin typeface="Century Gothic" panose="020F0302020204030204"/>
                <a:ea typeface="+mn-ea"/>
                <a:cs typeface="+mn-cs"/>
              </a:rPr>
              <a:t>Entity Class: </a:t>
            </a:r>
            <a:r>
              <a:rPr kumimoji="0" lang="en-GB" sz="1600" b="0" i="0" u="none" strike="noStrike" kern="1200" cap="none" spc="0" normalizeH="0" baseline="0" noProof="0" dirty="0">
                <a:ln>
                  <a:noFill/>
                </a:ln>
                <a:solidFill>
                  <a:schemeClr val="tx1"/>
                </a:solidFill>
                <a:effectLst/>
                <a:uLnTx/>
                <a:uFillTx/>
                <a:latin typeface="Century Gothic" panose="020F0302020204030204"/>
                <a:ea typeface="+mn-ea"/>
                <a:cs typeface="+mn-cs"/>
              </a:rPr>
              <a:t>Processes</a:t>
            </a:r>
          </a:p>
        </p:txBody>
      </p:sp>
      <p:sp>
        <p:nvSpPr>
          <p:cNvPr id="10" name="Rectangle: Rounded Corners 25">
            <a:extLst>
              <a:ext uri="{FF2B5EF4-FFF2-40B4-BE49-F238E27FC236}">
                <a16:creationId xmlns:a16="http://schemas.microsoft.com/office/drawing/2014/main" id="{9D97E1AA-61AB-9471-D538-6856580D077D}"/>
              </a:ext>
            </a:extLst>
          </p:cNvPr>
          <p:cNvSpPr/>
          <p:nvPr/>
        </p:nvSpPr>
        <p:spPr>
          <a:xfrm>
            <a:off x="3997444" y="2617613"/>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Recruitment</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1" name="Rectangle: Rounded Corners 33">
            <a:extLst>
              <a:ext uri="{FF2B5EF4-FFF2-40B4-BE49-F238E27FC236}">
                <a16:creationId xmlns:a16="http://schemas.microsoft.com/office/drawing/2014/main" id="{9498E7B0-8E7A-7537-3EC5-840D9B6DE9E6}"/>
              </a:ext>
            </a:extLst>
          </p:cNvPr>
          <p:cNvSpPr/>
          <p:nvPr/>
        </p:nvSpPr>
        <p:spPr>
          <a:xfrm>
            <a:off x="5767805" y="2617612"/>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Onboarding</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2" name="Rectangle: Rounded Corners 34">
            <a:extLst>
              <a:ext uri="{FF2B5EF4-FFF2-40B4-BE49-F238E27FC236}">
                <a16:creationId xmlns:a16="http://schemas.microsoft.com/office/drawing/2014/main" id="{0A425586-54B6-C940-5C16-9F9F8917BD53}"/>
              </a:ext>
            </a:extLst>
          </p:cNvPr>
          <p:cNvSpPr/>
          <p:nvPr/>
        </p:nvSpPr>
        <p:spPr>
          <a:xfrm>
            <a:off x="7538166" y="2617613"/>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HR Compliance</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3" name="Rectangle: Rounded Corners 35">
            <a:extLst>
              <a:ext uri="{FF2B5EF4-FFF2-40B4-BE49-F238E27FC236}">
                <a16:creationId xmlns:a16="http://schemas.microsoft.com/office/drawing/2014/main" id="{D96AE8C1-5FC0-8982-4A2D-775CC123C1CD}"/>
              </a:ext>
            </a:extLst>
          </p:cNvPr>
          <p:cNvSpPr/>
          <p:nvPr/>
        </p:nvSpPr>
        <p:spPr>
          <a:xfrm>
            <a:off x="9308527" y="2617611"/>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rPr>
              <a:t>Learning &amp; Development</a:t>
            </a:r>
            <a:endParaRPr kumimoji="0" lang="en-GB" sz="12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4" name="Rectangle: Rounded Corners 36">
            <a:extLst>
              <a:ext uri="{FF2B5EF4-FFF2-40B4-BE49-F238E27FC236}">
                <a16:creationId xmlns:a16="http://schemas.microsoft.com/office/drawing/2014/main" id="{CFC8D495-67DB-79EA-4879-FBBB0DE24C65}"/>
              </a:ext>
            </a:extLst>
          </p:cNvPr>
          <p:cNvSpPr/>
          <p:nvPr/>
        </p:nvSpPr>
        <p:spPr>
          <a:xfrm>
            <a:off x="3997443" y="3842068"/>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Procurement</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5" name="Rectangle: Rounded Corners 37">
            <a:extLst>
              <a:ext uri="{FF2B5EF4-FFF2-40B4-BE49-F238E27FC236}">
                <a16:creationId xmlns:a16="http://schemas.microsoft.com/office/drawing/2014/main" id="{7D634D7B-2117-B7B4-0723-4DE6F5A8FCD0}"/>
              </a:ext>
            </a:extLst>
          </p:cNvPr>
          <p:cNvSpPr/>
          <p:nvPr/>
        </p:nvSpPr>
        <p:spPr>
          <a:xfrm>
            <a:off x="5767805" y="3842068"/>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Product / Service Quality</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6" name="Rectangle: Rounded Corners 38">
            <a:extLst>
              <a:ext uri="{FF2B5EF4-FFF2-40B4-BE49-F238E27FC236}">
                <a16:creationId xmlns:a16="http://schemas.microsoft.com/office/drawing/2014/main" id="{FF3A25D8-3CA3-1288-E8FB-C650C192D79A}"/>
              </a:ext>
            </a:extLst>
          </p:cNvPr>
          <p:cNvSpPr/>
          <p:nvPr/>
        </p:nvSpPr>
        <p:spPr>
          <a:xfrm>
            <a:off x="7538166" y="3842068"/>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Product / Service Delivery</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7" name="Rectangle: Rounded Corners 39">
            <a:extLst>
              <a:ext uri="{FF2B5EF4-FFF2-40B4-BE49-F238E27FC236}">
                <a16:creationId xmlns:a16="http://schemas.microsoft.com/office/drawing/2014/main" id="{193E9D7E-1383-72BF-D389-870C1E41D128}"/>
              </a:ext>
            </a:extLst>
          </p:cNvPr>
          <p:cNvSpPr/>
          <p:nvPr/>
        </p:nvSpPr>
        <p:spPr>
          <a:xfrm>
            <a:off x="9308526" y="3842068"/>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Market Research</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8" name="Rectangle: Rounded Corners 40">
            <a:extLst>
              <a:ext uri="{FF2B5EF4-FFF2-40B4-BE49-F238E27FC236}">
                <a16:creationId xmlns:a16="http://schemas.microsoft.com/office/drawing/2014/main" id="{8D916FB1-0A04-8E35-DF20-08970A2F89EF}"/>
              </a:ext>
            </a:extLst>
          </p:cNvPr>
          <p:cNvSpPr/>
          <p:nvPr/>
        </p:nvSpPr>
        <p:spPr>
          <a:xfrm>
            <a:off x="3997443" y="5066523"/>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Revenue</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19" name="Rectangle: Rounded Corners 41">
            <a:extLst>
              <a:ext uri="{FF2B5EF4-FFF2-40B4-BE49-F238E27FC236}">
                <a16:creationId xmlns:a16="http://schemas.microsoft.com/office/drawing/2014/main" id="{7F1DAD33-E322-2A2A-B8E0-F0EB761B35E4}"/>
              </a:ext>
            </a:extLst>
          </p:cNvPr>
          <p:cNvSpPr/>
          <p:nvPr/>
        </p:nvSpPr>
        <p:spPr>
          <a:xfrm>
            <a:off x="5767805" y="5066523"/>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Payroll</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0" name="Rectangle: Rounded Corners 42">
            <a:extLst>
              <a:ext uri="{FF2B5EF4-FFF2-40B4-BE49-F238E27FC236}">
                <a16:creationId xmlns:a16="http://schemas.microsoft.com/office/drawing/2014/main" id="{FBCDC8B9-3CD2-ECFE-6E9F-AA8E35BDFF4C}"/>
              </a:ext>
            </a:extLst>
          </p:cNvPr>
          <p:cNvSpPr/>
          <p:nvPr/>
        </p:nvSpPr>
        <p:spPr>
          <a:xfrm>
            <a:off x="7538166" y="5066523"/>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Tax</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2" name="Rectangle: Rounded Corners 43">
            <a:extLst>
              <a:ext uri="{FF2B5EF4-FFF2-40B4-BE49-F238E27FC236}">
                <a16:creationId xmlns:a16="http://schemas.microsoft.com/office/drawing/2014/main" id="{1487F6CB-2C73-C750-E8FC-6516678661CB}"/>
              </a:ext>
            </a:extLst>
          </p:cNvPr>
          <p:cNvSpPr/>
          <p:nvPr/>
        </p:nvSpPr>
        <p:spPr>
          <a:xfrm>
            <a:off x="9308527" y="5066523"/>
            <a:ext cx="1395966" cy="768847"/>
          </a:xfrm>
          <a:prstGeom prst="round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rgbClr val="FFFFFF"/>
                </a:solidFill>
                <a:effectLst/>
                <a:uLnTx/>
                <a:uFillTx/>
                <a:latin typeface="Century Gothic" panose="020F0302020204030204"/>
                <a:ea typeface="+mn-ea"/>
                <a:cs typeface="+mn-cs"/>
              </a:rPr>
              <a:t>Accounts</a:t>
            </a:r>
            <a:endParaRPr kumimoji="0" lang="en-US" sz="13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3" name="TextBox 22">
            <a:extLst>
              <a:ext uri="{FF2B5EF4-FFF2-40B4-BE49-F238E27FC236}">
                <a16:creationId xmlns:a16="http://schemas.microsoft.com/office/drawing/2014/main" id="{2B18938C-D03A-A3D2-BAAA-3348111B7738}"/>
              </a:ext>
            </a:extLst>
          </p:cNvPr>
          <p:cNvSpPr txBox="1"/>
          <p:nvPr/>
        </p:nvSpPr>
        <p:spPr>
          <a:xfrm>
            <a:off x="8625342" y="2884976"/>
            <a:ext cx="914400" cy="914400"/>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4" name="TextBox 23">
            <a:extLst>
              <a:ext uri="{FF2B5EF4-FFF2-40B4-BE49-F238E27FC236}">
                <a16:creationId xmlns:a16="http://schemas.microsoft.com/office/drawing/2014/main" id="{0A727E5F-AC35-4703-FE0B-E188C7378DF5}"/>
              </a:ext>
            </a:extLst>
          </p:cNvPr>
          <p:cNvSpPr txBox="1"/>
          <p:nvPr/>
        </p:nvSpPr>
        <p:spPr>
          <a:xfrm rot="5400000">
            <a:off x="10942656" y="4173708"/>
            <a:ext cx="1022749" cy="367862"/>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Entities</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5" name="Left Brace 24">
            <a:extLst>
              <a:ext uri="{FF2B5EF4-FFF2-40B4-BE49-F238E27FC236}">
                <a16:creationId xmlns:a16="http://schemas.microsoft.com/office/drawing/2014/main" id="{3C7006CE-9A63-87B0-1853-586CD1ADEA03}"/>
              </a:ext>
            </a:extLst>
          </p:cNvPr>
          <p:cNvSpPr/>
          <p:nvPr/>
        </p:nvSpPr>
        <p:spPr>
          <a:xfrm rot="10800000">
            <a:off x="11078886" y="2560441"/>
            <a:ext cx="183932" cy="343655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30" name="Rectangle: Rounded Corners 26">
            <a:extLst>
              <a:ext uri="{FF2B5EF4-FFF2-40B4-BE49-F238E27FC236}">
                <a16:creationId xmlns:a16="http://schemas.microsoft.com/office/drawing/2014/main" id="{868B34B7-654C-85C7-E1DD-69C8069AA3F6}"/>
              </a:ext>
            </a:extLst>
          </p:cNvPr>
          <p:cNvSpPr/>
          <p:nvPr/>
        </p:nvSpPr>
        <p:spPr>
          <a:xfrm>
            <a:off x="546100" y="2578311"/>
            <a:ext cx="3183064" cy="857554"/>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Entity Type: </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HR Processes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Table</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 cmdb_ci_business_process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Filter</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 Parent is HR</a:t>
            </a: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 </a:t>
            </a:r>
            <a:endParaRPr kumimoji="0" lang="en-US" sz="1300" b="1"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sp>
        <p:nvSpPr>
          <p:cNvPr id="31" name="Rectangle: Rounded Corners 27">
            <a:extLst>
              <a:ext uri="{FF2B5EF4-FFF2-40B4-BE49-F238E27FC236}">
                <a16:creationId xmlns:a16="http://schemas.microsoft.com/office/drawing/2014/main" id="{D4FEBDFE-58DA-F82D-8BA3-5D48FC7EAA14}"/>
              </a:ext>
            </a:extLst>
          </p:cNvPr>
          <p:cNvSpPr/>
          <p:nvPr/>
        </p:nvSpPr>
        <p:spPr>
          <a:xfrm>
            <a:off x="546100" y="3801456"/>
            <a:ext cx="3183064" cy="857554"/>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Entity Type: </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Operations Processes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Table</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 cmdb_ci_business_process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Filter</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 Parent is Operations</a:t>
            </a: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 </a:t>
            </a:r>
            <a:endParaRPr kumimoji="0" lang="en-US" sz="1300" b="1"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sp>
        <p:nvSpPr>
          <p:cNvPr id="32" name="Rectangle: Rounded Corners 28">
            <a:extLst>
              <a:ext uri="{FF2B5EF4-FFF2-40B4-BE49-F238E27FC236}">
                <a16:creationId xmlns:a16="http://schemas.microsoft.com/office/drawing/2014/main" id="{8F36B837-1E74-6707-E0EA-78DB5322A884}"/>
              </a:ext>
            </a:extLst>
          </p:cNvPr>
          <p:cNvSpPr/>
          <p:nvPr/>
        </p:nvSpPr>
        <p:spPr>
          <a:xfrm>
            <a:off x="546100" y="5007185"/>
            <a:ext cx="3183064" cy="857554"/>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Entity Type: </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Finance Processes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Table</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 cmdb_ci_business_process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Filter</a:t>
            </a:r>
            <a:r>
              <a:rPr kumimoji="0" lang="en-GB" sz="1300" b="0" i="0" u="none" strike="noStrike" kern="1200" cap="none" spc="0" normalizeH="0" baseline="0" noProof="0" dirty="0">
                <a:ln>
                  <a:noFill/>
                </a:ln>
                <a:solidFill>
                  <a:schemeClr val="tx1"/>
                </a:solidFill>
                <a:effectLst/>
                <a:uLnTx/>
                <a:uFillTx/>
                <a:latin typeface="Century Gothic" panose="020F0302020204030204"/>
                <a:ea typeface="+mn-ea"/>
                <a:cs typeface="+mn-cs"/>
              </a:rPr>
              <a:t>: Parent is Finance</a:t>
            </a:r>
            <a:r>
              <a:rPr kumimoji="0" lang="en-GB" sz="1300" b="1" i="0" u="none" strike="noStrike" kern="1200" cap="none" spc="0" normalizeH="0" baseline="0" noProof="0" dirty="0">
                <a:ln>
                  <a:noFill/>
                </a:ln>
                <a:solidFill>
                  <a:schemeClr val="tx1"/>
                </a:solidFill>
                <a:effectLst/>
                <a:uLnTx/>
                <a:uFillTx/>
                <a:latin typeface="Century Gothic" panose="020F0302020204030204"/>
                <a:ea typeface="+mn-ea"/>
                <a:cs typeface="+mn-cs"/>
              </a:rPr>
              <a:t> </a:t>
            </a:r>
            <a:endParaRPr kumimoji="0" lang="en-US" sz="1300" b="1"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4858451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B7056-3E13-EC6B-8301-4B1598297375}"/>
              </a:ext>
            </a:extLst>
          </p:cNvPr>
          <p:cNvSpPr>
            <a:spLocks noGrp="1"/>
          </p:cNvSpPr>
          <p:nvPr>
            <p:ph type="title"/>
          </p:nvPr>
        </p:nvSpPr>
        <p:spPr/>
        <p:txBody>
          <a:bodyPr/>
          <a:lstStyle/>
          <a:p>
            <a:r>
              <a:rPr lang="en-GB" dirty="0"/>
              <a:t>Entity Class</a:t>
            </a:r>
            <a:endParaRPr lang="en-US" dirty="0"/>
          </a:p>
        </p:txBody>
      </p:sp>
      <p:sp>
        <p:nvSpPr>
          <p:cNvPr id="5" name="Text Placeholder 4">
            <a:extLst>
              <a:ext uri="{FF2B5EF4-FFF2-40B4-BE49-F238E27FC236}">
                <a16:creationId xmlns:a16="http://schemas.microsoft.com/office/drawing/2014/main" id="{5822B917-CA07-A625-8CA7-BE6E9DFBD033}"/>
              </a:ext>
            </a:extLst>
          </p:cNvPr>
          <p:cNvSpPr>
            <a:spLocks noGrp="1"/>
          </p:cNvSpPr>
          <p:nvPr>
            <p:ph type="body" sz="quarter" idx="15"/>
          </p:nvPr>
        </p:nvSpPr>
        <p:spPr>
          <a:xfrm>
            <a:off x="449251" y="1010146"/>
            <a:ext cx="11188712" cy="3655943"/>
          </a:xfrm>
        </p:spPr>
        <p:txBody>
          <a:bodyPr/>
          <a:lstStyle/>
          <a:p>
            <a:pPr marL="180975" indent="-180975">
              <a:buFont typeface="Arial" panose="020B0604020202020204" pitchFamily="34" charset="0"/>
              <a:buChar char="•"/>
            </a:pPr>
            <a:r>
              <a:rPr lang="en-US" sz="1800" dirty="0"/>
              <a:t>An Entity Class is a tag and is </a:t>
            </a:r>
            <a:r>
              <a:rPr lang="en-US" sz="1800" b="1" dirty="0"/>
              <a:t>mandatory*</a:t>
            </a:r>
            <a:r>
              <a:rPr lang="en-US" sz="1800" dirty="0"/>
              <a:t> for all entities. Entity Classes are critical as they allow GRC managers to distinguish between entities and organize them meaningfully for reporting. </a:t>
            </a:r>
          </a:p>
          <a:p>
            <a:pPr marL="180975" indent="-180975">
              <a:buFont typeface="Arial" panose="020B0604020202020204" pitchFamily="34" charset="0"/>
              <a:buChar char="•"/>
            </a:pPr>
            <a:r>
              <a:rPr lang="en-US" sz="1800" dirty="0"/>
              <a:t>They serve a very different purpose to Entity Types, which are used for the </a:t>
            </a:r>
            <a:r>
              <a:rPr lang="en-US" sz="1800" u="sng" dirty="0"/>
              <a:t>creation</a:t>
            </a:r>
            <a:r>
              <a:rPr lang="en-US" sz="1800" dirty="0"/>
              <a:t> of entities and associated risks and controls in bulk.</a:t>
            </a:r>
          </a:p>
          <a:p>
            <a:pPr marL="180975" indent="-180975">
              <a:buFont typeface="Arial" panose="020B0604020202020204" pitchFamily="34" charset="0"/>
              <a:buChar char="•"/>
            </a:pPr>
            <a:r>
              <a:rPr lang="en-US" sz="1800" b="0" dirty="0"/>
              <a:t>In advanced risk, when defining the context of a R</a:t>
            </a:r>
            <a:r>
              <a:rPr lang="en-US" sz="1800" dirty="0"/>
              <a:t>isk Assessment Methodology (RAM), the applicable entity classes must be selected e.g. for an IT Risk Assessment RAM, the applicable entity classes may include;</a:t>
            </a:r>
          </a:p>
          <a:p>
            <a:pPr marL="361950" lvl="1" indent="-180975"/>
            <a:r>
              <a:rPr lang="en-US" dirty="0"/>
              <a:t>IT asset</a:t>
            </a:r>
          </a:p>
          <a:p>
            <a:pPr marL="361950" lvl="1" indent="-180975"/>
            <a:r>
              <a:rPr lang="en-US" dirty="0"/>
              <a:t>Business application</a:t>
            </a:r>
          </a:p>
          <a:p>
            <a:pPr marL="361950" lvl="1" indent="-180975"/>
            <a:r>
              <a:rPr lang="en-US" dirty="0"/>
              <a:t>Server etc.</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a:p>
            <a:r>
              <a:rPr lang="en-US" sz="1800" b="0" dirty="0"/>
              <a:t>	</a:t>
            </a:r>
            <a:endParaRPr lang="en-US" dirty="0"/>
          </a:p>
        </p:txBody>
      </p:sp>
      <p:sp>
        <p:nvSpPr>
          <p:cNvPr id="4" name="TextBox 3">
            <a:extLst>
              <a:ext uri="{FF2B5EF4-FFF2-40B4-BE49-F238E27FC236}">
                <a16:creationId xmlns:a16="http://schemas.microsoft.com/office/drawing/2014/main" id="{5BE75258-084C-F5CC-D4EC-A0A01488457E}"/>
              </a:ext>
            </a:extLst>
          </p:cNvPr>
          <p:cNvSpPr txBox="1"/>
          <p:nvPr/>
        </p:nvSpPr>
        <p:spPr>
          <a:xfrm>
            <a:off x="1595602" y="6375173"/>
            <a:ext cx="2760674" cy="342900"/>
          </a:xfrm>
          <a:prstGeom prst="rect">
            <a:avLst/>
          </a:prstGeom>
          <a:noFill/>
        </p:spPr>
        <p:txBody>
          <a:bodyPr wrap="square" lIns="91440" tIns="45720" rIns="91440" bIns="45720" rtlCol="0" anchor="t">
            <a:noAutofit/>
          </a:bodyPr>
          <a:lstStyle/>
          <a:p>
            <a:pPr>
              <a:spcBef>
                <a:spcPts val="300"/>
              </a:spcBef>
              <a:defRPr/>
            </a:pPr>
            <a:r>
              <a:rPr kumimoji="0" lang="en-GB" sz="1100" b="0" i="1" u="none" strike="noStrike" kern="1200" cap="none" spc="0" normalizeH="0" baseline="0" noProof="0" dirty="0">
                <a:ln>
                  <a:noFill/>
                </a:ln>
                <a:solidFill>
                  <a:srgbClr val="000000"/>
                </a:solidFill>
                <a:effectLst/>
                <a:uLnTx/>
                <a:uFillTx/>
                <a:latin typeface="Century Gothic" panose="020F0302020204030204"/>
                <a:ea typeface="+mn-ea"/>
                <a:cs typeface="+mn-cs"/>
              </a:rPr>
              <a:t>*from</a:t>
            </a:r>
            <a:r>
              <a:rPr lang="en-GB" sz="1100" i="1" dirty="0">
                <a:solidFill>
                  <a:srgbClr val="000000"/>
                </a:solidFill>
                <a:latin typeface="Century Gothic" panose="020F0302020204030204"/>
              </a:rPr>
              <a:t> </a:t>
            </a:r>
            <a:r>
              <a:rPr kumimoji="0" lang="en-GB" sz="1100" b="0" i="1" u="none" strike="noStrike" kern="1200" cap="none" spc="0" normalizeH="0" baseline="0" noProof="0" dirty="0">
                <a:ln>
                  <a:noFill/>
                </a:ln>
                <a:solidFill>
                  <a:srgbClr val="000000"/>
                </a:solidFill>
                <a:effectLst/>
                <a:uLnTx/>
                <a:uFillTx/>
                <a:latin typeface="Century Gothic" panose="020F0302020204030204"/>
                <a:ea typeface="+mn-ea"/>
                <a:cs typeface="+mn-cs"/>
              </a:rPr>
              <a:t>San Diego release</a:t>
            </a:r>
            <a:endParaRPr kumimoji="0" lang="en-US" sz="1100" b="0" i="1"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0" name="TextBox 9">
            <a:extLst>
              <a:ext uri="{FF2B5EF4-FFF2-40B4-BE49-F238E27FC236}">
                <a16:creationId xmlns:a16="http://schemas.microsoft.com/office/drawing/2014/main" id="{948D25B2-AECF-2155-FAD5-FEB64EB8AD2A}"/>
              </a:ext>
            </a:extLst>
          </p:cNvPr>
          <p:cNvSpPr txBox="1"/>
          <p:nvPr/>
        </p:nvSpPr>
        <p:spPr>
          <a:xfrm>
            <a:off x="7664448" y="5429250"/>
            <a:ext cx="1508127" cy="418603"/>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nvGrpSpPr>
          <p:cNvPr id="12" name="Group 11">
            <a:extLst>
              <a:ext uri="{FF2B5EF4-FFF2-40B4-BE49-F238E27FC236}">
                <a16:creationId xmlns:a16="http://schemas.microsoft.com/office/drawing/2014/main" id="{42B4CE53-BAEC-05C8-5C3E-00BC3573D93F}"/>
              </a:ext>
            </a:extLst>
          </p:cNvPr>
          <p:cNvGrpSpPr/>
          <p:nvPr/>
        </p:nvGrpSpPr>
        <p:grpSpPr>
          <a:xfrm>
            <a:off x="7897019" y="3111443"/>
            <a:ext cx="3775074" cy="2427312"/>
            <a:chOff x="7699698" y="3342528"/>
            <a:chExt cx="3898901" cy="2452175"/>
          </a:xfrm>
        </p:grpSpPr>
        <p:pic>
          <p:nvPicPr>
            <p:cNvPr id="7" name="Picture 6">
              <a:extLst>
                <a:ext uri="{FF2B5EF4-FFF2-40B4-BE49-F238E27FC236}">
                  <a16:creationId xmlns:a16="http://schemas.microsoft.com/office/drawing/2014/main" id="{54767E7A-E4CA-A722-A73A-CCCF4566E229}"/>
                </a:ext>
              </a:extLst>
            </p:cNvPr>
            <p:cNvPicPr>
              <a:picLocks noChangeAspect="1"/>
            </p:cNvPicPr>
            <p:nvPr/>
          </p:nvPicPr>
          <p:blipFill>
            <a:blip r:embed="rId3"/>
            <a:stretch>
              <a:fillRect/>
            </a:stretch>
          </p:blipFill>
          <p:spPr>
            <a:xfrm>
              <a:off x="7699698" y="3342528"/>
              <a:ext cx="3898901" cy="2452175"/>
            </a:xfrm>
            <a:prstGeom prst="rect">
              <a:avLst/>
            </a:prstGeom>
            <a:ln w="6350">
              <a:solidFill>
                <a:schemeClr val="tx1"/>
              </a:solidFill>
            </a:ln>
          </p:spPr>
        </p:pic>
        <p:sp>
          <p:nvSpPr>
            <p:cNvPr id="11" name="Rectangle 10">
              <a:extLst>
                <a:ext uri="{FF2B5EF4-FFF2-40B4-BE49-F238E27FC236}">
                  <a16:creationId xmlns:a16="http://schemas.microsoft.com/office/drawing/2014/main" id="{33B6C65C-BAE8-A66C-9202-E7DAB96CD77A}"/>
                </a:ext>
              </a:extLst>
            </p:cNvPr>
            <p:cNvSpPr/>
            <p:nvPr/>
          </p:nvSpPr>
          <p:spPr>
            <a:xfrm>
              <a:off x="7796734" y="5361782"/>
              <a:ext cx="1343025" cy="418603"/>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sp>
        <p:nvSpPr>
          <p:cNvPr id="14" name="TextBox 13">
            <a:extLst>
              <a:ext uri="{FF2B5EF4-FFF2-40B4-BE49-F238E27FC236}">
                <a16:creationId xmlns:a16="http://schemas.microsoft.com/office/drawing/2014/main" id="{C2B0C906-3BCF-B3D1-5C01-6AF179F46E15}"/>
              </a:ext>
            </a:extLst>
          </p:cNvPr>
          <p:cNvSpPr txBox="1"/>
          <p:nvPr/>
        </p:nvSpPr>
        <p:spPr>
          <a:xfrm>
            <a:off x="7561263" y="5591366"/>
            <a:ext cx="4076699" cy="600164"/>
          </a:xfrm>
          <a:prstGeom prst="rect">
            <a:avLst/>
          </a:prstGeom>
          <a:noFill/>
          <a:ln>
            <a:solidFill>
              <a:schemeClr val="tx1"/>
            </a:solidFill>
          </a:ln>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13537"/>
                </a:solidFill>
                <a:effectLst/>
                <a:uLnTx/>
                <a:uFillTx/>
                <a:latin typeface="Century Gothic" panose="020F0302020204030204"/>
                <a:ea typeface="+mn-ea"/>
                <a:cs typeface="+mn-cs"/>
              </a:rPr>
              <a:t>Once configured, the RAM becomes visible on the</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13537"/>
                </a:solidFill>
                <a:effectLst/>
                <a:uLnTx/>
                <a:uFillTx/>
                <a:latin typeface="Century Gothic" panose="020F0302020204030204"/>
                <a:ea typeface="+mn-ea"/>
                <a:cs typeface="+mn-cs"/>
              </a:rPr>
              <a:t>Entity Class details page. If linked to multiple RAMs, the</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13537"/>
                </a:solidFill>
                <a:effectLst/>
                <a:uLnTx/>
                <a:uFillTx/>
                <a:latin typeface="Century Gothic" panose="020F0302020204030204"/>
                <a:ea typeface="+mn-ea"/>
                <a:cs typeface="+mn-cs"/>
              </a:rPr>
              <a:t>primary can be selected.</a:t>
            </a:r>
          </a:p>
        </p:txBody>
      </p:sp>
      <p:sp>
        <p:nvSpPr>
          <p:cNvPr id="16" name="TextBox 15">
            <a:extLst>
              <a:ext uri="{FF2B5EF4-FFF2-40B4-BE49-F238E27FC236}">
                <a16:creationId xmlns:a16="http://schemas.microsoft.com/office/drawing/2014/main" id="{6491C435-7E74-4691-3DCD-45E39380B9A5}"/>
              </a:ext>
            </a:extLst>
          </p:cNvPr>
          <p:cNvSpPr txBox="1"/>
          <p:nvPr/>
        </p:nvSpPr>
        <p:spPr>
          <a:xfrm>
            <a:off x="449251" y="4566223"/>
            <a:ext cx="6942149" cy="1477328"/>
          </a:xfrm>
          <a:prstGeom prst="rect">
            <a:avLst/>
          </a:prstGeom>
          <a:noFill/>
        </p:spPr>
        <p:txBody>
          <a:bodyPr wrap="square" lIns="91440" tIns="45720" rIns="91440" bIns="45720" anchor="t">
            <a:spAutoFit/>
          </a:bodyPr>
          <a:lstStyle/>
          <a:p>
            <a:pPr marL="180975" indent="-180975" defTabSz="914400">
              <a:spcBef>
                <a:spcPts val="400"/>
              </a:spcBef>
              <a:spcAft>
                <a:spcPts val="600"/>
              </a:spcAft>
              <a:buFont typeface="Arial" panose="020B0604020202020204" pitchFamily="34" charset="0"/>
              <a:buChar char="•"/>
              <a:defRPr/>
            </a:pPr>
            <a:r>
              <a:rPr lang="en-US" sz="1800" dirty="0"/>
              <a:t>When advanced risk assessments are then created, and a RAM is selected, the applicable entities for assessment are automatically filtered based on the classes linked to the RAM. This makes the process of creating risk assessments more efficient.</a:t>
            </a:r>
          </a:p>
        </p:txBody>
      </p:sp>
    </p:spTree>
    <p:extLst>
      <p:ext uri="{BB962C8B-B14F-4D97-AF65-F5344CB8AC3E}">
        <p14:creationId xmlns:p14="http://schemas.microsoft.com/office/powerpoint/2010/main" val="20514416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User instructions</a:t>
            </a:r>
          </a:p>
        </p:txBody>
      </p:sp>
      <p:sp>
        <p:nvSpPr>
          <p:cNvPr id="3" name="Content Placeholder 2">
            <a:extLst>
              <a:ext uri="{FF2B5EF4-FFF2-40B4-BE49-F238E27FC236}">
                <a16:creationId xmlns:a16="http://schemas.microsoft.com/office/drawing/2014/main" id="{5ECCC03A-40D1-434B-8385-448B3E4B5CF0}"/>
              </a:ext>
            </a:extLst>
          </p:cNvPr>
          <p:cNvSpPr>
            <a:spLocks noGrp="1"/>
          </p:cNvSpPr>
          <p:nvPr>
            <p:ph idx="1"/>
          </p:nvPr>
        </p:nvSpPr>
        <p:spPr/>
        <p:txBody>
          <a:bodyPr vert="horz" lIns="91440" tIns="45720" rIns="91440" bIns="45720" rtlCol="0" anchor="t">
            <a:noAutofit/>
          </a:bodyPr>
          <a:lstStyle/>
          <a:p>
            <a:r>
              <a:rPr lang="en-US" b="1" dirty="0"/>
              <a:t>How</a:t>
            </a:r>
            <a:r>
              <a:rPr lang="en-US" dirty="0"/>
              <a:t>:</a:t>
            </a:r>
          </a:p>
          <a:p>
            <a:pPr lvl="1" indent="-233045"/>
            <a:r>
              <a:rPr lang="en-US" b="1" dirty="0"/>
              <a:t>Customers </a:t>
            </a:r>
            <a:r>
              <a:rPr lang="en-US" dirty="0"/>
              <a:t>(self–implementation) – use the deck as it is or add to your corporate template. Alternatively, utilize individual slides to enhance your internal communications</a:t>
            </a:r>
          </a:p>
          <a:p>
            <a:pPr lvl="1" indent="-233045"/>
            <a:r>
              <a:rPr lang="en-US" b="1" dirty="0"/>
              <a:t>Partner or Co-Delivery implementations </a:t>
            </a:r>
            <a:r>
              <a:rPr lang="en-US" dirty="0"/>
              <a:t>- use the deck  and add your logo, following the instructions 	on a following slide. </a:t>
            </a:r>
            <a:endParaRPr lang="en-US" dirty="0">
              <a:solidFill>
                <a:schemeClr val="bg1"/>
              </a:solidFill>
            </a:endParaRPr>
          </a:p>
          <a:p>
            <a:pPr lvl="1" indent="-233045"/>
            <a:r>
              <a:rPr lang="en-US" b="1" dirty="0"/>
              <a:t>ServiceNow Expert Services</a:t>
            </a:r>
          </a:p>
          <a:p>
            <a:pPr lvl="2" indent="-226695"/>
            <a:r>
              <a:rPr lang="en-US" dirty="0"/>
              <a:t>remove the PartnerLogo using the Slide Master (View &gt; Slide Master &gt; select the vertical line and the PartnerLogo at the bottom of the Master Slide and delete. If you see any other instances of PartnerLogo just follow the same process from that slide). If you have any issues, please contact the Now Create Team via the Teams channel</a:t>
            </a:r>
          </a:p>
          <a:p>
            <a:pPr lvl="2" indent="-226695"/>
            <a:r>
              <a:rPr lang="en-US" dirty="0"/>
              <a:t>Tailor the presentation for the needs of your specific implementation</a:t>
            </a:r>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spTree>
    <p:extLst>
      <p:ext uri="{BB962C8B-B14F-4D97-AF65-F5344CB8AC3E}">
        <p14:creationId xmlns:p14="http://schemas.microsoft.com/office/powerpoint/2010/main" val="3925638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CDFF6-3AA7-0BBA-A14A-E41986C0E950}"/>
              </a:ext>
            </a:extLst>
          </p:cNvPr>
          <p:cNvSpPr>
            <a:spLocks noGrp="1"/>
          </p:cNvSpPr>
          <p:nvPr>
            <p:ph type="title"/>
          </p:nvPr>
        </p:nvSpPr>
        <p:spPr/>
        <p:txBody>
          <a:bodyPr/>
          <a:lstStyle/>
          <a:p>
            <a:r>
              <a:rPr lang="en-GB" dirty="0"/>
              <a:t>Entity Class Hierarchy</a:t>
            </a:r>
            <a:endParaRPr lang="en-US" dirty="0"/>
          </a:p>
        </p:txBody>
      </p:sp>
      <p:sp>
        <p:nvSpPr>
          <p:cNvPr id="3" name="TextBox 2">
            <a:extLst>
              <a:ext uri="{FF2B5EF4-FFF2-40B4-BE49-F238E27FC236}">
                <a16:creationId xmlns:a16="http://schemas.microsoft.com/office/drawing/2014/main" id="{F8D55695-4BFD-BC80-CA1D-A0D2C19BD3DF}"/>
              </a:ext>
            </a:extLst>
          </p:cNvPr>
          <p:cNvSpPr txBox="1"/>
          <p:nvPr/>
        </p:nvSpPr>
        <p:spPr>
          <a:xfrm>
            <a:off x="449251" y="1017840"/>
            <a:ext cx="11068494" cy="1413163"/>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effectLst/>
                <a:uLnTx/>
                <a:uFillTx/>
                <a:latin typeface="Century Gothic" panose="020F0302020204030204"/>
                <a:ea typeface="+mn-ea"/>
                <a:cs typeface="+mn-cs"/>
              </a:rPr>
              <a:t>Entity Class hierarchies can be created using the ‘</a:t>
            </a:r>
            <a:r>
              <a:rPr kumimoji="0" lang="en-GB" sz="1600" b="1" i="0" u="none" strike="noStrike" kern="1200" cap="none" spc="0" normalizeH="0" baseline="0" noProof="0" dirty="0">
                <a:ln>
                  <a:noFill/>
                </a:ln>
                <a:effectLst/>
                <a:uLnTx/>
                <a:uFillTx/>
                <a:latin typeface="Century Gothic" panose="020F0302020204030204"/>
                <a:ea typeface="+mn-ea"/>
                <a:cs typeface="+mn-cs"/>
              </a:rPr>
              <a:t>Parent class’ </a:t>
            </a:r>
            <a:r>
              <a:rPr kumimoji="0" lang="en-GB" sz="1600" b="0" i="0" u="none" strike="noStrike" kern="1200" cap="none" spc="0" normalizeH="0" baseline="0" noProof="0" dirty="0">
                <a:ln>
                  <a:noFill/>
                </a:ln>
                <a:effectLst/>
                <a:uLnTx/>
                <a:uFillTx/>
                <a:latin typeface="Century Gothic" panose="020F0302020204030204"/>
                <a:ea typeface="+mn-ea"/>
                <a:cs typeface="+mn-cs"/>
              </a:rPr>
              <a:t>field on the Entity Class as well as the entity</a:t>
            </a:r>
            <a:r>
              <a:rPr kumimoji="0" lang="en-GB" sz="1600" b="1" i="0" u="none" strike="noStrike" kern="1200" cap="none" spc="0" normalizeH="0" baseline="0" noProof="0" dirty="0">
                <a:ln>
                  <a:noFill/>
                </a:ln>
                <a:effectLst/>
                <a:uLnTx/>
                <a:uFillTx/>
                <a:latin typeface="Century Gothic" panose="020F0302020204030204"/>
                <a:ea typeface="+mn-ea"/>
                <a:cs typeface="+mn-cs"/>
              </a:rPr>
              <a:t> ‘Tier’ </a:t>
            </a:r>
            <a:r>
              <a:rPr kumimoji="0" lang="en-GB" sz="1600" b="0" i="0" u="none" strike="noStrike" kern="1200" cap="none" spc="0" normalizeH="0" baseline="0" noProof="0" dirty="0">
                <a:ln>
                  <a:noFill/>
                </a:ln>
                <a:effectLst/>
                <a:uLnTx/>
                <a:uFillTx/>
                <a:latin typeface="Century Gothic" panose="020F0302020204030204"/>
                <a:ea typeface="+mn-ea"/>
                <a:cs typeface="+mn-cs"/>
              </a:rPr>
              <a:t>field. </a:t>
            </a:r>
            <a:r>
              <a:rPr kumimoji="0" lang="en-GB" sz="1600" b="0" i="1" u="none" strike="noStrike" kern="1200" cap="none" spc="0" normalizeH="0" baseline="0" noProof="0" dirty="0">
                <a:ln>
                  <a:noFill/>
                </a:ln>
                <a:effectLst/>
                <a:uLnTx/>
                <a:uFillTx/>
                <a:latin typeface="Century Gothic" panose="020F0302020204030204"/>
                <a:ea typeface="+mn-ea"/>
                <a:cs typeface="+mn-cs"/>
              </a:rPr>
              <a:t>Please note this does </a:t>
            </a:r>
            <a:r>
              <a:rPr kumimoji="0" lang="en-GB" sz="1600" b="0" i="1" u="sng" strike="noStrike" kern="1200" cap="none" spc="0" normalizeH="0" baseline="0" noProof="0" dirty="0">
                <a:ln>
                  <a:noFill/>
                </a:ln>
                <a:effectLst/>
                <a:uLnTx/>
                <a:uFillTx/>
                <a:latin typeface="Century Gothic" panose="020F0302020204030204"/>
                <a:ea typeface="+mn-ea"/>
                <a:cs typeface="+mn-cs"/>
              </a:rPr>
              <a:t>not</a:t>
            </a:r>
            <a:r>
              <a:rPr kumimoji="0" lang="en-GB" sz="1600" b="0" i="1" u="none" strike="noStrike" kern="1200" cap="none" spc="0" normalizeH="0" baseline="0" noProof="0" dirty="0">
                <a:ln>
                  <a:noFill/>
                </a:ln>
                <a:effectLst/>
                <a:uLnTx/>
                <a:uFillTx/>
                <a:latin typeface="Century Gothic" panose="020F0302020204030204"/>
                <a:ea typeface="+mn-ea"/>
                <a:cs typeface="+mn-cs"/>
              </a:rPr>
              <a:t> impact the risk score roll-up.</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effectLst/>
              <a:uLnTx/>
              <a:uFillTx/>
              <a:latin typeface="Century Gothic" panose="020F0302020204030204"/>
              <a:ea typeface="+mn-ea"/>
              <a:cs typeface="+mn-cs"/>
            </a:endParaRPr>
          </a:p>
        </p:txBody>
      </p:sp>
      <p:sp>
        <p:nvSpPr>
          <p:cNvPr id="19" name="TextBox 18">
            <a:extLst>
              <a:ext uri="{FF2B5EF4-FFF2-40B4-BE49-F238E27FC236}">
                <a16:creationId xmlns:a16="http://schemas.microsoft.com/office/drawing/2014/main" id="{3C45955B-51F2-A92A-E8B8-EABA3491EB41}"/>
              </a:ext>
            </a:extLst>
          </p:cNvPr>
          <p:cNvSpPr txBox="1"/>
          <p:nvPr/>
        </p:nvSpPr>
        <p:spPr>
          <a:xfrm>
            <a:off x="449251" y="5133460"/>
            <a:ext cx="6344418" cy="1413163"/>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effectLst/>
                <a:uLnTx/>
                <a:uFillTx/>
                <a:latin typeface="Century Gothic" panose="020F0302020204030204"/>
                <a:ea typeface="+mn-ea"/>
                <a:cs typeface="+mn-cs"/>
              </a:rPr>
              <a:t>Additionally, the </a:t>
            </a:r>
            <a:r>
              <a:rPr kumimoji="0" lang="en-GB" sz="1600" b="1" i="0" u="none" strike="noStrike" kern="1200" cap="none" spc="0" normalizeH="0" baseline="0" noProof="0" dirty="0">
                <a:ln>
                  <a:noFill/>
                </a:ln>
                <a:effectLst/>
                <a:uLnTx/>
                <a:uFillTx/>
                <a:latin typeface="Century Gothic" panose="020F0302020204030204"/>
                <a:ea typeface="+mn-ea"/>
                <a:cs typeface="+mn-cs"/>
              </a:rPr>
              <a:t>GRC workbench </a:t>
            </a:r>
            <a:r>
              <a:rPr kumimoji="0" lang="en-GB" sz="1600" b="0" i="0" u="none" strike="noStrike" kern="1200" cap="none" spc="0" normalizeH="0" baseline="0" noProof="0" dirty="0">
                <a:ln>
                  <a:noFill/>
                </a:ln>
                <a:effectLst/>
                <a:uLnTx/>
                <a:uFillTx/>
                <a:latin typeface="Century Gothic" panose="020F0302020204030204"/>
                <a:ea typeface="+mn-ea"/>
                <a:cs typeface="+mn-cs"/>
              </a:rPr>
              <a:t>can be used to map the Entity </a:t>
            </a:r>
            <a:r>
              <a:rPr lang="en-GB" sz="1600" dirty="0">
                <a:latin typeface="Century Gothic" panose="020F0302020204030204"/>
              </a:rPr>
              <a:t>C</a:t>
            </a:r>
            <a:r>
              <a:rPr kumimoji="0" lang="en-GB" sz="1600" b="0" i="0" u="none" strike="noStrike" kern="1200" cap="none" spc="0" normalizeH="0" baseline="0" noProof="0" dirty="0">
                <a:ln>
                  <a:noFill/>
                </a:ln>
                <a:effectLst/>
                <a:uLnTx/>
                <a:uFillTx/>
                <a:latin typeface="Century Gothic" panose="020F0302020204030204"/>
                <a:ea typeface="+mn-ea"/>
                <a:cs typeface="+mn-cs"/>
              </a:rPr>
              <a:t>lass hierarchy using the Dependency Model tab.</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effectLst/>
              <a:uLnTx/>
              <a:uFillTx/>
              <a:latin typeface="Century Gothic" panose="020F0302020204030204"/>
              <a:ea typeface="+mn-ea"/>
              <a:cs typeface="+mn-cs"/>
            </a:endParaRPr>
          </a:p>
        </p:txBody>
      </p:sp>
      <p:grpSp>
        <p:nvGrpSpPr>
          <p:cNvPr id="4" name="Group 3">
            <a:extLst>
              <a:ext uri="{FF2B5EF4-FFF2-40B4-BE49-F238E27FC236}">
                <a16:creationId xmlns:a16="http://schemas.microsoft.com/office/drawing/2014/main" id="{C5FD2437-CDF5-6184-C9CF-1038E82A01BF}"/>
              </a:ext>
            </a:extLst>
          </p:cNvPr>
          <p:cNvGrpSpPr/>
          <p:nvPr/>
        </p:nvGrpSpPr>
        <p:grpSpPr>
          <a:xfrm>
            <a:off x="546100" y="1959592"/>
            <a:ext cx="6068507" cy="2353474"/>
            <a:chOff x="449251" y="1696429"/>
            <a:chExt cx="7140760" cy="2865293"/>
          </a:xfrm>
        </p:grpSpPr>
        <p:grpSp>
          <p:nvGrpSpPr>
            <p:cNvPr id="7" name="Group 6">
              <a:extLst>
                <a:ext uri="{FF2B5EF4-FFF2-40B4-BE49-F238E27FC236}">
                  <a16:creationId xmlns:a16="http://schemas.microsoft.com/office/drawing/2014/main" id="{F5726A7D-2E2B-D01F-6A1C-5D4C4970AE1F}"/>
                </a:ext>
              </a:extLst>
            </p:cNvPr>
            <p:cNvGrpSpPr/>
            <p:nvPr/>
          </p:nvGrpSpPr>
          <p:grpSpPr>
            <a:xfrm>
              <a:off x="449251" y="1696429"/>
              <a:ext cx="7140760" cy="2865293"/>
              <a:chOff x="684172" y="2159259"/>
              <a:chExt cx="7140760" cy="2865293"/>
            </a:xfrm>
          </p:grpSpPr>
          <p:pic>
            <p:nvPicPr>
              <p:cNvPr id="5" name="Picture 4">
                <a:extLst>
                  <a:ext uri="{FF2B5EF4-FFF2-40B4-BE49-F238E27FC236}">
                    <a16:creationId xmlns:a16="http://schemas.microsoft.com/office/drawing/2014/main" id="{9186AE41-852F-E907-0BB2-901738511E3F}"/>
                  </a:ext>
                </a:extLst>
              </p:cNvPr>
              <p:cNvPicPr>
                <a:picLocks noChangeAspect="1"/>
              </p:cNvPicPr>
              <p:nvPr/>
            </p:nvPicPr>
            <p:blipFill>
              <a:blip r:embed="rId3"/>
              <a:stretch>
                <a:fillRect/>
              </a:stretch>
            </p:blipFill>
            <p:spPr>
              <a:xfrm>
                <a:off x="684172" y="2159259"/>
                <a:ext cx="7140760" cy="2865293"/>
              </a:xfrm>
              <a:prstGeom prst="rect">
                <a:avLst/>
              </a:prstGeom>
              <a:ln w="6350">
                <a:solidFill>
                  <a:schemeClr val="tx1"/>
                </a:solidFill>
              </a:ln>
            </p:spPr>
          </p:pic>
          <p:sp>
            <p:nvSpPr>
              <p:cNvPr id="6" name="Rectangle 5">
                <a:extLst>
                  <a:ext uri="{FF2B5EF4-FFF2-40B4-BE49-F238E27FC236}">
                    <a16:creationId xmlns:a16="http://schemas.microsoft.com/office/drawing/2014/main" id="{C12FCD04-68E0-3551-3D4A-C6050F86ABB5}"/>
                  </a:ext>
                </a:extLst>
              </p:cNvPr>
              <p:cNvSpPr/>
              <p:nvPr/>
            </p:nvSpPr>
            <p:spPr>
              <a:xfrm>
                <a:off x="868218" y="4239491"/>
                <a:ext cx="3454400" cy="655782"/>
              </a:xfrm>
              <a:prstGeom prst="rect">
                <a:avLst/>
              </a:prstGeom>
              <a:noFill/>
              <a:ln w="1905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sp>
          <p:nvSpPr>
            <p:cNvPr id="9" name="Rectangle 8">
              <a:extLst>
                <a:ext uri="{FF2B5EF4-FFF2-40B4-BE49-F238E27FC236}">
                  <a16:creationId xmlns:a16="http://schemas.microsoft.com/office/drawing/2014/main" id="{8849B380-62DB-035B-FC34-BFFCFB2E58F2}"/>
                </a:ext>
              </a:extLst>
            </p:cNvPr>
            <p:cNvSpPr/>
            <p:nvPr/>
          </p:nvSpPr>
          <p:spPr>
            <a:xfrm>
              <a:off x="4135611" y="3851318"/>
              <a:ext cx="3454400" cy="655782"/>
            </a:xfrm>
            <a:prstGeom prst="rect">
              <a:avLst/>
            </a:prstGeom>
            <a:noFill/>
            <a:ln w="1905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pic>
        <p:nvPicPr>
          <p:cNvPr id="10" name="Picture 9">
            <a:extLst>
              <a:ext uri="{FF2B5EF4-FFF2-40B4-BE49-F238E27FC236}">
                <a16:creationId xmlns:a16="http://schemas.microsoft.com/office/drawing/2014/main" id="{42146884-18FC-F8BE-19D3-F7FF0EB6592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03372" y="3192764"/>
            <a:ext cx="4834591" cy="2685130"/>
          </a:xfrm>
          <a:prstGeom prst="rect">
            <a:avLst/>
          </a:prstGeom>
          <a:ln w="6350">
            <a:solidFill>
              <a:schemeClr val="tx1"/>
            </a:solidFill>
          </a:ln>
        </p:spPr>
      </p:pic>
    </p:spTree>
    <p:extLst>
      <p:ext uri="{BB962C8B-B14F-4D97-AF65-F5344CB8AC3E}">
        <p14:creationId xmlns:p14="http://schemas.microsoft.com/office/powerpoint/2010/main" val="30805064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9510AA-AC4A-94C9-42B2-FA0E5A122054}"/>
              </a:ext>
            </a:extLst>
          </p:cNvPr>
          <p:cNvSpPr>
            <a:spLocks noGrp="1"/>
          </p:cNvSpPr>
          <p:nvPr>
            <p:ph type="title"/>
          </p:nvPr>
        </p:nvSpPr>
        <p:spPr>
          <a:xfrm>
            <a:off x="449251" y="311377"/>
            <a:ext cx="11188711" cy="1195883"/>
          </a:xfrm>
        </p:spPr>
        <p:txBody>
          <a:bodyPr/>
          <a:lstStyle/>
          <a:p>
            <a:r>
              <a:rPr lang="en-GB" dirty="0"/>
              <a:t>Entity Class Hierarchy Example</a:t>
            </a:r>
            <a:endParaRPr lang="en-US" dirty="0"/>
          </a:p>
        </p:txBody>
      </p:sp>
      <p:graphicFrame>
        <p:nvGraphicFramePr>
          <p:cNvPr id="12" name="Diagram 11">
            <a:extLst>
              <a:ext uri="{FF2B5EF4-FFF2-40B4-BE49-F238E27FC236}">
                <a16:creationId xmlns:a16="http://schemas.microsoft.com/office/drawing/2014/main" id="{073C118D-0680-0806-8595-383CD0754055}"/>
              </a:ext>
            </a:extLst>
          </p:cNvPr>
          <p:cNvGraphicFramePr/>
          <p:nvPr>
            <p:extLst>
              <p:ext uri="{D42A27DB-BD31-4B8C-83A1-F6EECF244321}">
                <p14:modId xmlns:p14="http://schemas.microsoft.com/office/powerpoint/2010/main" val="4016680743"/>
              </p:ext>
            </p:extLst>
          </p:nvPr>
        </p:nvGraphicFramePr>
        <p:xfrm>
          <a:off x="449251" y="1570885"/>
          <a:ext cx="6195187" cy="4218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Box 15">
            <a:extLst>
              <a:ext uri="{FF2B5EF4-FFF2-40B4-BE49-F238E27FC236}">
                <a16:creationId xmlns:a16="http://schemas.microsoft.com/office/drawing/2014/main" id="{6976910E-E0C7-11D9-415A-322DA784D91C}"/>
              </a:ext>
            </a:extLst>
          </p:cNvPr>
          <p:cNvSpPr txBox="1"/>
          <p:nvPr/>
        </p:nvSpPr>
        <p:spPr>
          <a:xfrm>
            <a:off x="8257350" y="1802460"/>
            <a:ext cx="2564524" cy="367862"/>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Entity Class: Company</a:t>
            </a:r>
          </a:p>
        </p:txBody>
      </p:sp>
      <p:sp>
        <p:nvSpPr>
          <p:cNvPr id="17" name="TextBox 16">
            <a:extLst>
              <a:ext uri="{FF2B5EF4-FFF2-40B4-BE49-F238E27FC236}">
                <a16:creationId xmlns:a16="http://schemas.microsoft.com/office/drawing/2014/main" id="{C27ADF68-107C-663C-2770-5B5674F1B002}"/>
              </a:ext>
            </a:extLst>
          </p:cNvPr>
          <p:cNvSpPr txBox="1"/>
          <p:nvPr/>
        </p:nvSpPr>
        <p:spPr>
          <a:xfrm>
            <a:off x="8257350" y="2588650"/>
            <a:ext cx="3006128" cy="367862"/>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Entity Class: Business Unit</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Parent Class: Company</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Entity Type: All BUs</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8" name="TextBox 17">
            <a:extLst>
              <a:ext uri="{FF2B5EF4-FFF2-40B4-BE49-F238E27FC236}">
                <a16:creationId xmlns:a16="http://schemas.microsoft.com/office/drawing/2014/main" id="{28997E82-A20C-A4CA-538B-7A14DA95458C}"/>
              </a:ext>
            </a:extLst>
          </p:cNvPr>
          <p:cNvSpPr txBox="1"/>
          <p:nvPr/>
        </p:nvSpPr>
        <p:spPr>
          <a:xfrm>
            <a:off x="8257350" y="3688957"/>
            <a:ext cx="3006128" cy="367862"/>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Entity Class: Department</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Parent Class: Business Unit</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Entity Type: All Departments</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9" name="TextBox 18">
            <a:extLst>
              <a:ext uri="{FF2B5EF4-FFF2-40B4-BE49-F238E27FC236}">
                <a16:creationId xmlns:a16="http://schemas.microsoft.com/office/drawing/2014/main" id="{93693FC4-A11B-9E94-DBC9-FBF872844131}"/>
              </a:ext>
            </a:extLst>
          </p:cNvPr>
          <p:cNvSpPr txBox="1"/>
          <p:nvPr/>
        </p:nvSpPr>
        <p:spPr>
          <a:xfrm>
            <a:off x="8257350" y="4883080"/>
            <a:ext cx="4067104" cy="367862"/>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Entity Class: Process</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Parent Class: Department</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Entity Type: Finance Processes</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cxnSp>
        <p:nvCxnSpPr>
          <p:cNvPr id="20" name="Straight Connector 19">
            <a:extLst>
              <a:ext uri="{FF2B5EF4-FFF2-40B4-BE49-F238E27FC236}">
                <a16:creationId xmlns:a16="http://schemas.microsoft.com/office/drawing/2014/main" id="{8FB88833-F166-873E-426C-48E56961F5FE}"/>
              </a:ext>
            </a:extLst>
          </p:cNvPr>
          <p:cNvCxnSpPr>
            <a:cxnSpLocks/>
          </p:cNvCxnSpPr>
          <p:nvPr/>
        </p:nvCxnSpPr>
        <p:spPr>
          <a:xfrm>
            <a:off x="742950" y="2447925"/>
            <a:ext cx="9917357"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FF6812D-5707-0252-575F-E0DDC72CFA12}"/>
              </a:ext>
            </a:extLst>
          </p:cNvPr>
          <p:cNvCxnSpPr>
            <a:cxnSpLocks/>
          </p:cNvCxnSpPr>
          <p:nvPr/>
        </p:nvCxnSpPr>
        <p:spPr>
          <a:xfrm>
            <a:off x="742950" y="3571875"/>
            <a:ext cx="9917357"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609A970-5B8D-AD47-6273-2EFA4D151F48}"/>
              </a:ext>
            </a:extLst>
          </p:cNvPr>
          <p:cNvCxnSpPr>
            <a:cxnSpLocks/>
          </p:cNvCxnSpPr>
          <p:nvPr/>
        </p:nvCxnSpPr>
        <p:spPr>
          <a:xfrm>
            <a:off x="657225" y="4712494"/>
            <a:ext cx="9917357"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3DCD47B-AFDA-A450-7C7C-544F65B4D10C}"/>
              </a:ext>
            </a:extLst>
          </p:cNvPr>
          <p:cNvCxnSpPr>
            <a:cxnSpLocks/>
          </p:cNvCxnSpPr>
          <p:nvPr/>
        </p:nvCxnSpPr>
        <p:spPr>
          <a:xfrm>
            <a:off x="657225" y="5988844"/>
            <a:ext cx="9917357"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1977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BD40181-2941-B9BF-A858-253BE8E52F6C}"/>
              </a:ext>
            </a:extLst>
          </p:cNvPr>
          <p:cNvSpPr>
            <a:spLocks noGrp="1"/>
          </p:cNvSpPr>
          <p:nvPr>
            <p:ph type="title"/>
          </p:nvPr>
        </p:nvSpPr>
        <p:spPr>
          <a:xfrm>
            <a:off x="449251" y="311377"/>
            <a:ext cx="11188711" cy="1195883"/>
          </a:xfrm>
        </p:spPr>
        <p:txBody>
          <a:bodyPr/>
          <a:lstStyle/>
          <a:p>
            <a:r>
              <a:rPr lang="en-GB" dirty="0"/>
              <a:t>How does it all fit together?</a:t>
            </a:r>
            <a:endParaRPr lang="en-US" dirty="0"/>
          </a:p>
        </p:txBody>
      </p:sp>
      <p:sp>
        <p:nvSpPr>
          <p:cNvPr id="8" name="Rectangle: Rounded Corners 5">
            <a:extLst>
              <a:ext uri="{FF2B5EF4-FFF2-40B4-BE49-F238E27FC236}">
                <a16:creationId xmlns:a16="http://schemas.microsoft.com/office/drawing/2014/main" id="{88D9D944-531C-E2A0-1041-F0FD46AD91FA}"/>
              </a:ext>
            </a:extLst>
          </p:cNvPr>
          <p:cNvSpPr/>
          <p:nvPr/>
        </p:nvSpPr>
        <p:spPr>
          <a:xfrm>
            <a:off x="1776846" y="2104274"/>
            <a:ext cx="9223041" cy="9868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0" name="Rectangle: Rounded Corners 8">
            <a:extLst>
              <a:ext uri="{FF2B5EF4-FFF2-40B4-BE49-F238E27FC236}">
                <a16:creationId xmlns:a16="http://schemas.microsoft.com/office/drawing/2014/main" id="{049885E5-28F5-17C9-07B4-D6940153B251}"/>
              </a:ext>
            </a:extLst>
          </p:cNvPr>
          <p:cNvSpPr/>
          <p:nvPr/>
        </p:nvSpPr>
        <p:spPr>
          <a:xfrm>
            <a:off x="2071208" y="2287523"/>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Customer Support</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1" name="Rectangle: Rounded Corners 12">
            <a:extLst>
              <a:ext uri="{FF2B5EF4-FFF2-40B4-BE49-F238E27FC236}">
                <a16:creationId xmlns:a16="http://schemas.microsoft.com/office/drawing/2014/main" id="{18585E97-A60C-D09F-8E77-A9FBD8BE35A1}"/>
              </a:ext>
            </a:extLst>
          </p:cNvPr>
          <p:cNvSpPr/>
          <p:nvPr/>
        </p:nvSpPr>
        <p:spPr>
          <a:xfrm>
            <a:off x="4275708" y="2287523"/>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Finance</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2" name="Rectangle: Rounded Corners 13">
            <a:extLst>
              <a:ext uri="{FF2B5EF4-FFF2-40B4-BE49-F238E27FC236}">
                <a16:creationId xmlns:a16="http://schemas.microsoft.com/office/drawing/2014/main" id="{C61C1711-450A-E05A-CFFA-86062DDED1B0}"/>
              </a:ext>
            </a:extLst>
          </p:cNvPr>
          <p:cNvSpPr/>
          <p:nvPr/>
        </p:nvSpPr>
        <p:spPr>
          <a:xfrm>
            <a:off x="6480208" y="2287523"/>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HR</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6" name="Rectangle: Rounded Corners 14">
            <a:extLst>
              <a:ext uri="{FF2B5EF4-FFF2-40B4-BE49-F238E27FC236}">
                <a16:creationId xmlns:a16="http://schemas.microsoft.com/office/drawing/2014/main" id="{9B15B5D1-67C5-0F86-E165-9F73B9244111}"/>
              </a:ext>
            </a:extLst>
          </p:cNvPr>
          <p:cNvSpPr/>
          <p:nvPr/>
        </p:nvSpPr>
        <p:spPr>
          <a:xfrm>
            <a:off x="8684708" y="2287523"/>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IT</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7" name="Rectangle: Rounded Corners 20">
            <a:extLst>
              <a:ext uri="{FF2B5EF4-FFF2-40B4-BE49-F238E27FC236}">
                <a16:creationId xmlns:a16="http://schemas.microsoft.com/office/drawing/2014/main" id="{AF4F3D2F-2635-2F0E-92B1-F91D65F65144}"/>
              </a:ext>
            </a:extLst>
          </p:cNvPr>
          <p:cNvSpPr/>
          <p:nvPr/>
        </p:nvSpPr>
        <p:spPr>
          <a:xfrm>
            <a:off x="1776846" y="3521896"/>
            <a:ext cx="9223041" cy="9868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8" name="Rectangle: Rounded Corners 21">
            <a:extLst>
              <a:ext uri="{FF2B5EF4-FFF2-40B4-BE49-F238E27FC236}">
                <a16:creationId xmlns:a16="http://schemas.microsoft.com/office/drawing/2014/main" id="{447C553B-778D-D064-B0D0-C18B9365C980}"/>
              </a:ext>
            </a:extLst>
          </p:cNvPr>
          <p:cNvSpPr/>
          <p:nvPr/>
        </p:nvSpPr>
        <p:spPr>
          <a:xfrm>
            <a:off x="2071208" y="3705145"/>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Workday Enterprise</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9" name="Rectangle: Rounded Corners 22">
            <a:extLst>
              <a:ext uri="{FF2B5EF4-FFF2-40B4-BE49-F238E27FC236}">
                <a16:creationId xmlns:a16="http://schemas.microsoft.com/office/drawing/2014/main" id="{C4C41892-F3FD-9399-3FC6-9EBCB6C2AFD8}"/>
              </a:ext>
            </a:extLst>
          </p:cNvPr>
          <p:cNvSpPr/>
          <p:nvPr/>
        </p:nvSpPr>
        <p:spPr>
          <a:xfrm>
            <a:off x="4275708" y="3705145"/>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SAP Application</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0" name="Rectangle: Rounded Corners 23">
            <a:extLst>
              <a:ext uri="{FF2B5EF4-FFF2-40B4-BE49-F238E27FC236}">
                <a16:creationId xmlns:a16="http://schemas.microsoft.com/office/drawing/2014/main" id="{DFB468F0-E075-883C-5255-4DA8088736B2}"/>
              </a:ext>
            </a:extLst>
          </p:cNvPr>
          <p:cNvSpPr/>
          <p:nvPr/>
        </p:nvSpPr>
        <p:spPr>
          <a:xfrm>
            <a:off x="6480208" y="3705145"/>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Linux Application</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27" name="Rectangle: Rounded Corners 24">
            <a:extLst>
              <a:ext uri="{FF2B5EF4-FFF2-40B4-BE49-F238E27FC236}">
                <a16:creationId xmlns:a16="http://schemas.microsoft.com/office/drawing/2014/main" id="{FE489B13-EC32-7034-F08C-809E00A6C709}"/>
              </a:ext>
            </a:extLst>
          </p:cNvPr>
          <p:cNvSpPr/>
          <p:nvPr/>
        </p:nvSpPr>
        <p:spPr>
          <a:xfrm>
            <a:off x="8684708" y="3705145"/>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Windows Application</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1" name="Rectangle: Rounded Corners 25">
            <a:extLst>
              <a:ext uri="{FF2B5EF4-FFF2-40B4-BE49-F238E27FC236}">
                <a16:creationId xmlns:a16="http://schemas.microsoft.com/office/drawing/2014/main" id="{6777B116-B70C-0A4F-D0A9-B157F3123BFD}"/>
              </a:ext>
            </a:extLst>
          </p:cNvPr>
          <p:cNvSpPr/>
          <p:nvPr/>
        </p:nvSpPr>
        <p:spPr>
          <a:xfrm>
            <a:off x="1776846" y="4959270"/>
            <a:ext cx="9223041" cy="9868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8" name="Rectangle: Rounded Corners 27">
            <a:extLst>
              <a:ext uri="{FF2B5EF4-FFF2-40B4-BE49-F238E27FC236}">
                <a16:creationId xmlns:a16="http://schemas.microsoft.com/office/drawing/2014/main" id="{FF34C9C0-E02F-B053-2059-1EDB8BF1C5D4}"/>
              </a:ext>
            </a:extLst>
          </p:cNvPr>
          <p:cNvSpPr/>
          <p:nvPr/>
        </p:nvSpPr>
        <p:spPr>
          <a:xfrm>
            <a:off x="4275708" y="5142519"/>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SAP HANA</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59" name="Rectangle: Rounded Corners 28">
            <a:extLst>
              <a:ext uri="{FF2B5EF4-FFF2-40B4-BE49-F238E27FC236}">
                <a16:creationId xmlns:a16="http://schemas.microsoft.com/office/drawing/2014/main" id="{238D10AA-86E9-386D-9460-79F4ED8D975B}"/>
              </a:ext>
            </a:extLst>
          </p:cNvPr>
          <p:cNvSpPr/>
          <p:nvPr/>
        </p:nvSpPr>
        <p:spPr>
          <a:xfrm>
            <a:off x="6480208" y="5142519"/>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MSFT</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 </a:t>
            </a: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SharePoint</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0" name="Rectangle: Rounded Corners 29">
            <a:extLst>
              <a:ext uri="{FF2B5EF4-FFF2-40B4-BE49-F238E27FC236}">
                <a16:creationId xmlns:a16="http://schemas.microsoft.com/office/drawing/2014/main" id="{B2B6AB8A-BC9E-C154-BE6D-D36F2532E36E}"/>
              </a:ext>
            </a:extLst>
          </p:cNvPr>
          <p:cNvSpPr/>
          <p:nvPr/>
        </p:nvSpPr>
        <p:spPr>
          <a:xfrm>
            <a:off x="8684708" y="5142519"/>
            <a:ext cx="2029940" cy="596332"/>
          </a:xfrm>
          <a:prstGeom prst="roundRect">
            <a:avLst/>
          </a:prstGeom>
          <a:solidFill>
            <a:srgbClr val="DBDBDB"/>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MSFT Exchange</a:t>
            </a:r>
            <a:endPar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1" name="Rectangle 60">
            <a:extLst>
              <a:ext uri="{FF2B5EF4-FFF2-40B4-BE49-F238E27FC236}">
                <a16:creationId xmlns:a16="http://schemas.microsoft.com/office/drawing/2014/main" id="{95F9BD54-5D39-A6BD-9BD5-A020BAAB899A}"/>
              </a:ext>
            </a:extLst>
          </p:cNvPr>
          <p:cNvSpPr/>
          <p:nvPr/>
        </p:nvSpPr>
        <p:spPr>
          <a:xfrm>
            <a:off x="2003604" y="2169667"/>
            <a:ext cx="8806161" cy="812793"/>
          </a:xfrm>
          <a:prstGeom prst="rect">
            <a:avLst/>
          </a:prstGeom>
          <a:noFill/>
          <a:ln w="28575">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2" name="Rectangle 61">
            <a:extLst>
              <a:ext uri="{FF2B5EF4-FFF2-40B4-BE49-F238E27FC236}">
                <a16:creationId xmlns:a16="http://schemas.microsoft.com/office/drawing/2014/main" id="{5437FB7B-E174-4DD6-CA60-8CF6CD9AD436}"/>
              </a:ext>
            </a:extLst>
          </p:cNvPr>
          <p:cNvSpPr/>
          <p:nvPr/>
        </p:nvSpPr>
        <p:spPr>
          <a:xfrm>
            <a:off x="8917590" y="1897028"/>
            <a:ext cx="1665838" cy="272640"/>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Century Gothic" panose="020F0302020204030204"/>
                <a:ea typeface="+mn-ea"/>
                <a:cs typeface="+mn-cs"/>
              </a:rPr>
              <a:t>Class: Departments</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3" name="Rectangle 62">
            <a:extLst>
              <a:ext uri="{FF2B5EF4-FFF2-40B4-BE49-F238E27FC236}">
                <a16:creationId xmlns:a16="http://schemas.microsoft.com/office/drawing/2014/main" id="{45568A8C-3EC5-8991-ACAF-EDA6285D4523}"/>
              </a:ext>
            </a:extLst>
          </p:cNvPr>
          <p:cNvSpPr/>
          <p:nvPr/>
        </p:nvSpPr>
        <p:spPr>
          <a:xfrm>
            <a:off x="8301953" y="3344375"/>
            <a:ext cx="2272420" cy="272640"/>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Century Gothic" panose="020F0302020204030204"/>
                <a:ea typeface="+mn-ea"/>
                <a:cs typeface="+mn-cs"/>
              </a:rPr>
              <a:t>Class: Business Applications</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4" name="Rectangle 63">
            <a:extLst>
              <a:ext uri="{FF2B5EF4-FFF2-40B4-BE49-F238E27FC236}">
                <a16:creationId xmlns:a16="http://schemas.microsoft.com/office/drawing/2014/main" id="{D910FDA0-9CEF-0C58-0FE2-4F6D94A45C8C}"/>
              </a:ext>
            </a:extLst>
          </p:cNvPr>
          <p:cNvSpPr/>
          <p:nvPr/>
        </p:nvSpPr>
        <p:spPr>
          <a:xfrm>
            <a:off x="4217926" y="3595728"/>
            <a:ext cx="6591839" cy="812793"/>
          </a:xfrm>
          <a:prstGeom prst="rect">
            <a:avLst/>
          </a:prstGeom>
          <a:noFill/>
          <a:ln w="28575">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5" name="Rectangle 64">
            <a:extLst>
              <a:ext uri="{FF2B5EF4-FFF2-40B4-BE49-F238E27FC236}">
                <a16:creationId xmlns:a16="http://schemas.microsoft.com/office/drawing/2014/main" id="{11525E8D-C9B2-5482-F9CC-5913DA1D5E14}"/>
              </a:ext>
            </a:extLst>
          </p:cNvPr>
          <p:cNvSpPr/>
          <p:nvPr/>
        </p:nvSpPr>
        <p:spPr>
          <a:xfrm>
            <a:off x="1938960" y="3604085"/>
            <a:ext cx="2220062" cy="812793"/>
          </a:xfrm>
          <a:prstGeom prst="rect">
            <a:avLst/>
          </a:prstGeom>
          <a:noFill/>
          <a:ln w="28575">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6" name="Rectangle 65">
            <a:extLst>
              <a:ext uri="{FF2B5EF4-FFF2-40B4-BE49-F238E27FC236}">
                <a16:creationId xmlns:a16="http://schemas.microsoft.com/office/drawing/2014/main" id="{0B87CFD1-CA55-30B5-D58F-6BD5A7C786A1}"/>
              </a:ext>
            </a:extLst>
          </p:cNvPr>
          <p:cNvSpPr/>
          <p:nvPr/>
        </p:nvSpPr>
        <p:spPr>
          <a:xfrm>
            <a:off x="1969819" y="3343552"/>
            <a:ext cx="1931236" cy="272640"/>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Century Gothic" panose="020F0302020204030204"/>
                <a:ea typeface="+mn-ea"/>
                <a:cs typeface="+mn-cs"/>
              </a:rPr>
              <a:t>Class: Business Services</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7" name="Rectangle 66">
            <a:extLst>
              <a:ext uri="{FF2B5EF4-FFF2-40B4-BE49-F238E27FC236}">
                <a16:creationId xmlns:a16="http://schemas.microsoft.com/office/drawing/2014/main" id="{53B868B8-C04A-9F0A-C352-1CB1CD847038}"/>
              </a:ext>
            </a:extLst>
          </p:cNvPr>
          <p:cNvSpPr/>
          <p:nvPr/>
        </p:nvSpPr>
        <p:spPr>
          <a:xfrm>
            <a:off x="8997315" y="4795270"/>
            <a:ext cx="1665838" cy="272640"/>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Century Gothic" panose="020F0302020204030204"/>
                <a:ea typeface="+mn-ea"/>
                <a:cs typeface="+mn-cs"/>
              </a:rPr>
              <a:t>Class: Servers</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8" name="Rectangle 67">
            <a:extLst>
              <a:ext uri="{FF2B5EF4-FFF2-40B4-BE49-F238E27FC236}">
                <a16:creationId xmlns:a16="http://schemas.microsoft.com/office/drawing/2014/main" id="{74CEAB76-2726-7366-FE79-06DDAB87796B}"/>
              </a:ext>
            </a:extLst>
          </p:cNvPr>
          <p:cNvSpPr/>
          <p:nvPr/>
        </p:nvSpPr>
        <p:spPr>
          <a:xfrm>
            <a:off x="6415526" y="5046287"/>
            <a:ext cx="4394240" cy="812793"/>
          </a:xfrm>
          <a:prstGeom prst="rect">
            <a:avLst/>
          </a:prstGeom>
          <a:noFill/>
          <a:ln w="28575">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69" name="Rectangle 68">
            <a:extLst>
              <a:ext uri="{FF2B5EF4-FFF2-40B4-BE49-F238E27FC236}">
                <a16:creationId xmlns:a16="http://schemas.microsoft.com/office/drawing/2014/main" id="{925B1129-3063-8BA6-6962-ED286DD23551}"/>
              </a:ext>
            </a:extLst>
          </p:cNvPr>
          <p:cNvSpPr/>
          <p:nvPr/>
        </p:nvSpPr>
        <p:spPr>
          <a:xfrm>
            <a:off x="4208872" y="5044412"/>
            <a:ext cx="2129081" cy="812793"/>
          </a:xfrm>
          <a:prstGeom prst="rect">
            <a:avLst/>
          </a:prstGeom>
          <a:noFill/>
          <a:ln w="28575">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70" name="Rectangle 69">
            <a:extLst>
              <a:ext uri="{FF2B5EF4-FFF2-40B4-BE49-F238E27FC236}">
                <a16:creationId xmlns:a16="http://schemas.microsoft.com/office/drawing/2014/main" id="{B9301395-C629-5508-726D-F0B2C04180DC}"/>
              </a:ext>
            </a:extLst>
          </p:cNvPr>
          <p:cNvSpPr/>
          <p:nvPr/>
        </p:nvSpPr>
        <p:spPr>
          <a:xfrm>
            <a:off x="4395510" y="4794294"/>
            <a:ext cx="1665838" cy="272640"/>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Century Gothic" panose="020F0302020204030204"/>
                <a:ea typeface="+mn-ea"/>
                <a:cs typeface="+mn-cs"/>
              </a:rPr>
              <a:t>Class: Databases</a:t>
            </a:r>
            <a:endParaRPr kumimoji="0" lang="en-US" sz="1200" b="1"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71" name="Hexagon 70">
            <a:extLst>
              <a:ext uri="{FF2B5EF4-FFF2-40B4-BE49-F238E27FC236}">
                <a16:creationId xmlns:a16="http://schemas.microsoft.com/office/drawing/2014/main" id="{18853F30-905A-52C7-49BD-CFEB2CA4CBDF}"/>
              </a:ext>
            </a:extLst>
          </p:cNvPr>
          <p:cNvSpPr/>
          <p:nvPr/>
        </p:nvSpPr>
        <p:spPr>
          <a:xfrm>
            <a:off x="10497420" y="1858562"/>
            <a:ext cx="425514" cy="34647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Century Gothic" panose="020F0302020204030204"/>
                <a:ea typeface="+mn-ea"/>
                <a:cs typeface="+mn-cs"/>
              </a:rPr>
              <a:t>1</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2" name="Hexagon 71">
            <a:extLst>
              <a:ext uri="{FF2B5EF4-FFF2-40B4-BE49-F238E27FC236}">
                <a16:creationId xmlns:a16="http://schemas.microsoft.com/office/drawing/2014/main" id="{0BDEE0AD-8E90-C62A-6829-2D2F70E68E0E}"/>
              </a:ext>
            </a:extLst>
          </p:cNvPr>
          <p:cNvSpPr/>
          <p:nvPr/>
        </p:nvSpPr>
        <p:spPr>
          <a:xfrm>
            <a:off x="10497420" y="3269500"/>
            <a:ext cx="425514" cy="34647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Century Gothic" panose="020F0302020204030204"/>
                <a:ea typeface="+mn-ea"/>
                <a:cs typeface="+mn-cs"/>
              </a:rPr>
              <a:t>2</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3" name="Hexagon 72">
            <a:extLst>
              <a:ext uri="{FF2B5EF4-FFF2-40B4-BE49-F238E27FC236}">
                <a16:creationId xmlns:a16="http://schemas.microsoft.com/office/drawing/2014/main" id="{C56A110D-D5F0-A455-0CAD-C2961152E2C8}"/>
              </a:ext>
            </a:extLst>
          </p:cNvPr>
          <p:cNvSpPr/>
          <p:nvPr/>
        </p:nvSpPr>
        <p:spPr>
          <a:xfrm>
            <a:off x="3796940" y="3276184"/>
            <a:ext cx="425514" cy="34647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Century Gothic" panose="020F0302020204030204"/>
                <a:ea typeface="+mn-ea"/>
                <a:cs typeface="+mn-cs"/>
              </a:rPr>
              <a:t>1</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4" name="Hexagon 73">
            <a:extLst>
              <a:ext uri="{FF2B5EF4-FFF2-40B4-BE49-F238E27FC236}">
                <a16:creationId xmlns:a16="http://schemas.microsoft.com/office/drawing/2014/main" id="{07082C3A-8608-3D2D-0515-FA41E131ECCE}"/>
              </a:ext>
            </a:extLst>
          </p:cNvPr>
          <p:cNvSpPr/>
          <p:nvPr/>
        </p:nvSpPr>
        <p:spPr>
          <a:xfrm>
            <a:off x="10473030" y="4719582"/>
            <a:ext cx="425514" cy="34647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Century Gothic" panose="020F0302020204030204"/>
                <a:ea typeface="+mn-ea"/>
                <a:cs typeface="+mn-cs"/>
              </a:rPr>
              <a:t>3</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5" name="Hexagon 74">
            <a:extLst>
              <a:ext uri="{FF2B5EF4-FFF2-40B4-BE49-F238E27FC236}">
                <a16:creationId xmlns:a16="http://schemas.microsoft.com/office/drawing/2014/main" id="{640F4550-3884-5C40-DE31-3D4C33F5BB48}"/>
              </a:ext>
            </a:extLst>
          </p:cNvPr>
          <p:cNvSpPr/>
          <p:nvPr/>
        </p:nvSpPr>
        <p:spPr>
          <a:xfrm>
            <a:off x="5812923" y="4713558"/>
            <a:ext cx="425514" cy="34647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Century Gothic" panose="020F0302020204030204"/>
                <a:ea typeface="+mn-ea"/>
                <a:cs typeface="+mn-cs"/>
              </a:rPr>
              <a:t>3</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6" name="TextBox 75">
            <a:extLst>
              <a:ext uri="{FF2B5EF4-FFF2-40B4-BE49-F238E27FC236}">
                <a16:creationId xmlns:a16="http://schemas.microsoft.com/office/drawing/2014/main" id="{613F88F7-205E-8F22-DDAA-99B42FAB0511}"/>
              </a:ext>
            </a:extLst>
          </p:cNvPr>
          <p:cNvSpPr txBox="1"/>
          <p:nvPr/>
        </p:nvSpPr>
        <p:spPr>
          <a:xfrm>
            <a:off x="457459" y="5159709"/>
            <a:ext cx="1348987" cy="582197"/>
          </a:xfrm>
          <a:prstGeom prst="rect">
            <a:avLst/>
          </a:prstGeom>
          <a:noFill/>
        </p:spPr>
        <p:txBody>
          <a:bodyPr wrap="square" rtlCol="0">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GB" sz="1200" b="1" i="0" u="none" strike="noStrike" kern="1200" cap="none" spc="0" normalizeH="0" baseline="0" noProof="0" dirty="0">
                <a:ln>
                  <a:noFill/>
                </a:ln>
                <a:effectLst/>
                <a:uLnTx/>
                <a:uFillTx/>
                <a:latin typeface="Century Gothic" panose="020F0302020204030204"/>
                <a:ea typeface="+mn-ea"/>
                <a:cs typeface="+mn-cs"/>
              </a:rPr>
              <a:t>Entity Type: </a:t>
            </a:r>
            <a:r>
              <a:rPr kumimoji="0" lang="en-GB" sz="1200" b="0" i="0" u="none" strike="noStrike" kern="1200" cap="none" spc="0" normalizeH="0" baseline="0" noProof="0" dirty="0">
                <a:ln>
                  <a:noFill/>
                </a:ln>
                <a:effectLst/>
                <a:uLnTx/>
                <a:uFillTx/>
                <a:latin typeface="Century Gothic" panose="020F0302020204030204"/>
                <a:ea typeface="+mn-ea"/>
                <a:cs typeface="+mn-cs"/>
              </a:rPr>
              <a:t>Databases &amp; Servers</a:t>
            </a:r>
            <a:endParaRPr kumimoji="0" lang="en-US" sz="1200" b="0" i="0" u="none" strike="noStrike" kern="1200" cap="none" spc="0" normalizeH="0" baseline="0" noProof="0" dirty="0">
              <a:ln>
                <a:noFill/>
              </a:ln>
              <a:effectLst/>
              <a:uLnTx/>
              <a:uFillTx/>
              <a:latin typeface="Century Gothic" panose="020F0302020204030204"/>
              <a:ea typeface="+mn-ea"/>
              <a:cs typeface="+mn-cs"/>
            </a:endParaRPr>
          </a:p>
        </p:txBody>
      </p:sp>
      <p:sp>
        <p:nvSpPr>
          <p:cNvPr id="77" name="TextBox 76">
            <a:extLst>
              <a:ext uri="{FF2B5EF4-FFF2-40B4-BE49-F238E27FC236}">
                <a16:creationId xmlns:a16="http://schemas.microsoft.com/office/drawing/2014/main" id="{BAC8F380-13E7-7F15-65C1-8D3507782805}"/>
              </a:ext>
            </a:extLst>
          </p:cNvPr>
          <p:cNvSpPr txBox="1"/>
          <p:nvPr/>
        </p:nvSpPr>
        <p:spPr>
          <a:xfrm>
            <a:off x="438356" y="3651401"/>
            <a:ext cx="1348987" cy="582197"/>
          </a:xfrm>
          <a:prstGeom prst="rect">
            <a:avLst/>
          </a:prstGeom>
          <a:noFill/>
        </p:spPr>
        <p:txBody>
          <a:bodyPr wrap="square" rtlCol="0">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GB" sz="1200" b="1" i="0" u="none" strike="noStrike" kern="1200" cap="none" spc="0" normalizeH="0" baseline="0" noProof="0" dirty="0">
                <a:ln>
                  <a:noFill/>
                </a:ln>
                <a:effectLst/>
                <a:uLnTx/>
                <a:uFillTx/>
                <a:latin typeface="Century Gothic" panose="020F0302020204030204"/>
                <a:ea typeface="+mn-ea"/>
                <a:cs typeface="+mn-cs"/>
              </a:rPr>
              <a:t>Entity Type: </a:t>
            </a:r>
            <a:r>
              <a:rPr kumimoji="0" lang="en-GB" sz="1200" b="0" i="0" u="none" strike="noStrike" kern="1200" cap="none" spc="0" normalizeH="0" baseline="0" noProof="0" dirty="0">
                <a:ln>
                  <a:noFill/>
                </a:ln>
                <a:effectLst/>
                <a:uLnTx/>
                <a:uFillTx/>
                <a:latin typeface="Century Gothic" panose="020F0302020204030204"/>
                <a:ea typeface="+mn-ea"/>
                <a:cs typeface="+mn-cs"/>
              </a:rPr>
              <a:t>Applications &amp; Business Services </a:t>
            </a:r>
            <a:endParaRPr kumimoji="0" lang="en-US" sz="1200" b="0" i="0" u="none" strike="noStrike" kern="1200" cap="none" spc="0" normalizeH="0" baseline="0" noProof="0" dirty="0">
              <a:ln>
                <a:noFill/>
              </a:ln>
              <a:effectLst/>
              <a:uLnTx/>
              <a:uFillTx/>
              <a:latin typeface="Century Gothic" panose="020F0302020204030204"/>
              <a:ea typeface="+mn-ea"/>
              <a:cs typeface="+mn-cs"/>
            </a:endParaRPr>
          </a:p>
        </p:txBody>
      </p:sp>
      <p:sp>
        <p:nvSpPr>
          <p:cNvPr id="78" name="TextBox 77">
            <a:extLst>
              <a:ext uri="{FF2B5EF4-FFF2-40B4-BE49-F238E27FC236}">
                <a16:creationId xmlns:a16="http://schemas.microsoft.com/office/drawing/2014/main" id="{6F79F305-29C8-B44C-FF72-A92A1A75AB66}"/>
              </a:ext>
            </a:extLst>
          </p:cNvPr>
          <p:cNvSpPr txBox="1"/>
          <p:nvPr/>
        </p:nvSpPr>
        <p:spPr>
          <a:xfrm>
            <a:off x="427859" y="2275645"/>
            <a:ext cx="1348987" cy="582197"/>
          </a:xfrm>
          <a:prstGeom prst="rect">
            <a:avLst/>
          </a:prstGeom>
          <a:noFill/>
        </p:spPr>
        <p:txBody>
          <a:bodyPr wrap="square" rtlCol="0">
            <a:noAutofit/>
          </a:bodyPr>
          <a:lstStyle/>
          <a:p>
            <a:pPr marL="0" marR="0" lvl="0" indent="0" algn="ctr" defTabSz="457040" rtl="0" eaLnBrk="1" fontAlgn="auto" latinLnBrk="0" hangingPunct="1">
              <a:lnSpc>
                <a:spcPct val="100000"/>
              </a:lnSpc>
              <a:spcBef>
                <a:spcPts val="300"/>
              </a:spcBef>
              <a:spcAft>
                <a:spcPts val="0"/>
              </a:spcAft>
              <a:buClrTx/>
              <a:buSzTx/>
              <a:buFontTx/>
              <a:buNone/>
              <a:tabLst/>
              <a:defRPr/>
            </a:pPr>
            <a:r>
              <a:rPr kumimoji="0" lang="en-GB" sz="1200" b="1" i="0" u="none" strike="noStrike" kern="1200" cap="none" spc="0" normalizeH="0" baseline="0" noProof="0" dirty="0">
                <a:ln>
                  <a:noFill/>
                </a:ln>
                <a:effectLst/>
                <a:uLnTx/>
                <a:uFillTx/>
                <a:latin typeface="Century Gothic" panose="020F0302020204030204"/>
                <a:ea typeface="+mn-ea"/>
                <a:cs typeface="+mn-cs"/>
              </a:rPr>
              <a:t>Entity Type: </a:t>
            </a:r>
            <a:r>
              <a:rPr kumimoji="0" lang="en-GB" sz="1200" b="0" i="0" u="none" strike="noStrike" kern="1200" cap="none" spc="0" normalizeH="0" baseline="0" noProof="0" dirty="0">
                <a:ln>
                  <a:noFill/>
                </a:ln>
                <a:effectLst/>
                <a:uLnTx/>
                <a:uFillTx/>
                <a:latin typeface="Century Gothic" panose="020F0302020204030204"/>
                <a:ea typeface="+mn-ea"/>
                <a:cs typeface="+mn-cs"/>
              </a:rPr>
              <a:t>Departments &amp; Vendors</a:t>
            </a:r>
            <a:endParaRPr kumimoji="0" lang="en-US" sz="1200" b="0" i="0" u="none" strike="noStrike" kern="1200" cap="none" spc="0" normalizeH="0" baseline="0" noProof="0" dirty="0">
              <a:ln>
                <a:noFill/>
              </a:ln>
              <a:effectLst/>
              <a:uLnTx/>
              <a:uFillTx/>
              <a:latin typeface="Century Gothic" panose="020F0302020204030204"/>
              <a:ea typeface="+mn-ea"/>
              <a:cs typeface="+mn-cs"/>
            </a:endParaRPr>
          </a:p>
        </p:txBody>
      </p:sp>
      <p:grpSp>
        <p:nvGrpSpPr>
          <p:cNvPr id="79" name="Group 78">
            <a:extLst>
              <a:ext uri="{FF2B5EF4-FFF2-40B4-BE49-F238E27FC236}">
                <a16:creationId xmlns:a16="http://schemas.microsoft.com/office/drawing/2014/main" id="{CFB6CA82-0AB0-B3CE-AF23-FAF9ACEA582A}"/>
              </a:ext>
            </a:extLst>
          </p:cNvPr>
          <p:cNvGrpSpPr/>
          <p:nvPr/>
        </p:nvGrpSpPr>
        <p:grpSpPr>
          <a:xfrm>
            <a:off x="9664701" y="469201"/>
            <a:ext cx="1948115" cy="1263331"/>
            <a:chOff x="9614889" y="153901"/>
            <a:chExt cx="1955330" cy="1420807"/>
          </a:xfrm>
        </p:grpSpPr>
        <p:sp>
          <p:nvSpPr>
            <p:cNvPr id="80" name="Rectangle: Rounded Corners 53">
              <a:extLst>
                <a:ext uri="{FF2B5EF4-FFF2-40B4-BE49-F238E27FC236}">
                  <a16:creationId xmlns:a16="http://schemas.microsoft.com/office/drawing/2014/main" id="{2F4EF27C-DEDD-869A-CCB6-72278F8DEC94}"/>
                </a:ext>
              </a:extLst>
            </p:cNvPr>
            <p:cNvSpPr/>
            <p:nvPr/>
          </p:nvSpPr>
          <p:spPr>
            <a:xfrm>
              <a:off x="10211935" y="525341"/>
              <a:ext cx="1207363" cy="282653"/>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50" b="1" i="0" u="none" strike="noStrike" kern="1200" cap="none" spc="0" normalizeH="0" baseline="0" noProof="0" dirty="0">
                  <a:ln>
                    <a:noFill/>
                  </a:ln>
                  <a:solidFill>
                    <a:schemeClr val="bg1"/>
                  </a:solidFill>
                  <a:effectLst/>
                  <a:uLnTx/>
                  <a:uFillTx/>
                  <a:latin typeface="Century Gothic" panose="020F0302020204030204"/>
                  <a:ea typeface="+mn-ea"/>
                  <a:cs typeface="+mn-cs"/>
                </a:rPr>
                <a:t>Business</a:t>
              </a:r>
              <a:endParaRPr kumimoji="0" lang="en-US" sz="125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1" name="Rectangle: Rounded Corners 54">
              <a:extLst>
                <a:ext uri="{FF2B5EF4-FFF2-40B4-BE49-F238E27FC236}">
                  <a16:creationId xmlns:a16="http://schemas.microsoft.com/office/drawing/2014/main" id="{B7F240D9-2949-0E89-E2DF-2571BFFDC656}"/>
                </a:ext>
              </a:extLst>
            </p:cNvPr>
            <p:cNvSpPr/>
            <p:nvPr/>
          </p:nvSpPr>
          <p:spPr>
            <a:xfrm>
              <a:off x="10202192" y="864095"/>
              <a:ext cx="1207363" cy="282653"/>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50" b="1" i="0" u="none" strike="noStrike" kern="1200" cap="none" spc="0" normalizeH="0" baseline="0" noProof="0" dirty="0">
                  <a:ln>
                    <a:noFill/>
                  </a:ln>
                  <a:solidFill>
                    <a:schemeClr val="bg1"/>
                  </a:solidFill>
                  <a:effectLst/>
                  <a:uLnTx/>
                  <a:uFillTx/>
                  <a:latin typeface="Century Gothic" panose="020F0302020204030204"/>
                  <a:ea typeface="+mn-ea"/>
                  <a:cs typeface="+mn-cs"/>
                </a:rPr>
                <a:t>Applications</a:t>
              </a:r>
              <a:endParaRPr kumimoji="0" lang="en-US" sz="125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2" name="Rectangle: Rounded Corners 48">
              <a:extLst>
                <a:ext uri="{FF2B5EF4-FFF2-40B4-BE49-F238E27FC236}">
                  <a16:creationId xmlns:a16="http://schemas.microsoft.com/office/drawing/2014/main" id="{351460F9-806A-ABC6-67B9-6E2302F178CE}"/>
                </a:ext>
              </a:extLst>
            </p:cNvPr>
            <p:cNvSpPr/>
            <p:nvPr/>
          </p:nvSpPr>
          <p:spPr>
            <a:xfrm>
              <a:off x="9614889" y="160589"/>
              <a:ext cx="1955330" cy="1414119"/>
            </a:xfrm>
            <a:prstGeom prst="round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3" name="Hexagon 82">
              <a:extLst>
                <a:ext uri="{FF2B5EF4-FFF2-40B4-BE49-F238E27FC236}">
                  <a16:creationId xmlns:a16="http://schemas.microsoft.com/office/drawing/2014/main" id="{88169A81-A74D-CDF6-7EA2-93755A862FCC}"/>
                </a:ext>
              </a:extLst>
            </p:cNvPr>
            <p:cNvSpPr/>
            <p:nvPr/>
          </p:nvSpPr>
          <p:spPr>
            <a:xfrm>
              <a:off x="9783462" y="525341"/>
              <a:ext cx="348574" cy="28265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bg1"/>
                  </a:solidFill>
                  <a:effectLst/>
                  <a:uLnTx/>
                  <a:uFillTx/>
                  <a:latin typeface="Century Gothic" panose="020F0302020204030204"/>
                  <a:ea typeface="+mn-ea"/>
                  <a:cs typeface="+mn-cs"/>
                </a:rPr>
                <a:t>1</a:t>
              </a:r>
              <a:endParaRPr kumimoji="0" lang="en-US" sz="13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4" name="Hexagon 83">
              <a:extLst>
                <a:ext uri="{FF2B5EF4-FFF2-40B4-BE49-F238E27FC236}">
                  <a16:creationId xmlns:a16="http://schemas.microsoft.com/office/drawing/2014/main" id="{F4A482E0-00B5-3B73-68F1-21876CAC99DD}"/>
                </a:ext>
              </a:extLst>
            </p:cNvPr>
            <p:cNvSpPr/>
            <p:nvPr/>
          </p:nvSpPr>
          <p:spPr>
            <a:xfrm>
              <a:off x="9783462" y="865150"/>
              <a:ext cx="348574" cy="28265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bg1"/>
                  </a:solidFill>
                  <a:effectLst/>
                  <a:uLnTx/>
                  <a:uFillTx/>
                  <a:latin typeface="Century Gothic" panose="020F0302020204030204"/>
                  <a:ea typeface="+mn-ea"/>
                  <a:cs typeface="+mn-cs"/>
                </a:rPr>
                <a:t>2</a:t>
              </a:r>
              <a:endParaRPr kumimoji="0" lang="en-US" sz="13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5" name="Hexagon 84">
              <a:extLst>
                <a:ext uri="{FF2B5EF4-FFF2-40B4-BE49-F238E27FC236}">
                  <a16:creationId xmlns:a16="http://schemas.microsoft.com/office/drawing/2014/main" id="{32D0E54E-6FBE-E6FD-568C-FD1A90AA30BF}"/>
                </a:ext>
              </a:extLst>
            </p:cNvPr>
            <p:cNvSpPr/>
            <p:nvPr/>
          </p:nvSpPr>
          <p:spPr>
            <a:xfrm>
              <a:off x="9783462" y="1203432"/>
              <a:ext cx="348574" cy="282653"/>
            </a:xfrm>
            <a:prstGeom prst="hexagon">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dirty="0">
                  <a:ln>
                    <a:noFill/>
                  </a:ln>
                  <a:solidFill>
                    <a:schemeClr val="bg1"/>
                  </a:solidFill>
                  <a:effectLst/>
                  <a:uLnTx/>
                  <a:uFillTx/>
                  <a:latin typeface="Century Gothic" panose="020F0302020204030204"/>
                  <a:ea typeface="+mn-ea"/>
                  <a:cs typeface="+mn-cs"/>
                </a:rPr>
                <a:t>3</a:t>
              </a:r>
              <a:endParaRPr kumimoji="0" lang="en-US" sz="13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6" name="Rectangle: Rounded Corners 55">
              <a:extLst>
                <a:ext uri="{FF2B5EF4-FFF2-40B4-BE49-F238E27FC236}">
                  <a16:creationId xmlns:a16="http://schemas.microsoft.com/office/drawing/2014/main" id="{BFF58F7E-4B67-3776-9B61-D621FA62251E}"/>
                </a:ext>
              </a:extLst>
            </p:cNvPr>
            <p:cNvSpPr/>
            <p:nvPr/>
          </p:nvSpPr>
          <p:spPr>
            <a:xfrm>
              <a:off x="10211935" y="1201752"/>
              <a:ext cx="1207363" cy="282653"/>
            </a:xfrm>
            <a:prstGeom prst="roundRect">
              <a:avLst/>
            </a:prstGeom>
            <a:solidFill>
              <a:srgbClr val="379099"/>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250" b="1" i="0" u="none" strike="noStrike" kern="1200" cap="none" spc="0" normalizeH="0" baseline="0" noProof="0" dirty="0">
                  <a:ln>
                    <a:noFill/>
                  </a:ln>
                  <a:solidFill>
                    <a:schemeClr val="bg1"/>
                  </a:solidFill>
                  <a:effectLst/>
                  <a:uLnTx/>
                  <a:uFillTx/>
                  <a:latin typeface="Century Gothic" panose="020F0302020204030204"/>
                  <a:ea typeface="+mn-ea"/>
                  <a:cs typeface="+mn-cs"/>
                </a:rPr>
                <a:t>IT Assets</a:t>
              </a:r>
              <a:endParaRPr kumimoji="0" lang="en-US" sz="125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87" name="TextBox 86">
              <a:extLst>
                <a:ext uri="{FF2B5EF4-FFF2-40B4-BE49-F238E27FC236}">
                  <a16:creationId xmlns:a16="http://schemas.microsoft.com/office/drawing/2014/main" id="{FF219277-F282-985A-AFAE-D791CA5CB6E9}"/>
                </a:ext>
              </a:extLst>
            </p:cNvPr>
            <p:cNvSpPr txBox="1"/>
            <p:nvPr/>
          </p:nvSpPr>
          <p:spPr>
            <a:xfrm>
              <a:off x="10282090" y="153901"/>
              <a:ext cx="1047565" cy="150775"/>
            </a:xfrm>
            <a:prstGeom prst="rect">
              <a:avLst/>
            </a:prstGeom>
            <a:noFill/>
            <a:ln>
              <a:noFill/>
            </a:ln>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rgbClr val="379099"/>
                  </a:solidFill>
                  <a:effectLst/>
                  <a:uLnTx/>
                  <a:uFillTx/>
                  <a:latin typeface="Century Gothic" panose="020F0302020204030204"/>
                  <a:ea typeface="+mn-ea"/>
                  <a:cs typeface="+mn-cs"/>
                </a:rPr>
                <a:t>Tiers</a:t>
              </a:r>
              <a:endParaRPr kumimoji="0" lang="en-US" sz="1600" b="1" i="0" u="none" strike="noStrike" kern="1200" cap="none" spc="0" normalizeH="0" baseline="0" noProof="0" dirty="0">
                <a:ln>
                  <a:noFill/>
                </a:ln>
                <a:solidFill>
                  <a:srgbClr val="379099"/>
                </a:solidFill>
                <a:effectLst/>
                <a:uLnTx/>
                <a:uFillTx/>
                <a:latin typeface="Century Gothic" panose="020F0302020204030204"/>
                <a:ea typeface="+mn-ea"/>
                <a:cs typeface="+mn-cs"/>
              </a:endParaRPr>
            </a:p>
          </p:txBody>
        </p:sp>
      </p:grpSp>
    </p:spTree>
    <p:extLst>
      <p:ext uri="{BB962C8B-B14F-4D97-AF65-F5344CB8AC3E}">
        <p14:creationId xmlns:p14="http://schemas.microsoft.com/office/powerpoint/2010/main" val="17174132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BF4330F-6C9A-2BDB-CC32-36434F7D1D00}"/>
              </a:ext>
            </a:extLst>
          </p:cNvPr>
          <p:cNvSpPr>
            <a:spLocks noGrp="1"/>
          </p:cNvSpPr>
          <p:nvPr>
            <p:ph type="title"/>
          </p:nvPr>
        </p:nvSpPr>
        <p:spPr>
          <a:xfrm>
            <a:off x="449251" y="311377"/>
            <a:ext cx="11188711" cy="1195883"/>
          </a:xfrm>
        </p:spPr>
        <p:txBody>
          <a:bodyPr/>
          <a:lstStyle/>
          <a:p>
            <a:r>
              <a:rPr lang="en-GB" dirty="0"/>
              <a:t>Entity Hierarchy</a:t>
            </a:r>
            <a:endParaRPr lang="en-US" dirty="0"/>
          </a:p>
        </p:txBody>
      </p:sp>
      <p:sp>
        <p:nvSpPr>
          <p:cNvPr id="10" name="TextBox 9">
            <a:extLst>
              <a:ext uri="{FF2B5EF4-FFF2-40B4-BE49-F238E27FC236}">
                <a16:creationId xmlns:a16="http://schemas.microsoft.com/office/drawing/2014/main" id="{B54BC400-0CC2-2BD0-82FD-541949CFD648}"/>
              </a:ext>
            </a:extLst>
          </p:cNvPr>
          <p:cNvSpPr txBox="1"/>
          <p:nvPr/>
        </p:nvSpPr>
        <p:spPr>
          <a:xfrm>
            <a:off x="449251" y="1033812"/>
            <a:ext cx="11068494" cy="1413163"/>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Entity hierarchies are created using the ‘</a:t>
            </a: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Hierarchy’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tab on the Entity record.</a:t>
            </a:r>
          </a:p>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Upstream and downstream entities can be added which are </a:t>
            </a: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required</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 for </a:t>
            </a:r>
            <a:r>
              <a:rPr kumimoji="0" lang="en-GB" sz="1600" b="1" i="0" u="none" strike="noStrike" kern="1200" cap="none" spc="0" normalizeH="0" baseline="0" noProof="0" dirty="0">
                <a:ln>
                  <a:noFill/>
                </a:ln>
                <a:solidFill>
                  <a:srgbClr val="379099"/>
                </a:solidFill>
                <a:effectLst/>
                <a:uLnTx/>
                <a:uFillTx/>
                <a:latin typeface="Century Gothic" panose="020F0302020204030204"/>
                <a:ea typeface="+mn-ea"/>
                <a:cs typeface="+mn-cs"/>
              </a:rPr>
              <a:t>risk score roll-up</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 The risk roll-up occurs via advanced risk assessments* (covered later in this presentation).</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3" name="Picture 12">
            <a:extLst>
              <a:ext uri="{FF2B5EF4-FFF2-40B4-BE49-F238E27FC236}">
                <a16:creationId xmlns:a16="http://schemas.microsoft.com/office/drawing/2014/main" id="{8ADD6051-6F2D-1A63-F3A5-15D0980B6ED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17201" y="2156746"/>
            <a:ext cx="6182458" cy="3528291"/>
          </a:xfrm>
          <a:prstGeom prst="rect">
            <a:avLst/>
          </a:prstGeom>
          <a:ln w="6350">
            <a:solidFill>
              <a:schemeClr val="tx1"/>
            </a:solidFill>
          </a:ln>
        </p:spPr>
      </p:pic>
      <p:sp>
        <p:nvSpPr>
          <p:cNvPr id="14" name="Rectangle 13">
            <a:extLst>
              <a:ext uri="{FF2B5EF4-FFF2-40B4-BE49-F238E27FC236}">
                <a16:creationId xmlns:a16="http://schemas.microsoft.com/office/drawing/2014/main" id="{8BEDB331-25C1-CD7E-FC7F-D4A7B1D99C4A}"/>
              </a:ext>
            </a:extLst>
          </p:cNvPr>
          <p:cNvSpPr/>
          <p:nvPr/>
        </p:nvSpPr>
        <p:spPr>
          <a:xfrm>
            <a:off x="1636532" y="2781760"/>
            <a:ext cx="563418" cy="314701"/>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5" name="Picture 14">
            <a:extLst>
              <a:ext uri="{FF2B5EF4-FFF2-40B4-BE49-F238E27FC236}">
                <a16:creationId xmlns:a16="http://schemas.microsoft.com/office/drawing/2014/main" id="{D79FD16C-BEBE-BD72-D9E8-C9F043A17270}"/>
              </a:ext>
            </a:extLst>
          </p:cNvPr>
          <p:cNvPicPr>
            <a:picLocks noChangeAspect="1"/>
          </p:cNvPicPr>
          <p:nvPr/>
        </p:nvPicPr>
        <p:blipFill>
          <a:blip r:embed="rId3"/>
          <a:stretch>
            <a:fillRect/>
          </a:stretch>
        </p:blipFill>
        <p:spPr>
          <a:xfrm>
            <a:off x="5486508" y="2792866"/>
            <a:ext cx="6094412" cy="3403722"/>
          </a:xfrm>
          <a:prstGeom prst="rect">
            <a:avLst/>
          </a:prstGeom>
          <a:ln w="6350">
            <a:solidFill>
              <a:schemeClr val="tx1"/>
            </a:solidFill>
          </a:ln>
        </p:spPr>
      </p:pic>
      <p:sp>
        <p:nvSpPr>
          <p:cNvPr id="16" name="Arrow: Left 10">
            <a:extLst>
              <a:ext uri="{FF2B5EF4-FFF2-40B4-BE49-F238E27FC236}">
                <a16:creationId xmlns:a16="http://schemas.microsoft.com/office/drawing/2014/main" id="{52FABFB9-E83B-D8A7-E555-996E52047A7F}"/>
              </a:ext>
            </a:extLst>
          </p:cNvPr>
          <p:cNvSpPr/>
          <p:nvPr/>
        </p:nvSpPr>
        <p:spPr>
          <a:xfrm>
            <a:off x="6965914" y="3593532"/>
            <a:ext cx="517236" cy="277091"/>
          </a:xfrm>
          <a:prstGeom prst="leftArrow">
            <a:avLst/>
          </a:prstGeom>
          <a:solidFill>
            <a:srgbClr val="62D84E"/>
          </a:solidFill>
          <a:ln>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7" name="Arrow: Left 11">
            <a:extLst>
              <a:ext uri="{FF2B5EF4-FFF2-40B4-BE49-F238E27FC236}">
                <a16:creationId xmlns:a16="http://schemas.microsoft.com/office/drawing/2014/main" id="{BCF06D65-D339-A861-56FB-A117126A2A8F}"/>
              </a:ext>
            </a:extLst>
          </p:cNvPr>
          <p:cNvSpPr/>
          <p:nvPr/>
        </p:nvSpPr>
        <p:spPr>
          <a:xfrm>
            <a:off x="7160355" y="5074504"/>
            <a:ext cx="517236" cy="277091"/>
          </a:xfrm>
          <a:prstGeom prst="leftArrow">
            <a:avLst/>
          </a:prstGeom>
          <a:solidFill>
            <a:srgbClr val="62D84E"/>
          </a:solidFill>
          <a:ln>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18" name="TextBox 17">
            <a:extLst>
              <a:ext uri="{FF2B5EF4-FFF2-40B4-BE49-F238E27FC236}">
                <a16:creationId xmlns:a16="http://schemas.microsoft.com/office/drawing/2014/main" id="{E7EE301D-5316-75AC-93B2-02F8BC879A8F}"/>
              </a:ext>
            </a:extLst>
          </p:cNvPr>
          <p:cNvSpPr txBox="1"/>
          <p:nvPr/>
        </p:nvSpPr>
        <p:spPr>
          <a:xfrm>
            <a:off x="1550861" y="6074825"/>
            <a:ext cx="2354317" cy="270054"/>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050" b="0" i="1" u="none" strike="noStrike" kern="1200" cap="none" spc="0" normalizeH="0" baseline="0" noProof="0" dirty="0">
                <a:ln>
                  <a:noFill/>
                </a:ln>
                <a:solidFill>
                  <a:srgbClr val="000000"/>
                </a:solidFill>
                <a:effectLst/>
                <a:uLnTx/>
                <a:uFillTx/>
                <a:latin typeface="Century Gothic" panose="020F0302020204030204"/>
                <a:ea typeface="+mn-ea"/>
                <a:cs typeface="+mn-cs"/>
              </a:rPr>
              <a:t>*advanced license required</a:t>
            </a:r>
            <a:endParaRPr kumimoji="0" lang="en-US" sz="1050" b="0" i="1"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8191108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CDFF6-3AA7-0BBA-A14A-E41986C0E950}"/>
              </a:ext>
            </a:extLst>
          </p:cNvPr>
          <p:cNvSpPr>
            <a:spLocks noGrp="1"/>
          </p:cNvSpPr>
          <p:nvPr>
            <p:ph type="title"/>
          </p:nvPr>
        </p:nvSpPr>
        <p:spPr/>
        <p:txBody>
          <a:bodyPr/>
          <a:lstStyle/>
          <a:p>
            <a:r>
              <a:rPr lang="en-GB" dirty="0"/>
              <a:t>Entity Hierarchy</a:t>
            </a:r>
            <a:endParaRPr lang="en-US" dirty="0"/>
          </a:p>
        </p:txBody>
      </p:sp>
      <p:sp>
        <p:nvSpPr>
          <p:cNvPr id="19" name="TextBox 18">
            <a:extLst>
              <a:ext uri="{FF2B5EF4-FFF2-40B4-BE49-F238E27FC236}">
                <a16:creationId xmlns:a16="http://schemas.microsoft.com/office/drawing/2014/main" id="{3C45955B-51F2-A92A-E8B8-EABA3491EB41}"/>
              </a:ext>
            </a:extLst>
          </p:cNvPr>
          <p:cNvSpPr txBox="1"/>
          <p:nvPr/>
        </p:nvSpPr>
        <p:spPr>
          <a:xfrm>
            <a:off x="449250" y="909318"/>
            <a:ext cx="10789363" cy="1413163"/>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Additionally, the </a:t>
            </a:r>
            <a:r>
              <a:rPr kumimoji="0" lang="en-GB" sz="1600" b="1" i="0" u="none" strike="noStrike" kern="1200" cap="none" spc="0" normalizeH="0" baseline="0" noProof="0" dirty="0">
                <a:ln>
                  <a:noFill/>
                </a:ln>
                <a:solidFill>
                  <a:srgbClr val="000000"/>
                </a:solidFill>
                <a:effectLst/>
                <a:uLnTx/>
                <a:uFillTx/>
                <a:latin typeface="Century Gothic" panose="020F0302020204030204"/>
                <a:ea typeface="+mn-ea"/>
                <a:cs typeface="+mn-cs"/>
              </a:rPr>
              <a:t>GRC workbench </a:t>
            </a: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can be used to visualize and edit the Entity hierarchy using the Dependency Map tab.</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pic>
        <p:nvPicPr>
          <p:cNvPr id="10" name="Picture 9">
            <a:extLst>
              <a:ext uri="{FF2B5EF4-FFF2-40B4-BE49-F238E27FC236}">
                <a16:creationId xmlns:a16="http://schemas.microsoft.com/office/drawing/2014/main" id="{0997E265-BB5D-4EE9-5E9F-FD9100D2F04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46100" y="1643138"/>
            <a:ext cx="10724411" cy="4525887"/>
          </a:xfrm>
          <a:prstGeom prst="rect">
            <a:avLst/>
          </a:prstGeom>
          <a:ln w="6350">
            <a:solidFill>
              <a:schemeClr val="tx1"/>
            </a:solidFill>
          </a:ln>
        </p:spPr>
      </p:pic>
    </p:spTree>
    <p:extLst>
      <p:ext uri="{BB962C8B-B14F-4D97-AF65-F5344CB8AC3E}">
        <p14:creationId xmlns:p14="http://schemas.microsoft.com/office/powerpoint/2010/main" val="31231560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4">
            <a:extLst>
              <a:ext uri="{FF2B5EF4-FFF2-40B4-BE49-F238E27FC236}">
                <a16:creationId xmlns:a16="http://schemas.microsoft.com/office/drawing/2014/main" id="{DF64B417-D292-6F08-E84D-7A35BA98235A}"/>
              </a:ext>
            </a:extLst>
          </p:cNvPr>
          <p:cNvSpPr>
            <a:spLocks noGrp="1"/>
          </p:cNvSpPr>
          <p:nvPr>
            <p:ph idx="1"/>
          </p:nvPr>
        </p:nvSpPr>
        <p:spPr>
          <a:xfrm>
            <a:off x="458582" y="779520"/>
            <a:ext cx="11210544" cy="4907071"/>
          </a:xfrm>
        </p:spPr>
        <p:txBody>
          <a:bodyPr/>
          <a:lstStyle/>
          <a:p>
            <a:pPr marL="0" indent="0" rtl="0" fontAlgn="ctr">
              <a:spcBef>
                <a:spcPts val="0"/>
              </a:spcBef>
              <a:spcAft>
                <a:spcPts val="0"/>
              </a:spcAft>
              <a:buNone/>
            </a:pPr>
            <a:endParaRPr lang="en-GB" sz="1600" dirty="0">
              <a:effectLst/>
            </a:endParaRPr>
          </a:p>
          <a:p>
            <a:pPr marL="0" indent="0" rtl="0" fontAlgn="ctr">
              <a:spcBef>
                <a:spcPts val="0"/>
              </a:spcBef>
              <a:spcAft>
                <a:spcPts val="0"/>
              </a:spcAft>
              <a:buNone/>
            </a:pPr>
            <a:r>
              <a:rPr lang="en-GB" sz="1600" dirty="0">
                <a:effectLst/>
              </a:rPr>
              <a:t>Once an entity type is associated with a control objective or risk statement, controls and risks are generated for each entity in an entity type</a:t>
            </a:r>
            <a:r>
              <a:rPr lang="en-GB" sz="1600" dirty="0"/>
              <a:t> </a:t>
            </a:r>
            <a:r>
              <a:rPr lang="en-GB" sz="1600" i="0" dirty="0">
                <a:effectLst/>
              </a:rPr>
              <a:t>automatically when the “Creates controls/risks automatically” checkboxes are </a:t>
            </a:r>
            <a:r>
              <a:rPr lang="en-GB" sz="1600" dirty="0"/>
              <a:t>selected</a:t>
            </a:r>
            <a:r>
              <a:rPr lang="en-GB" sz="1600" i="0" dirty="0">
                <a:effectLst/>
              </a:rPr>
              <a:t>.</a:t>
            </a:r>
            <a:endParaRPr lang="en-GB" sz="1600" dirty="0">
              <a:effectLst/>
            </a:endParaRPr>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fontAlgn="ctr">
              <a:spcBef>
                <a:spcPts val="0"/>
              </a:spcBef>
              <a:spcAft>
                <a:spcPts val="0"/>
              </a:spcAft>
              <a:buClr>
                <a:schemeClr val="accent1"/>
              </a:buClr>
              <a:buNone/>
            </a:pPr>
            <a:endParaRPr lang="en-GB" sz="1600" i="0" dirty="0">
              <a:effectLst/>
            </a:endParaRPr>
          </a:p>
          <a:p>
            <a:pPr fontAlgn="ctr">
              <a:spcBef>
                <a:spcPts val="0"/>
              </a:spcBef>
              <a:spcAft>
                <a:spcPts val="0"/>
              </a:spcAft>
              <a:buClr>
                <a:schemeClr val="tx1"/>
              </a:buClr>
            </a:pPr>
            <a:r>
              <a:rPr lang="en-GB" sz="1600" i="0" dirty="0">
                <a:effectLst/>
              </a:rPr>
              <a:t>Risks and controls can also be manually created in the following ways:</a:t>
            </a:r>
          </a:p>
          <a:p>
            <a:pPr marL="0" indent="0" fontAlgn="ctr">
              <a:spcBef>
                <a:spcPts val="0"/>
              </a:spcBef>
              <a:spcAft>
                <a:spcPts val="0"/>
              </a:spcAft>
              <a:buClr>
                <a:schemeClr val="accent1"/>
              </a:buClr>
              <a:buNone/>
            </a:pPr>
            <a:endParaRPr lang="en-GB" sz="800" i="0" dirty="0">
              <a:effectLst/>
            </a:endParaRPr>
          </a:p>
          <a:p>
            <a:pPr lvl="1" fontAlgn="ctr">
              <a:spcBef>
                <a:spcPts val="0"/>
              </a:spcBef>
              <a:spcAft>
                <a:spcPts val="0"/>
              </a:spcAft>
              <a:buClr>
                <a:schemeClr val="tx1"/>
              </a:buClr>
            </a:pPr>
            <a:r>
              <a:rPr lang="en-GB" sz="1600" i="0" dirty="0">
                <a:effectLst/>
              </a:rPr>
              <a:t>when associated with an entity from the ‘All Controls’ module</a:t>
            </a:r>
          </a:p>
          <a:p>
            <a:pPr lvl="1" fontAlgn="ctr">
              <a:spcBef>
                <a:spcPts val="0"/>
              </a:spcBef>
              <a:spcAft>
                <a:spcPts val="0"/>
              </a:spcAft>
              <a:buClr>
                <a:schemeClr val="tx1"/>
              </a:buClr>
            </a:pPr>
            <a:r>
              <a:rPr lang="en-GB" sz="1600" i="0" dirty="0">
                <a:effectLst/>
              </a:rPr>
              <a:t>when associated with an entity from the ‘All Risks’ module</a:t>
            </a:r>
            <a:endParaRPr lang="en-GB" sz="1600" dirty="0"/>
          </a:p>
          <a:p>
            <a:pPr lvl="1" fontAlgn="ctr">
              <a:spcBef>
                <a:spcPts val="0"/>
              </a:spcBef>
              <a:spcAft>
                <a:spcPts val="0"/>
              </a:spcAft>
              <a:buClr>
                <a:schemeClr val="tx1"/>
              </a:buClr>
            </a:pPr>
            <a:r>
              <a:rPr lang="en-GB" sz="1600" i="0" dirty="0">
                <a:effectLst/>
              </a:rPr>
              <a:t>Adding from the controls related list on a control objective</a:t>
            </a:r>
          </a:p>
          <a:p>
            <a:pPr lvl="1" fontAlgn="ctr">
              <a:spcBef>
                <a:spcPts val="0"/>
              </a:spcBef>
              <a:spcAft>
                <a:spcPts val="0"/>
              </a:spcAft>
              <a:buClr>
                <a:schemeClr val="tx1"/>
              </a:buClr>
            </a:pPr>
            <a:r>
              <a:rPr lang="en-GB" sz="1600" dirty="0"/>
              <a:t>Adding from the risks related list on a risk statement</a:t>
            </a:r>
            <a:endParaRPr lang="en-GB" sz="1600" i="0" dirty="0">
              <a:effectLst/>
            </a:endParaRPr>
          </a:p>
          <a:p>
            <a:pPr marL="0" indent="0" fontAlgn="ctr">
              <a:spcBef>
                <a:spcPts val="0"/>
              </a:spcBef>
              <a:spcAft>
                <a:spcPts val="0"/>
              </a:spcAft>
              <a:buClr>
                <a:schemeClr val="accent1"/>
              </a:buClr>
              <a:buNone/>
            </a:pPr>
            <a:endParaRPr lang="en-GB" sz="1600" i="0" dirty="0">
              <a:effectLst/>
            </a:endParaRPr>
          </a:p>
          <a:p>
            <a:pPr marL="0" indent="0" rtl="0" fontAlgn="ctr">
              <a:spcBef>
                <a:spcPts val="0"/>
              </a:spcBef>
              <a:spcAft>
                <a:spcPts val="0"/>
              </a:spcAft>
              <a:buNone/>
            </a:pPr>
            <a:endParaRPr lang="en-GB" sz="1800" dirty="0">
              <a:effectLst/>
              <a:latin typeface="Calibri" panose="020F0502020204030204" pitchFamily="34" charset="0"/>
            </a:endParaRPr>
          </a:p>
        </p:txBody>
      </p:sp>
      <p:sp>
        <p:nvSpPr>
          <p:cNvPr id="7" name="Title 3">
            <a:extLst>
              <a:ext uri="{FF2B5EF4-FFF2-40B4-BE49-F238E27FC236}">
                <a16:creationId xmlns:a16="http://schemas.microsoft.com/office/drawing/2014/main" id="{7B9D07AB-72D6-A386-93A2-1247E94592CD}"/>
              </a:ext>
            </a:extLst>
          </p:cNvPr>
          <p:cNvSpPr>
            <a:spLocks noGrp="1"/>
          </p:cNvSpPr>
          <p:nvPr>
            <p:ph type="title"/>
          </p:nvPr>
        </p:nvSpPr>
        <p:spPr>
          <a:xfrm>
            <a:off x="449251" y="311377"/>
            <a:ext cx="11188711" cy="1195883"/>
          </a:xfrm>
        </p:spPr>
        <p:txBody>
          <a:bodyPr/>
          <a:lstStyle/>
          <a:p>
            <a:r>
              <a:rPr lang="en-GB" dirty="0"/>
              <a:t>Creating Risks and Controls</a:t>
            </a:r>
            <a:endParaRPr lang="en-US" dirty="0"/>
          </a:p>
        </p:txBody>
      </p:sp>
      <p:sp>
        <p:nvSpPr>
          <p:cNvPr id="8" name="Oval 7">
            <a:extLst>
              <a:ext uri="{FF2B5EF4-FFF2-40B4-BE49-F238E27FC236}">
                <a16:creationId xmlns:a16="http://schemas.microsoft.com/office/drawing/2014/main" id="{C9E6E4E0-20E7-077A-8F17-E89464D2E4D6}"/>
              </a:ext>
            </a:extLst>
          </p:cNvPr>
          <p:cNvSpPr/>
          <p:nvPr/>
        </p:nvSpPr>
        <p:spPr>
          <a:xfrm>
            <a:off x="2142565" y="1991469"/>
            <a:ext cx="1228164" cy="1228164"/>
          </a:xfrm>
          <a:prstGeom prst="ellipse">
            <a:avLst/>
          </a:prstGeom>
          <a:solidFill>
            <a:srgbClr val="90CCD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9" name="Oval 8">
            <a:extLst>
              <a:ext uri="{FF2B5EF4-FFF2-40B4-BE49-F238E27FC236}">
                <a16:creationId xmlns:a16="http://schemas.microsoft.com/office/drawing/2014/main" id="{C7B0E79D-69E2-927B-FB55-BF802652682A}"/>
              </a:ext>
            </a:extLst>
          </p:cNvPr>
          <p:cNvSpPr/>
          <p:nvPr/>
        </p:nvSpPr>
        <p:spPr>
          <a:xfrm>
            <a:off x="5154706" y="1991469"/>
            <a:ext cx="1228164" cy="1228164"/>
          </a:xfrm>
          <a:prstGeom prst="ellipse">
            <a:avLst/>
          </a:prstGeom>
          <a:solidFill>
            <a:srgbClr val="DBDBDB"/>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0" name="Oval 9">
            <a:extLst>
              <a:ext uri="{FF2B5EF4-FFF2-40B4-BE49-F238E27FC236}">
                <a16:creationId xmlns:a16="http://schemas.microsoft.com/office/drawing/2014/main" id="{4F176951-E4B4-5050-3932-C1C82B847103}"/>
              </a:ext>
            </a:extLst>
          </p:cNvPr>
          <p:cNvSpPr/>
          <p:nvPr/>
        </p:nvSpPr>
        <p:spPr>
          <a:xfrm>
            <a:off x="8166847" y="1991469"/>
            <a:ext cx="1228164" cy="1228164"/>
          </a:xfrm>
          <a:prstGeom prst="ellipse">
            <a:avLst/>
          </a:prstGeom>
          <a:solidFill>
            <a:srgbClr val="3790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1" name="Rounded Rectangle 10">
            <a:extLst>
              <a:ext uri="{FF2B5EF4-FFF2-40B4-BE49-F238E27FC236}">
                <a16:creationId xmlns:a16="http://schemas.microsoft.com/office/drawing/2014/main" id="{45F7AA44-5784-5595-DEE7-98DEEFBED245}"/>
              </a:ext>
            </a:extLst>
          </p:cNvPr>
          <p:cNvSpPr/>
          <p:nvPr/>
        </p:nvSpPr>
        <p:spPr>
          <a:xfrm>
            <a:off x="3370729" y="1991469"/>
            <a:ext cx="869576" cy="340659"/>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Policies</a:t>
            </a:r>
          </a:p>
        </p:txBody>
      </p:sp>
      <p:sp>
        <p:nvSpPr>
          <p:cNvPr id="12" name="Rounded Rectangle 11">
            <a:extLst>
              <a:ext uri="{FF2B5EF4-FFF2-40B4-BE49-F238E27FC236}">
                <a16:creationId xmlns:a16="http://schemas.microsoft.com/office/drawing/2014/main" id="{ADB16CAA-A16E-4F0F-9ADA-CD88A74679FC}"/>
              </a:ext>
            </a:extLst>
          </p:cNvPr>
          <p:cNvSpPr/>
          <p:nvPr/>
        </p:nvSpPr>
        <p:spPr>
          <a:xfrm>
            <a:off x="3805517" y="2459612"/>
            <a:ext cx="869576" cy="340659"/>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Control objective</a:t>
            </a:r>
          </a:p>
        </p:txBody>
      </p:sp>
      <p:sp>
        <p:nvSpPr>
          <p:cNvPr id="13" name="Rounded Rectangle 12">
            <a:extLst>
              <a:ext uri="{FF2B5EF4-FFF2-40B4-BE49-F238E27FC236}">
                <a16:creationId xmlns:a16="http://schemas.microsoft.com/office/drawing/2014/main" id="{1BF592A7-52E8-F44E-0EC4-4BAE0DEB1EC4}"/>
              </a:ext>
            </a:extLst>
          </p:cNvPr>
          <p:cNvSpPr/>
          <p:nvPr/>
        </p:nvSpPr>
        <p:spPr>
          <a:xfrm>
            <a:off x="3370729" y="2985361"/>
            <a:ext cx="869576" cy="3406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Entity types</a:t>
            </a:r>
          </a:p>
        </p:txBody>
      </p:sp>
      <p:cxnSp>
        <p:nvCxnSpPr>
          <p:cNvPr id="14" name="Straight Arrow Connector 13">
            <a:extLst>
              <a:ext uri="{FF2B5EF4-FFF2-40B4-BE49-F238E27FC236}">
                <a16:creationId xmlns:a16="http://schemas.microsoft.com/office/drawing/2014/main" id="{9DFD8E3D-F9FA-3BCC-60AE-D590D28C37E0}"/>
              </a:ext>
            </a:extLst>
          </p:cNvPr>
          <p:cNvCxnSpPr>
            <a:cxnSpLocks/>
          </p:cNvCxnSpPr>
          <p:nvPr/>
        </p:nvCxnSpPr>
        <p:spPr>
          <a:xfrm flipV="1">
            <a:off x="3557116" y="2332128"/>
            <a:ext cx="0" cy="653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a:extLst>
              <a:ext uri="{FF2B5EF4-FFF2-40B4-BE49-F238E27FC236}">
                <a16:creationId xmlns:a16="http://schemas.microsoft.com/office/drawing/2014/main" id="{C342D033-4DFE-9A73-57FF-67C223422C09}"/>
              </a:ext>
            </a:extLst>
          </p:cNvPr>
          <p:cNvCxnSpPr>
            <a:cxnSpLocks/>
            <a:endCxn id="12" idx="2"/>
          </p:cNvCxnSpPr>
          <p:nvPr/>
        </p:nvCxnSpPr>
        <p:spPr>
          <a:xfrm flipV="1">
            <a:off x="3557116" y="2800271"/>
            <a:ext cx="683189" cy="124718"/>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ounded Rectangle 15">
            <a:extLst>
              <a:ext uri="{FF2B5EF4-FFF2-40B4-BE49-F238E27FC236}">
                <a16:creationId xmlns:a16="http://schemas.microsoft.com/office/drawing/2014/main" id="{7295D1CE-2E0A-B91F-60D4-772D1181155C}"/>
              </a:ext>
            </a:extLst>
          </p:cNvPr>
          <p:cNvSpPr/>
          <p:nvPr/>
        </p:nvSpPr>
        <p:spPr>
          <a:xfrm>
            <a:off x="6345613" y="1987682"/>
            <a:ext cx="869576" cy="340659"/>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Risk frameworks</a:t>
            </a:r>
          </a:p>
        </p:txBody>
      </p:sp>
      <p:sp>
        <p:nvSpPr>
          <p:cNvPr id="17" name="Rounded Rectangle 16">
            <a:extLst>
              <a:ext uri="{FF2B5EF4-FFF2-40B4-BE49-F238E27FC236}">
                <a16:creationId xmlns:a16="http://schemas.microsoft.com/office/drawing/2014/main" id="{B87BBCE8-B192-064D-C129-4CDAC69D19DA}"/>
              </a:ext>
            </a:extLst>
          </p:cNvPr>
          <p:cNvSpPr/>
          <p:nvPr/>
        </p:nvSpPr>
        <p:spPr>
          <a:xfrm>
            <a:off x="6780401" y="2455825"/>
            <a:ext cx="869576" cy="340659"/>
          </a:xfrm>
          <a:prstGeom prst="round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Risk statements</a:t>
            </a:r>
          </a:p>
        </p:txBody>
      </p:sp>
      <p:sp>
        <p:nvSpPr>
          <p:cNvPr id="18" name="Rounded Rectangle 17">
            <a:extLst>
              <a:ext uri="{FF2B5EF4-FFF2-40B4-BE49-F238E27FC236}">
                <a16:creationId xmlns:a16="http://schemas.microsoft.com/office/drawing/2014/main" id="{EB40A619-69A8-0421-DDDE-E3B0FF64BAAC}"/>
              </a:ext>
            </a:extLst>
          </p:cNvPr>
          <p:cNvSpPr/>
          <p:nvPr/>
        </p:nvSpPr>
        <p:spPr>
          <a:xfrm>
            <a:off x="6345613" y="2981574"/>
            <a:ext cx="869576" cy="3406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Entity types</a:t>
            </a:r>
          </a:p>
        </p:txBody>
      </p:sp>
      <p:cxnSp>
        <p:nvCxnSpPr>
          <p:cNvPr id="19" name="Straight Arrow Connector 18">
            <a:extLst>
              <a:ext uri="{FF2B5EF4-FFF2-40B4-BE49-F238E27FC236}">
                <a16:creationId xmlns:a16="http://schemas.microsoft.com/office/drawing/2014/main" id="{ACB7D344-0125-DC67-6411-BB5CF729A1F6}"/>
              </a:ext>
            </a:extLst>
          </p:cNvPr>
          <p:cNvCxnSpPr>
            <a:cxnSpLocks/>
          </p:cNvCxnSpPr>
          <p:nvPr/>
        </p:nvCxnSpPr>
        <p:spPr>
          <a:xfrm flipV="1">
            <a:off x="6532000" y="2328341"/>
            <a:ext cx="0" cy="65323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9BBB60F2-FFFA-12F4-D001-95E549368B67}"/>
              </a:ext>
            </a:extLst>
          </p:cNvPr>
          <p:cNvCxnSpPr>
            <a:cxnSpLocks/>
            <a:endCxn id="17" idx="2"/>
          </p:cNvCxnSpPr>
          <p:nvPr/>
        </p:nvCxnSpPr>
        <p:spPr>
          <a:xfrm flipV="1">
            <a:off x="6532000" y="2796484"/>
            <a:ext cx="683189" cy="124718"/>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20">
            <a:extLst>
              <a:ext uri="{FF2B5EF4-FFF2-40B4-BE49-F238E27FC236}">
                <a16:creationId xmlns:a16="http://schemas.microsoft.com/office/drawing/2014/main" id="{B7A91776-33C3-4375-CAC9-C5264CDFE384}"/>
              </a:ext>
            </a:extLst>
          </p:cNvPr>
          <p:cNvSpPr/>
          <p:nvPr/>
        </p:nvSpPr>
        <p:spPr>
          <a:xfrm>
            <a:off x="9477093" y="2418571"/>
            <a:ext cx="869576" cy="3406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Entity types</a:t>
            </a:r>
          </a:p>
        </p:txBody>
      </p:sp>
      <p:sp>
        <p:nvSpPr>
          <p:cNvPr id="22" name="TextBox 21">
            <a:extLst>
              <a:ext uri="{FF2B5EF4-FFF2-40B4-BE49-F238E27FC236}">
                <a16:creationId xmlns:a16="http://schemas.microsoft.com/office/drawing/2014/main" id="{08F7CEFF-50CD-5817-EDE6-CED72097311E}"/>
              </a:ext>
            </a:extLst>
          </p:cNvPr>
          <p:cNvSpPr txBox="1"/>
          <p:nvPr/>
        </p:nvSpPr>
        <p:spPr>
          <a:xfrm>
            <a:off x="2142565" y="3644074"/>
            <a:ext cx="1271116" cy="407324"/>
          </a:xfrm>
          <a:prstGeom prst="rect">
            <a:avLst/>
          </a:prstGeom>
          <a:noFill/>
        </p:spPr>
        <p:txBody>
          <a:bodyPr wrap="square" rtlCol="0">
            <a:noAutofit/>
          </a:bodyPr>
          <a:lstStyle/>
          <a:p>
            <a:pPr algn="ctr">
              <a:spcBef>
                <a:spcPts val="300"/>
              </a:spcBef>
            </a:pPr>
            <a:r>
              <a:rPr lang="en-US" sz="1600" b="1" dirty="0"/>
              <a:t>Controls</a:t>
            </a:r>
          </a:p>
        </p:txBody>
      </p:sp>
      <p:sp>
        <p:nvSpPr>
          <p:cNvPr id="23" name="TextBox 22">
            <a:extLst>
              <a:ext uri="{FF2B5EF4-FFF2-40B4-BE49-F238E27FC236}">
                <a16:creationId xmlns:a16="http://schemas.microsoft.com/office/drawing/2014/main" id="{845983CB-256B-43CE-26E4-BEE302CCB6C8}"/>
              </a:ext>
            </a:extLst>
          </p:cNvPr>
          <p:cNvSpPr txBox="1"/>
          <p:nvPr/>
        </p:nvSpPr>
        <p:spPr>
          <a:xfrm>
            <a:off x="5052169" y="3630551"/>
            <a:ext cx="1728232" cy="407324"/>
          </a:xfrm>
          <a:prstGeom prst="rect">
            <a:avLst/>
          </a:prstGeom>
          <a:noFill/>
        </p:spPr>
        <p:txBody>
          <a:bodyPr wrap="square" rtlCol="0">
            <a:noAutofit/>
          </a:bodyPr>
          <a:lstStyle/>
          <a:p>
            <a:pPr algn="ctr">
              <a:spcBef>
                <a:spcPts val="300"/>
              </a:spcBef>
            </a:pPr>
            <a:r>
              <a:rPr lang="en-US" sz="1600" b="1" dirty="0"/>
              <a:t>Risk</a:t>
            </a:r>
          </a:p>
        </p:txBody>
      </p:sp>
      <p:sp>
        <p:nvSpPr>
          <p:cNvPr id="24" name="TextBox 23">
            <a:extLst>
              <a:ext uri="{FF2B5EF4-FFF2-40B4-BE49-F238E27FC236}">
                <a16:creationId xmlns:a16="http://schemas.microsoft.com/office/drawing/2014/main" id="{CCC41CD0-60D5-FE91-8BEA-2FDAA8FC731A}"/>
              </a:ext>
            </a:extLst>
          </p:cNvPr>
          <p:cNvSpPr txBox="1"/>
          <p:nvPr/>
        </p:nvSpPr>
        <p:spPr>
          <a:xfrm>
            <a:off x="8145371" y="3628880"/>
            <a:ext cx="1271116" cy="407324"/>
          </a:xfrm>
          <a:prstGeom prst="rect">
            <a:avLst/>
          </a:prstGeom>
          <a:noFill/>
        </p:spPr>
        <p:txBody>
          <a:bodyPr wrap="square" rtlCol="0">
            <a:noAutofit/>
          </a:bodyPr>
          <a:lstStyle/>
          <a:p>
            <a:pPr algn="ctr">
              <a:spcBef>
                <a:spcPts val="300"/>
              </a:spcBef>
            </a:pPr>
            <a:r>
              <a:rPr lang="en-US" sz="1600" b="1" dirty="0"/>
              <a:t>Audit</a:t>
            </a:r>
          </a:p>
        </p:txBody>
      </p:sp>
      <p:grpSp>
        <p:nvGrpSpPr>
          <p:cNvPr id="25" name="Group 24">
            <a:extLst>
              <a:ext uri="{FF2B5EF4-FFF2-40B4-BE49-F238E27FC236}">
                <a16:creationId xmlns:a16="http://schemas.microsoft.com/office/drawing/2014/main" id="{2C88FC5E-E730-470D-C8F0-C45C982461EA}"/>
              </a:ext>
            </a:extLst>
          </p:cNvPr>
          <p:cNvGrpSpPr>
            <a:grpSpLocks noChangeAspect="1"/>
          </p:cNvGrpSpPr>
          <p:nvPr/>
        </p:nvGrpSpPr>
        <p:grpSpPr>
          <a:xfrm>
            <a:off x="8488203" y="2263679"/>
            <a:ext cx="545652" cy="623975"/>
            <a:chOff x="8903905" y="-688594"/>
            <a:chExt cx="361950" cy="413905"/>
          </a:xfrm>
          <a:solidFill>
            <a:schemeClr val="tx1"/>
          </a:solidFill>
        </p:grpSpPr>
        <p:sp>
          <p:nvSpPr>
            <p:cNvPr id="26" name="Freeform: Shape 378">
              <a:extLst>
                <a:ext uri="{FF2B5EF4-FFF2-40B4-BE49-F238E27FC236}">
                  <a16:creationId xmlns:a16="http://schemas.microsoft.com/office/drawing/2014/main" id="{EC8B0961-7695-1D57-A45A-684B55EE4746}"/>
                </a:ext>
              </a:extLst>
            </p:cNvPr>
            <p:cNvSpPr/>
            <p:nvPr/>
          </p:nvSpPr>
          <p:spPr>
            <a:xfrm>
              <a:off x="8961055" y="-688594"/>
              <a:ext cx="304800" cy="382732"/>
            </a:xfrm>
            <a:custGeom>
              <a:avLst/>
              <a:gdLst>
                <a:gd name="connsiteX0" fmla="*/ 226868 w 304800"/>
                <a:gd name="connsiteY0" fmla="*/ 304800 h 382732"/>
                <a:gd name="connsiteX1" fmla="*/ 226868 w 304800"/>
                <a:gd name="connsiteY1" fmla="*/ 362816 h 382732"/>
                <a:gd name="connsiteX2" fmla="*/ 284884 w 304800"/>
                <a:gd name="connsiteY2" fmla="*/ 304800 h 382732"/>
                <a:gd name="connsiteX3" fmla="*/ 73603 w 304800"/>
                <a:gd name="connsiteY3" fmla="*/ 194830 h 382732"/>
                <a:gd name="connsiteX4" fmla="*/ 229467 w 304800"/>
                <a:gd name="connsiteY4" fmla="*/ 194830 h 382732"/>
                <a:gd name="connsiteX5" fmla="*/ 239858 w 304800"/>
                <a:gd name="connsiteY5" fmla="*/ 203489 h 382732"/>
                <a:gd name="connsiteX6" fmla="*/ 231199 w 304800"/>
                <a:gd name="connsiteY6" fmla="*/ 213880 h 382732"/>
                <a:gd name="connsiteX7" fmla="*/ 229467 w 304800"/>
                <a:gd name="connsiteY7" fmla="*/ 213880 h 382732"/>
                <a:gd name="connsiteX8" fmla="*/ 73603 w 304800"/>
                <a:gd name="connsiteY8" fmla="*/ 213880 h 382732"/>
                <a:gd name="connsiteX9" fmla="*/ 64944 w 304800"/>
                <a:gd name="connsiteY9" fmla="*/ 203489 h 382732"/>
                <a:gd name="connsiteX10" fmla="*/ 73603 w 304800"/>
                <a:gd name="connsiteY10" fmla="*/ 194830 h 382732"/>
                <a:gd name="connsiteX11" fmla="*/ 73603 w 304800"/>
                <a:gd name="connsiteY11" fmla="*/ 142875 h 382732"/>
                <a:gd name="connsiteX12" fmla="*/ 226003 w 304800"/>
                <a:gd name="connsiteY12" fmla="*/ 142875 h 382732"/>
                <a:gd name="connsiteX13" fmla="*/ 234662 w 304800"/>
                <a:gd name="connsiteY13" fmla="*/ 153266 h 382732"/>
                <a:gd name="connsiteX14" fmla="*/ 226003 w 304800"/>
                <a:gd name="connsiteY14" fmla="*/ 161925 h 382732"/>
                <a:gd name="connsiteX15" fmla="*/ 73603 w 304800"/>
                <a:gd name="connsiteY15" fmla="*/ 161925 h 382732"/>
                <a:gd name="connsiteX16" fmla="*/ 64944 w 304800"/>
                <a:gd name="connsiteY16" fmla="*/ 151534 h 382732"/>
                <a:gd name="connsiteX17" fmla="*/ 73603 w 304800"/>
                <a:gd name="connsiteY17" fmla="*/ 142875 h 382732"/>
                <a:gd name="connsiteX18" fmla="*/ 73603 w 304800"/>
                <a:gd name="connsiteY18" fmla="*/ 90921 h 382732"/>
                <a:gd name="connsiteX19" fmla="*/ 229467 w 304800"/>
                <a:gd name="connsiteY19" fmla="*/ 90921 h 382732"/>
                <a:gd name="connsiteX20" fmla="*/ 239858 w 304800"/>
                <a:gd name="connsiteY20" fmla="*/ 99580 h 382732"/>
                <a:gd name="connsiteX21" fmla="*/ 231199 w 304800"/>
                <a:gd name="connsiteY21" fmla="*/ 109971 h 382732"/>
                <a:gd name="connsiteX22" fmla="*/ 229467 w 304800"/>
                <a:gd name="connsiteY22" fmla="*/ 109971 h 382732"/>
                <a:gd name="connsiteX23" fmla="*/ 73603 w 304800"/>
                <a:gd name="connsiteY23" fmla="*/ 109971 h 382732"/>
                <a:gd name="connsiteX24" fmla="*/ 64944 w 304800"/>
                <a:gd name="connsiteY24" fmla="*/ 99580 h 382732"/>
                <a:gd name="connsiteX25" fmla="*/ 73603 w 304800"/>
                <a:gd name="connsiteY25" fmla="*/ 90921 h 382732"/>
                <a:gd name="connsiteX26" fmla="*/ 18184 w 304800"/>
                <a:gd name="connsiteY26" fmla="*/ 19050 h 382732"/>
                <a:gd name="connsiteX27" fmla="*/ 18184 w 304800"/>
                <a:gd name="connsiteY27" fmla="*/ 363682 h 382732"/>
                <a:gd name="connsiteX28" fmla="*/ 206952 w 304800"/>
                <a:gd name="connsiteY28" fmla="*/ 363682 h 382732"/>
                <a:gd name="connsiteX29" fmla="*/ 206952 w 304800"/>
                <a:gd name="connsiteY29" fmla="*/ 295275 h 382732"/>
                <a:gd name="connsiteX30" fmla="*/ 216477 w 304800"/>
                <a:gd name="connsiteY30" fmla="*/ 285750 h 382732"/>
                <a:gd name="connsiteX31" fmla="*/ 284884 w 304800"/>
                <a:gd name="connsiteY31" fmla="*/ 285750 h 382732"/>
                <a:gd name="connsiteX32" fmla="*/ 284884 w 304800"/>
                <a:gd name="connsiteY32" fmla="*/ 19050 h 382732"/>
                <a:gd name="connsiteX33" fmla="*/ 9525 w 304800"/>
                <a:gd name="connsiteY33" fmla="*/ 0 h 382732"/>
                <a:gd name="connsiteX34" fmla="*/ 295275 w 304800"/>
                <a:gd name="connsiteY34" fmla="*/ 0 h 382732"/>
                <a:gd name="connsiteX35" fmla="*/ 304800 w 304800"/>
                <a:gd name="connsiteY35" fmla="*/ 9525 h 382732"/>
                <a:gd name="connsiteX36" fmla="*/ 304800 w 304800"/>
                <a:gd name="connsiteY36" fmla="*/ 295275 h 382732"/>
                <a:gd name="connsiteX37" fmla="*/ 217343 w 304800"/>
                <a:gd name="connsiteY37" fmla="*/ 382732 h 382732"/>
                <a:gd name="connsiteX38" fmla="*/ 9525 w 304800"/>
                <a:gd name="connsiteY38" fmla="*/ 382732 h 382732"/>
                <a:gd name="connsiteX39" fmla="*/ 0 w 304800"/>
                <a:gd name="connsiteY39" fmla="*/ 373207 h 382732"/>
                <a:gd name="connsiteX40" fmla="*/ 0 w 304800"/>
                <a:gd name="connsiteY40" fmla="*/ 9525 h 382732"/>
                <a:gd name="connsiteX41" fmla="*/ 9525 w 304800"/>
                <a:gd name="connsiteY41" fmla="*/ 0 h 382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04800" h="382732">
                  <a:moveTo>
                    <a:pt x="226868" y="304800"/>
                  </a:moveTo>
                  <a:lnTo>
                    <a:pt x="226868" y="362816"/>
                  </a:lnTo>
                  <a:cubicBezTo>
                    <a:pt x="256309" y="358486"/>
                    <a:pt x="279689" y="335107"/>
                    <a:pt x="284884" y="304800"/>
                  </a:cubicBezTo>
                  <a:close/>
                  <a:moveTo>
                    <a:pt x="73603" y="194830"/>
                  </a:moveTo>
                  <a:lnTo>
                    <a:pt x="229467" y="194830"/>
                  </a:lnTo>
                  <a:cubicBezTo>
                    <a:pt x="234662" y="194830"/>
                    <a:pt x="239858" y="198294"/>
                    <a:pt x="239858" y="203489"/>
                  </a:cubicBezTo>
                  <a:cubicBezTo>
                    <a:pt x="239858" y="208684"/>
                    <a:pt x="236394" y="213014"/>
                    <a:pt x="231199" y="213880"/>
                  </a:cubicBezTo>
                  <a:cubicBezTo>
                    <a:pt x="231199" y="213880"/>
                    <a:pt x="230332" y="213880"/>
                    <a:pt x="229467" y="213880"/>
                  </a:cubicBezTo>
                  <a:lnTo>
                    <a:pt x="73603" y="213880"/>
                  </a:lnTo>
                  <a:cubicBezTo>
                    <a:pt x="68407" y="213014"/>
                    <a:pt x="64078" y="208684"/>
                    <a:pt x="64944" y="203489"/>
                  </a:cubicBezTo>
                  <a:cubicBezTo>
                    <a:pt x="65810" y="199160"/>
                    <a:pt x="69273" y="194830"/>
                    <a:pt x="73603" y="194830"/>
                  </a:cubicBezTo>
                  <a:close/>
                  <a:moveTo>
                    <a:pt x="73603" y="142875"/>
                  </a:moveTo>
                  <a:lnTo>
                    <a:pt x="226003" y="142875"/>
                  </a:lnTo>
                  <a:cubicBezTo>
                    <a:pt x="231199" y="143741"/>
                    <a:pt x="235528" y="148070"/>
                    <a:pt x="234662" y="153266"/>
                  </a:cubicBezTo>
                  <a:cubicBezTo>
                    <a:pt x="233796" y="157595"/>
                    <a:pt x="230332" y="161925"/>
                    <a:pt x="226003" y="161925"/>
                  </a:cubicBezTo>
                  <a:lnTo>
                    <a:pt x="73603" y="161925"/>
                  </a:lnTo>
                  <a:cubicBezTo>
                    <a:pt x="68407" y="161059"/>
                    <a:pt x="64078" y="156729"/>
                    <a:pt x="64944" y="151534"/>
                  </a:cubicBezTo>
                  <a:cubicBezTo>
                    <a:pt x="65810" y="147205"/>
                    <a:pt x="69273" y="142875"/>
                    <a:pt x="73603" y="142875"/>
                  </a:cubicBezTo>
                  <a:close/>
                  <a:moveTo>
                    <a:pt x="73603" y="90921"/>
                  </a:moveTo>
                  <a:lnTo>
                    <a:pt x="229467" y="90921"/>
                  </a:lnTo>
                  <a:cubicBezTo>
                    <a:pt x="234662" y="90921"/>
                    <a:pt x="239858" y="94385"/>
                    <a:pt x="239858" y="99580"/>
                  </a:cubicBezTo>
                  <a:cubicBezTo>
                    <a:pt x="239858" y="104775"/>
                    <a:pt x="236394" y="109105"/>
                    <a:pt x="231199" y="109971"/>
                  </a:cubicBezTo>
                  <a:cubicBezTo>
                    <a:pt x="231199" y="109971"/>
                    <a:pt x="230332" y="109971"/>
                    <a:pt x="229467" y="109971"/>
                  </a:cubicBezTo>
                  <a:lnTo>
                    <a:pt x="73603" y="109971"/>
                  </a:lnTo>
                  <a:cubicBezTo>
                    <a:pt x="68407" y="109105"/>
                    <a:pt x="64078" y="104775"/>
                    <a:pt x="64944" y="99580"/>
                  </a:cubicBezTo>
                  <a:cubicBezTo>
                    <a:pt x="65810" y="95251"/>
                    <a:pt x="69273" y="90921"/>
                    <a:pt x="73603" y="90921"/>
                  </a:cubicBezTo>
                  <a:close/>
                  <a:moveTo>
                    <a:pt x="18184" y="19050"/>
                  </a:moveTo>
                  <a:lnTo>
                    <a:pt x="18184" y="363682"/>
                  </a:lnTo>
                  <a:lnTo>
                    <a:pt x="206952" y="363682"/>
                  </a:lnTo>
                  <a:lnTo>
                    <a:pt x="206952" y="295275"/>
                  </a:lnTo>
                  <a:cubicBezTo>
                    <a:pt x="206952" y="290080"/>
                    <a:pt x="211282" y="285750"/>
                    <a:pt x="216477" y="285750"/>
                  </a:cubicBezTo>
                  <a:lnTo>
                    <a:pt x="284884" y="285750"/>
                  </a:lnTo>
                  <a:lnTo>
                    <a:pt x="284884" y="19050"/>
                  </a:lnTo>
                  <a:close/>
                  <a:moveTo>
                    <a:pt x="9525" y="0"/>
                  </a:moveTo>
                  <a:lnTo>
                    <a:pt x="295275" y="0"/>
                  </a:lnTo>
                  <a:cubicBezTo>
                    <a:pt x="300471" y="0"/>
                    <a:pt x="304800" y="4330"/>
                    <a:pt x="304800" y="9525"/>
                  </a:cubicBezTo>
                  <a:lnTo>
                    <a:pt x="304800" y="295275"/>
                  </a:lnTo>
                  <a:cubicBezTo>
                    <a:pt x="304800" y="343766"/>
                    <a:pt x="264968" y="382732"/>
                    <a:pt x="217343" y="382732"/>
                  </a:cubicBezTo>
                  <a:lnTo>
                    <a:pt x="9525" y="382732"/>
                  </a:lnTo>
                  <a:cubicBezTo>
                    <a:pt x="4330" y="382732"/>
                    <a:pt x="0" y="378402"/>
                    <a:pt x="0" y="373207"/>
                  </a:cubicBezTo>
                  <a:lnTo>
                    <a:pt x="0" y="9525"/>
                  </a:lnTo>
                  <a:cubicBezTo>
                    <a:pt x="0" y="4330"/>
                    <a:pt x="4330" y="0"/>
                    <a:pt x="9525" y="0"/>
                  </a:cubicBezTo>
                  <a:close/>
                </a:path>
              </a:pathLst>
            </a:custGeom>
            <a:grpFill/>
            <a:ln w="8653" cap="flat">
              <a:noFill/>
              <a:prstDash val="solid"/>
              <a:miter/>
            </a:ln>
          </p:spPr>
          <p:txBody>
            <a:bodyPr rtlCol="0" anchor="ctr"/>
            <a:lstStyle/>
            <a:p>
              <a:endParaRPr lang="en-US" dirty="0"/>
            </a:p>
          </p:txBody>
        </p:sp>
        <p:sp>
          <p:nvSpPr>
            <p:cNvPr id="27" name="Freeform: Shape 282">
              <a:extLst>
                <a:ext uri="{FF2B5EF4-FFF2-40B4-BE49-F238E27FC236}">
                  <a16:creationId xmlns:a16="http://schemas.microsoft.com/office/drawing/2014/main" id="{5E32C424-F56C-C08A-D99E-C7A2390E46D2}"/>
                </a:ext>
              </a:extLst>
            </p:cNvPr>
            <p:cNvSpPr/>
            <p:nvPr/>
          </p:nvSpPr>
          <p:spPr>
            <a:xfrm>
              <a:off x="8903905" y="-449602"/>
              <a:ext cx="174913" cy="174913"/>
            </a:xfrm>
            <a:custGeom>
              <a:avLst/>
              <a:gdLst>
                <a:gd name="connsiteX0" fmla="*/ 174914 w 174913"/>
                <a:gd name="connsiteY0" fmla="*/ 87457 h 174913"/>
                <a:gd name="connsiteX1" fmla="*/ 87457 w 174913"/>
                <a:gd name="connsiteY1" fmla="*/ 174914 h 174913"/>
                <a:gd name="connsiteX2" fmla="*/ 0 w 174913"/>
                <a:gd name="connsiteY2" fmla="*/ 87457 h 174913"/>
                <a:gd name="connsiteX3" fmla="*/ 87457 w 174913"/>
                <a:gd name="connsiteY3" fmla="*/ 0 h 174913"/>
                <a:gd name="connsiteX4" fmla="*/ 174914 w 174913"/>
                <a:gd name="connsiteY4" fmla="*/ 87457 h 174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913" h="174913">
                  <a:moveTo>
                    <a:pt x="174914" y="87457"/>
                  </a:moveTo>
                  <a:cubicBezTo>
                    <a:pt x="174914" y="135758"/>
                    <a:pt x="135758" y="174914"/>
                    <a:pt x="87457" y="174914"/>
                  </a:cubicBezTo>
                  <a:cubicBezTo>
                    <a:pt x="39156" y="174914"/>
                    <a:pt x="0" y="135758"/>
                    <a:pt x="0" y="87457"/>
                  </a:cubicBezTo>
                  <a:cubicBezTo>
                    <a:pt x="0" y="39156"/>
                    <a:pt x="39155" y="0"/>
                    <a:pt x="87457" y="0"/>
                  </a:cubicBezTo>
                  <a:cubicBezTo>
                    <a:pt x="135758" y="0"/>
                    <a:pt x="174914" y="39156"/>
                    <a:pt x="174914" y="87457"/>
                  </a:cubicBezTo>
                  <a:close/>
                </a:path>
              </a:pathLst>
            </a:custGeom>
            <a:solidFill>
              <a:srgbClr val="62D84E"/>
            </a:solidFill>
            <a:ln w="8653" cap="flat">
              <a:noFill/>
              <a:prstDash val="solid"/>
              <a:miter/>
            </a:ln>
          </p:spPr>
          <p:txBody>
            <a:bodyPr rtlCol="0" anchor="ctr"/>
            <a:lstStyle/>
            <a:p>
              <a:endParaRPr lang="en-US" dirty="0"/>
            </a:p>
          </p:txBody>
        </p:sp>
        <p:sp>
          <p:nvSpPr>
            <p:cNvPr id="28" name="Freeform: Shape 283">
              <a:extLst>
                <a:ext uri="{FF2B5EF4-FFF2-40B4-BE49-F238E27FC236}">
                  <a16:creationId xmlns:a16="http://schemas.microsoft.com/office/drawing/2014/main" id="{E352DADB-5052-6759-8E90-E1A046650C56}"/>
                </a:ext>
              </a:extLst>
            </p:cNvPr>
            <p:cNvSpPr/>
            <p:nvPr/>
          </p:nvSpPr>
          <p:spPr>
            <a:xfrm>
              <a:off x="8944603" y="-396782"/>
              <a:ext cx="98713" cy="70138"/>
            </a:xfrm>
            <a:custGeom>
              <a:avLst/>
              <a:gdLst>
                <a:gd name="connsiteX0" fmla="*/ 36368 w 98713"/>
                <a:gd name="connsiteY0" fmla="*/ 70139 h 70138"/>
                <a:gd name="connsiteX1" fmla="*/ 29441 w 98713"/>
                <a:gd name="connsiteY1" fmla="*/ 67541 h 70138"/>
                <a:gd name="connsiteX2" fmla="*/ 2598 w 98713"/>
                <a:gd name="connsiteY2" fmla="*/ 40698 h 70138"/>
                <a:gd name="connsiteX3" fmla="*/ 2598 w 98713"/>
                <a:gd name="connsiteY3" fmla="*/ 26843 h 70138"/>
                <a:gd name="connsiteX4" fmla="*/ 16452 w 98713"/>
                <a:gd name="connsiteY4" fmla="*/ 26843 h 70138"/>
                <a:gd name="connsiteX5" fmla="*/ 37234 w 98713"/>
                <a:gd name="connsiteY5" fmla="*/ 47625 h 70138"/>
                <a:gd name="connsiteX6" fmla="*/ 82261 w 98713"/>
                <a:gd name="connsiteY6" fmla="*/ 2598 h 70138"/>
                <a:gd name="connsiteX7" fmla="*/ 96116 w 98713"/>
                <a:gd name="connsiteY7" fmla="*/ 2598 h 70138"/>
                <a:gd name="connsiteX8" fmla="*/ 96116 w 98713"/>
                <a:gd name="connsiteY8" fmla="*/ 16452 h 70138"/>
                <a:gd name="connsiteX9" fmla="*/ 44161 w 98713"/>
                <a:gd name="connsiteY9" fmla="*/ 68407 h 70138"/>
                <a:gd name="connsiteX10" fmla="*/ 36368 w 98713"/>
                <a:gd name="connsiteY10" fmla="*/ 70139 h 70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713" h="70138">
                  <a:moveTo>
                    <a:pt x="36368" y="70139"/>
                  </a:moveTo>
                  <a:cubicBezTo>
                    <a:pt x="33770" y="70139"/>
                    <a:pt x="31173" y="69273"/>
                    <a:pt x="29441" y="67541"/>
                  </a:cubicBezTo>
                  <a:lnTo>
                    <a:pt x="2598" y="40698"/>
                  </a:lnTo>
                  <a:cubicBezTo>
                    <a:pt x="-866" y="37234"/>
                    <a:pt x="-866" y="30307"/>
                    <a:pt x="2598" y="26843"/>
                  </a:cubicBezTo>
                  <a:cubicBezTo>
                    <a:pt x="6061" y="23380"/>
                    <a:pt x="12988" y="23380"/>
                    <a:pt x="16452" y="26843"/>
                  </a:cubicBezTo>
                  <a:lnTo>
                    <a:pt x="37234" y="47625"/>
                  </a:lnTo>
                  <a:lnTo>
                    <a:pt x="82261" y="2598"/>
                  </a:lnTo>
                  <a:cubicBezTo>
                    <a:pt x="85725" y="-866"/>
                    <a:pt x="92652" y="-866"/>
                    <a:pt x="96116" y="2598"/>
                  </a:cubicBezTo>
                  <a:cubicBezTo>
                    <a:pt x="99579" y="6061"/>
                    <a:pt x="99579" y="12989"/>
                    <a:pt x="96116" y="16452"/>
                  </a:cubicBezTo>
                  <a:lnTo>
                    <a:pt x="44161" y="68407"/>
                  </a:lnTo>
                  <a:cubicBezTo>
                    <a:pt x="41564" y="69273"/>
                    <a:pt x="38966" y="70139"/>
                    <a:pt x="36368" y="70139"/>
                  </a:cubicBezTo>
                  <a:close/>
                </a:path>
              </a:pathLst>
            </a:custGeom>
            <a:solidFill>
              <a:schemeClr val="bg1"/>
            </a:solidFill>
            <a:ln w="8653" cap="flat">
              <a:noFill/>
              <a:prstDash val="solid"/>
              <a:miter/>
            </a:ln>
          </p:spPr>
          <p:txBody>
            <a:bodyPr rtlCol="0" anchor="ctr"/>
            <a:lstStyle/>
            <a:p>
              <a:endParaRPr lang="en-US" dirty="0"/>
            </a:p>
          </p:txBody>
        </p:sp>
      </p:grpSp>
      <p:grpSp>
        <p:nvGrpSpPr>
          <p:cNvPr id="29" name="Group 28">
            <a:extLst>
              <a:ext uri="{FF2B5EF4-FFF2-40B4-BE49-F238E27FC236}">
                <a16:creationId xmlns:a16="http://schemas.microsoft.com/office/drawing/2014/main" id="{B7A0F2D6-4A61-C0C2-6E5F-0C9DCE9F6BBC}"/>
              </a:ext>
            </a:extLst>
          </p:cNvPr>
          <p:cNvGrpSpPr>
            <a:grpSpLocks noChangeAspect="1"/>
          </p:cNvGrpSpPr>
          <p:nvPr/>
        </p:nvGrpSpPr>
        <p:grpSpPr>
          <a:xfrm>
            <a:off x="2529712" y="2313319"/>
            <a:ext cx="528204" cy="545524"/>
            <a:chOff x="9625327" y="-1006949"/>
            <a:chExt cx="528204" cy="545524"/>
          </a:xfrm>
        </p:grpSpPr>
        <p:sp>
          <p:nvSpPr>
            <p:cNvPr id="30" name="Freeform: Shape 393">
              <a:extLst>
                <a:ext uri="{FF2B5EF4-FFF2-40B4-BE49-F238E27FC236}">
                  <a16:creationId xmlns:a16="http://schemas.microsoft.com/office/drawing/2014/main" id="{724DC0F3-A796-CFCA-3F8B-E5EA80386401}"/>
                </a:ext>
              </a:extLst>
            </p:cNvPr>
            <p:cNvSpPr/>
            <p:nvPr/>
          </p:nvSpPr>
          <p:spPr>
            <a:xfrm>
              <a:off x="9625327" y="-1006949"/>
              <a:ext cx="406977" cy="510886"/>
            </a:xfrm>
            <a:custGeom>
              <a:avLst/>
              <a:gdLst>
                <a:gd name="connsiteX0" fmla="*/ 168853 w 406977"/>
                <a:gd name="connsiteY0" fmla="*/ 381000 h 510886"/>
                <a:gd name="connsiteX1" fmla="*/ 220807 w 406977"/>
                <a:gd name="connsiteY1" fmla="*/ 381000 h 510886"/>
                <a:gd name="connsiteX2" fmla="*/ 233796 w 406977"/>
                <a:gd name="connsiteY2" fmla="*/ 393989 h 510886"/>
                <a:gd name="connsiteX3" fmla="*/ 220807 w 406977"/>
                <a:gd name="connsiteY3" fmla="*/ 406977 h 510886"/>
                <a:gd name="connsiteX4" fmla="*/ 168853 w 406977"/>
                <a:gd name="connsiteY4" fmla="*/ 406977 h 510886"/>
                <a:gd name="connsiteX5" fmla="*/ 155864 w 406977"/>
                <a:gd name="connsiteY5" fmla="*/ 393989 h 510886"/>
                <a:gd name="connsiteX6" fmla="*/ 168853 w 406977"/>
                <a:gd name="connsiteY6" fmla="*/ 381000 h 510886"/>
                <a:gd name="connsiteX7" fmla="*/ 108239 w 406977"/>
                <a:gd name="connsiteY7" fmla="*/ 372341 h 510886"/>
                <a:gd name="connsiteX8" fmla="*/ 129886 w 406977"/>
                <a:gd name="connsiteY8" fmla="*/ 393989 h 510886"/>
                <a:gd name="connsiteX9" fmla="*/ 108239 w 406977"/>
                <a:gd name="connsiteY9" fmla="*/ 415637 h 510886"/>
                <a:gd name="connsiteX10" fmla="*/ 86591 w 406977"/>
                <a:gd name="connsiteY10" fmla="*/ 393989 h 510886"/>
                <a:gd name="connsiteX11" fmla="*/ 108239 w 406977"/>
                <a:gd name="connsiteY11" fmla="*/ 372341 h 510886"/>
                <a:gd name="connsiteX12" fmla="*/ 168853 w 406977"/>
                <a:gd name="connsiteY12" fmla="*/ 294409 h 510886"/>
                <a:gd name="connsiteX13" fmla="*/ 255444 w 406977"/>
                <a:gd name="connsiteY13" fmla="*/ 294409 h 510886"/>
                <a:gd name="connsiteX14" fmla="*/ 268432 w 406977"/>
                <a:gd name="connsiteY14" fmla="*/ 307398 h 510886"/>
                <a:gd name="connsiteX15" fmla="*/ 255444 w 406977"/>
                <a:gd name="connsiteY15" fmla="*/ 320386 h 510886"/>
                <a:gd name="connsiteX16" fmla="*/ 168853 w 406977"/>
                <a:gd name="connsiteY16" fmla="*/ 320386 h 510886"/>
                <a:gd name="connsiteX17" fmla="*/ 155864 w 406977"/>
                <a:gd name="connsiteY17" fmla="*/ 307398 h 510886"/>
                <a:gd name="connsiteX18" fmla="*/ 168853 w 406977"/>
                <a:gd name="connsiteY18" fmla="*/ 294409 h 510886"/>
                <a:gd name="connsiteX19" fmla="*/ 108239 w 406977"/>
                <a:gd name="connsiteY19" fmla="*/ 285750 h 510886"/>
                <a:gd name="connsiteX20" fmla="*/ 129886 w 406977"/>
                <a:gd name="connsiteY20" fmla="*/ 307398 h 510886"/>
                <a:gd name="connsiteX21" fmla="*/ 108239 w 406977"/>
                <a:gd name="connsiteY21" fmla="*/ 329046 h 510886"/>
                <a:gd name="connsiteX22" fmla="*/ 86591 w 406977"/>
                <a:gd name="connsiteY22" fmla="*/ 307398 h 510886"/>
                <a:gd name="connsiteX23" fmla="*/ 108239 w 406977"/>
                <a:gd name="connsiteY23" fmla="*/ 285750 h 510886"/>
                <a:gd name="connsiteX24" fmla="*/ 168853 w 406977"/>
                <a:gd name="connsiteY24" fmla="*/ 207819 h 510886"/>
                <a:gd name="connsiteX25" fmla="*/ 307398 w 406977"/>
                <a:gd name="connsiteY25" fmla="*/ 207819 h 510886"/>
                <a:gd name="connsiteX26" fmla="*/ 320387 w 406977"/>
                <a:gd name="connsiteY26" fmla="*/ 220808 h 510886"/>
                <a:gd name="connsiteX27" fmla="*/ 307398 w 406977"/>
                <a:gd name="connsiteY27" fmla="*/ 233796 h 510886"/>
                <a:gd name="connsiteX28" fmla="*/ 168853 w 406977"/>
                <a:gd name="connsiteY28" fmla="*/ 233796 h 510886"/>
                <a:gd name="connsiteX29" fmla="*/ 155864 w 406977"/>
                <a:gd name="connsiteY29" fmla="*/ 220808 h 510886"/>
                <a:gd name="connsiteX30" fmla="*/ 168853 w 406977"/>
                <a:gd name="connsiteY30" fmla="*/ 207819 h 510886"/>
                <a:gd name="connsiteX31" fmla="*/ 108239 w 406977"/>
                <a:gd name="connsiteY31" fmla="*/ 199159 h 510886"/>
                <a:gd name="connsiteX32" fmla="*/ 129886 w 406977"/>
                <a:gd name="connsiteY32" fmla="*/ 220807 h 510886"/>
                <a:gd name="connsiteX33" fmla="*/ 108239 w 406977"/>
                <a:gd name="connsiteY33" fmla="*/ 242455 h 510886"/>
                <a:gd name="connsiteX34" fmla="*/ 86591 w 406977"/>
                <a:gd name="connsiteY34" fmla="*/ 220807 h 510886"/>
                <a:gd name="connsiteX35" fmla="*/ 108239 w 406977"/>
                <a:gd name="connsiteY35" fmla="*/ 199159 h 510886"/>
                <a:gd name="connsiteX36" fmla="*/ 203489 w 406977"/>
                <a:gd name="connsiteY36" fmla="*/ 25977 h 510886"/>
                <a:gd name="connsiteX37" fmla="*/ 164523 w 406977"/>
                <a:gd name="connsiteY37" fmla="*/ 64943 h 510886"/>
                <a:gd name="connsiteX38" fmla="*/ 151534 w 406977"/>
                <a:gd name="connsiteY38" fmla="*/ 77932 h 510886"/>
                <a:gd name="connsiteX39" fmla="*/ 112568 w 406977"/>
                <a:gd name="connsiteY39" fmla="*/ 77932 h 510886"/>
                <a:gd name="connsiteX40" fmla="*/ 112568 w 406977"/>
                <a:gd name="connsiteY40" fmla="*/ 121227 h 510886"/>
                <a:gd name="connsiteX41" fmla="*/ 294409 w 406977"/>
                <a:gd name="connsiteY41" fmla="*/ 121227 h 510886"/>
                <a:gd name="connsiteX42" fmla="*/ 294409 w 406977"/>
                <a:gd name="connsiteY42" fmla="*/ 77932 h 510886"/>
                <a:gd name="connsiteX43" fmla="*/ 255443 w 406977"/>
                <a:gd name="connsiteY43" fmla="*/ 77932 h 510886"/>
                <a:gd name="connsiteX44" fmla="*/ 242455 w 406977"/>
                <a:gd name="connsiteY44" fmla="*/ 64943 h 510886"/>
                <a:gd name="connsiteX45" fmla="*/ 203489 w 406977"/>
                <a:gd name="connsiteY45" fmla="*/ 25977 h 510886"/>
                <a:gd name="connsiteX46" fmla="*/ 203489 w 406977"/>
                <a:gd name="connsiteY46" fmla="*/ 0 h 510886"/>
                <a:gd name="connsiteX47" fmla="*/ 266700 w 406977"/>
                <a:gd name="connsiteY47" fmla="*/ 51955 h 510886"/>
                <a:gd name="connsiteX48" fmla="*/ 307398 w 406977"/>
                <a:gd name="connsiteY48" fmla="*/ 51955 h 510886"/>
                <a:gd name="connsiteX49" fmla="*/ 320386 w 406977"/>
                <a:gd name="connsiteY49" fmla="*/ 64943 h 510886"/>
                <a:gd name="connsiteX50" fmla="*/ 320386 w 406977"/>
                <a:gd name="connsiteY50" fmla="*/ 69273 h 510886"/>
                <a:gd name="connsiteX51" fmla="*/ 393989 w 406977"/>
                <a:gd name="connsiteY51" fmla="*/ 69273 h 510886"/>
                <a:gd name="connsiteX52" fmla="*/ 406977 w 406977"/>
                <a:gd name="connsiteY52" fmla="*/ 82261 h 510886"/>
                <a:gd name="connsiteX53" fmla="*/ 406977 w 406977"/>
                <a:gd name="connsiteY53" fmla="*/ 342034 h 510886"/>
                <a:gd name="connsiteX54" fmla="*/ 393989 w 406977"/>
                <a:gd name="connsiteY54" fmla="*/ 355023 h 510886"/>
                <a:gd name="connsiteX55" fmla="*/ 381000 w 406977"/>
                <a:gd name="connsiteY55" fmla="*/ 342034 h 510886"/>
                <a:gd name="connsiteX56" fmla="*/ 381000 w 406977"/>
                <a:gd name="connsiteY56" fmla="*/ 95250 h 510886"/>
                <a:gd name="connsiteX57" fmla="*/ 320386 w 406977"/>
                <a:gd name="connsiteY57" fmla="*/ 95250 h 510886"/>
                <a:gd name="connsiteX58" fmla="*/ 320386 w 406977"/>
                <a:gd name="connsiteY58" fmla="*/ 134216 h 510886"/>
                <a:gd name="connsiteX59" fmla="*/ 307398 w 406977"/>
                <a:gd name="connsiteY59" fmla="*/ 147205 h 510886"/>
                <a:gd name="connsiteX60" fmla="*/ 99580 w 406977"/>
                <a:gd name="connsiteY60" fmla="*/ 147205 h 510886"/>
                <a:gd name="connsiteX61" fmla="*/ 86591 w 406977"/>
                <a:gd name="connsiteY61" fmla="*/ 134216 h 510886"/>
                <a:gd name="connsiteX62" fmla="*/ 86591 w 406977"/>
                <a:gd name="connsiteY62" fmla="*/ 95250 h 510886"/>
                <a:gd name="connsiteX63" fmla="*/ 25977 w 406977"/>
                <a:gd name="connsiteY63" fmla="*/ 95250 h 510886"/>
                <a:gd name="connsiteX64" fmla="*/ 25977 w 406977"/>
                <a:gd name="connsiteY64" fmla="*/ 484909 h 510886"/>
                <a:gd name="connsiteX65" fmla="*/ 335973 w 406977"/>
                <a:gd name="connsiteY65" fmla="*/ 484909 h 510886"/>
                <a:gd name="connsiteX66" fmla="*/ 348962 w 406977"/>
                <a:gd name="connsiteY66" fmla="*/ 497898 h 510886"/>
                <a:gd name="connsiteX67" fmla="*/ 335973 w 406977"/>
                <a:gd name="connsiteY67" fmla="*/ 510886 h 510886"/>
                <a:gd name="connsiteX68" fmla="*/ 12989 w 406977"/>
                <a:gd name="connsiteY68" fmla="*/ 510886 h 510886"/>
                <a:gd name="connsiteX69" fmla="*/ 0 w 406977"/>
                <a:gd name="connsiteY69" fmla="*/ 497898 h 510886"/>
                <a:gd name="connsiteX70" fmla="*/ 0 w 406977"/>
                <a:gd name="connsiteY70" fmla="*/ 82261 h 510886"/>
                <a:gd name="connsiteX71" fmla="*/ 12989 w 406977"/>
                <a:gd name="connsiteY71" fmla="*/ 69273 h 510886"/>
                <a:gd name="connsiteX72" fmla="*/ 86591 w 406977"/>
                <a:gd name="connsiteY72" fmla="*/ 69273 h 510886"/>
                <a:gd name="connsiteX73" fmla="*/ 86591 w 406977"/>
                <a:gd name="connsiteY73" fmla="*/ 64943 h 510886"/>
                <a:gd name="connsiteX74" fmla="*/ 99580 w 406977"/>
                <a:gd name="connsiteY74" fmla="*/ 51955 h 510886"/>
                <a:gd name="connsiteX75" fmla="*/ 140277 w 406977"/>
                <a:gd name="connsiteY75" fmla="*/ 51955 h 510886"/>
                <a:gd name="connsiteX76" fmla="*/ 203489 w 406977"/>
                <a:gd name="connsiteY76" fmla="*/ 0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06977" h="510886">
                  <a:moveTo>
                    <a:pt x="168853" y="381000"/>
                  </a:moveTo>
                  <a:lnTo>
                    <a:pt x="220807" y="381000"/>
                  </a:lnTo>
                  <a:cubicBezTo>
                    <a:pt x="227735" y="381000"/>
                    <a:pt x="233796" y="387061"/>
                    <a:pt x="233796" y="393989"/>
                  </a:cubicBezTo>
                  <a:cubicBezTo>
                    <a:pt x="233796" y="400916"/>
                    <a:pt x="227735" y="406977"/>
                    <a:pt x="220807" y="406977"/>
                  </a:cubicBezTo>
                  <a:lnTo>
                    <a:pt x="168853" y="406977"/>
                  </a:lnTo>
                  <a:cubicBezTo>
                    <a:pt x="161925" y="406977"/>
                    <a:pt x="155864" y="400916"/>
                    <a:pt x="155864" y="393989"/>
                  </a:cubicBezTo>
                  <a:cubicBezTo>
                    <a:pt x="155864" y="387061"/>
                    <a:pt x="161925" y="381000"/>
                    <a:pt x="168853" y="381000"/>
                  </a:cubicBezTo>
                  <a:close/>
                  <a:moveTo>
                    <a:pt x="108239" y="372341"/>
                  </a:moveTo>
                  <a:cubicBezTo>
                    <a:pt x="120194" y="372341"/>
                    <a:pt x="129886" y="382033"/>
                    <a:pt x="129886" y="393989"/>
                  </a:cubicBezTo>
                  <a:cubicBezTo>
                    <a:pt x="129886" y="405945"/>
                    <a:pt x="120194" y="415637"/>
                    <a:pt x="108239" y="415637"/>
                  </a:cubicBezTo>
                  <a:cubicBezTo>
                    <a:pt x="96283" y="415637"/>
                    <a:pt x="86591" y="405945"/>
                    <a:pt x="86591" y="393989"/>
                  </a:cubicBezTo>
                  <a:cubicBezTo>
                    <a:pt x="86591" y="382033"/>
                    <a:pt x="96283" y="372341"/>
                    <a:pt x="108239" y="372341"/>
                  </a:cubicBezTo>
                  <a:close/>
                  <a:moveTo>
                    <a:pt x="168853" y="294409"/>
                  </a:moveTo>
                  <a:lnTo>
                    <a:pt x="255444" y="294409"/>
                  </a:lnTo>
                  <a:cubicBezTo>
                    <a:pt x="262371" y="294409"/>
                    <a:pt x="268432" y="300470"/>
                    <a:pt x="268432" y="307398"/>
                  </a:cubicBezTo>
                  <a:cubicBezTo>
                    <a:pt x="268432" y="315191"/>
                    <a:pt x="262371" y="320386"/>
                    <a:pt x="255444" y="320386"/>
                  </a:cubicBezTo>
                  <a:lnTo>
                    <a:pt x="168853" y="320386"/>
                  </a:lnTo>
                  <a:cubicBezTo>
                    <a:pt x="161925" y="320386"/>
                    <a:pt x="155864" y="314325"/>
                    <a:pt x="155864" y="307398"/>
                  </a:cubicBezTo>
                  <a:cubicBezTo>
                    <a:pt x="155864" y="300470"/>
                    <a:pt x="161925" y="294409"/>
                    <a:pt x="168853" y="294409"/>
                  </a:cubicBezTo>
                  <a:close/>
                  <a:moveTo>
                    <a:pt x="108239" y="285750"/>
                  </a:moveTo>
                  <a:cubicBezTo>
                    <a:pt x="120194" y="285750"/>
                    <a:pt x="129886" y="295442"/>
                    <a:pt x="129886" y="307398"/>
                  </a:cubicBezTo>
                  <a:cubicBezTo>
                    <a:pt x="129886" y="319354"/>
                    <a:pt x="120194" y="329046"/>
                    <a:pt x="108239" y="329046"/>
                  </a:cubicBezTo>
                  <a:cubicBezTo>
                    <a:pt x="96283" y="329046"/>
                    <a:pt x="86591" y="319354"/>
                    <a:pt x="86591" y="307398"/>
                  </a:cubicBezTo>
                  <a:cubicBezTo>
                    <a:pt x="86591" y="295442"/>
                    <a:pt x="96283" y="285750"/>
                    <a:pt x="108239" y="285750"/>
                  </a:cubicBezTo>
                  <a:close/>
                  <a:moveTo>
                    <a:pt x="168853" y="207819"/>
                  </a:moveTo>
                  <a:lnTo>
                    <a:pt x="307398" y="207819"/>
                  </a:lnTo>
                  <a:cubicBezTo>
                    <a:pt x="314326" y="207819"/>
                    <a:pt x="320387" y="213880"/>
                    <a:pt x="320387" y="220808"/>
                  </a:cubicBezTo>
                  <a:cubicBezTo>
                    <a:pt x="320387" y="228601"/>
                    <a:pt x="314326" y="233796"/>
                    <a:pt x="307398" y="233796"/>
                  </a:cubicBezTo>
                  <a:lnTo>
                    <a:pt x="168853" y="233796"/>
                  </a:lnTo>
                  <a:cubicBezTo>
                    <a:pt x="161925" y="233796"/>
                    <a:pt x="155864" y="227735"/>
                    <a:pt x="155864" y="220808"/>
                  </a:cubicBezTo>
                  <a:cubicBezTo>
                    <a:pt x="155864" y="213880"/>
                    <a:pt x="161925" y="207819"/>
                    <a:pt x="168853" y="207819"/>
                  </a:cubicBezTo>
                  <a:close/>
                  <a:moveTo>
                    <a:pt x="108239" y="199159"/>
                  </a:moveTo>
                  <a:cubicBezTo>
                    <a:pt x="120194" y="199159"/>
                    <a:pt x="129886" y="208851"/>
                    <a:pt x="129886" y="220807"/>
                  </a:cubicBezTo>
                  <a:cubicBezTo>
                    <a:pt x="129886" y="232763"/>
                    <a:pt x="120194" y="242455"/>
                    <a:pt x="108239" y="242455"/>
                  </a:cubicBezTo>
                  <a:cubicBezTo>
                    <a:pt x="96283" y="242455"/>
                    <a:pt x="86591" y="232763"/>
                    <a:pt x="86591" y="220807"/>
                  </a:cubicBezTo>
                  <a:cubicBezTo>
                    <a:pt x="86591" y="208851"/>
                    <a:pt x="96283" y="199159"/>
                    <a:pt x="108239" y="199159"/>
                  </a:cubicBezTo>
                  <a:close/>
                  <a:moveTo>
                    <a:pt x="203489" y="25977"/>
                  </a:moveTo>
                  <a:cubicBezTo>
                    <a:pt x="181841" y="25977"/>
                    <a:pt x="164523" y="43295"/>
                    <a:pt x="164523" y="64943"/>
                  </a:cubicBezTo>
                  <a:cubicBezTo>
                    <a:pt x="164523" y="71870"/>
                    <a:pt x="158462" y="77932"/>
                    <a:pt x="151534" y="77932"/>
                  </a:cubicBezTo>
                  <a:lnTo>
                    <a:pt x="112568" y="77932"/>
                  </a:lnTo>
                  <a:lnTo>
                    <a:pt x="112568" y="121227"/>
                  </a:lnTo>
                  <a:lnTo>
                    <a:pt x="294409" y="121227"/>
                  </a:lnTo>
                  <a:lnTo>
                    <a:pt x="294409" y="77932"/>
                  </a:lnTo>
                  <a:lnTo>
                    <a:pt x="255443" y="77932"/>
                  </a:lnTo>
                  <a:cubicBezTo>
                    <a:pt x="248516" y="77932"/>
                    <a:pt x="242455" y="71870"/>
                    <a:pt x="242455" y="64943"/>
                  </a:cubicBezTo>
                  <a:cubicBezTo>
                    <a:pt x="242455" y="43295"/>
                    <a:pt x="225136" y="25977"/>
                    <a:pt x="203489" y="25977"/>
                  </a:cubicBezTo>
                  <a:close/>
                  <a:moveTo>
                    <a:pt x="203489" y="0"/>
                  </a:moveTo>
                  <a:cubicBezTo>
                    <a:pt x="234661" y="0"/>
                    <a:pt x="260639" y="22513"/>
                    <a:pt x="266700" y="51955"/>
                  </a:cubicBezTo>
                  <a:lnTo>
                    <a:pt x="307398" y="51955"/>
                  </a:lnTo>
                  <a:cubicBezTo>
                    <a:pt x="314325" y="51955"/>
                    <a:pt x="320386" y="58016"/>
                    <a:pt x="320386" y="64943"/>
                  </a:cubicBezTo>
                  <a:lnTo>
                    <a:pt x="320386" y="69273"/>
                  </a:lnTo>
                  <a:lnTo>
                    <a:pt x="393989" y="69273"/>
                  </a:lnTo>
                  <a:cubicBezTo>
                    <a:pt x="400916" y="69273"/>
                    <a:pt x="406977" y="75334"/>
                    <a:pt x="406977" y="82261"/>
                  </a:cubicBezTo>
                  <a:lnTo>
                    <a:pt x="406977" y="342034"/>
                  </a:lnTo>
                  <a:cubicBezTo>
                    <a:pt x="406977" y="348961"/>
                    <a:pt x="400916" y="355023"/>
                    <a:pt x="393989" y="355023"/>
                  </a:cubicBezTo>
                  <a:cubicBezTo>
                    <a:pt x="387062" y="355023"/>
                    <a:pt x="381000" y="348961"/>
                    <a:pt x="381000" y="342034"/>
                  </a:cubicBezTo>
                  <a:lnTo>
                    <a:pt x="381000" y="95250"/>
                  </a:lnTo>
                  <a:lnTo>
                    <a:pt x="320386" y="95250"/>
                  </a:lnTo>
                  <a:lnTo>
                    <a:pt x="320386" y="134216"/>
                  </a:lnTo>
                  <a:cubicBezTo>
                    <a:pt x="320386" y="141143"/>
                    <a:pt x="314325" y="147205"/>
                    <a:pt x="307398" y="147205"/>
                  </a:cubicBezTo>
                  <a:lnTo>
                    <a:pt x="99580" y="147205"/>
                  </a:lnTo>
                  <a:cubicBezTo>
                    <a:pt x="92652" y="147205"/>
                    <a:pt x="86591" y="141143"/>
                    <a:pt x="86591" y="134216"/>
                  </a:cubicBezTo>
                  <a:lnTo>
                    <a:pt x="86591" y="95250"/>
                  </a:lnTo>
                  <a:lnTo>
                    <a:pt x="25977" y="95250"/>
                  </a:lnTo>
                  <a:lnTo>
                    <a:pt x="25977" y="484909"/>
                  </a:lnTo>
                  <a:lnTo>
                    <a:pt x="335973" y="484909"/>
                  </a:lnTo>
                  <a:cubicBezTo>
                    <a:pt x="342900" y="484909"/>
                    <a:pt x="348962" y="490970"/>
                    <a:pt x="348962" y="497898"/>
                  </a:cubicBezTo>
                  <a:cubicBezTo>
                    <a:pt x="348962" y="504825"/>
                    <a:pt x="342900" y="510886"/>
                    <a:pt x="335973" y="510886"/>
                  </a:cubicBezTo>
                  <a:lnTo>
                    <a:pt x="12989" y="510886"/>
                  </a:lnTo>
                  <a:cubicBezTo>
                    <a:pt x="6061" y="510886"/>
                    <a:pt x="0" y="504825"/>
                    <a:pt x="0" y="497898"/>
                  </a:cubicBezTo>
                  <a:lnTo>
                    <a:pt x="0" y="82261"/>
                  </a:lnTo>
                  <a:cubicBezTo>
                    <a:pt x="0" y="75334"/>
                    <a:pt x="6061" y="69273"/>
                    <a:pt x="12989" y="69273"/>
                  </a:cubicBezTo>
                  <a:lnTo>
                    <a:pt x="86591" y="69273"/>
                  </a:lnTo>
                  <a:lnTo>
                    <a:pt x="86591" y="64943"/>
                  </a:lnTo>
                  <a:cubicBezTo>
                    <a:pt x="86591" y="58016"/>
                    <a:pt x="92652" y="51955"/>
                    <a:pt x="99580" y="51955"/>
                  </a:cubicBezTo>
                  <a:lnTo>
                    <a:pt x="140277" y="51955"/>
                  </a:lnTo>
                  <a:cubicBezTo>
                    <a:pt x="145473" y="22513"/>
                    <a:pt x="172316" y="0"/>
                    <a:pt x="203489" y="0"/>
                  </a:cubicBezTo>
                  <a:close/>
                </a:path>
              </a:pathLst>
            </a:custGeom>
            <a:solidFill>
              <a:schemeClr val="tx1"/>
            </a:solidFill>
            <a:ln w="8653" cap="flat">
              <a:noFill/>
              <a:prstDash val="solid"/>
              <a:miter/>
            </a:ln>
          </p:spPr>
          <p:txBody>
            <a:bodyPr rtlCol="0" anchor="ctr"/>
            <a:lstStyle/>
            <a:p>
              <a:endParaRPr lang="en-US" dirty="0"/>
            </a:p>
          </p:txBody>
        </p:sp>
        <p:sp>
          <p:nvSpPr>
            <p:cNvPr id="31" name="Freeform: Shape 263">
              <a:extLst>
                <a:ext uri="{FF2B5EF4-FFF2-40B4-BE49-F238E27FC236}">
                  <a16:creationId xmlns:a16="http://schemas.microsoft.com/office/drawing/2014/main" id="{E347F5F9-F5D0-D8AF-75CD-0015F8C5B094}"/>
                </a:ext>
              </a:extLst>
            </p:cNvPr>
            <p:cNvSpPr/>
            <p:nvPr/>
          </p:nvSpPr>
          <p:spPr>
            <a:xfrm>
              <a:off x="9919736" y="-695220"/>
              <a:ext cx="233795" cy="233795"/>
            </a:xfrm>
            <a:custGeom>
              <a:avLst/>
              <a:gdLst>
                <a:gd name="connsiteX0" fmla="*/ 233795 w 233795"/>
                <a:gd name="connsiteY0" fmla="*/ 116898 h 233795"/>
                <a:gd name="connsiteX1" fmla="*/ 116898 w 233795"/>
                <a:gd name="connsiteY1" fmla="*/ 233796 h 233795"/>
                <a:gd name="connsiteX2" fmla="*/ 0 w 233795"/>
                <a:gd name="connsiteY2" fmla="*/ 116898 h 233795"/>
                <a:gd name="connsiteX3" fmla="*/ 116898 w 233795"/>
                <a:gd name="connsiteY3" fmla="*/ 0 h 233795"/>
                <a:gd name="connsiteX4" fmla="*/ 233795 w 233795"/>
                <a:gd name="connsiteY4" fmla="*/ 116898 h 233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795" h="233795">
                  <a:moveTo>
                    <a:pt x="233795" y="116898"/>
                  </a:moveTo>
                  <a:cubicBezTo>
                    <a:pt x="233795" y="181459"/>
                    <a:pt x="181459" y="233796"/>
                    <a:pt x="116898" y="233796"/>
                  </a:cubicBezTo>
                  <a:cubicBezTo>
                    <a:pt x="52337" y="233796"/>
                    <a:pt x="0" y="181459"/>
                    <a:pt x="0" y="116898"/>
                  </a:cubicBezTo>
                  <a:cubicBezTo>
                    <a:pt x="0" y="52337"/>
                    <a:pt x="52337" y="0"/>
                    <a:pt x="116898" y="0"/>
                  </a:cubicBezTo>
                  <a:cubicBezTo>
                    <a:pt x="181459" y="0"/>
                    <a:pt x="233795" y="52337"/>
                    <a:pt x="233795" y="116898"/>
                  </a:cubicBezTo>
                  <a:close/>
                </a:path>
              </a:pathLst>
            </a:custGeom>
            <a:solidFill>
              <a:schemeClr val="accent1"/>
            </a:solidFill>
            <a:ln w="8653" cap="flat">
              <a:noFill/>
              <a:prstDash val="solid"/>
              <a:miter/>
            </a:ln>
          </p:spPr>
          <p:txBody>
            <a:bodyPr rtlCol="0" anchor="ctr"/>
            <a:lstStyle/>
            <a:p>
              <a:endParaRPr lang="en-US" dirty="0"/>
            </a:p>
          </p:txBody>
        </p:sp>
        <p:sp>
          <p:nvSpPr>
            <p:cNvPr id="32" name="Freeform: Shape 264">
              <a:extLst>
                <a:ext uri="{FF2B5EF4-FFF2-40B4-BE49-F238E27FC236}">
                  <a16:creationId xmlns:a16="http://schemas.microsoft.com/office/drawing/2014/main" id="{1E22CE7D-0ED1-7301-3BBB-1540CCEE8C1C}"/>
                </a:ext>
              </a:extLst>
            </p:cNvPr>
            <p:cNvSpPr/>
            <p:nvPr/>
          </p:nvSpPr>
          <p:spPr>
            <a:xfrm>
              <a:off x="9972990" y="-625515"/>
              <a:ext cx="130752" cy="94817"/>
            </a:xfrm>
            <a:custGeom>
              <a:avLst/>
              <a:gdLst>
                <a:gd name="connsiteX0" fmla="*/ 49790 w 130752"/>
                <a:gd name="connsiteY0" fmla="*/ 94817 h 94817"/>
                <a:gd name="connsiteX1" fmla="*/ 40265 w 130752"/>
                <a:gd name="connsiteY1" fmla="*/ 91353 h 94817"/>
                <a:gd name="connsiteX2" fmla="*/ 3897 w 130752"/>
                <a:gd name="connsiteY2" fmla="*/ 54985 h 94817"/>
                <a:gd name="connsiteX3" fmla="*/ 3897 w 130752"/>
                <a:gd name="connsiteY3" fmla="*/ 36801 h 94817"/>
                <a:gd name="connsiteX4" fmla="*/ 22081 w 130752"/>
                <a:gd name="connsiteY4" fmla="*/ 36801 h 94817"/>
                <a:gd name="connsiteX5" fmla="*/ 48924 w 130752"/>
                <a:gd name="connsiteY5" fmla="*/ 63644 h 94817"/>
                <a:gd name="connsiteX6" fmla="*/ 108672 w 130752"/>
                <a:gd name="connsiteY6" fmla="*/ 3897 h 94817"/>
                <a:gd name="connsiteX7" fmla="*/ 126856 w 130752"/>
                <a:gd name="connsiteY7" fmla="*/ 3897 h 94817"/>
                <a:gd name="connsiteX8" fmla="*/ 126856 w 130752"/>
                <a:gd name="connsiteY8" fmla="*/ 22081 h 94817"/>
                <a:gd name="connsiteX9" fmla="*/ 57583 w 130752"/>
                <a:gd name="connsiteY9" fmla="*/ 91353 h 94817"/>
                <a:gd name="connsiteX10" fmla="*/ 49790 w 130752"/>
                <a:gd name="connsiteY10" fmla="*/ 94817 h 9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752" h="94817">
                  <a:moveTo>
                    <a:pt x="49790" y="94817"/>
                  </a:moveTo>
                  <a:cubicBezTo>
                    <a:pt x="46326" y="94817"/>
                    <a:pt x="42863" y="93951"/>
                    <a:pt x="40265" y="91353"/>
                  </a:cubicBezTo>
                  <a:lnTo>
                    <a:pt x="3897" y="54985"/>
                  </a:lnTo>
                  <a:cubicBezTo>
                    <a:pt x="-1299" y="49790"/>
                    <a:pt x="-1299" y="41997"/>
                    <a:pt x="3897" y="36801"/>
                  </a:cubicBezTo>
                  <a:cubicBezTo>
                    <a:pt x="9092" y="31606"/>
                    <a:pt x="16885" y="31606"/>
                    <a:pt x="22081" y="36801"/>
                  </a:cubicBezTo>
                  <a:lnTo>
                    <a:pt x="48924" y="63644"/>
                  </a:lnTo>
                  <a:lnTo>
                    <a:pt x="108672" y="3897"/>
                  </a:lnTo>
                  <a:cubicBezTo>
                    <a:pt x="113867" y="-1299"/>
                    <a:pt x="121660" y="-1299"/>
                    <a:pt x="126856" y="3897"/>
                  </a:cubicBezTo>
                  <a:cubicBezTo>
                    <a:pt x="132051" y="9092"/>
                    <a:pt x="132051" y="16885"/>
                    <a:pt x="126856" y="22081"/>
                  </a:cubicBezTo>
                  <a:lnTo>
                    <a:pt x="57583" y="91353"/>
                  </a:lnTo>
                  <a:cubicBezTo>
                    <a:pt x="56717" y="93951"/>
                    <a:pt x="53254" y="94817"/>
                    <a:pt x="49790" y="94817"/>
                  </a:cubicBezTo>
                  <a:close/>
                </a:path>
              </a:pathLst>
            </a:custGeom>
            <a:solidFill>
              <a:srgbClr val="FFFFFF"/>
            </a:solidFill>
            <a:ln w="8653" cap="flat">
              <a:noFill/>
              <a:prstDash val="solid"/>
              <a:miter/>
            </a:ln>
          </p:spPr>
          <p:txBody>
            <a:bodyPr rtlCol="0" anchor="ctr"/>
            <a:lstStyle/>
            <a:p>
              <a:endParaRPr lang="en-US" dirty="0"/>
            </a:p>
          </p:txBody>
        </p:sp>
      </p:grpSp>
      <p:grpSp>
        <p:nvGrpSpPr>
          <p:cNvPr id="33" name="Group 32">
            <a:extLst>
              <a:ext uri="{FF2B5EF4-FFF2-40B4-BE49-F238E27FC236}">
                <a16:creationId xmlns:a16="http://schemas.microsoft.com/office/drawing/2014/main" id="{18221B7F-D1EE-34AF-E8F0-FA0A01BBA7FF}"/>
              </a:ext>
            </a:extLst>
          </p:cNvPr>
          <p:cNvGrpSpPr>
            <a:grpSpLocks noChangeAspect="1"/>
          </p:cNvGrpSpPr>
          <p:nvPr/>
        </p:nvGrpSpPr>
        <p:grpSpPr>
          <a:xfrm>
            <a:off x="5447290" y="2333457"/>
            <a:ext cx="516082" cy="510886"/>
            <a:chOff x="4758837" y="-972843"/>
            <a:chExt cx="516082" cy="510886"/>
          </a:xfrm>
        </p:grpSpPr>
        <p:sp>
          <p:nvSpPr>
            <p:cNvPr id="34" name="Freeform: Shape 392">
              <a:extLst>
                <a:ext uri="{FF2B5EF4-FFF2-40B4-BE49-F238E27FC236}">
                  <a16:creationId xmlns:a16="http://schemas.microsoft.com/office/drawing/2014/main" id="{B9BE98E2-1732-A43B-A5D0-48B5CAD81BA6}"/>
                </a:ext>
              </a:extLst>
            </p:cNvPr>
            <p:cNvSpPr/>
            <p:nvPr/>
          </p:nvSpPr>
          <p:spPr>
            <a:xfrm>
              <a:off x="4867942" y="-972843"/>
              <a:ext cx="406977" cy="510886"/>
            </a:xfrm>
            <a:custGeom>
              <a:avLst/>
              <a:gdLst>
                <a:gd name="connsiteX0" fmla="*/ 203489 w 406977"/>
                <a:gd name="connsiteY0" fmla="*/ 329045 h 510886"/>
                <a:gd name="connsiteX1" fmla="*/ 307398 w 406977"/>
                <a:gd name="connsiteY1" fmla="*/ 329045 h 510886"/>
                <a:gd name="connsiteX2" fmla="*/ 320386 w 406977"/>
                <a:gd name="connsiteY2" fmla="*/ 342034 h 510886"/>
                <a:gd name="connsiteX3" fmla="*/ 307398 w 406977"/>
                <a:gd name="connsiteY3" fmla="*/ 355022 h 510886"/>
                <a:gd name="connsiteX4" fmla="*/ 203489 w 406977"/>
                <a:gd name="connsiteY4" fmla="*/ 355022 h 510886"/>
                <a:gd name="connsiteX5" fmla="*/ 190500 w 406977"/>
                <a:gd name="connsiteY5" fmla="*/ 342034 h 510886"/>
                <a:gd name="connsiteX6" fmla="*/ 203489 w 406977"/>
                <a:gd name="connsiteY6" fmla="*/ 329045 h 510886"/>
                <a:gd name="connsiteX7" fmla="*/ 151534 w 406977"/>
                <a:gd name="connsiteY7" fmla="*/ 259773 h 510886"/>
                <a:gd name="connsiteX8" fmla="*/ 272761 w 406977"/>
                <a:gd name="connsiteY8" fmla="*/ 259773 h 510886"/>
                <a:gd name="connsiteX9" fmla="*/ 285750 w 406977"/>
                <a:gd name="connsiteY9" fmla="*/ 272762 h 510886"/>
                <a:gd name="connsiteX10" fmla="*/ 272761 w 406977"/>
                <a:gd name="connsiteY10" fmla="*/ 285750 h 510886"/>
                <a:gd name="connsiteX11" fmla="*/ 151534 w 406977"/>
                <a:gd name="connsiteY11" fmla="*/ 285750 h 510886"/>
                <a:gd name="connsiteX12" fmla="*/ 138545 w 406977"/>
                <a:gd name="connsiteY12" fmla="*/ 272762 h 510886"/>
                <a:gd name="connsiteX13" fmla="*/ 151534 w 406977"/>
                <a:gd name="connsiteY13" fmla="*/ 259773 h 510886"/>
                <a:gd name="connsiteX14" fmla="*/ 99580 w 406977"/>
                <a:gd name="connsiteY14" fmla="*/ 190500 h 510886"/>
                <a:gd name="connsiteX15" fmla="*/ 307398 w 406977"/>
                <a:gd name="connsiteY15" fmla="*/ 190500 h 510886"/>
                <a:gd name="connsiteX16" fmla="*/ 320386 w 406977"/>
                <a:gd name="connsiteY16" fmla="*/ 203489 h 510886"/>
                <a:gd name="connsiteX17" fmla="*/ 307398 w 406977"/>
                <a:gd name="connsiteY17" fmla="*/ 216477 h 510886"/>
                <a:gd name="connsiteX18" fmla="*/ 99580 w 406977"/>
                <a:gd name="connsiteY18" fmla="*/ 216477 h 510886"/>
                <a:gd name="connsiteX19" fmla="*/ 86591 w 406977"/>
                <a:gd name="connsiteY19" fmla="*/ 203489 h 510886"/>
                <a:gd name="connsiteX20" fmla="*/ 99580 w 406977"/>
                <a:gd name="connsiteY20" fmla="*/ 190500 h 510886"/>
                <a:gd name="connsiteX21" fmla="*/ 99580 w 406977"/>
                <a:gd name="connsiteY21" fmla="*/ 121227 h 510886"/>
                <a:gd name="connsiteX22" fmla="*/ 203489 w 406977"/>
                <a:gd name="connsiteY22" fmla="*/ 121227 h 510886"/>
                <a:gd name="connsiteX23" fmla="*/ 216477 w 406977"/>
                <a:gd name="connsiteY23" fmla="*/ 134216 h 510886"/>
                <a:gd name="connsiteX24" fmla="*/ 203489 w 406977"/>
                <a:gd name="connsiteY24" fmla="*/ 147204 h 510886"/>
                <a:gd name="connsiteX25" fmla="*/ 99580 w 406977"/>
                <a:gd name="connsiteY25" fmla="*/ 147204 h 510886"/>
                <a:gd name="connsiteX26" fmla="*/ 86591 w 406977"/>
                <a:gd name="connsiteY26" fmla="*/ 134216 h 510886"/>
                <a:gd name="connsiteX27" fmla="*/ 99580 w 406977"/>
                <a:gd name="connsiteY27" fmla="*/ 121227 h 510886"/>
                <a:gd name="connsiteX28" fmla="*/ 303068 w 406977"/>
                <a:gd name="connsiteY28" fmla="*/ 26843 h 510886"/>
                <a:gd name="connsiteX29" fmla="*/ 303068 w 406977"/>
                <a:gd name="connsiteY29" fmla="*/ 103909 h 510886"/>
                <a:gd name="connsiteX30" fmla="*/ 380134 w 406977"/>
                <a:gd name="connsiteY30" fmla="*/ 103909 h 510886"/>
                <a:gd name="connsiteX31" fmla="*/ 303068 w 406977"/>
                <a:gd name="connsiteY31" fmla="*/ 26843 h 510886"/>
                <a:gd name="connsiteX32" fmla="*/ 12989 w 406977"/>
                <a:gd name="connsiteY32" fmla="*/ 0 h 510886"/>
                <a:gd name="connsiteX33" fmla="*/ 290080 w 406977"/>
                <a:gd name="connsiteY33" fmla="*/ 0 h 510886"/>
                <a:gd name="connsiteX34" fmla="*/ 406977 w 406977"/>
                <a:gd name="connsiteY34" fmla="*/ 116898 h 510886"/>
                <a:gd name="connsiteX35" fmla="*/ 406977 w 406977"/>
                <a:gd name="connsiteY35" fmla="*/ 497898 h 510886"/>
                <a:gd name="connsiteX36" fmla="*/ 393989 w 406977"/>
                <a:gd name="connsiteY36" fmla="*/ 510886 h 510886"/>
                <a:gd name="connsiteX37" fmla="*/ 12989 w 406977"/>
                <a:gd name="connsiteY37" fmla="*/ 510886 h 510886"/>
                <a:gd name="connsiteX38" fmla="*/ 0 w 406977"/>
                <a:gd name="connsiteY38" fmla="*/ 497898 h 510886"/>
                <a:gd name="connsiteX39" fmla="*/ 0 w 406977"/>
                <a:gd name="connsiteY39" fmla="*/ 428625 h 510886"/>
                <a:gd name="connsiteX40" fmla="*/ 12989 w 406977"/>
                <a:gd name="connsiteY40" fmla="*/ 415636 h 510886"/>
                <a:gd name="connsiteX41" fmla="*/ 25977 w 406977"/>
                <a:gd name="connsiteY41" fmla="*/ 428625 h 510886"/>
                <a:gd name="connsiteX42" fmla="*/ 25977 w 406977"/>
                <a:gd name="connsiteY42" fmla="*/ 484909 h 510886"/>
                <a:gd name="connsiteX43" fmla="*/ 381000 w 406977"/>
                <a:gd name="connsiteY43" fmla="*/ 484909 h 510886"/>
                <a:gd name="connsiteX44" fmla="*/ 381000 w 406977"/>
                <a:gd name="connsiteY44" fmla="*/ 129886 h 510886"/>
                <a:gd name="connsiteX45" fmla="*/ 290080 w 406977"/>
                <a:gd name="connsiteY45" fmla="*/ 129886 h 510886"/>
                <a:gd name="connsiteX46" fmla="*/ 277091 w 406977"/>
                <a:gd name="connsiteY46" fmla="*/ 116898 h 510886"/>
                <a:gd name="connsiteX47" fmla="*/ 277091 w 406977"/>
                <a:gd name="connsiteY47" fmla="*/ 25977 h 510886"/>
                <a:gd name="connsiteX48" fmla="*/ 25977 w 406977"/>
                <a:gd name="connsiteY48" fmla="*/ 25977 h 510886"/>
                <a:gd name="connsiteX49" fmla="*/ 25977 w 406977"/>
                <a:gd name="connsiteY49" fmla="*/ 186170 h 510886"/>
                <a:gd name="connsiteX50" fmla="*/ 12989 w 406977"/>
                <a:gd name="connsiteY50" fmla="*/ 199159 h 510886"/>
                <a:gd name="connsiteX51" fmla="*/ 0 w 406977"/>
                <a:gd name="connsiteY51" fmla="*/ 186170 h 510886"/>
                <a:gd name="connsiteX52" fmla="*/ 0 w 406977"/>
                <a:gd name="connsiteY52" fmla="*/ 12989 h 510886"/>
                <a:gd name="connsiteX53" fmla="*/ 12989 w 406977"/>
                <a:gd name="connsiteY53" fmla="*/ 0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06977" h="510886">
                  <a:moveTo>
                    <a:pt x="203489" y="329045"/>
                  </a:moveTo>
                  <a:lnTo>
                    <a:pt x="307398" y="329045"/>
                  </a:lnTo>
                  <a:cubicBezTo>
                    <a:pt x="314325" y="329045"/>
                    <a:pt x="320386" y="335106"/>
                    <a:pt x="320386" y="342034"/>
                  </a:cubicBezTo>
                  <a:cubicBezTo>
                    <a:pt x="320386" y="348961"/>
                    <a:pt x="314325" y="355022"/>
                    <a:pt x="307398" y="355022"/>
                  </a:cubicBezTo>
                  <a:lnTo>
                    <a:pt x="203489" y="355022"/>
                  </a:lnTo>
                  <a:cubicBezTo>
                    <a:pt x="195695" y="355022"/>
                    <a:pt x="190500" y="348961"/>
                    <a:pt x="190500" y="342034"/>
                  </a:cubicBezTo>
                  <a:cubicBezTo>
                    <a:pt x="190500" y="335106"/>
                    <a:pt x="196561" y="329045"/>
                    <a:pt x="203489" y="329045"/>
                  </a:cubicBezTo>
                  <a:close/>
                  <a:moveTo>
                    <a:pt x="151534" y="259773"/>
                  </a:moveTo>
                  <a:lnTo>
                    <a:pt x="272761" y="259773"/>
                  </a:lnTo>
                  <a:cubicBezTo>
                    <a:pt x="279688" y="259773"/>
                    <a:pt x="285750" y="265834"/>
                    <a:pt x="285750" y="272762"/>
                  </a:cubicBezTo>
                  <a:cubicBezTo>
                    <a:pt x="285750" y="279689"/>
                    <a:pt x="279688" y="285750"/>
                    <a:pt x="272761" y="285750"/>
                  </a:cubicBezTo>
                  <a:lnTo>
                    <a:pt x="151534" y="285750"/>
                  </a:lnTo>
                  <a:cubicBezTo>
                    <a:pt x="144606" y="285750"/>
                    <a:pt x="138545" y="279689"/>
                    <a:pt x="138545" y="272762"/>
                  </a:cubicBezTo>
                  <a:cubicBezTo>
                    <a:pt x="138545" y="265834"/>
                    <a:pt x="144606" y="259773"/>
                    <a:pt x="151534" y="259773"/>
                  </a:cubicBezTo>
                  <a:close/>
                  <a:moveTo>
                    <a:pt x="99580" y="190500"/>
                  </a:moveTo>
                  <a:lnTo>
                    <a:pt x="307398" y="190500"/>
                  </a:lnTo>
                  <a:cubicBezTo>
                    <a:pt x="314325" y="190500"/>
                    <a:pt x="320386" y="196561"/>
                    <a:pt x="320386" y="203489"/>
                  </a:cubicBezTo>
                  <a:cubicBezTo>
                    <a:pt x="320386" y="210416"/>
                    <a:pt x="314325" y="216477"/>
                    <a:pt x="307398" y="216477"/>
                  </a:cubicBezTo>
                  <a:lnTo>
                    <a:pt x="99580" y="216477"/>
                  </a:lnTo>
                  <a:cubicBezTo>
                    <a:pt x="91786" y="216477"/>
                    <a:pt x="86591" y="210416"/>
                    <a:pt x="86591" y="203489"/>
                  </a:cubicBezTo>
                  <a:cubicBezTo>
                    <a:pt x="86591" y="196561"/>
                    <a:pt x="92652" y="190500"/>
                    <a:pt x="99580" y="190500"/>
                  </a:cubicBezTo>
                  <a:close/>
                  <a:moveTo>
                    <a:pt x="99580" y="121227"/>
                  </a:moveTo>
                  <a:lnTo>
                    <a:pt x="203489" y="121227"/>
                  </a:lnTo>
                  <a:cubicBezTo>
                    <a:pt x="210416" y="121227"/>
                    <a:pt x="216477" y="127288"/>
                    <a:pt x="216477" y="134216"/>
                  </a:cubicBezTo>
                  <a:cubicBezTo>
                    <a:pt x="216477" y="141143"/>
                    <a:pt x="210416" y="147204"/>
                    <a:pt x="203489" y="147204"/>
                  </a:cubicBezTo>
                  <a:lnTo>
                    <a:pt x="99580" y="147204"/>
                  </a:lnTo>
                  <a:cubicBezTo>
                    <a:pt x="91786" y="147204"/>
                    <a:pt x="86591" y="141143"/>
                    <a:pt x="86591" y="134216"/>
                  </a:cubicBezTo>
                  <a:cubicBezTo>
                    <a:pt x="86591" y="127288"/>
                    <a:pt x="92652" y="121227"/>
                    <a:pt x="99580" y="121227"/>
                  </a:cubicBezTo>
                  <a:close/>
                  <a:moveTo>
                    <a:pt x="303068" y="26843"/>
                  </a:moveTo>
                  <a:lnTo>
                    <a:pt x="303068" y="103909"/>
                  </a:lnTo>
                  <a:lnTo>
                    <a:pt x="380134" y="103909"/>
                  </a:lnTo>
                  <a:cubicBezTo>
                    <a:pt x="374073" y="64077"/>
                    <a:pt x="342900" y="32904"/>
                    <a:pt x="303068" y="26843"/>
                  </a:cubicBezTo>
                  <a:close/>
                  <a:moveTo>
                    <a:pt x="12989" y="0"/>
                  </a:moveTo>
                  <a:lnTo>
                    <a:pt x="290080" y="0"/>
                  </a:lnTo>
                  <a:cubicBezTo>
                    <a:pt x="354157" y="0"/>
                    <a:pt x="406977" y="51955"/>
                    <a:pt x="406977" y="116898"/>
                  </a:cubicBezTo>
                  <a:lnTo>
                    <a:pt x="406977" y="497898"/>
                  </a:lnTo>
                  <a:cubicBezTo>
                    <a:pt x="406977" y="504825"/>
                    <a:pt x="400916" y="510886"/>
                    <a:pt x="393989" y="510886"/>
                  </a:cubicBezTo>
                  <a:lnTo>
                    <a:pt x="12989" y="510886"/>
                  </a:lnTo>
                  <a:cubicBezTo>
                    <a:pt x="6061" y="510886"/>
                    <a:pt x="0" y="504825"/>
                    <a:pt x="0" y="497898"/>
                  </a:cubicBezTo>
                  <a:lnTo>
                    <a:pt x="0" y="428625"/>
                  </a:lnTo>
                  <a:cubicBezTo>
                    <a:pt x="0" y="421698"/>
                    <a:pt x="6061" y="415636"/>
                    <a:pt x="12989" y="415636"/>
                  </a:cubicBezTo>
                  <a:cubicBezTo>
                    <a:pt x="19916" y="415636"/>
                    <a:pt x="25977" y="421698"/>
                    <a:pt x="25977" y="428625"/>
                  </a:cubicBezTo>
                  <a:lnTo>
                    <a:pt x="25977" y="484909"/>
                  </a:lnTo>
                  <a:lnTo>
                    <a:pt x="381000" y="484909"/>
                  </a:lnTo>
                  <a:lnTo>
                    <a:pt x="381000" y="129886"/>
                  </a:lnTo>
                  <a:lnTo>
                    <a:pt x="290080" y="129886"/>
                  </a:lnTo>
                  <a:cubicBezTo>
                    <a:pt x="283152" y="129886"/>
                    <a:pt x="277091" y="123825"/>
                    <a:pt x="277091" y="116898"/>
                  </a:cubicBezTo>
                  <a:lnTo>
                    <a:pt x="277091" y="25977"/>
                  </a:lnTo>
                  <a:lnTo>
                    <a:pt x="25977" y="25977"/>
                  </a:lnTo>
                  <a:lnTo>
                    <a:pt x="25977" y="186170"/>
                  </a:lnTo>
                  <a:cubicBezTo>
                    <a:pt x="25977" y="193098"/>
                    <a:pt x="19916" y="199159"/>
                    <a:pt x="12989" y="199159"/>
                  </a:cubicBezTo>
                  <a:cubicBezTo>
                    <a:pt x="6061" y="199159"/>
                    <a:pt x="0" y="193098"/>
                    <a:pt x="0" y="186170"/>
                  </a:cubicBezTo>
                  <a:lnTo>
                    <a:pt x="0" y="12989"/>
                  </a:lnTo>
                  <a:cubicBezTo>
                    <a:pt x="0" y="6061"/>
                    <a:pt x="6061" y="0"/>
                    <a:pt x="12989" y="0"/>
                  </a:cubicBezTo>
                  <a:close/>
                </a:path>
              </a:pathLst>
            </a:custGeom>
            <a:solidFill>
              <a:schemeClr val="tx1"/>
            </a:solidFill>
            <a:ln w="8653" cap="flat">
              <a:noFill/>
              <a:prstDash val="solid"/>
              <a:miter/>
            </a:ln>
          </p:spPr>
          <p:txBody>
            <a:bodyPr rtlCol="0" anchor="ctr"/>
            <a:lstStyle/>
            <a:p>
              <a:endParaRPr lang="en-US" dirty="0"/>
            </a:p>
          </p:txBody>
        </p:sp>
        <p:sp>
          <p:nvSpPr>
            <p:cNvPr id="35" name="Freeform: Shape 280">
              <a:extLst>
                <a:ext uri="{FF2B5EF4-FFF2-40B4-BE49-F238E27FC236}">
                  <a16:creationId xmlns:a16="http://schemas.microsoft.com/office/drawing/2014/main" id="{0594EB5C-B160-960B-70E5-8D3E9758A004}"/>
                </a:ext>
              </a:extLst>
            </p:cNvPr>
            <p:cNvSpPr/>
            <p:nvPr/>
          </p:nvSpPr>
          <p:spPr>
            <a:xfrm>
              <a:off x="4758837" y="-786673"/>
              <a:ext cx="225357" cy="225136"/>
            </a:xfrm>
            <a:custGeom>
              <a:avLst/>
              <a:gdLst>
                <a:gd name="connsiteX0" fmla="*/ 220807 w 225357"/>
                <a:gd name="connsiteY0" fmla="*/ 220807 h 225136"/>
                <a:gd name="connsiteX1" fmla="*/ 209550 w 225357"/>
                <a:gd name="connsiteY1" fmla="*/ 225136 h 225136"/>
                <a:gd name="connsiteX2" fmla="*/ 205220 w 225357"/>
                <a:gd name="connsiteY2" fmla="*/ 224271 h 225136"/>
                <a:gd name="connsiteX3" fmla="*/ 153266 w 225357"/>
                <a:gd name="connsiteY3" fmla="*/ 210416 h 225136"/>
                <a:gd name="connsiteX4" fmla="*/ 146339 w 225357"/>
                <a:gd name="connsiteY4" fmla="*/ 206086 h 225136"/>
                <a:gd name="connsiteX5" fmla="*/ 53686 w 225357"/>
                <a:gd name="connsiteY5" fmla="*/ 112568 h 225136"/>
                <a:gd name="connsiteX6" fmla="*/ 113434 w 225357"/>
                <a:gd name="connsiteY6" fmla="*/ 52820 h 225136"/>
                <a:gd name="connsiteX7" fmla="*/ 206952 w 225357"/>
                <a:gd name="connsiteY7" fmla="*/ 145473 h 225136"/>
                <a:gd name="connsiteX8" fmla="*/ 211282 w 225357"/>
                <a:gd name="connsiteY8" fmla="*/ 152400 h 225136"/>
                <a:gd name="connsiteX9" fmla="*/ 225136 w 225357"/>
                <a:gd name="connsiteY9" fmla="*/ 204355 h 225136"/>
                <a:gd name="connsiteX10" fmla="*/ 220807 w 225357"/>
                <a:gd name="connsiteY10" fmla="*/ 220807 h 225136"/>
                <a:gd name="connsiteX11" fmla="*/ 64077 w 225357"/>
                <a:gd name="connsiteY11" fmla="*/ 5195 h 225136"/>
                <a:gd name="connsiteX12" fmla="*/ 39832 w 225357"/>
                <a:gd name="connsiteY12" fmla="*/ 5195 h 225136"/>
                <a:gd name="connsiteX13" fmla="*/ 5196 w 225357"/>
                <a:gd name="connsiteY13" fmla="*/ 39832 h 225136"/>
                <a:gd name="connsiteX14" fmla="*/ 5196 w 225357"/>
                <a:gd name="connsiteY14" fmla="*/ 64077 h 225136"/>
                <a:gd name="connsiteX15" fmla="*/ 32039 w 225357"/>
                <a:gd name="connsiteY15" fmla="*/ 90921 h 225136"/>
                <a:gd name="connsiteX16" fmla="*/ 90921 w 225357"/>
                <a:gd name="connsiteY16" fmla="*/ 32039 h 225136"/>
                <a:gd name="connsiteX17" fmla="*/ 64077 w 225357"/>
                <a:gd name="connsiteY17" fmla="*/ 5195 h 22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5357" h="225136">
                  <a:moveTo>
                    <a:pt x="220807" y="220807"/>
                  </a:moveTo>
                  <a:cubicBezTo>
                    <a:pt x="218209" y="223405"/>
                    <a:pt x="213879" y="225136"/>
                    <a:pt x="209550" y="225136"/>
                  </a:cubicBezTo>
                  <a:cubicBezTo>
                    <a:pt x="208684" y="225136"/>
                    <a:pt x="206952" y="225136"/>
                    <a:pt x="205220" y="224271"/>
                  </a:cubicBezTo>
                  <a:lnTo>
                    <a:pt x="153266" y="210416"/>
                  </a:lnTo>
                  <a:cubicBezTo>
                    <a:pt x="150668" y="209550"/>
                    <a:pt x="148071" y="207818"/>
                    <a:pt x="146339" y="206086"/>
                  </a:cubicBezTo>
                  <a:cubicBezTo>
                    <a:pt x="146339" y="206086"/>
                    <a:pt x="53686" y="113434"/>
                    <a:pt x="53686" y="112568"/>
                  </a:cubicBezTo>
                  <a:lnTo>
                    <a:pt x="113434" y="52820"/>
                  </a:lnTo>
                  <a:cubicBezTo>
                    <a:pt x="114300" y="52820"/>
                    <a:pt x="206952" y="145473"/>
                    <a:pt x="206952" y="145473"/>
                  </a:cubicBezTo>
                  <a:cubicBezTo>
                    <a:pt x="208684" y="147205"/>
                    <a:pt x="210416" y="149802"/>
                    <a:pt x="211282" y="152400"/>
                  </a:cubicBezTo>
                  <a:lnTo>
                    <a:pt x="225136" y="204355"/>
                  </a:lnTo>
                  <a:cubicBezTo>
                    <a:pt x="226002" y="210416"/>
                    <a:pt x="224270" y="216477"/>
                    <a:pt x="220807" y="220807"/>
                  </a:cubicBezTo>
                  <a:close/>
                  <a:moveTo>
                    <a:pt x="64077" y="5195"/>
                  </a:moveTo>
                  <a:cubicBezTo>
                    <a:pt x="57150" y="-1732"/>
                    <a:pt x="46759" y="-1732"/>
                    <a:pt x="39832" y="5195"/>
                  </a:cubicBezTo>
                  <a:lnTo>
                    <a:pt x="5196" y="39832"/>
                  </a:lnTo>
                  <a:cubicBezTo>
                    <a:pt x="-1732" y="46759"/>
                    <a:pt x="-1732" y="57150"/>
                    <a:pt x="5196" y="64077"/>
                  </a:cubicBezTo>
                  <a:lnTo>
                    <a:pt x="32039" y="90921"/>
                  </a:lnTo>
                  <a:lnTo>
                    <a:pt x="90921" y="32039"/>
                  </a:lnTo>
                  <a:lnTo>
                    <a:pt x="64077" y="5195"/>
                  </a:lnTo>
                  <a:close/>
                </a:path>
              </a:pathLst>
            </a:custGeom>
            <a:solidFill>
              <a:schemeClr val="accent1"/>
            </a:solidFill>
            <a:ln w="8653"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8066785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DA4C-24AF-DEA7-30B9-B28F3AEBE7A3}"/>
              </a:ext>
            </a:extLst>
          </p:cNvPr>
          <p:cNvSpPr>
            <a:spLocks noGrp="1"/>
          </p:cNvSpPr>
          <p:nvPr>
            <p:ph type="title"/>
          </p:nvPr>
        </p:nvSpPr>
        <p:spPr/>
        <p:txBody>
          <a:bodyPr/>
          <a:lstStyle/>
          <a:p>
            <a:r>
              <a:rPr lang="en-GB" dirty="0"/>
              <a:t>Entity Framework Implementation Sequence</a:t>
            </a:r>
            <a:endParaRPr lang="en-US" dirty="0"/>
          </a:p>
        </p:txBody>
      </p:sp>
      <p:sp>
        <p:nvSpPr>
          <p:cNvPr id="7" name="TextBox 6">
            <a:extLst>
              <a:ext uri="{FF2B5EF4-FFF2-40B4-BE49-F238E27FC236}">
                <a16:creationId xmlns:a16="http://schemas.microsoft.com/office/drawing/2014/main" id="{A67CE305-AA7C-65A1-9FF1-83E2B961A9EE}"/>
              </a:ext>
            </a:extLst>
          </p:cNvPr>
          <p:cNvSpPr txBox="1"/>
          <p:nvPr/>
        </p:nvSpPr>
        <p:spPr>
          <a:xfrm>
            <a:off x="1101759" y="1102818"/>
            <a:ext cx="10476422" cy="4652364"/>
          </a:xfrm>
          <a:prstGeom prst="rect">
            <a:avLst/>
          </a:prstGeom>
          <a:noFill/>
        </p:spPr>
        <p:txBody>
          <a:bodyPr wrap="square" lIns="91440" tIns="45720" rIns="91440" bIns="45720" anchor="t">
            <a:spAutoFit/>
          </a:bodyPr>
          <a:lstStyle/>
          <a:p>
            <a:pPr>
              <a:lnSpc>
                <a:spcPct val="107000"/>
              </a:lnSpc>
              <a:defRPr/>
            </a:pP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Upload quality, ‘single source of the truth’ data </a:t>
            </a:r>
            <a:r>
              <a:rPr lang="en-GB" sz="1700" dirty="0">
                <a:solidFill>
                  <a:srgbClr val="000000"/>
                </a:solidFill>
                <a:latin typeface="Century Gothic" panose="020F0302020204030204"/>
                <a:ea typeface="Calibri" panose="020F0502020204030204" pitchFamily="34" charset="0"/>
                <a:cs typeface="Times New Roman"/>
              </a:rPr>
              <a:t>into</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the ServiceNow tables</a:t>
            </a:r>
            <a:r>
              <a:rPr lang="en-US" sz="1700" dirty="0">
                <a:solidFill>
                  <a:srgbClr val="000000"/>
                </a:solidFill>
                <a:latin typeface="Century Gothic" panose="020F0302020204030204"/>
                <a:ea typeface="Calibri" panose="020F0502020204030204" pitchFamily="34" charset="0"/>
                <a:cs typeface="Times New Roman"/>
              </a:rPr>
              <a:t> </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e.g. </a:t>
            </a:r>
            <a:r>
              <a:rPr kumimoji="0" lang="en-US"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departments, business applications, etc. Avoid creating stand alone </a:t>
            </a:r>
            <a:r>
              <a:rPr lang="en-US" sz="1700" dirty="0">
                <a:solidFill>
                  <a:srgbClr val="000000"/>
                </a:solidFill>
                <a:latin typeface="Century Gothic" panose="020F0302020204030204"/>
                <a:ea typeface="Calibri" panose="020F0502020204030204" pitchFamily="34" charset="0"/>
                <a:cs typeface="Times New Roman"/>
              </a:rPr>
              <a:t>entities</a:t>
            </a:r>
            <a:r>
              <a:rPr kumimoji="0" lang="en-US"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this will save time later in reconciling data to other areas.</a:t>
            </a:r>
          </a:p>
          <a:p>
            <a:pPr marL="0" marR="0" lvl="0" indent="0" algn="l" defTabSz="457040" rtl="0" eaLnBrk="1" fontAlgn="auto" latinLnBrk="0" hangingPunct="1">
              <a:lnSpc>
                <a:spcPct val="107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endParaRPr>
          </a:p>
          <a:p>
            <a:pPr marL="0" marR="0" lvl="0" indent="0" algn="l" defTabSz="457040" rtl="0" eaLnBrk="1" fontAlgn="auto" latinLnBrk="0" hangingPunct="1">
              <a:lnSpc>
                <a:spcPct val="107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Create </a:t>
            </a:r>
            <a:r>
              <a:rPr kumimoji="0" lang="en-GB" sz="1700" b="1"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Entity Tiers</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to build the levels within the entity class hierarchy (optional)</a:t>
            </a:r>
            <a:endParaRPr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endParaRPr>
          </a:p>
          <a:p>
            <a:pPr marL="0" marR="0" lvl="0" indent="0" algn="l" defTabSz="457040" rtl="0" eaLnBrk="1" fontAlgn="auto" latinLnBrk="0" hangingPunct="1">
              <a:lnSpc>
                <a:spcPct val="107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endParaRPr>
          </a:p>
          <a:p>
            <a:pPr marL="0" marR="0" lvl="0" indent="0" algn="l" defTabSz="457040" rtl="0" eaLnBrk="1" fontAlgn="auto" latinLnBrk="0" hangingPunct="1">
              <a:lnSpc>
                <a:spcPct val="107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Create </a:t>
            </a:r>
            <a:r>
              <a:rPr kumimoji="0" lang="en-GB" sz="1700" b="1"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Entity Classes</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to distinguish entities and organize them for reporting and associate to entity tiers.</a:t>
            </a:r>
            <a:endParaRPr kumimoji="0" lang="en-US"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endParaRPr>
          </a:p>
          <a:p>
            <a:pPr marL="0" marR="0" lvl="0" indent="0" algn="l" defTabSz="457040" rtl="0" eaLnBrk="1" fontAlgn="auto" latinLnBrk="0" hangingPunct="1">
              <a:lnSpc>
                <a:spcPct val="107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endParaRPr>
          </a:p>
          <a:p>
            <a:pPr marL="0" marR="0" lvl="0" indent="0" algn="l" defTabSz="457040" rtl="0" eaLnBrk="1" fontAlgn="auto" latinLnBrk="0" hangingPunct="1">
              <a:lnSpc>
                <a:spcPct val="107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Create </a:t>
            </a:r>
            <a:r>
              <a:rPr kumimoji="0" lang="en-GB" sz="1700" b="1"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Entity Class Rules</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to map tables to entity classes for automatic assignment of entities to entity classes</a:t>
            </a:r>
            <a:endParaRPr kumimoji="0" lang="en-US"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endParaRPr>
          </a:p>
          <a:p>
            <a:pPr marL="0" marR="0" lvl="0" indent="0" algn="l" defTabSz="457040" rtl="0" eaLnBrk="1" fontAlgn="auto" latinLnBrk="0" hangingPunct="1">
              <a:lnSpc>
                <a:spcPct val="107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endParaRPr>
          </a:p>
          <a:p>
            <a:pPr marL="0" marR="0" lvl="0" indent="0" algn="l" defTabSz="457040" rtl="0" eaLnBrk="1" fontAlgn="auto" latinLnBrk="0" hangingPunct="1">
              <a:lnSpc>
                <a:spcPct val="107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Create </a:t>
            </a:r>
            <a:r>
              <a:rPr kumimoji="0" lang="en-GB" sz="1700" b="1"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Entity Types</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with </a:t>
            </a:r>
            <a:r>
              <a:rPr kumimoji="0" lang="en-GB" sz="1700" b="1"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Entity Filters </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to create entities as well as automatically create risk and control instances in bulk for similar entities e.g. critical IT assets</a:t>
            </a:r>
            <a:endParaRPr kumimoji="0" lang="en-US"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endParaRPr>
          </a:p>
          <a:p>
            <a:pPr marL="0" marR="0" lvl="0" indent="0" algn="l" defTabSz="457040" rtl="0" eaLnBrk="1" fontAlgn="auto" latinLnBrk="0" hangingPunct="1">
              <a:lnSpc>
                <a:spcPct val="107000"/>
              </a:lnSpc>
              <a:spcBef>
                <a:spcPts val="0"/>
              </a:spcBef>
              <a:spcAft>
                <a:spcPts val="800"/>
              </a:spcAft>
              <a:buClrTx/>
              <a:buSzTx/>
              <a:buFontTx/>
              <a:buNone/>
              <a:tabLst/>
              <a:defRPr/>
            </a:pPr>
            <a:endPar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panose="02020603050405020304" pitchFamily="18" charset="0"/>
            </a:endParaRPr>
          </a:p>
          <a:p>
            <a:pPr marL="0" marR="0" lvl="0" indent="0" algn="l" defTabSz="457040" rtl="0" eaLnBrk="1" fontAlgn="auto" latinLnBrk="0" hangingPunct="1">
              <a:lnSpc>
                <a:spcPct val="107000"/>
              </a:lnSpc>
              <a:spcBef>
                <a:spcPts val="0"/>
              </a:spcBef>
              <a:spcAft>
                <a:spcPts val="800"/>
              </a:spcAft>
              <a:buClrTx/>
              <a:buSzTx/>
              <a:buFontTx/>
              <a:buNone/>
              <a:tabLst/>
              <a:defRPr/>
            </a:pPr>
            <a:r>
              <a:rPr lang="en-GB" sz="1700" dirty="0">
                <a:solidFill>
                  <a:srgbClr val="000000"/>
                </a:solidFill>
                <a:latin typeface="Century Gothic" panose="020F0302020204030204"/>
                <a:ea typeface="Calibri" panose="020F0502020204030204" pitchFamily="34" charset="0"/>
                <a:cs typeface="Times New Roman"/>
              </a:rPr>
              <a:t>Manually c</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reate additional </a:t>
            </a:r>
            <a:r>
              <a:rPr kumimoji="0" lang="en-GB" sz="1700" b="1"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Entities</a:t>
            </a:r>
            <a:r>
              <a:rPr kumimoji="0" lang="en-GB"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rPr>
              <a:t> that do not require an entity type</a:t>
            </a:r>
            <a:endParaRPr kumimoji="0" lang="en-US" sz="1700" b="0" i="0" u="none" strike="noStrike" kern="1200" cap="none" spc="0" normalizeH="0" baseline="0" noProof="0" dirty="0">
              <a:ln>
                <a:noFill/>
              </a:ln>
              <a:solidFill>
                <a:srgbClr val="000000"/>
              </a:solidFill>
              <a:effectLst/>
              <a:uLnTx/>
              <a:uFillTx/>
              <a:latin typeface="Century Gothic" panose="020F0302020204030204"/>
              <a:ea typeface="Calibri" panose="020F0502020204030204" pitchFamily="34" charset="0"/>
              <a:cs typeface="Times New Roman"/>
            </a:endParaRPr>
          </a:p>
        </p:txBody>
      </p:sp>
      <p:sp>
        <p:nvSpPr>
          <p:cNvPr id="8" name="Oval 7">
            <a:extLst>
              <a:ext uri="{FF2B5EF4-FFF2-40B4-BE49-F238E27FC236}">
                <a16:creationId xmlns:a16="http://schemas.microsoft.com/office/drawing/2014/main" id="{02D8376F-EA09-2743-BDD9-5D6C619E4477}"/>
              </a:ext>
            </a:extLst>
          </p:cNvPr>
          <p:cNvSpPr/>
          <p:nvPr/>
        </p:nvSpPr>
        <p:spPr>
          <a:xfrm>
            <a:off x="546100" y="1130980"/>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1</a:t>
            </a:r>
          </a:p>
        </p:txBody>
      </p:sp>
      <p:sp>
        <p:nvSpPr>
          <p:cNvPr id="9" name="Oval 8">
            <a:extLst>
              <a:ext uri="{FF2B5EF4-FFF2-40B4-BE49-F238E27FC236}">
                <a16:creationId xmlns:a16="http://schemas.microsoft.com/office/drawing/2014/main" id="{746E3BB8-050C-DFD3-EDC2-7DCA996E89B2}"/>
              </a:ext>
            </a:extLst>
          </p:cNvPr>
          <p:cNvSpPr/>
          <p:nvPr/>
        </p:nvSpPr>
        <p:spPr>
          <a:xfrm>
            <a:off x="546100" y="2198008"/>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2</a:t>
            </a:r>
          </a:p>
        </p:txBody>
      </p:sp>
      <p:sp>
        <p:nvSpPr>
          <p:cNvPr id="10" name="Oval 9">
            <a:extLst>
              <a:ext uri="{FF2B5EF4-FFF2-40B4-BE49-F238E27FC236}">
                <a16:creationId xmlns:a16="http://schemas.microsoft.com/office/drawing/2014/main" id="{A193777F-BA9B-520B-D239-1AB22341DF5D}"/>
              </a:ext>
            </a:extLst>
          </p:cNvPr>
          <p:cNvSpPr/>
          <p:nvPr/>
        </p:nvSpPr>
        <p:spPr>
          <a:xfrm>
            <a:off x="546100" y="2802930"/>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3</a:t>
            </a:r>
          </a:p>
        </p:txBody>
      </p:sp>
      <p:sp>
        <p:nvSpPr>
          <p:cNvPr id="11" name="Oval 10">
            <a:extLst>
              <a:ext uri="{FF2B5EF4-FFF2-40B4-BE49-F238E27FC236}">
                <a16:creationId xmlns:a16="http://schemas.microsoft.com/office/drawing/2014/main" id="{2984231A-9921-7B2A-45CB-EA9E792CF52C}"/>
              </a:ext>
            </a:extLst>
          </p:cNvPr>
          <p:cNvSpPr/>
          <p:nvPr/>
        </p:nvSpPr>
        <p:spPr>
          <a:xfrm>
            <a:off x="546100" y="3620868"/>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4</a:t>
            </a:r>
          </a:p>
        </p:txBody>
      </p:sp>
      <p:sp>
        <p:nvSpPr>
          <p:cNvPr id="12" name="Oval 11">
            <a:extLst>
              <a:ext uri="{FF2B5EF4-FFF2-40B4-BE49-F238E27FC236}">
                <a16:creationId xmlns:a16="http://schemas.microsoft.com/office/drawing/2014/main" id="{017AF705-EDA0-D414-8001-23491061CD9F}"/>
              </a:ext>
            </a:extLst>
          </p:cNvPr>
          <p:cNvSpPr/>
          <p:nvPr/>
        </p:nvSpPr>
        <p:spPr>
          <a:xfrm>
            <a:off x="546100" y="4467836"/>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5</a:t>
            </a:r>
          </a:p>
        </p:txBody>
      </p:sp>
      <p:sp>
        <p:nvSpPr>
          <p:cNvPr id="13" name="Oval 12">
            <a:extLst>
              <a:ext uri="{FF2B5EF4-FFF2-40B4-BE49-F238E27FC236}">
                <a16:creationId xmlns:a16="http://schemas.microsoft.com/office/drawing/2014/main" id="{5C4A08BF-5C19-2A90-92AF-68760E3C2E89}"/>
              </a:ext>
            </a:extLst>
          </p:cNvPr>
          <p:cNvSpPr/>
          <p:nvPr/>
        </p:nvSpPr>
        <p:spPr>
          <a:xfrm>
            <a:off x="546100" y="5356957"/>
            <a:ext cx="399028" cy="399028"/>
          </a:xfrm>
          <a:prstGeom prst="ellipse">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6</a:t>
            </a:r>
          </a:p>
        </p:txBody>
      </p:sp>
    </p:spTree>
    <p:extLst>
      <p:ext uri="{BB962C8B-B14F-4D97-AF65-F5344CB8AC3E}">
        <p14:creationId xmlns:p14="http://schemas.microsoft.com/office/powerpoint/2010/main" val="33970199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GB" dirty="0"/>
              <a:t>Entity scoping approach</a:t>
            </a:r>
            <a:endParaRPr lang="en-US" dirty="0"/>
          </a:p>
        </p:txBody>
      </p:sp>
      <p:sp>
        <p:nvSpPr>
          <p:cNvPr id="5" name="Rectangle 4">
            <a:extLst>
              <a:ext uri="{FF2B5EF4-FFF2-40B4-BE49-F238E27FC236}">
                <a16:creationId xmlns:a16="http://schemas.microsoft.com/office/drawing/2014/main" id="{EBDDAC89-E179-ABB5-AD7F-57499E6B860D}"/>
              </a:ext>
            </a:extLst>
          </p:cNvPr>
          <p:cNvSpPr/>
          <p:nvPr/>
        </p:nvSpPr>
        <p:spPr>
          <a:xfrm>
            <a:off x="563558" y="1854492"/>
            <a:ext cx="5295767" cy="413313"/>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Operational</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6" name="Rectangle 5">
            <a:extLst>
              <a:ext uri="{FF2B5EF4-FFF2-40B4-BE49-F238E27FC236}">
                <a16:creationId xmlns:a16="http://schemas.microsoft.com/office/drawing/2014/main" id="{5B2C3010-AD08-A016-DF1C-578C2B8C11F4}"/>
              </a:ext>
            </a:extLst>
          </p:cNvPr>
          <p:cNvSpPr/>
          <p:nvPr/>
        </p:nvSpPr>
        <p:spPr>
          <a:xfrm>
            <a:off x="6157913" y="1854492"/>
            <a:ext cx="5295767" cy="413313"/>
          </a:xfrm>
          <a:prstGeom prst="rect">
            <a:avLst/>
          </a:prstGeom>
          <a:solidFill>
            <a:srgbClr val="032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Century Gothic" panose="020F0302020204030204"/>
                <a:ea typeface="+mn-ea"/>
                <a:cs typeface="+mn-cs"/>
              </a:rPr>
              <a:t>Strategic</a:t>
            </a:r>
            <a:endParaRPr kumimoji="0" lang="en-US" sz="18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 name="TextBox 2">
            <a:extLst>
              <a:ext uri="{FF2B5EF4-FFF2-40B4-BE49-F238E27FC236}">
                <a16:creationId xmlns:a16="http://schemas.microsoft.com/office/drawing/2014/main" id="{F6E0EB98-FA37-8DEE-607C-5CF1BCE4F9F1}"/>
              </a:ext>
            </a:extLst>
          </p:cNvPr>
          <p:cNvSpPr txBox="1"/>
          <p:nvPr/>
        </p:nvSpPr>
        <p:spPr>
          <a:xfrm>
            <a:off x="449251" y="2567709"/>
            <a:ext cx="5295767" cy="2927927"/>
          </a:xfrm>
          <a:prstGeom prst="rect">
            <a:avLst/>
          </a:prstGeom>
          <a:noFill/>
        </p:spPr>
        <p:txBody>
          <a:bodyPr wrap="square" rtlCol="0">
            <a:noAutofit/>
          </a:bodyPr>
          <a:lstStyle/>
          <a:p>
            <a:pPr marL="285750" marR="0" lvl="0" indent="-285750" algn="l" defTabSz="457040" rtl="0" eaLnBrk="1" fontAlgn="auto" latinLnBrk="0" hangingPunct="1">
              <a:lnSpc>
                <a:spcPct val="100000"/>
              </a:lnSpc>
              <a:spcBef>
                <a:spcPts val="300"/>
              </a:spcBef>
              <a:spcAft>
                <a:spcPts val="0"/>
              </a:spcAft>
              <a:buClr>
                <a:schemeClr val="tx1"/>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Scoping is completed at the specific object level such as user, project, CI level</a:t>
            </a:r>
          </a:p>
          <a:p>
            <a:pPr marL="285750" marR="0" lvl="0" indent="-285750" algn="l" defTabSz="457040" rtl="0" eaLnBrk="1" fontAlgn="auto" latinLnBrk="0" hangingPunct="1">
              <a:lnSpc>
                <a:spcPct val="100000"/>
              </a:lnSpc>
              <a:spcBef>
                <a:spcPts val="300"/>
              </a:spcBef>
              <a:spcAft>
                <a:spcPts val="0"/>
              </a:spcAft>
              <a:buClr>
                <a:schemeClr val="tx1"/>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285750" marR="0" lvl="0" indent="-285750" algn="l" defTabSz="457040" rtl="0" eaLnBrk="1" fontAlgn="auto" latinLnBrk="0" hangingPunct="1">
              <a:lnSpc>
                <a:spcPct val="100000"/>
              </a:lnSpc>
              <a:spcBef>
                <a:spcPts val="300"/>
              </a:spcBef>
              <a:spcAft>
                <a:spcPts val="0"/>
              </a:spcAft>
              <a:buClr>
                <a:schemeClr val="tx1"/>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Entities may fall into many entity type categories and have many controls and risks applied.</a:t>
            </a:r>
          </a:p>
          <a:p>
            <a:pPr marL="285750" marR="0" lvl="0" indent="-285750" algn="l" defTabSz="457040" rtl="0" eaLnBrk="1" fontAlgn="auto" latinLnBrk="0" hangingPunct="1">
              <a:lnSpc>
                <a:spcPct val="100000"/>
              </a:lnSpc>
              <a:spcBef>
                <a:spcPts val="300"/>
              </a:spcBef>
              <a:spcAft>
                <a:spcPts val="0"/>
              </a:spcAft>
              <a:buClr>
                <a:schemeClr val="tx1"/>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285750" marR="0" lvl="0" indent="-285750" algn="l" defTabSz="457040" rtl="0" eaLnBrk="1" fontAlgn="auto" latinLnBrk="0" hangingPunct="1">
              <a:lnSpc>
                <a:spcPct val="100000"/>
              </a:lnSpc>
              <a:spcBef>
                <a:spcPts val="300"/>
              </a:spcBef>
              <a:spcAft>
                <a:spcPts val="0"/>
              </a:spcAft>
              <a:buClr>
                <a:schemeClr val="tx1"/>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rPr>
              <a:t>Approach useful for industries or scenarios that are highly regulated.</a:t>
            </a: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
        <p:nvSpPr>
          <p:cNvPr id="8" name="TextBox 7">
            <a:extLst>
              <a:ext uri="{FF2B5EF4-FFF2-40B4-BE49-F238E27FC236}">
                <a16:creationId xmlns:a16="http://schemas.microsoft.com/office/drawing/2014/main" id="{BA8642FF-9FE6-8488-1BDD-5492C4DF1978}"/>
              </a:ext>
            </a:extLst>
          </p:cNvPr>
          <p:cNvSpPr txBox="1"/>
          <p:nvPr/>
        </p:nvSpPr>
        <p:spPr>
          <a:xfrm>
            <a:off x="6080773" y="2572397"/>
            <a:ext cx="5295767" cy="2927927"/>
          </a:xfrm>
          <a:prstGeom prst="rect">
            <a:avLst/>
          </a:prstGeom>
          <a:noFill/>
        </p:spPr>
        <p:txBody>
          <a:bodyPr wrap="square" rtlCol="0">
            <a:noAutofit/>
          </a:bodyPr>
          <a:lstStyle/>
          <a:p>
            <a:pPr marL="285750" indent="-285750">
              <a:spcBef>
                <a:spcPts val="300"/>
              </a:spcBef>
              <a:buClr>
                <a:schemeClr val="tx1"/>
              </a:buClr>
              <a:buFont typeface="Arial" panose="020B0604020202020204" pitchFamily="34" charset="0"/>
              <a:buChar char="•"/>
              <a:defRPr/>
            </a:pPr>
            <a:r>
              <a:rPr lang="en-GB" sz="1600" dirty="0">
                <a:solidFill>
                  <a:srgbClr val="000000"/>
                </a:solidFill>
                <a:latin typeface="Century Gothic" panose="020F0302020204030204"/>
              </a:rPr>
              <a:t>Scoping at a higher level, such as business process or service with less entities</a:t>
            </a:r>
          </a:p>
          <a:p>
            <a:pPr marL="285750" indent="-285750">
              <a:spcBef>
                <a:spcPts val="300"/>
              </a:spcBef>
              <a:buClr>
                <a:schemeClr val="tx1"/>
              </a:buClr>
              <a:buFont typeface="Arial" panose="020B0604020202020204" pitchFamily="34" charset="0"/>
              <a:buChar char="•"/>
              <a:defRPr/>
            </a:pPr>
            <a:endParaRPr lang="en-GB" sz="1600" dirty="0">
              <a:solidFill>
                <a:srgbClr val="000000"/>
              </a:solidFill>
              <a:latin typeface="Century Gothic" panose="020F0302020204030204"/>
            </a:endParaRPr>
          </a:p>
          <a:p>
            <a:pPr marL="285750" indent="-285750">
              <a:spcBef>
                <a:spcPts val="300"/>
              </a:spcBef>
              <a:buClr>
                <a:schemeClr val="tx1"/>
              </a:buClr>
              <a:buFont typeface="Arial" panose="020B0604020202020204" pitchFamily="34" charset="0"/>
              <a:buChar char="•"/>
              <a:defRPr/>
            </a:pPr>
            <a:r>
              <a:rPr lang="en-GB" sz="1600" dirty="0">
                <a:solidFill>
                  <a:srgbClr val="000000"/>
                </a:solidFill>
                <a:latin typeface="Century Gothic" panose="020F0302020204030204"/>
              </a:rPr>
              <a:t>Less accountability for responding to attestations and/or risk assessments</a:t>
            </a:r>
          </a:p>
          <a:p>
            <a:pPr marL="285750" indent="-285750">
              <a:spcBef>
                <a:spcPts val="300"/>
              </a:spcBef>
              <a:buClr>
                <a:schemeClr val="tx1"/>
              </a:buClr>
              <a:buFont typeface="Arial" panose="020B0604020202020204" pitchFamily="34" charset="0"/>
              <a:buChar char="•"/>
              <a:defRPr/>
            </a:pPr>
            <a:endParaRPr lang="en-GB" sz="1600" dirty="0">
              <a:solidFill>
                <a:srgbClr val="000000"/>
              </a:solidFill>
              <a:latin typeface="Century Gothic" panose="020F0302020204030204"/>
            </a:endParaRPr>
          </a:p>
          <a:p>
            <a:pPr marL="285750" indent="-285750">
              <a:spcBef>
                <a:spcPts val="300"/>
              </a:spcBef>
              <a:buClr>
                <a:schemeClr val="tx1"/>
              </a:buClr>
              <a:buFont typeface="Arial" panose="020B0604020202020204" pitchFamily="34" charset="0"/>
              <a:buChar char="•"/>
              <a:defRPr/>
            </a:pPr>
            <a:r>
              <a:rPr lang="en-GB" sz="1600" dirty="0">
                <a:solidFill>
                  <a:srgbClr val="000000"/>
                </a:solidFill>
                <a:latin typeface="Century Gothic" panose="020F0302020204030204"/>
              </a:rPr>
              <a:t>Lower level of assurance found compared to the operational level</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grpSp>
        <p:nvGrpSpPr>
          <p:cNvPr id="4" name="Group 3">
            <a:extLst>
              <a:ext uri="{FF2B5EF4-FFF2-40B4-BE49-F238E27FC236}">
                <a16:creationId xmlns:a16="http://schemas.microsoft.com/office/drawing/2014/main" id="{B4982773-BDB6-1D83-DE61-0C6D30903A7A}"/>
              </a:ext>
            </a:extLst>
          </p:cNvPr>
          <p:cNvGrpSpPr/>
          <p:nvPr/>
        </p:nvGrpSpPr>
        <p:grpSpPr>
          <a:xfrm>
            <a:off x="3211080" y="5127456"/>
            <a:ext cx="6465455" cy="669796"/>
            <a:chOff x="637309" y="5602014"/>
            <a:chExt cx="6465455" cy="669796"/>
          </a:xfrm>
        </p:grpSpPr>
        <p:sp>
          <p:nvSpPr>
            <p:cNvPr id="10" name="TextBox 9">
              <a:extLst>
                <a:ext uri="{FF2B5EF4-FFF2-40B4-BE49-F238E27FC236}">
                  <a16:creationId xmlns:a16="http://schemas.microsoft.com/office/drawing/2014/main" id="{E2479641-9D36-3B7B-2C1A-4168DA762938}"/>
                </a:ext>
              </a:extLst>
            </p:cNvPr>
            <p:cNvSpPr txBox="1"/>
            <p:nvPr/>
          </p:nvSpPr>
          <p:spPr>
            <a:xfrm>
              <a:off x="637309" y="5602014"/>
              <a:ext cx="5457103" cy="563418"/>
            </a:xfrm>
            <a:prstGeom prst="rect">
              <a:avLst/>
            </a:prstGeom>
            <a:solidFill>
              <a:srgbClr val="379099"/>
            </a:solid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sp>
          <p:nvSpPr>
            <p:cNvPr id="7" name="TextBox 6">
              <a:extLst>
                <a:ext uri="{FF2B5EF4-FFF2-40B4-BE49-F238E27FC236}">
                  <a16:creationId xmlns:a16="http://schemas.microsoft.com/office/drawing/2014/main" id="{EA09F165-8D62-EAEC-FD12-34CEC85BB379}"/>
                </a:ext>
              </a:extLst>
            </p:cNvPr>
            <p:cNvSpPr txBox="1"/>
            <p:nvPr/>
          </p:nvSpPr>
          <p:spPr>
            <a:xfrm>
              <a:off x="637309" y="5708392"/>
              <a:ext cx="6465455" cy="563418"/>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Century Gothic" panose="020F0302020204030204"/>
                  <a:ea typeface="+mn-ea"/>
                  <a:cs typeface="+mn-cs"/>
                </a:rPr>
                <a:t>Most organizations use a combination of approaches</a:t>
              </a:r>
              <a:endParaRPr kumimoji="0" lang="en-US" sz="1600" b="1"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sp>
        <p:nvSpPr>
          <p:cNvPr id="9" name="TextBox 8">
            <a:extLst>
              <a:ext uri="{FF2B5EF4-FFF2-40B4-BE49-F238E27FC236}">
                <a16:creationId xmlns:a16="http://schemas.microsoft.com/office/drawing/2014/main" id="{33C1FF01-CF3F-582F-F797-5078E00C5C48}"/>
              </a:ext>
            </a:extLst>
          </p:cNvPr>
          <p:cNvSpPr txBox="1"/>
          <p:nvPr/>
        </p:nvSpPr>
        <p:spPr>
          <a:xfrm>
            <a:off x="458426" y="1010893"/>
            <a:ext cx="10890121" cy="369332"/>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13537"/>
                </a:solidFill>
                <a:effectLst/>
                <a:uLnTx/>
                <a:uFillTx/>
                <a:latin typeface="Century Gothic" panose="020F0302020204030204"/>
                <a:ea typeface="+mn-ea"/>
                <a:cs typeface="+mn-cs"/>
              </a:rPr>
              <a:t>Entity scoping approaches vary based on the organization’s risk and compliance area of focus.</a:t>
            </a:r>
            <a:endParaRPr kumimoji="0" lang="en-US" sz="1799" b="0" i="0" u="none" strike="noStrike" kern="1200" cap="none" spc="0" normalizeH="0" baseline="0" noProof="0" dirty="0">
              <a:ln>
                <a:noFill/>
              </a:ln>
              <a:solidFill>
                <a:srgbClr val="00000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0714890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002C9-65DF-46E6-BD4C-9245CB5C25ED}"/>
              </a:ext>
            </a:extLst>
          </p:cNvPr>
          <p:cNvSpPr>
            <a:spLocks noGrp="1"/>
          </p:cNvSpPr>
          <p:nvPr>
            <p:ph type="title"/>
          </p:nvPr>
        </p:nvSpPr>
        <p:spPr/>
        <p:txBody>
          <a:bodyPr/>
          <a:lstStyle/>
          <a:p>
            <a:r>
              <a:rPr lang="en-GB" dirty="0"/>
              <a:t>Cascading updates</a:t>
            </a:r>
            <a:endParaRPr lang="en-US" dirty="0"/>
          </a:p>
        </p:txBody>
      </p:sp>
      <p:sp>
        <p:nvSpPr>
          <p:cNvPr id="3" name="Content Placeholder 2">
            <a:extLst>
              <a:ext uri="{FF2B5EF4-FFF2-40B4-BE49-F238E27FC236}">
                <a16:creationId xmlns:a16="http://schemas.microsoft.com/office/drawing/2014/main" id="{9C4E45CB-43F7-479B-A3CA-C7CB3AB80010}"/>
              </a:ext>
            </a:extLst>
          </p:cNvPr>
          <p:cNvSpPr>
            <a:spLocks noGrp="1"/>
          </p:cNvSpPr>
          <p:nvPr>
            <p:ph idx="1"/>
          </p:nvPr>
        </p:nvSpPr>
        <p:spPr>
          <a:xfrm>
            <a:off x="481394" y="1040422"/>
            <a:ext cx="11188711" cy="4185285"/>
          </a:xfrm>
        </p:spPr>
        <p:txBody>
          <a:bodyPr/>
          <a:lstStyle/>
          <a:p>
            <a:pPr>
              <a:spcBef>
                <a:spcPts val="0"/>
              </a:spcBef>
              <a:spcAft>
                <a:spcPts val="0"/>
              </a:spcAft>
            </a:pPr>
            <a:r>
              <a:rPr lang="en-US" sz="1700" dirty="0">
                <a:effectLst/>
              </a:rPr>
              <a:t>The relationships created between GRC components help in cascading updates to records. For example, if an entity is deactivated, all associated controls, risks, indicators, and test plans are retired.</a:t>
            </a:r>
          </a:p>
          <a:p>
            <a:pPr>
              <a:spcBef>
                <a:spcPts val="0"/>
              </a:spcBef>
              <a:spcAft>
                <a:spcPts val="0"/>
              </a:spcAft>
            </a:pPr>
            <a:endParaRPr lang="en-US" sz="1700" dirty="0"/>
          </a:p>
          <a:p>
            <a:pPr>
              <a:spcBef>
                <a:spcPts val="0"/>
              </a:spcBef>
              <a:spcAft>
                <a:spcPts val="0"/>
              </a:spcAft>
            </a:pPr>
            <a:r>
              <a:rPr lang="en-US" sz="1700" dirty="0">
                <a:effectLst/>
              </a:rPr>
              <a:t>If the entity ever gets reactivated again, the associated controls and risks revert to the Draft state. Cascading updates provide automation.</a:t>
            </a:r>
          </a:p>
          <a:p>
            <a:pPr>
              <a:spcBef>
                <a:spcPts val="0"/>
              </a:spcBef>
              <a:spcAft>
                <a:spcPts val="0"/>
              </a:spcAft>
            </a:pPr>
            <a:endParaRPr lang="en-US" sz="1700" dirty="0"/>
          </a:p>
          <a:p>
            <a:pPr>
              <a:spcBef>
                <a:spcPts val="0"/>
              </a:spcBef>
              <a:spcAft>
                <a:spcPts val="0"/>
              </a:spcAft>
            </a:pPr>
            <a:r>
              <a:rPr lang="en-US" sz="1700" dirty="0"/>
              <a:t>There is a scheduled job that runs every hour called ‘</a:t>
            </a:r>
            <a:r>
              <a:rPr lang="en-US" sz="1700" b="1" dirty="0"/>
              <a:t>GRC Profile Generation</a:t>
            </a:r>
            <a:r>
              <a:rPr lang="en-US" sz="1700" dirty="0"/>
              <a:t>’ that will update entity records. This job can be manually executed: navigate to </a:t>
            </a:r>
            <a:r>
              <a:rPr lang="en-US" sz="1700" i="1" dirty="0"/>
              <a:t>System Definition &gt; Scheduled Jobs </a:t>
            </a:r>
            <a:r>
              <a:rPr lang="en-US" sz="1700" dirty="0"/>
              <a:t>and select ‘Execute Now’</a:t>
            </a:r>
            <a:r>
              <a:rPr lang="en-US" sz="1700" i="1" dirty="0"/>
              <a:t>.</a:t>
            </a:r>
          </a:p>
        </p:txBody>
      </p:sp>
      <p:pic>
        <p:nvPicPr>
          <p:cNvPr id="5" name="Picture 4">
            <a:extLst>
              <a:ext uri="{FF2B5EF4-FFF2-40B4-BE49-F238E27FC236}">
                <a16:creationId xmlns:a16="http://schemas.microsoft.com/office/drawing/2014/main" id="{041342D9-E1C9-BB15-F908-A56F20289FA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2637"/>
          <a:stretch/>
        </p:blipFill>
        <p:spPr>
          <a:xfrm>
            <a:off x="1814513" y="3620671"/>
            <a:ext cx="8006316" cy="2548354"/>
          </a:xfrm>
          <a:prstGeom prst="rect">
            <a:avLst/>
          </a:prstGeom>
          <a:ln w="6350">
            <a:solidFill>
              <a:schemeClr val="tx1"/>
            </a:solidFill>
          </a:ln>
        </p:spPr>
      </p:pic>
    </p:spTree>
    <p:extLst>
      <p:ext uri="{BB962C8B-B14F-4D97-AF65-F5344CB8AC3E}">
        <p14:creationId xmlns:p14="http://schemas.microsoft.com/office/powerpoint/2010/main" val="10017412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7B6DC-EB18-5869-F07D-86F7AC4D3586}"/>
              </a:ext>
            </a:extLst>
          </p:cNvPr>
          <p:cNvSpPr>
            <a:spLocks noGrp="1"/>
          </p:cNvSpPr>
          <p:nvPr>
            <p:ph type="title"/>
          </p:nvPr>
        </p:nvSpPr>
        <p:spPr/>
        <p:txBody>
          <a:bodyPr/>
          <a:lstStyle/>
          <a:p>
            <a:r>
              <a:rPr lang="en-US" dirty="0">
                <a:ea typeface="+mj-lt"/>
                <a:cs typeface="+mj-lt"/>
              </a:rPr>
              <a:t>Entity maintenance and performance tuning</a:t>
            </a:r>
            <a:endParaRPr lang="en-US" dirty="0"/>
          </a:p>
        </p:txBody>
      </p:sp>
      <p:sp>
        <p:nvSpPr>
          <p:cNvPr id="5" name="TextBox 4">
            <a:extLst>
              <a:ext uri="{FF2B5EF4-FFF2-40B4-BE49-F238E27FC236}">
                <a16:creationId xmlns:a16="http://schemas.microsoft.com/office/drawing/2014/main" id="{30D84FA3-1D86-06E7-9D71-5BD850FB09BA}"/>
              </a:ext>
            </a:extLst>
          </p:cNvPr>
          <p:cNvSpPr txBox="1"/>
          <p:nvPr/>
        </p:nvSpPr>
        <p:spPr>
          <a:xfrm>
            <a:off x="471541" y="957531"/>
            <a:ext cx="10879137" cy="3276666"/>
          </a:xfrm>
          <a:prstGeom prst="rect">
            <a:avLst/>
          </a:prstGeom>
          <a:noFill/>
        </p:spPr>
        <p:txBody>
          <a:bodyPr wrap="square">
            <a:spAutoFit/>
          </a:bodyPr>
          <a:lstStyle/>
          <a:p>
            <a:pPr>
              <a:buNone/>
            </a:pPr>
            <a:r>
              <a:rPr lang="en-US" dirty="0">
                <a:ea typeface="+mn-lt"/>
                <a:cs typeface="+mn-lt"/>
              </a:rPr>
              <a:t>On a regular basis, review your existing entity architecture to determine if it needs performance tuning:</a:t>
            </a:r>
            <a:endParaRPr lang="en-US" dirty="0"/>
          </a:p>
          <a:p>
            <a:pPr>
              <a:buNone/>
            </a:pPr>
            <a:endParaRPr lang="en-US" dirty="0">
              <a:ea typeface="+mn-lt"/>
              <a:cs typeface="+mn-lt"/>
            </a:endParaRP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Are entity type filters and entity class rules identifying proper entities?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Does a change need to be made to the existing entity architecture?</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Is ServiceNow the single source of truth for entity architecture?</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Are there entities which have unintentionally been orphaned?</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Would a functional enhancement to your entity architecture be helpful?</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Are your use cases achieved?</a:t>
            </a:r>
          </a:p>
        </p:txBody>
      </p:sp>
    </p:spTree>
    <p:extLst>
      <p:ext uri="{BB962C8B-B14F-4D97-AF65-F5344CB8AC3E}">
        <p14:creationId xmlns:p14="http://schemas.microsoft.com/office/powerpoint/2010/main" val="1880681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FAQs</a:t>
            </a:r>
          </a:p>
        </p:txBody>
      </p:sp>
      <p:sp>
        <p:nvSpPr>
          <p:cNvPr id="3" name="Content Placeholder 2">
            <a:extLst>
              <a:ext uri="{FF2B5EF4-FFF2-40B4-BE49-F238E27FC236}">
                <a16:creationId xmlns:a16="http://schemas.microsoft.com/office/drawing/2014/main" id="{5ECCC03A-40D1-434B-8385-448B3E4B5CF0}"/>
              </a:ext>
            </a:extLst>
          </p:cNvPr>
          <p:cNvSpPr>
            <a:spLocks noGrp="1"/>
          </p:cNvSpPr>
          <p:nvPr>
            <p:ph idx="1"/>
          </p:nvPr>
        </p:nvSpPr>
        <p:spPr/>
        <p:txBody>
          <a:bodyPr/>
          <a:lstStyle/>
          <a:p>
            <a:r>
              <a:rPr lang="en-US" b="1" dirty="0"/>
              <a:t>How can I provide feedback on this asset or other parts of Now Create?</a:t>
            </a:r>
            <a:r>
              <a:rPr lang="en-US" dirty="0"/>
              <a:t> </a:t>
            </a:r>
            <a:r>
              <a:rPr lang="en-GB" dirty="0">
                <a:hlinkClick r:id="rId2"/>
              </a:rPr>
              <a:t>Now Create</a:t>
            </a:r>
            <a:r>
              <a:rPr lang="en-GB" dirty="0"/>
              <a:t> </a:t>
            </a:r>
            <a:r>
              <a:rPr lang="en-IN" dirty="0"/>
              <a:t>has several feedback buttons throughout the portal, using the thumbs up/thumbs down buttons. Click on those icons and a small form will appear for you to leave specific feedback regarding the asset you are accessing.</a:t>
            </a:r>
          </a:p>
          <a:p>
            <a:r>
              <a:rPr lang="en-US" b="1" dirty="0"/>
              <a:t>If we use this deck, or slides from this deck, are we breaking any copyright?  </a:t>
            </a:r>
            <a:r>
              <a:rPr lang="en-US" dirty="0"/>
              <a:t>No. We designed this deck to be used by our whole ecosystem.</a:t>
            </a:r>
          </a:p>
          <a:p>
            <a:r>
              <a:rPr lang="en-US" b="1" dirty="0"/>
              <a:t>What should I do if I don’t need all of the content contained within this, or other assets?  </a:t>
            </a:r>
            <a:r>
              <a:rPr lang="en-US" dirty="0"/>
              <a:t>You can either hide or delete the slide(s). You may also want to move the slide(s) to the end of the presentation, review it when you have finished updating the asset for your own use, and then deleting any content you don’t need. Remember to regularly check Now Create to make sure you have the most up-to-date asset.</a:t>
            </a:r>
          </a:p>
          <a:p>
            <a:endParaRPr lang="en-US" dirty="0"/>
          </a:p>
          <a:p>
            <a:pPr lvl="1"/>
            <a:endParaRPr lang="en-US" b="1" dirty="0"/>
          </a:p>
          <a:p>
            <a:pPr lvl="1"/>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spTree>
    <p:extLst>
      <p:ext uri="{BB962C8B-B14F-4D97-AF65-F5344CB8AC3E}">
        <p14:creationId xmlns:p14="http://schemas.microsoft.com/office/powerpoint/2010/main" val="34911516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7B6DC-EB18-5869-F07D-86F7AC4D3586}"/>
              </a:ext>
            </a:extLst>
          </p:cNvPr>
          <p:cNvSpPr>
            <a:spLocks noGrp="1"/>
          </p:cNvSpPr>
          <p:nvPr>
            <p:ph type="title"/>
          </p:nvPr>
        </p:nvSpPr>
        <p:spPr/>
        <p:txBody>
          <a:bodyPr/>
          <a:lstStyle/>
          <a:p>
            <a:r>
              <a:rPr lang="en-US" dirty="0">
                <a:ea typeface="+mj-lt"/>
                <a:cs typeface="+mj-lt"/>
              </a:rPr>
              <a:t>Changes to entity architecture</a:t>
            </a:r>
            <a:endParaRPr lang="en-US" dirty="0"/>
          </a:p>
        </p:txBody>
      </p:sp>
      <p:sp>
        <p:nvSpPr>
          <p:cNvPr id="3" name="Content Placeholder 2">
            <a:extLst>
              <a:ext uri="{FF2B5EF4-FFF2-40B4-BE49-F238E27FC236}">
                <a16:creationId xmlns:a16="http://schemas.microsoft.com/office/drawing/2014/main" id="{CFAA1EC0-E430-745B-34EC-1ECFC3AD5666}"/>
              </a:ext>
            </a:extLst>
          </p:cNvPr>
          <p:cNvSpPr>
            <a:spLocks noGrp="1"/>
          </p:cNvSpPr>
          <p:nvPr>
            <p:ph idx="1"/>
          </p:nvPr>
        </p:nvSpPr>
        <p:spPr/>
        <p:txBody>
          <a:bodyPr vert="horz" lIns="91440" tIns="45720" rIns="91440" bIns="45720" rtlCol="0" anchor="t">
            <a:noAutofit/>
          </a:bodyPr>
          <a:lstStyle/>
          <a:p>
            <a:pPr>
              <a:buNone/>
            </a:pPr>
            <a:endParaRPr lang="en-US" dirty="0"/>
          </a:p>
          <a:p>
            <a:pPr marL="0" indent="0">
              <a:buNone/>
            </a:pPr>
            <a:endParaRPr lang="en-US" dirty="0"/>
          </a:p>
        </p:txBody>
      </p:sp>
      <p:sp>
        <p:nvSpPr>
          <p:cNvPr id="5" name="TextBox 4">
            <a:extLst>
              <a:ext uri="{FF2B5EF4-FFF2-40B4-BE49-F238E27FC236}">
                <a16:creationId xmlns:a16="http://schemas.microsoft.com/office/drawing/2014/main" id="{3295C6EF-6E97-7D66-3E6F-E4BE55F410E4}"/>
              </a:ext>
            </a:extLst>
          </p:cNvPr>
          <p:cNvSpPr txBox="1"/>
          <p:nvPr/>
        </p:nvSpPr>
        <p:spPr>
          <a:xfrm>
            <a:off x="465456" y="1008507"/>
            <a:ext cx="10467657" cy="4035592"/>
          </a:xfrm>
          <a:prstGeom prst="rect">
            <a:avLst/>
          </a:prstGeom>
          <a:noFill/>
        </p:spPr>
        <p:txBody>
          <a:bodyPr wrap="square" lIns="91440" tIns="45720" rIns="91440" bIns="45720" anchor="t">
            <a:spAutoFit/>
          </a:bodyPr>
          <a:lstStyle/>
          <a:p>
            <a:pPr marL="0" indent="0">
              <a:buNone/>
            </a:pPr>
            <a:r>
              <a:rPr lang="en-US" sz="1750" dirty="0"/>
              <a:t>If adjustments are needed to your entity architecture, consider how the change will affect the following items in the Entity Framework:</a:t>
            </a:r>
          </a:p>
          <a:p>
            <a:pPr marL="0" indent="0">
              <a:buNone/>
            </a:pPr>
            <a:endParaRPr lang="en-US" dirty="0"/>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Entity Types and related filters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Entity Classes and related rules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Risks, controls and policies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Approvers and reviewers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Business rules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Flow designer actions</a:t>
            </a:r>
          </a:p>
          <a:p>
            <a:pPr marL="360363" lvl="2" indent="-176213" defTabSz="914400">
              <a:spcBef>
                <a:spcPts val="400"/>
              </a:spcBef>
              <a:spcAft>
                <a:spcPts val="600"/>
              </a:spcAft>
              <a:buFont typeface="Arial" panose="020B0604020202020204" pitchFamily="34" charset="0"/>
              <a:buChar char="•"/>
            </a:pPr>
            <a:r>
              <a:rPr lang="en-US" sz="1800" dirty="0">
                <a:ea typeface="+mn-lt"/>
                <a:cs typeface="+mn-lt"/>
              </a:rPr>
              <a:t>Custom scripts</a:t>
            </a:r>
          </a:p>
          <a:p>
            <a:endParaRPr lang="en-US" dirty="0"/>
          </a:p>
        </p:txBody>
      </p:sp>
    </p:spTree>
    <p:extLst>
      <p:ext uri="{BB962C8B-B14F-4D97-AF65-F5344CB8AC3E}">
        <p14:creationId xmlns:p14="http://schemas.microsoft.com/office/powerpoint/2010/main" val="20188979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500" dirty="0">
                <a:solidFill>
                  <a:srgbClr val="62D84E"/>
                </a:solidFill>
              </a:rPr>
              <a:t>IRM Structure</a:t>
            </a:r>
          </a:p>
        </p:txBody>
      </p:sp>
    </p:spTree>
    <p:extLst>
      <p:ext uri="{BB962C8B-B14F-4D97-AF65-F5344CB8AC3E}">
        <p14:creationId xmlns:p14="http://schemas.microsoft.com/office/powerpoint/2010/main" val="37813957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8BD9711-5288-8024-880C-44E16BF3C2D0}"/>
              </a:ext>
            </a:extLst>
          </p:cNvPr>
          <p:cNvSpPr/>
          <p:nvPr/>
        </p:nvSpPr>
        <p:spPr>
          <a:xfrm>
            <a:off x="6663240" y="5984507"/>
            <a:ext cx="4256855" cy="3603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6" name="Title 1">
            <a:extLst>
              <a:ext uri="{FF2B5EF4-FFF2-40B4-BE49-F238E27FC236}">
                <a16:creationId xmlns:a16="http://schemas.microsoft.com/office/drawing/2014/main" id="{F948F147-BC14-686A-7CE0-FF99DBDDD9A1}"/>
              </a:ext>
            </a:extLst>
          </p:cNvPr>
          <p:cNvSpPr>
            <a:spLocks noGrp="1"/>
          </p:cNvSpPr>
          <p:nvPr>
            <p:ph type="title"/>
          </p:nvPr>
        </p:nvSpPr>
        <p:spPr>
          <a:xfrm>
            <a:off x="453148" y="335767"/>
            <a:ext cx="11188711" cy="685319"/>
          </a:xfrm>
        </p:spPr>
        <p:txBody>
          <a:bodyPr/>
          <a:lstStyle/>
          <a:p>
            <a:r>
              <a:rPr lang="en-US" dirty="0"/>
              <a:t>IRM Solution Structure</a:t>
            </a:r>
          </a:p>
        </p:txBody>
      </p:sp>
      <p:sp>
        <p:nvSpPr>
          <p:cNvPr id="17" name="Rectangle 16">
            <a:extLst>
              <a:ext uri="{FF2B5EF4-FFF2-40B4-BE49-F238E27FC236}">
                <a16:creationId xmlns:a16="http://schemas.microsoft.com/office/drawing/2014/main" id="{4D098422-1042-8380-6E58-D14E2CB219E2}"/>
              </a:ext>
            </a:extLst>
          </p:cNvPr>
          <p:cNvSpPr>
            <a:spLocks/>
          </p:cNvSpPr>
          <p:nvPr/>
        </p:nvSpPr>
        <p:spPr>
          <a:xfrm>
            <a:off x="270011" y="1191462"/>
            <a:ext cx="914162" cy="157969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100" dirty="0">
                <a:solidFill>
                  <a:srgbClr val="FFFFFF"/>
                </a:solidFill>
                <a:latin typeface="Century Gothic" panose="020F0302020204030204"/>
              </a:rPr>
              <a:t>Inherent exposure, weaknesses &amp; threats</a:t>
            </a:r>
          </a:p>
        </p:txBody>
      </p:sp>
      <p:sp>
        <p:nvSpPr>
          <p:cNvPr id="18" name="Rectangle 17">
            <a:extLst>
              <a:ext uri="{FF2B5EF4-FFF2-40B4-BE49-F238E27FC236}">
                <a16:creationId xmlns:a16="http://schemas.microsoft.com/office/drawing/2014/main" id="{35D14829-94F5-42CD-77AD-0FA6370FBEB7}"/>
              </a:ext>
            </a:extLst>
          </p:cNvPr>
          <p:cNvSpPr>
            <a:spLocks/>
          </p:cNvSpPr>
          <p:nvPr/>
        </p:nvSpPr>
        <p:spPr>
          <a:xfrm>
            <a:off x="1183389" y="1190553"/>
            <a:ext cx="1827848" cy="372710"/>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rgbClr val="032D42"/>
                </a:solidFill>
                <a:latin typeface="Century Gothic" panose="020F0302020204030204"/>
              </a:rPr>
              <a:t>Risk Framework</a:t>
            </a:r>
          </a:p>
        </p:txBody>
      </p:sp>
      <p:sp>
        <p:nvSpPr>
          <p:cNvPr id="25" name="Rectangle 24">
            <a:extLst>
              <a:ext uri="{FF2B5EF4-FFF2-40B4-BE49-F238E27FC236}">
                <a16:creationId xmlns:a16="http://schemas.microsoft.com/office/drawing/2014/main" id="{5AE3362B-042C-6137-E004-105097EED527}"/>
              </a:ext>
            </a:extLst>
          </p:cNvPr>
          <p:cNvSpPr>
            <a:spLocks/>
          </p:cNvSpPr>
          <p:nvPr/>
        </p:nvSpPr>
        <p:spPr>
          <a:xfrm>
            <a:off x="1183389" y="1557985"/>
            <a:ext cx="913924" cy="336307"/>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Risk Statements</a:t>
            </a:r>
          </a:p>
        </p:txBody>
      </p:sp>
      <p:sp>
        <p:nvSpPr>
          <p:cNvPr id="28" name="Rectangle 27">
            <a:extLst>
              <a:ext uri="{FF2B5EF4-FFF2-40B4-BE49-F238E27FC236}">
                <a16:creationId xmlns:a16="http://schemas.microsoft.com/office/drawing/2014/main" id="{9A68491F-2074-4DB9-05D6-EB651EC44FB0}"/>
              </a:ext>
            </a:extLst>
          </p:cNvPr>
          <p:cNvSpPr>
            <a:spLocks/>
          </p:cNvSpPr>
          <p:nvPr/>
        </p:nvSpPr>
        <p:spPr>
          <a:xfrm>
            <a:off x="2097313" y="1557985"/>
            <a:ext cx="913924" cy="336307"/>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Risk</a:t>
            </a:r>
          </a:p>
          <a:p>
            <a:pPr algn="ctr" defTabSz="456903">
              <a:defRPr/>
            </a:pPr>
            <a:r>
              <a:rPr lang="en-US" sz="1000" dirty="0">
                <a:solidFill>
                  <a:srgbClr val="FFFFFF"/>
                </a:solidFill>
                <a:latin typeface="Century Gothic" panose="020F0302020204030204"/>
              </a:rPr>
              <a:t>Statements</a:t>
            </a:r>
          </a:p>
        </p:txBody>
      </p:sp>
      <p:sp>
        <p:nvSpPr>
          <p:cNvPr id="30" name="Rectangle 29">
            <a:extLst>
              <a:ext uri="{FF2B5EF4-FFF2-40B4-BE49-F238E27FC236}">
                <a16:creationId xmlns:a16="http://schemas.microsoft.com/office/drawing/2014/main" id="{17EF79EE-8A86-6041-299B-DAFAE50851E3}"/>
              </a:ext>
            </a:extLst>
          </p:cNvPr>
          <p:cNvSpPr>
            <a:spLocks/>
          </p:cNvSpPr>
          <p:nvPr/>
        </p:nvSpPr>
        <p:spPr>
          <a:xfrm>
            <a:off x="1183389" y="1886963"/>
            <a:ext cx="461410" cy="877595"/>
          </a:xfrm>
          <a:prstGeom prst="rect">
            <a:avLst/>
          </a:prstGeom>
          <a:solidFill>
            <a:srgbClr val="009156"/>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000" dirty="0">
                <a:solidFill>
                  <a:srgbClr val="FFFFFF"/>
                </a:solidFill>
                <a:latin typeface="Century Gothic" panose="020F0302020204030204"/>
              </a:rPr>
              <a:t>Risk Indicator Template</a:t>
            </a:r>
          </a:p>
        </p:txBody>
      </p:sp>
      <p:sp>
        <p:nvSpPr>
          <p:cNvPr id="41" name="Rectangle 40">
            <a:extLst>
              <a:ext uri="{FF2B5EF4-FFF2-40B4-BE49-F238E27FC236}">
                <a16:creationId xmlns:a16="http://schemas.microsoft.com/office/drawing/2014/main" id="{F32599C7-1C32-4E56-E3DD-6A63BF8A00B6}"/>
              </a:ext>
            </a:extLst>
          </p:cNvPr>
          <p:cNvSpPr>
            <a:spLocks/>
          </p:cNvSpPr>
          <p:nvPr/>
        </p:nvSpPr>
        <p:spPr>
          <a:xfrm>
            <a:off x="269534" y="2891575"/>
            <a:ext cx="914162" cy="1817578"/>
          </a:xfrm>
          <a:prstGeom prst="rect">
            <a:avLst/>
          </a:prstGeom>
          <a:solidFill>
            <a:srgbClr val="00000B"/>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100" dirty="0">
                <a:solidFill>
                  <a:srgbClr val="FFFFFF"/>
                </a:solidFill>
                <a:latin typeface="Century Gothic" panose="020F0302020204030204"/>
              </a:rPr>
              <a:t>Internal goals and objectives</a:t>
            </a:r>
          </a:p>
        </p:txBody>
      </p:sp>
      <p:sp>
        <p:nvSpPr>
          <p:cNvPr id="42" name="Rectangle 41">
            <a:extLst>
              <a:ext uri="{FF2B5EF4-FFF2-40B4-BE49-F238E27FC236}">
                <a16:creationId xmlns:a16="http://schemas.microsoft.com/office/drawing/2014/main" id="{70711085-D646-0879-ADFA-5C7B1B79181C}"/>
              </a:ext>
            </a:extLst>
          </p:cNvPr>
          <p:cNvSpPr>
            <a:spLocks/>
          </p:cNvSpPr>
          <p:nvPr/>
        </p:nvSpPr>
        <p:spPr>
          <a:xfrm>
            <a:off x="1180479" y="3417295"/>
            <a:ext cx="1827848" cy="471387"/>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rgbClr val="032D42"/>
                </a:solidFill>
                <a:latin typeface="Century Gothic" panose="020F0302020204030204"/>
              </a:rPr>
              <a:t>Policies</a:t>
            </a:r>
          </a:p>
          <a:p>
            <a:pPr algn="ctr" defTabSz="456903">
              <a:defRPr/>
            </a:pPr>
            <a:r>
              <a:rPr lang="en-US" sz="1100" dirty="0">
                <a:solidFill>
                  <a:srgbClr val="032D42"/>
                </a:solidFill>
                <a:latin typeface="Century Gothic" panose="020F0302020204030204"/>
              </a:rPr>
              <a:t>(Standards, Procedures</a:t>
            </a:r>
            <a:r>
              <a:rPr lang="en-US" sz="1100" dirty="0">
                <a:solidFill>
                  <a:srgbClr val="FFFFFF"/>
                </a:solidFill>
                <a:latin typeface="Century Gothic" panose="020F0302020204030204"/>
              </a:rPr>
              <a:t>)</a:t>
            </a:r>
          </a:p>
        </p:txBody>
      </p:sp>
      <p:sp>
        <p:nvSpPr>
          <p:cNvPr id="43" name="Rectangle 42">
            <a:extLst>
              <a:ext uri="{FF2B5EF4-FFF2-40B4-BE49-F238E27FC236}">
                <a16:creationId xmlns:a16="http://schemas.microsoft.com/office/drawing/2014/main" id="{54826687-4B8F-7C63-320F-37FF9EDAF391}"/>
              </a:ext>
            </a:extLst>
          </p:cNvPr>
          <p:cNvSpPr>
            <a:spLocks/>
          </p:cNvSpPr>
          <p:nvPr/>
        </p:nvSpPr>
        <p:spPr>
          <a:xfrm>
            <a:off x="2105152" y="3885140"/>
            <a:ext cx="910425" cy="372064"/>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Control Objectives</a:t>
            </a:r>
          </a:p>
        </p:txBody>
      </p:sp>
      <p:sp>
        <p:nvSpPr>
          <p:cNvPr id="44" name="Rectangle 43">
            <a:extLst>
              <a:ext uri="{FF2B5EF4-FFF2-40B4-BE49-F238E27FC236}">
                <a16:creationId xmlns:a16="http://schemas.microsoft.com/office/drawing/2014/main" id="{8CB09EF9-E765-E2D8-EF6A-26E7C529EE90}"/>
              </a:ext>
            </a:extLst>
          </p:cNvPr>
          <p:cNvSpPr>
            <a:spLocks/>
          </p:cNvSpPr>
          <p:nvPr/>
        </p:nvSpPr>
        <p:spPr>
          <a:xfrm>
            <a:off x="1180479" y="3885140"/>
            <a:ext cx="923641" cy="370591"/>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Control Objectives</a:t>
            </a:r>
          </a:p>
        </p:txBody>
      </p:sp>
      <p:sp>
        <p:nvSpPr>
          <p:cNvPr id="46" name="Rectangle 45">
            <a:extLst>
              <a:ext uri="{FF2B5EF4-FFF2-40B4-BE49-F238E27FC236}">
                <a16:creationId xmlns:a16="http://schemas.microsoft.com/office/drawing/2014/main" id="{038769C6-FF5D-E92B-FF5B-9BA98C881547}"/>
              </a:ext>
            </a:extLst>
          </p:cNvPr>
          <p:cNvSpPr>
            <a:spLocks/>
          </p:cNvSpPr>
          <p:nvPr/>
        </p:nvSpPr>
        <p:spPr>
          <a:xfrm>
            <a:off x="1180479" y="2905465"/>
            <a:ext cx="1827848" cy="511830"/>
          </a:xfrm>
          <a:prstGeom prst="rect">
            <a:avLst/>
          </a:prstGeom>
          <a:solidFill>
            <a:srgbClr val="62D84E"/>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chemeClr val="tx1"/>
                </a:solidFill>
                <a:latin typeface="Century Gothic" panose="020F0302020204030204"/>
              </a:rPr>
              <a:t>Policy Acknowledgement campaigns</a:t>
            </a:r>
          </a:p>
        </p:txBody>
      </p:sp>
      <p:sp>
        <p:nvSpPr>
          <p:cNvPr id="47" name="Rectangle 46">
            <a:extLst>
              <a:ext uri="{FF2B5EF4-FFF2-40B4-BE49-F238E27FC236}">
                <a16:creationId xmlns:a16="http://schemas.microsoft.com/office/drawing/2014/main" id="{1F2C24D2-4AD9-EB60-42E9-14484C604FE7}"/>
              </a:ext>
            </a:extLst>
          </p:cNvPr>
          <p:cNvSpPr>
            <a:spLocks/>
          </p:cNvSpPr>
          <p:nvPr/>
        </p:nvSpPr>
        <p:spPr>
          <a:xfrm>
            <a:off x="269053" y="4971449"/>
            <a:ext cx="914162" cy="986428"/>
          </a:xfrm>
          <a:prstGeom prst="rect">
            <a:avLst/>
          </a:prstGeom>
          <a:solidFill>
            <a:srgbClr val="00000B"/>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100" dirty="0">
                <a:solidFill>
                  <a:srgbClr val="FFFFFF"/>
                </a:solidFill>
                <a:latin typeface="Century Gothic" panose="020F0302020204030204"/>
              </a:rPr>
              <a:t>Enterprise regulations</a:t>
            </a:r>
          </a:p>
        </p:txBody>
      </p:sp>
      <p:sp>
        <p:nvSpPr>
          <p:cNvPr id="48" name="Rectangle 47">
            <a:extLst>
              <a:ext uri="{FF2B5EF4-FFF2-40B4-BE49-F238E27FC236}">
                <a16:creationId xmlns:a16="http://schemas.microsoft.com/office/drawing/2014/main" id="{2EDF75FE-60BA-114B-67CE-C4059CE4F313}"/>
              </a:ext>
            </a:extLst>
          </p:cNvPr>
          <p:cNvSpPr>
            <a:spLocks/>
          </p:cNvSpPr>
          <p:nvPr/>
        </p:nvSpPr>
        <p:spPr>
          <a:xfrm>
            <a:off x="1183389" y="4971449"/>
            <a:ext cx="1823203" cy="539390"/>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rgbClr val="032D42"/>
                </a:solidFill>
                <a:latin typeface="Century Gothic" panose="020F0302020204030204"/>
              </a:rPr>
              <a:t>Authority Documents/ Regulations</a:t>
            </a:r>
          </a:p>
        </p:txBody>
      </p:sp>
      <p:sp>
        <p:nvSpPr>
          <p:cNvPr id="49" name="Rectangle 48">
            <a:extLst>
              <a:ext uri="{FF2B5EF4-FFF2-40B4-BE49-F238E27FC236}">
                <a16:creationId xmlns:a16="http://schemas.microsoft.com/office/drawing/2014/main" id="{52B86120-EAA2-A42F-AF14-7C12274E0EA2}"/>
              </a:ext>
            </a:extLst>
          </p:cNvPr>
          <p:cNvSpPr>
            <a:spLocks/>
          </p:cNvSpPr>
          <p:nvPr/>
        </p:nvSpPr>
        <p:spPr>
          <a:xfrm>
            <a:off x="2094403" y="5500915"/>
            <a:ext cx="913924" cy="456962"/>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Citation</a:t>
            </a:r>
          </a:p>
        </p:txBody>
      </p:sp>
      <p:sp>
        <p:nvSpPr>
          <p:cNvPr id="50" name="Rectangle 49">
            <a:extLst>
              <a:ext uri="{FF2B5EF4-FFF2-40B4-BE49-F238E27FC236}">
                <a16:creationId xmlns:a16="http://schemas.microsoft.com/office/drawing/2014/main" id="{A17641CE-C47D-72EB-D56B-E131F05BC388}"/>
              </a:ext>
            </a:extLst>
          </p:cNvPr>
          <p:cNvSpPr>
            <a:spLocks/>
          </p:cNvSpPr>
          <p:nvPr/>
        </p:nvSpPr>
        <p:spPr>
          <a:xfrm>
            <a:off x="1183389" y="5500916"/>
            <a:ext cx="913924" cy="456962"/>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Citation</a:t>
            </a:r>
          </a:p>
        </p:txBody>
      </p:sp>
      <p:sp>
        <p:nvSpPr>
          <p:cNvPr id="51" name="Rectangle 50">
            <a:extLst>
              <a:ext uri="{FF2B5EF4-FFF2-40B4-BE49-F238E27FC236}">
                <a16:creationId xmlns:a16="http://schemas.microsoft.com/office/drawing/2014/main" id="{652B45DA-7A45-DEC3-B33A-324D97F95AEA}"/>
              </a:ext>
            </a:extLst>
          </p:cNvPr>
          <p:cNvSpPr>
            <a:spLocks/>
          </p:cNvSpPr>
          <p:nvPr/>
        </p:nvSpPr>
        <p:spPr>
          <a:xfrm>
            <a:off x="2105152" y="4252191"/>
            <a:ext cx="910425" cy="456962"/>
          </a:xfrm>
          <a:prstGeom prst="rect">
            <a:avLst/>
          </a:prstGeom>
          <a:solidFill>
            <a:srgbClr val="009156"/>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Control Indicator template</a:t>
            </a:r>
          </a:p>
        </p:txBody>
      </p:sp>
      <p:sp>
        <p:nvSpPr>
          <p:cNvPr id="53" name="Rectangle 52">
            <a:extLst>
              <a:ext uri="{FF2B5EF4-FFF2-40B4-BE49-F238E27FC236}">
                <a16:creationId xmlns:a16="http://schemas.microsoft.com/office/drawing/2014/main" id="{396BFDA2-A727-B0F4-C83A-8A88B4C2C1F8}"/>
              </a:ext>
            </a:extLst>
          </p:cNvPr>
          <p:cNvSpPr>
            <a:spLocks/>
          </p:cNvSpPr>
          <p:nvPr/>
        </p:nvSpPr>
        <p:spPr>
          <a:xfrm>
            <a:off x="1180479" y="4252192"/>
            <a:ext cx="923641" cy="456962"/>
          </a:xfrm>
          <a:prstGeom prst="rect">
            <a:avLst/>
          </a:prstGeom>
          <a:solidFill>
            <a:srgbClr val="009156"/>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Control Indicator template</a:t>
            </a:r>
          </a:p>
        </p:txBody>
      </p:sp>
      <p:sp>
        <p:nvSpPr>
          <p:cNvPr id="57" name="Arrow: Right 30">
            <a:extLst>
              <a:ext uri="{FF2B5EF4-FFF2-40B4-BE49-F238E27FC236}">
                <a16:creationId xmlns:a16="http://schemas.microsoft.com/office/drawing/2014/main" id="{8CE0935C-B2F3-5AE1-5A47-E3D8EF7ADE4E}"/>
              </a:ext>
            </a:extLst>
          </p:cNvPr>
          <p:cNvSpPr/>
          <p:nvPr/>
        </p:nvSpPr>
        <p:spPr>
          <a:xfrm rot="5400000">
            <a:off x="1561966" y="147467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60" name="Arrow: Right 31">
            <a:extLst>
              <a:ext uri="{FF2B5EF4-FFF2-40B4-BE49-F238E27FC236}">
                <a16:creationId xmlns:a16="http://schemas.microsoft.com/office/drawing/2014/main" id="{64F362AF-B99D-E4DB-5DD9-CD32F61D19B5}"/>
              </a:ext>
            </a:extLst>
          </p:cNvPr>
          <p:cNvSpPr/>
          <p:nvPr/>
        </p:nvSpPr>
        <p:spPr>
          <a:xfrm rot="5400000">
            <a:off x="2481980" y="147467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63" name="Arrow: Right 32">
            <a:extLst>
              <a:ext uri="{FF2B5EF4-FFF2-40B4-BE49-F238E27FC236}">
                <a16:creationId xmlns:a16="http://schemas.microsoft.com/office/drawing/2014/main" id="{FA13AFBE-2359-6DC2-3FE8-61785E20182C}"/>
              </a:ext>
            </a:extLst>
          </p:cNvPr>
          <p:cNvSpPr/>
          <p:nvPr/>
        </p:nvSpPr>
        <p:spPr>
          <a:xfrm rot="16200000">
            <a:off x="2026768" y="3387135"/>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66" name="Arrow: Right 33">
            <a:extLst>
              <a:ext uri="{FF2B5EF4-FFF2-40B4-BE49-F238E27FC236}">
                <a16:creationId xmlns:a16="http://schemas.microsoft.com/office/drawing/2014/main" id="{00DD86F4-FDFC-77A4-69F1-F24A55ABFAE0}"/>
              </a:ext>
            </a:extLst>
          </p:cNvPr>
          <p:cNvSpPr/>
          <p:nvPr/>
        </p:nvSpPr>
        <p:spPr>
          <a:xfrm rot="5400000">
            <a:off x="1571852" y="3832572"/>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67" name="Arrow: Right 34">
            <a:extLst>
              <a:ext uri="{FF2B5EF4-FFF2-40B4-BE49-F238E27FC236}">
                <a16:creationId xmlns:a16="http://schemas.microsoft.com/office/drawing/2014/main" id="{62FF96FF-D965-7A39-FB53-FA98FA8FD0EF}"/>
              </a:ext>
            </a:extLst>
          </p:cNvPr>
          <p:cNvSpPr/>
          <p:nvPr/>
        </p:nvSpPr>
        <p:spPr>
          <a:xfrm rot="5400000">
            <a:off x="2491866" y="3832572"/>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76" name="Arrow: Right 35">
            <a:extLst>
              <a:ext uri="{FF2B5EF4-FFF2-40B4-BE49-F238E27FC236}">
                <a16:creationId xmlns:a16="http://schemas.microsoft.com/office/drawing/2014/main" id="{077E7CD0-F592-0D0F-9300-809A6E00EB1F}"/>
              </a:ext>
            </a:extLst>
          </p:cNvPr>
          <p:cNvSpPr/>
          <p:nvPr/>
        </p:nvSpPr>
        <p:spPr>
          <a:xfrm rot="5400000">
            <a:off x="1571852" y="5456606"/>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77" name="Arrow: Right 36">
            <a:extLst>
              <a:ext uri="{FF2B5EF4-FFF2-40B4-BE49-F238E27FC236}">
                <a16:creationId xmlns:a16="http://schemas.microsoft.com/office/drawing/2014/main" id="{EB4EB3F0-B43E-95F2-2334-D53BB1DA0777}"/>
              </a:ext>
            </a:extLst>
          </p:cNvPr>
          <p:cNvSpPr/>
          <p:nvPr/>
        </p:nvSpPr>
        <p:spPr>
          <a:xfrm rot="5400000">
            <a:off x="2491866" y="5456606"/>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78" name="Rectangle 77">
            <a:extLst>
              <a:ext uri="{FF2B5EF4-FFF2-40B4-BE49-F238E27FC236}">
                <a16:creationId xmlns:a16="http://schemas.microsoft.com/office/drawing/2014/main" id="{9D68AB1F-3C46-33E4-0A6F-29EB39680571}"/>
              </a:ext>
            </a:extLst>
          </p:cNvPr>
          <p:cNvSpPr>
            <a:spLocks/>
          </p:cNvSpPr>
          <p:nvPr/>
        </p:nvSpPr>
        <p:spPr>
          <a:xfrm>
            <a:off x="3886017" y="1190551"/>
            <a:ext cx="1827064" cy="913924"/>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rgbClr val="032D42"/>
                </a:solidFill>
                <a:latin typeface="Century Gothic" panose="020F0302020204030204"/>
              </a:rPr>
              <a:t>Entity Type</a:t>
            </a:r>
          </a:p>
          <a:p>
            <a:pPr algn="ctr" defTabSz="456903">
              <a:defRPr/>
            </a:pPr>
            <a:r>
              <a:rPr lang="en-US" sz="1100" dirty="0">
                <a:solidFill>
                  <a:srgbClr val="032D42"/>
                </a:solidFill>
                <a:latin typeface="Century Gothic" panose="020F0302020204030204"/>
              </a:rPr>
              <a:t>(Classes: Vendor, Service, etc.)</a:t>
            </a:r>
          </a:p>
          <a:p>
            <a:pPr algn="ctr" defTabSz="456903">
              <a:defRPr/>
            </a:pPr>
            <a:r>
              <a:rPr lang="en-US" sz="1100" dirty="0">
                <a:solidFill>
                  <a:srgbClr val="032D42"/>
                </a:solidFill>
                <a:latin typeface="Century Gothic" panose="020F0302020204030204"/>
              </a:rPr>
              <a:t>(Entity filters used to pull from CMDB)</a:t>
            </a:r>
          </a:p>
        </p:txBody>
      </p:sp>
      <p:sp>
        <p:nvSpPr>
          <p:cNvPr id="83" name="Rectangle 82">
            <a:extLst>
              <a:ext uri="{FF2B5EF4-FFF2-40B4-BE49-F238E27FC236}">
                <a16:creationId xmlns:a16="http://schemas.microsoft.com/office/drawing/2014/main" id="{D10FD857-3E58-91AA-25B5-8D63D7365EF1}"/>
              </a:ext>
            </a:extLst>
          </p:cNvPr>
          <p:cNvSpPr>
            <a:spLocks/>
          </p:cNvSpPr>
          <p:nvPr/>
        </p:nvSpPr>
        <p:spPr>
          <a:xfrm>
            <a:off x="3885116" y="2101387"/>
            <a:ext cx="913924" cy="354962"/>
          </a:xfrm>
          <a:prstGeom prst="rect">
            <a:avLst/>
          </a:prstGeom>
          <a:solidFill>
            <a:srgbClr val="3790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Entity</a:t>
            </a:r>
          </a:p>
        </p:txBody>
      </p:sp>
      <p:sp>
        <p:nvSpPr>
          <p:cNvPr id="88" name="Rectangle 87">
            <a:extLst>
              <a:ext uri="{FF2B5EF4-FFF2-40B4-BE49-F238E27FC236}">
                <a16:creationId xmlns:a16="http://schemas.microsoft.com/office/drawing/2014/main" id="{AC943928-3F9B-5D73-0FD3-14429FD47BAC}"/>
              </a:ext>
            </a:extLst>
          </p:cNvPr>
          <p:cNvSpPr>
            <a:spLocks/>
          </p:cNvSpPr>
          <p:nvPr/>
        </p:nvSpPr>
        <p:spPr>
          <a:xfrm>
            <a:off x="4799156" y="2100929"/>
            <a:ext cx="913924" cy="354962"/>
          </a:xfrm>
          <a:prstGeom prst="rect">
            <a:avLst/>
          </a:prstGeom>
          <a:solidFill>
            <a:srgbClr val="3790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Entity</a:t>
            </a:r>
          </a:p>
        </p:txBody>
      </p:sp>
      <p:cxnSp>
        <p:nvCxnSpPr>
          <p:cNvPr id="90" name="Connector: Elbow 44">
            <a:extLst>
              <a:ext uri="{FF2B5EF4-FFF2-40B4-BE49-F238E27FC236}">
                <a16:creationId xmlns:a16="http://schemas.microsoft.com/office/drawing/2014/main" id="{0D9EB669-A422-9033-04CD-475910182A94}"/>
              </a:ext>
            </a:extLst>
          </p:cNvPr>
          <p:cNvCxnSpPr>
            <a:cxnSpLocks/>
            <a:stCxn id="49" idx="3"/>
            <a:endCxn id="43" idx="3"/>
          </p:cNvCxnSpPr>
          <p:nvPr/>
        </p:nvCxnSpPr>
        <p:spPr>
          <a:xfrm flipV="1">
            <a:off x="3008327" y="4071171"/>
            <a:ext cx="7250" cy="1658224"/>
          </a:xfrm>
          <a:prstGeom prst="bentConnector3">
            <a:avLst>
              <a:gd name="adj1" fmla="val 3252234"/>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51">
            <a:extLst>
              <a:ext uri="{FF2B5EF4-FFF2-40B4-BE49-F238E27FC236}">
                <a16:creationId xmlns:a16="http://schemas.microsoft.com/office/drawing/2014/main" id="{FC6AE1F9-E2C8-8088-BA23-F9997EC380B3}"/>
              </a:ext>
            </a:extLst>
          </p:cNvPr>
          <p:cNvCxnSpPr>
            <a:stCxn id="42" idx="3"/>
            <a:endCxn id="78" idx="1"/>
          </p:cNvCxnSpPr>
          <p:nvPr/>
        </p:nvCxnSpPr>
        <p:spPr>
          <a:xfrm flipV="1">
            <a:off x="3008329" y="1647513"/>
            <a:ext cx="877690" cy="2005476"/>
          </a:xfrm>
          <a:prstGeom prst="bentConnector3">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Connector: Elbow 53">
            <a:extLst>
              <a:ext uri="{FF2B5EF4-FFF2-40B4-BE49-F238E27FC236}">
                <a16:creationId xmlns:a16="http://schemas.microsoft.com/office/drawing/2014/main" id="{79A5926F-8544-E823-1611-6E9A20111ADD}"/>
              </a:ext>
            </a:extLst>
          </p:cNvPr>
          <p:cNvCxnSpPr>
            <a:cxnSpLocks/>
            <a:stCxn id="18" idx="3"/>
            <a:endCxn id="78" idx="1"/>
          </p:cNvCxnSpPr>
          <p:nvPr/>
        </p:nvCxnSpPr>
        <p:spPr>
          <a:xfrm>
            <a:off x="3011237" y="1376908"/>
            <a:ext cx="874780" cy="270607"/>
          </a:xfrm>
          <a:prstGeom prst="bentConnector3">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5" name="Rectangle 94">
            <a:extLst>
              <a:ext uri="{FF2B5EF4-FFF2-40B4-BE49-F238E27FC236}">
                <a16:creationId xmlns:a16="http://schemas.microsoft.com/office/drawing/2014/main" id="{2256539B-E3E5-C1C1-BE44-5B90E8D7E849}"/>
              </a:ext>
            </a:extLst>
          </p:cNvPr>
          <p:cNvSpPr>
            <a:spLocks/>
          </p:cNvSpPr>
          <p:nvPr/>
        </p:nvSpPr>
        <p:spPr>
          <a:xfrm>
            <a:off x="3918016" y="4892442"/>
            <a:ext cx="937990" cy="1078324"/>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b="1" dirty="0">
                <a:solidFill>
                  <a:srgbClr val="FFFFFF"/>
                </a:solidFill>
                <a:latin typeface="Century Gothic" panose="020F0302020204030204"/>
              </a:rPr>
              <a:t>Control</a:t>
            </a:r>
          </a:p>
          <a:p>
            <a:pPr algn="ctr" defTabSz="456903">
              <a:defRPr/>
            </a:pPr>
            <a:r>
              <a:rPr lang="en-US" sz="900" dirty="0">
                <a:solidFill>
                  <a:srgbClr val="FFFFFF"/>
                </a:solidFill>
                <a:latin typeface="Century Gothic" panose="020F0302020204030204"/>
              </a:rPr>
              <a:t>(Unique iteration of control objective per entity)</a:t>
            </a:r>
          </a:p>
        </p:txBody>
      </p:sp>
      <p:sp>
        <p:nvSpPr>
          <p:cNvPr id="96" name="Rectangle 95">
            <a:extLst>
              <a:ext uri="{FF2B5EF4-FFF2-40B4-BE49-F238E27FC236}">
                <a16:creationId xmlns:a16="http://schemas.microsoft.com/office/drawing/2014/main" id="{2299EFCC-25C5-037F-64C4-7C2A5607651D}"/>
              </a:ext>
            </a:extLst>
          </p:cNvPr>
          <p:cNvSpPr>
            <a:spLocks/>
          </p:cNvSpPr>
          <p:nvPr/>
        </p:nvSpPr>
        <p:spPr>
          <a:xfrm>
            <a:off x="3918017" y="3013575"/>
            <a:ext cx="934904" cy="1751004"/>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b="1" dirty="0">
                <a:solidFill>
                  <a:srgbClr val="FFFFFF"/>
                </a:solidFill>
                <a:latin typeface="Century Gothic" panose="020F0302020204030204"/>
              </a:rPr>
              <a:t>Risk</a:t>
            </a:r>
          </a:p>
          <a:p>
            <a:pPr algn="ctr" defTabSz="456903">
              <a:defRPr/>
            </a:pPr>
            <a:r>
              <a:rPr lang="en-US" sz="1100" dirty="0">
                <a:solidFill>
                  <a:srgbClr val="FFFFFF"/>
                </a:solidFill>
                <a:latin typeface="Century Gothic" panose="020F0302020204030204"/>
              </a:rPr>
              <a:t> </a:t>
            </a:r>
            <a:r>
              <a:rPr lang="en-US" sz="900" dirty="0">
                <a:solidFill>
                  <a:srgbClr val="FFFFFF"/>
                </a:solidFill>
                <a:latin typeface="Century Gothic" panose="020F0302020204030204"/>
              </a:rPr>
              <a:t>(unique iteration of risk statement per entity)</a:t>
            </a:r>
            <a:endParaRPr lang="en-US" sz="1100" dirty="0">
              <a:solidFill>
                <a:srgbClr val="FFFFFF"/>
              </a:solidFill>
              <a:latin typeface="Century Gothic" panose="020F0302020204030204"/>
            </a:endParaRPr>
          </a:p>
        </p:txBody>
      </p:sp>
      <p:sp>
        <p:nvSpPr>
          <p:cNvPr id="97" name="Rectangle 96">
            <a:extLst>
              <a:ext uri="{FF2B5EF4-FFF2-40B4-BE49-F238E27FC236}">
                <a16:creationId xmlns:a16="http://schemas.microsoft.com/office/drawing/2014/main" id="{B877C8D8-8270-AAF8-FD51-C73DE1F1FB65}"/>
              </a:ext>
            </a:extLst>
          </p:cNvPr>
          <p:cNvSpPr>
            <a:spLocks/>
          </p:cNvSpPr>
          <p:nvPr/>
        </p:nvSpPr>
        <p:spPr>
          <a:xfrm>
            <a:off x="3885116" y="2456901"/>
            <a:ext cx="913924" cy="360327"/>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800" dirty="0">
                <a:solidFill>
                  <a:srgbClr val="FFFFFF"/>
                </a:solidFill>
                <a:latin typeface="Century Gothic" panose="020F0302020204030204"/>
              </a:rPr>
              <a:t>Assessment methodology</a:t>
            </a:r>
          </a:p>
        </p:txBody>
      </p:sp>
      <p:sp>
        <p:nvSpPr>
          <p:cNvPr id="98" name="Rectangle 97">
            <a:extLst>
              <a:ext uri="{FF2B5EF4-FFF2-40B4-BE49-F238E27FC236}">
                <a16:creationId xmlns:a16="http://schemas.microsoft.com/office/drawing/2014/main" id="{A9988E0F-9FBF-1212-A01E-27E09D641990}"/>
              </a:ext>
            </a:extLst>
          </p:cNvPr>
          <p:cNvSpPr>
            <a:spLocks/>
          </p:cNvSpPr>
          <p:nvPr/>
        </p:nvSpPr>
        <p:spPr>
          <a:xfrm>
            <a:off x="4837331" y="3011865"/>
            <a:ext cx="913924" cy="360327"/>
          </a:xfrm>
          <a:prstGeom prst="rect">
            <a:avLst/>
          </a:prstGeom>
          <a:solidFill>
            <a:srgbClr val="62D84E"/>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Risk assessment</a:t>
            </a:r>
          </a:p>
        </p:txBody>
      </p:sp>
      <p:sp>
        <p:nvSpPr>
          <p:cNvPr id="99" name="Rectangle 98">
            <a:extLst>
              <a:ext uri="{FF2B5EF4-FFF2-40B4-BE49-F238E27FC236}">
                <a16:creationId xmlns:a16="http://schemas.microsoft.com/office/drawing/2014/main" id="{E2C4D077-1E10-3ED8-C678-4A93B63C56B7}"/>
              </a:ext>
            </a:extLst>
          </p:cNvPr>
          <p:cNvSpPr>
            <a:spLocks/>
          </p:cNvSpPr>
          <p:nvPr/>
        </p:nvSpPr>
        <p:spPr>
          <a:xfrm>
            <a:off x="4837331" y="3361246"/>
            <a:ext cx="913924" cy="360327"/>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Risk response</a:t>
            </a:r>
            <a:r>
              <a:rPr lang="en-US" sz="800" dirty="0">
                <a:solidFill>
                  <a:srgbClr val="FFFFFF"/>
                </a:solidFill>
                <a:latin typeface="Century Gothic" panose="020F0302020204030204"/>
              </a:rPr>
              <a:t> </a:t>
            </a:r>
          </a:p>
        </p:txBody>
      </p:sp>
      <p:sp>
        <p:nvSpPr>
          <p:cNvPr id="106" name="Rectangle 105">
            <a:extLst>
              <a:ext uri="{FF2B5EF4-FFF2-40B4-BE49-F238E27FC236}">
                <a16:creationId xmlns:a16="http://schemas.microsoft.com/office/drawing/2014/main" id="{2F425216-792D-E3A5-FB2D-43DECED17706}"/>
              </a:ext>
            </a:extLst>
          </p:cNvPr>
          <p:cNvSpPr>
            <a:spLocks/>
          </p:cNvSpPr>
          <p:nvPr/>
        </p:nvSpPr>
        <p:spPr>
          <a:xfrm>
            <a:off x="1636687" y="1886964"/>
            <a:ext cx="464103" cy="876867"/>
          </a:xfrm>
          <a:prstGeom prst="rect">
            <a:avLst/>
          </a:prstGeom>
          <a:solidFill>
            <a:schemeClr val="accent4">
              <a:lumMod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000" dirty="0">
                <a:solidFill>
                  <a:srgbClr val="FFFFFF"/>
                </a:solidFill>
                <a:latin typeface="Century Gothic" panose="020F0302020204030204"/>
              </a:rPr>
              <a:t>Metric definitions</a:t>
            </a:r>
          </a:p>
        </p:txBody>
      </p:sp>
      <p:sp>
        <p:nvSpPr>
          <p:cNvPr id="108" name="Rectangle 107">
            <a:extLst>
              <a:ext uri="{FF2B5EF4-FFF2-40B4-BE49-F238E27FC236}">
                <a16:creationId xmlns:a16="http://schemas.microsoft.com/office/drawing/2014/main" id="{786F6F6A-5DDB-CC42-189C-AE76A51C8214}"/>
              </a:ext>
            </a:extLst>
          </p:cNvPr>
          <p:cNvSpPr>
            <a:spLocks/>
          </p:cNvSpPr>
          <p:nvPr/>
        </p:nvSpPr>
        <p:spPr>
          <a:xfrm>
            <a:off x="2094403" y="1892813"/>
            <a:ext cx="461410" cy="877595"/>
          </a:xfrm>
          <a:prstGeom prst="rect">
            <a:avLst/>
          </a:prstGeom>
          <a:solidFill>
            <a:srgbClr val="009156"/>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000" dirty="0">
                <a:solidFill>
                  <a:srgbClr val="FFFFFF"/>
                </a:solidFill>
                <a:latin typeface="Century Gothic" panose="020F0302020204030204"/>
              </a:rPr>
              <a:t>Risk Indicator Template</a:t>
            </a:r>
          </a:p>
        </p:txBody>
      </p:sp>
      <p:sp>
        <p:nvSpPr>
          <p:cNvPr id="111" name="Rectangle 110">
            <a:extLst>
              <a:ext uri="{FF2B5EF4-FFF2-40B4-BE49-F238E27FC236}">
                <a16:creationId xmlns:a16="http://schemas.microsoft.com/office/drawing/2014/main" id="{0FD9401F-ED7D-BB52-C984-B6AABBF62E86}"/>
              </a:ext>
            </a:extLst>
          </p:cNvPr>
          <p:cNvSpPr>
            <a:spLocks/>
          </p:cNvSpPr>
          <p:nvPr/>
        </p:nvSpPr>
        <p:spPr>
          <a:xfrm>
            <a:off x="2547701" y="1892814"/>
            <a:ext cx="464103" cy="876867"/>
          </a:xfrm>
          <a:prstGeom prst="rect">
            <a:avLst/>
          </a:prstGeom>
          <a:solidFill>
            <a:schemeClr val="accent4">
              <a:lumMod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000" dirty="0">
                <a:solidFill>
                  <a:srgbClr val="FFFFFF"/>
                </a:solidFill>
                <a:latin typeface="Century Gothic" panose="020F0302020204030204"/>
              </a:rPr>
              <a:t>Metric definitions</a:t>
            </a:r>
          </a:p>
        </p:txBody>
      </p:sp>
      <p:sp>
        <p:nvSpPr>
          <p:cNvPr id="113" name="Arrow: Right 69">
            <a:extLst>
              <a:ext uri="{FF2B5EF4-FFF2-40B4-BE49-F238E27FC236}">
                <a16:creationId xmlns:a16="http://schemas.microsoft.com/office/drawing/2014/main" id="{8F010620-D6DB-5857-C71E-B4A703409931}"/>
              </a:ext>
            </a:extLst>
          </p:cNvPr>
          <p:cNvSpPr/>
          <p:nvPr/>
        </p:nvSpPr>
        <p:spPr>
          <a:xfrm rot="5400000">
            <a:off x="1790325" y="1884909"/>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15" name="Arrow: Right 70">
            <a:extLst>
              <a:ext uri="{FF2B5EF4-FFF2-40B4-BE49-F238E27FC236}">
                <a16:creationId xmlns:a16="http://schemas.microsoft.com/office/drawing/2014/main" id="{E5B1B7DE-CD0A-57A7-2411-01E9A36F3A1E}"/>
              </a:ext>
            </a:extLst>
          </p:cNvPr>
          <p:cNvSpPr/>
          <p:nvPr/>
        </p:nvSpPr>
        <p:spPr>
          <a:xfrm rot="5400000">
            <a:off x="2719481" y="1884909"/>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17" name="Arrow: Right 71">
            <a:extLst>
              <a:ext uri="{FF2B5EF4-FFF2-40B4-BE49-F238E27FC236}">
                <a16:creationId xmlns:a16="http://schemas.microsoft.com/office/drawing/2014/main" id="{C651A596-020C-FB80-BFCF-ECE2356F5976}"/>
              </a:ext>
            </a:extLst>
          </p:cNvPr>
          <p:cNvSpPr/>
          <p:nvPr/>
        </p:nvSpPr>
        <p:spPr>
          <a:xfrm rot="5400000">
            <a:off x="1346284" y="1891592"/>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18" name="Arrow: Right 72">
            <a:extLst>
              <a:ext uri="{FF2B5EF4-FFF2-40B4-BE49-F238E27FC236}">
                <a16:creationId xmlns:a16="http://schemas.microsoft.com/office/drawing/2014/main" id="{15834CB6-6CA6-0958-3846-20377338066B}"/>
              </a:ext>
            </a:extLst>
          </p:cNvPr>
          <p:cNvSpPr/>
          <p:nvPr/>
        </p:nvSpPr>
        <p:spPr>
          <a:xfrm rot="5400000">
            <a:off x="2248015" y="1891592"/>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20" name="Arrow: Right 73">
            <a:extLst>
              <a:ext uri="{FF2B5EF4-FFF2-40B4-BE49-F238E27FC236}">
                <a16:creationId xmlns:a16="http://schemas.microsoft.com/office/drawing/2014/main" id="{756CF959-379E-CE21-9CF5-7C8268AF30B3}"/>
              </a:ext>
            </a:extLst>
          </p:cNvPr>
          <p:cNvSpPr/>
          <p:nvPr/>
        </p:nvSpPr>
        <p:spPr>
          <a:xfrm rot="5400000">
            <a:off x="1568805" y="421347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21" name="Arrow: Right 74">
            <a:extLst>
              <a:ext uri="{FF2B5EF4-FFF2-40B4-BE49-F238E27FC236}">
                <a16:creationId xmlns:a16="http://schemas.microsoft.com/office/drawing/2014/main" id="{7026E99A-E4D4-EB9D-715E-86564BF0C564}"/>
              </a:ext>
            </a:extLst>
          </p:cNvPr>
          <p:cNvSpPr/>
          <p:nvPr/>
        </p:nvSpPr>
        <p:spPr>
          <a:xfrm rot="5400000">
            <a:off x="2488819" y="421347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23" name="Rectangle 122">
            <a:extLst>
              <a:ext uri="{FF2B5EF4-FFF2-40B4-BE49-F238E27FC236}">
                <a16:creationId xmlns:a16="http://schemas.microsoft.com/office/drawing/2014/main" id="{3C2932F9-C6E6-ACD0-719B-FD98551D1B14}"/>
              </a:ext>
            </a:extLst>
          </p:cNvPr>
          <p:cNvSpPr>
            <a:spLocks/>
          </p:cNvSpPr>
          <p:nvPr/>
        </p:nvSpPr>
        <p:spPr>
          <a:xfrm>
            <a:off x="4799156" y="2455571"/>
            <a:ext cx="913924" cy="360327"/>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800" dirty="0">
                <a:solidFill>
                  <a:srgbClr val="FFFFFF"/>
                </a:solidFill>
                <a:latin typeface="Century Gothic" panose="020F0302020204030204"/>
              </a:rPr>
              <a:t>Assessment methodology</a:t>
            </a:r>
          </a:p>
        </p:txBody>
      </p:sp>
      <p:sp>
        <p:nvSpPr>
          <p:cNvPr id="124" name="Rectangle 123">
            <a:extLst>
              <a:ext uri="{FF2B5EF4-FFF2-40B4-BE49-F238E27FC236}">
                <a16:creationId xmlns:a16="http://schemas.microsoft.com/office/drawing/2014/main" id="{C4EB5D13-4781-DB7B-7420-6D359852F2F4}"/>
              </a:ext>
            </a:extLst>
          </p:cNvPr>
          <p:cNvSpPr>
            <a:spLocks/>
          </p:cNvSpPr>
          <p:nvPr/>
        </p:nvSpPr>
        <p:spPr>
          <a:xfrm>
            <a:off x="4837331" y="3708916"/>
            <a:ext cx="913924" cy="360327"/>
          </a:xfrm>
          <a:prstGeom prst="rect">
            <a:avLst/>
          </a:prstGeom>
          <a:solidFill>
            <a:srgbClr val="009156"/>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Risk indicator </a:t>
            </a:r>
            <a:endParaRPr lang="en-US" sz="800" dirty="0">
              <a:solidFill>
                <a:srgbClr val="FFFFFF"/>
              </a:solidFill>
              <a:latin typeface="Century Gothic" panose="020F0302020204030204"/>
            </a:endParaRPr>
          </a:p>
        </p:txBody>
      </p:sp>
      <p:sp>
        <p:nvSpPr>
          <p:cNvPr id="125" name="Rectangle 124">
            <a:extLst>
              <a:ext uri="{FF2B5EF4-FFF2-40B4-BE49-F238E27FC236}">
                <a16:creationId xmlns:a16="http://schemas.microsoft.com/office/drawing/2014/main" id="{315A496C-02A7-71D6-DEC2-E39F34E4F37D}"/>
              </a:ext>
            </a:extLst>
          </p:cNvPr>
          <p:cNvSpPr>
            <a:spLocks/>
          </p:cNvSpPr>
          <p:nvPr/>
        </p:nvSpPr>
        <p:spPr>
          <a:xfrm>
            <a:off x="4837331" y="4404254"/>
            <a:ext cx="913924" cy="360327"/>
          </a:xfrm>
          <a:prstGeom prst="rect">
            <a:avLst/>
          </a:prstGeom>
          <a:solidFill>
            <a:schemeClr val="accent4">
              <a:lumMod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Risk metric</a:t>
            </a:r>
            <a:endParaRPr lang="en-US" sz="800" dirty="0">
              <a:solidFill>
                <a:srgbClr val="FFFFFF"/>
              </a:solidFill>
              <a:latin typeface="Century Gothic" panose="020F0302020204030204"/>
            </a:endParaRPr>
          </a:p>
        </p:txBody>
      </p:sp>
      <p:sp>
        <p:nvSpPr>
          <p:cNvPr id="126" name="Rectangle 125">
            <a:extLst>
              <a:ext uri="{FF2B5EF4-FFF2-40B4-BE49-F238E27FC236}">
                <a16:creationId xmlns:a16="http://schemas.microsoft.com/office/drawing/2014/main" id="{8E98A098-A859-D6AA-B07A-EEBD6C72D3A3}"/>
              </a:ext>
            </a:extLst>
          </p:cNvPr>
          <p:cNvSpPr>
            <a:spLocks/>
          </p:cNvSpPr>
          <p:nvPr/>
        </p:nvSpPr>
        <p:spPr>
          <a:xfrm>
            <a:off x="4851438" y="4892443"/>
            <a:ext cx="913924" cy="360327"/>
          </a:xfrm>
          <a:prstGeom prst="rect">
            <a:avLst/>
          </a:prstGeom>
          <a:solidFill>
            <a:srgbClr val="62D84E"/>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Control attestation</a:t>
            </a:r>
          </a:p>
        </p:txBody>
      </p:sp>
      <p:sp>
        <p:nvSpPr>
          <p:cNvPr id="127" name="Rectangle 126">
            <a:extLst>
              <a:ext uri="{FF2B5EF4-FFF2-40B4-BE49-F238E27FC236}">
                <a16:creationId xmlns:a16="http://schemas.microsoft.com/office/drawing/2014/main" id="{8E25AC9A-1D1B-8380-B973-A2974AB6EDF2}"/>
              </a:ext>
            </a:extLst>
          </p:cNvPr>
          <p:cNvSpPr>
            <a:spLocks/>
          </p:cNvSpPr>
          <p:nvPr/>
        </p:nvSpPr>
        <p:spPr>
          <a:xfrm>
            <a:off x="4851438" y="5251441"/>
            <a:ext cx="913924" cy="360327"/>
          </a:xfrm>
          <a:prstGeom prst="rect">
            <a:avLst/>
          </a:prstGeom>
          <a:solidFill>
            <a:srgbClr val="009156"/>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Control indicator</a:t>
            </a:r>
            <a:endParaRPr lang="en-US" sz="800" dirty="0">
              <a:solidFill>
                <a:srgbClr val="FFFFFF"/>
              </a:solidFill>
              <a:latin typeface="Century Gothic" panose="020F0302020204030204"/>
            </a:endParaRPr>
          </a:p>
        </p:txBody>
      </p:sp>
      <p:sp>
        <p:nvSpPr>
          <p:cNvPr id="128" name="Rectangle 127">
            <a:extLst>
              <a:ext uri="{FF2B5EF4-FFF2-40B4-BE49-F238E27FC236}">
                <a16:creationId xmlns:a16="http://schemas.microsoft.com/office/drawing/2014/main" id="{22795306-5794-FF06-D1C1-0C62A70FF927}"/>
              </a:ext>
            </a:extLst>
          </p:cNvPr>
          <p:cNvSpPr>
            <a:spLocks/>
          </p:cNvSpPr>
          <p:nvPr/>
        </p:nvSpPr>
        <p:spPr>
          <a:xfrm>
            <a:off x="4851438" y="5610439"/>
            <a:ext cx="913924" cy="360327"/>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Issue</a:t>
            </a:r>
            <a:endParaRPr lang="en-US" sz="800" dirty="0">
              <a:solidFill>
                <a:srgbClr val="FFFFFF"/>
              </a:solidFill>
              <a:latin typeface="Century Gothic" panose="020F0302020204030204"/>
            </a:endParaRPr>
          </a:p>
        </p:txBody>
      </p:sp>
      <p:sp>
        <p:nvSpPr>
          <p:cNvPr id="129" name="Rectangle 128">
            <a:extLst>
              <a:ext uri="{FF2B5EF4-FFF2-40B4-BE49-F238E27FC236}">
                <a16:creationId xmlns:a16="http://schemas.microsoft.com/office/drawing/2014/main" id="{93A0C4F2-1E96-46A5-D71C-8828DB58CC20}"/>
              </a:ext>
            </a:extLst>
          </p:cNvPr>
          <p:cNvSpPr>
            <a:spLocks/>
          </p:cNvSpPr>
          <p:nvPr/>
        </p:nvSpPr>
        <p:spPr>
          <a:xfrm>
            <a:off x="4837331" y="4066592"/>
            <a:ext cx="913924" cy="360327"/>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Issue</a:t>
            </a:r>
            <a:endParaRPr lang="en-US" sz="800" dirty="0">
              <a:solidFill>
                <a:srgbClr val="FFFFFF"/>
              </a:solidFill>
              <a:latin typeface="Century Gothic" panose="020F0302020204030204"/>
            </a:endParaRPr>
          </a:p>
        </p:txBody>
      </p:sp>
      <p:sp>
        <p:nvSpPr>
          <p:cNvPr id="130" name="Arrow: Up-Down 86">
            <a:extLst>
              <a:ext uri="{FF2B5EF4-FFF2-40B4-BE49-F238E27FC236}">
                <a16:creationId xmlns:a16="http://schemas.microsoft.com/office/drawing/2014/main" id="{5B0F53A7-CB39-9908-F6C2-B604CBF5F40D}"/>
              </a:ext>
            </a:extLst>
          </p:cNvPr>
          <p:cNvSpPr/>
          <p:nvPr/>
        </p:nvSpPr>
        <p:spPr>
          <a:xfrm>
            <a:off x="4281590" y="4663066"/>
            <a:ext cx="217250" cy="356524"/>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cxnSp>
        <p:nvCxnSpPr>
          <p:cNvPr id="131" name="Connector: Elbow 88">
            <a:extLst>
              <a:ext uri="{FF2B5EF4-FFF2-40B4-BE49-F238E27FC236}">
                <a16:creationId xmlns:a16="http://schemas.microsoft.com/office/drawing/2014/main" id="{10B3DB9C-0353-6A77-9393-3A2EFAD9BBAB}"/>
              </a:ext>
            </a:extLst>
          </p:cNvPr>
          <p:cNvCxnSpPr>
            <a:cxnSpLocks/>
            <a:stCxn id="83" idx="1"/>
            <a:endCxn id="96" idx="1"/>
          </p:cNvCxnSpPr>
          <p:nvPr/>
        </p:nvCxnSpPr>
        <p:spPr>
          <a:xfrm rot="10800000" flipH="1" flipV="1">
            <a:off x="3885117" y="2278868"/>
            <a:ext cx="32900" cy="1610210"/>
          </a:xfrm>
          <a:prstGeom prst="bentConnector3">
            <a:avLst>
              <a:gd name="adj1" fmla="val -694643"/>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Connector: Elbow 90">
            <a:extLst>
              <a:ext uri="{FF2B5EF4-FFF2-40B4-BE49-F238E27FC236}">
                <a16:creationId xmlns:a16="http://schemas.microsoft.com/office/drawing/2014/main" id="{963712FE-504B-41D4-9C5B-B62BA2E50D04}"/>
              </a:ext>
            </a:extLst>
          </p:cNvPr>
          <p:cNvCxnSpPr>
            <a:cxnSpLocks/>
            <a:stCxn id="83" idx="1"/>
            <a:endCxn id="95" idx="1"/>
          </p:cNvCxnSpPr>
          <p:nvPr/>
        </p:nvCxnSpPr>
        <p:spPr>
          <a:xfrm rot="10800000" flipH="1" flipV="1">
            <a:off x="3885117" y="2278868"/>
            <a:ext cx="32899" cy="3152736"/>
          </a:xfrm>
          <a:prstGeom prst="bentConnector3">
            <a:avLst>
              <a:gd name="adj1" fmla="val -694664"/>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DDBDB55D-1810-62C9-6867-0398AC5471F7}"/>
              </a:ext>
            </a:extLst>
          </p:cNvPr>
          <p:cNvCxnSpPr>
            <a:cxnSpLocks/>
          </p:cNvCxnSpPr>
          <p:nvPr/>
        </p:nvCxnSpPr>
        <p:spPr>
          <a:xfrm>
            <a:off x="5288093" y="2752591"/>
            <a:ext cx="2306" cy="260984"/>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34" name="Rectangle 133">
            <a:extLst>
              <a:ext uri="{FF2B5EF4-FFF2-40B4-BE49-F238E27FC236}">
                <a16:creationId xmlns:a16="http://schemas.microsoft.com/office/drawing/2014/main" id="{50DC5904-DF4E-3C72-CDA1-98B2215C9BD8}"/>
              </a:ext>
            </a:extLst>
          </p:cNvPr>
          <p:cNvSpPr>
            <a:spLocks/>
          </p:cNvSpPr>
          <p:nvPr/>
        </p:nvSpPr>
        <p:spPr>
          <a:xfrm>
            <a:off x="5933112" y="3013765"/>
            <a:ext cx="1027819" cy="356523"/>
          </a:xfrm>
          <a:prstGeom prst="rect">
            <a:avLst/>
          </a:prstGeom>
          <a:solidFill>
            <a:schemeClr val="bg2">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Risk Score</a:t>
            </a:r>
          </a:p>
        </p:txBody>
      </p:sp>
      <p:sp>
        <p:nvSpPr>
          <p:cNvPr id="135" name="Rectangle 134">
            <a:extLst>
              <a:ext uri="{FF2B5EF4-FFF2-40B4-BE49-F238E27FC236}">
                <a16:creationId xmlns:a16="http://schemas.microsoft.com/office/drawing/2014/main" id="{A05D7C78-D4F0-921B-FE2C-CD09B533F012}"/>
              </a:ext>
            </a:extLst>
          </p:cNvPr>
          <p:cNvSpPr>
            <a:spLocks/>
          </p:cNvSpPr>
          <p:nvPr/>
        </p:nvSpPr>
        <p:spPr>
          <a:xfrm>
            <a:off x="5933111" y="4068492"/>
            <a:ext cx="1027818" cy="356523"/>
          </a:xfrm>
          <a:prstGeom prst="rect">
            <a:avLst/>
          </a:prstGeom>
          <a:solidFill>
            <a:schemeClr val="bg2">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800" dirty="0">
                <a:solidFill>
                  <a:srgbClr val="FFFFFF"/>
                </a:solidFill>
                <a:latin typeface="Century Gothic" panose="020F0302020204030204"/>
              </a:rPr>
              <a:t>Acceptance/ remediation</a:t>
            </a:r>
          </a:p>
        </p:txBody>
      </p:sp>
      <p:sp>
        <p:nvSpPr>
          <p:cNvPr id="136" name="Rectangle 135">
            <a:extLst>
              <a:ext uri="{FF2B5EF4-FFF2-40B4-BE49-F238E27FC236}">
                <a16:creationId xmlns:a16="http://schemas.microsoft.com/office/drawing/2014/main" id="{528A5DF5-E4F2-4BC5-5251-997F20585DAA}"/>
              </a:ext>
            </a:extLst>
          </p:cNvPr>
          <p:cNvSpPr>
            <a:spLocks/>
          </p:cNvSpPr>
          <p:nvPr/>
        </p:nvSpPr>
        <p:spPr>
          <a:xfrm>
            <a:off x="5933111" y="4892441"/>
            <a:ext cx="1027818" cy="356523"/>
          </a:xfrm>
          <a:prstGeom prst="rect">
            <a:avLst/>
          </a:prstGeom>
          <a:solidFill>
            <a:schemeClr val="bg2">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Compliance status</a:t>
            </a:r>
          </a:p>
        </p:txBody>
      </p:sp>
      <p:sp>
        <p:nvSpPr>
          <p:cNvPr id="137" name="Rectangle 136">
            <a:extLst>
              <a:ext uri="{FF2B5EF4-FFF2-40B4-BE49-F238E27FC236}">
                <a16:creationId xmlns:a16="http://schemas.microsoft.com/office/drawing/2014/main" id="{02032F5F-FABF-9BD8-2984-357898473FA7}"/>
              </a:ext>
            </a:extLst>
          </p:cNvPr>
          <p:cNvSpPr>
            <a:spLocks/>
          </p:cNvSpPr>
          <p:nvPr/>
        </p:nvSpPr>
        <p:spPr>
          <a:xfrm>
            <a:off x="5933111" y="5610438"/>
            <a:ext cx="1027818" cy="360327"/>
          </a:xfrm>
          <a:prstGeom prst="rect">
            <a:avLst/>
          </a:prstGeom>
          <a:solidFill>
            <a:schemeClr val="bg2">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800" dirty="0">
                <a:solidFill>
                  <a:srgbClr val="FFFFFF"/>
                </a:solidFill>
                <a:latin typeface="Century Gothic" panose="020F0302020204030204"/>
              </a:rPr>
              <a:t>Acceptance/ remediation</a:t>
            </a:r>
          </a:p>
        </p:txBody>
      </p:sp>
      <p:sp>
        <p:nvSpPr>
          <p:cNvPr id="141" name="Rectangle 140">
            <a:extLst>
              <a:ext uri="{FF2B5EF4-FFF2-40B4-BE49-F238E27FC236}">
                <a16:creationId xmlns:a16="http://schemas.microsoft.com/office/drawing/2014/main" id="{81F5091E-AF71-82EE-EC2B-EF6879DA1AF9}"/>
              </a:ext>
            </a:extLst>
          </p:cNvPr>
          <p:cNvSpPr>
            <a:spLocks/>
          </p:cNvSpPr>
          <p:nvPr/>
        </p:nvSpPr>
        <p:spPr>
          <a:xfrm>
            <a:off x="5961739" y="1609037"/>
            <a:ext cx="1030127" cy="481766"/>
          </a:xfrm>
          <a:prstGeom prst="rect">
            <a:avLst/>
          </a:prstGeom>
          <a:solidFill>
            <a:srgbClr val="62D84E"/>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Risk Identification questionnaire</a:t>
            </a:r>
          </a:p>
        </p:txBody>
      </p:sp>
      <p:cxnSp>
        <p:nvCxnSpPr>
          <p:cNvPr id="142" name="Connector: Elbow 106">
            <a:extLst>
              <a:ext uri="{FF2B5EF4-FFF2-40B4-BE49-F238E27FC236}">
                <a16:creationId xmlns:a16="http://schemas.microsoft.com/office/drawing/2014/main" id="{107622D4-CF7E-D417-6BBB-487F65806377}"/>
              </a:ext>
            </a:extLst>
          </p:cNvPr>
          <p:cNvCxnSpPr>
            <a:cxnSpLocks/>
            <a:stCxn id="141" idx="1"/>
            <a:endCxn id="88" idx="3"/>
          </p:cNvCxnSpPr>
          <p:nvPr/>
        </p:nvCxnSpPr>
        <p:spPr>
          <a:xfrm rot="10800000" flipV="1">
            <a:off x="5713080" y="1849920"/>
            <a:ext cx="248657" cy="428490"/>
          </a:xfrm>
          <a:prstGeom prst="bentConnector3">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F4E4C96C-E524-1280-A657-899F3B6A98DE}"/>
              </a:ext>
            </a:extLst>
          </p:cNvPr>
          <p:cNvCxnSpPr>
            <a:stCxn id="98" idx="3"/>
            <a:endCxn id="134" idx="1"/>
          </p:cNvCxnSpPr>
          <p:nvPr/>
        </p:nvCxnSpPr>
        <p:spPr>
          <a:xfrm flipV="1">
            <a:off x="5751255" y="3192028"/>
            <a:ext cx="181855" cy="1"/>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0ABF66C0-E285-99FA-AF24-C8B5E35EDB1D}"/>
              </a:ext>
            </a:extLst>
          </p:cNvPr>
          <p:cNvCxnSpPr>
            <a:stCxn id="129" idx="3"/>
            <a:endCxn id="135" idx="1"/>
          </p:cNvCxnSpPr>
          <p:nvPr/>
        </p:nvCxnSpPr>
        <p:spPr>
          <a:xfrm flipV="1">
            <a:off x="5751257" y="4246755"/>
            <a:ext cx="181856" cy="1"/>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EC8A0D44-4091-6357-E307-94745BBC31D3}"/>
              </a:ext>
            </a:extLst>
          </p:cNvPr>
          <p:cNvCxnSpPr>
            <a:stCxn id="126" idx="3"/>
            <a:endCxn id="136" idx="1"/>
          </p:cNvCxnSpPr>
          <p:nvPr/>
        </p:nvCxnSpPr>
        <p:spPr>
          <a:xfrm flipV="1">
            <a:off x="5765363" y="5070702"/>
            <a:ext cx="167749" cy="1904"/>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E2BFAE7D-8C93-B892-40B7-6C1B0B6D9337}"/>
              </a:ext>
            </a:extLst>
          </p:cNvPr>
          <p:cNvCxnSpPr>
            <a:stCxn id="128" idx="3"/>
            <a:endCxn id="137" idx="1"/>
          </p:cNvCxnSpPr>
          <p:nvPr/>
        </p:nvCxnSpPr>
        <p:spPr>
          <a:xfrm flipV="1">
            <a:off x="5765363" y="5790602"/>
            <a:ext cx="167749" cy="1"/>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8" name="Arrow: Right 137">
            <a:extLst>
              <a:ext uri="{FF2B5EF4-FFF2-40B4-BE49-F238E27FC236}">
                <a16:creationId xmlns:a16="http://schemas.microsoft.com/office/drawing/2014/main" id="{00BF8C4D-8487-0B16-B7DA-432E11F6FD7F}"/>
              </a:ext>
            </a:extLst>
          </p:cNvPr>
          <p:cNvSpPr/>
          <p:nvPr/>
        </p:nvSpPr>
        <p:spPr>
          <a:xfrm rot="5400000">
            <a:off x="5560322" y="333347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49" name="Arrow: Right 138">
            <a:extLst>
              <a:ext uri="{FF2B5EF4-FFF2-40B4-BE49-F238E27FC236}">
                <a16:creationId xmlns:a16="http://schemas.microsoft.com/office/drawing/2014/main" id="{430E4EA4-AD33-BB20-C6D7-DC1BDF6E0790}"/>
              </a:ext>
            </a:extLst>
          </p:cNvPr>
          <p:cNvSpPr/>
          <p:nvPr/>
        </p:nvSpPr>
        <p:spPr>
          <a:xfrm rot="5400000">
            <a:off x="5555026" y="4033008"/>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50" name="Arrow: Right 139">
            <a:extLst>
              <a:ext uri="{FF2B5EF4-FFF2-40B4-BE49-F238E27FC236}">
                <a16:creationId xmlns:a16="http://schemas.microsoft.com/office/drawing/2014/main" id="{15A1E95A-1E2F-3374-A2A5-D54EC29AE511}"/>
              </a:ext>
            </a:extLst>
          </p:cNvPr>
          <p:cNvSpPr/>
          <p:nvPr/>
        </p:nvSpPr>
        <p:spPr>
          <a:xfrm rot="5400000">
            <a:off x="5428016" y="5393956"/>
            <a:ext cx="495694" cy="149528"/>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51" name="Rectangle 150">
            <a:extLst>
              <a:ext uri="{FF2B5EF4-FFF2-40B4-BE49-F238E27FC236}">
                <a16:creationId xmlns:a16="http://schemas.microsoft.com/office/drawing/2014/main" id="{38118A94-BE87-953B-90E4-22576A2233A4}"/>
              </a:ext>
            </a:extLst>
          </p:cNvPr>
          <p:cNvSpPr/>
          <p:nvPr/>
        </p:nvSpPr>
        <p:spPr>
          <a:xfrm>
            <a:off x="7184860" y="4066591"/>
            <a:ext cx="373086" cy="191791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456903">
              <a:defRPr/>
            </a:pPr>
            <a:r>
              <a:rPr lang="en-US" sz="1100" dirty="0">
                <a:solidFill>
                  <a:srgbClr val="FFFFFF"/>
                </a:solidFill>
                <a:latin typeface="Century Gothic" panose="020F0302020204030204"/>
              </a:rPr>
              <a:t>Policy Exception</a:t>
            </a:r>
          </a:p>
        </p:txBody>
      </p:sp>
      <p:cxnSp>
        <p:nvCxnSpPr>
          <p:cNvPr id="152" name="Connector: Elbow 155">
            <a:extLst>
              <a:ext uri="{FF2B5EF4-FFF2-40B4-BE49-F238E27FC236}">
                <a16:creationId xmlns:a16="http://schemas.microsoft.com/office/drawing/2014/main" id="{2E9CE609-69A7-A337-BF5C-F14E709F009D}"/>
              </a:ext>
            </a:extLst>
          </p:cNvPr>
          <p:cNvCxnSpPr>
            <a:stCxn id="135" idx="0"/>
            <a:endCxn id="151" idx="0"/>
          </p:cNvCxnSpPr>
          <p:nvPr/>
        </p:nvCxnSpPr>
        <p:spPr>
          <a:xfrm rot="5400000" flipH="1" flipV="1">
            <a:off x="6908260" y="3605353"/>
            <a:ext cx="1902" cy="924382"/>
          </a:xfrm>
          <a:prstGeom prst="bentConnector3">
            <a:avLst>
              <a:gd name="adj1" fmla="val 12118927"/>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Connector: Elbow 157">
            <a:extLst>
              <a:ext uri="{FF2B5EF4-FFF2-40B4-BE49-F238E27FC236}">
                <a16:creationId xmlns:a16="http://schemas.microsoft.com/office/drawing/2014/main" id="{FA91F0CA-77FF-E70B-8EE4-D6F25C7ACCF2}"/>
              </a:ext>
            </a:extLst>
          </p:cNvPr>
          <p:cNvCxnSpPr>
            <a:stCxn id="137" idx="2"/>
            <a:endCxn id="151" idx="2"/>
          </p:cNvCxnSpPr>
          <p:nvPr/>
        </p:nvCxnSpPr>
        <p:spPr>
          <a:xfrm rot="16200000" flipH="1">
            <a:off x="6902342" y="5515444"/>
            <a:ext cx="13741" cy="924382"/>
          </a:xfrm>
          <a:prstGeom prst="bentConnector3">
            <a:avLst>
              <a:gd name="adj1" fmla="val 176315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4" name="Rectangle 153">
            <a:extLst>
              <a:ext uri="{FF2B5EF4-FFF2-40B4-BE49-F238E27FC236}">
                <a16:creationId xmlns:a16="http://schemas.microsoft.com/office/drawing/2014/main" id="{3DB2E8FC-7812-DDA7-9233-0C32F366252C}"/>
              </a:ext>
            </a:extLst>
          </p:cNvPr>
          <p:cNvSpPr>
            <a:spLocks/>
          </p:cNvSpPr>
          <p:nvPr/>
        </p:nvSpPr>
        <p:spPr>
          <a:xfrm>
            <a:off x="7664950" y="3814287"/>
            <a:ext cx="1047258" cy="2203211"/>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ysClr val="windowText" lastClr="000000"/>
                </a:solidFill>
                <a:latin typeface="Century Gothic" panose="020F0302020204030204"/>
              </a:rPr>
              <a:t>Regulatory alerts:</a:t>
            </a:r>
          </a:p>
          <a:p>
            <a:pPr algn="ctr" defTabSz="456903">
              <a:defRPr/>
            </a:pPr>
            <a:r>
              <a:rPr lang="en-US" sz="1050" dirty="0">
                <a:solidFill>
                  <a:sysClr val="windowText" lastClr="000000"/>
                </a:solidFill>
                <a:latin typeface="Century Gothic" panose="020F0302020204030204"/>
              </a:rPr>
              <a:t>Source Documents or Regulatory Event </a:t>
            </a:r>
          </a:p>
          <a:p>
            <a:pPr algn="ctr" defTabSz="456903">
              <a:defRPr/>
            </a:pPr>
            <a:r>
              <a:rPr lang="en-US" sz="1050" dirty="0">
                <a:solidFill>
                  <a:sysClr val="windowText" lastClr="000000"/>
                </a:solidFill>
                <a:latin typeface="Century Gothic" panose="020F0302020204030204"/>
              </a:rPr>
              <a:t>(pulled in from Regulatory feeds)</a:t>
            </a:r>
            <a:endParaRPr lang="en-US" sz="800" dirty="0">
              <a:solidFill>
                <a:sysClr val="windowText" lastClr="000000"/>
              </a:solidFill>
              <a:latin typeface="Century Gothic" panose="020F0302020204030204"/>
            </a:endParaRPr>
          </a:p>
        </p:txBody>
      </p:sp>
      <p:cxnSp>
        <p:nvCxnSpPr>
          <p:cNvPr id="155" name="Connector: Elbow 14">
            <a:extLst>
              <a:ext uri="{FF2B5EF4-FFF2-40B4-BE49-F238E27FC236}">
                <a16:creationId xmlns:a16="http://schemas.microsoft.com/office/drawing/2014/main" id="{060696AE-4D83-9C98-4095-EE356F60D8A4}"/>
              </a:ext>
            </a:extLst>
          </p:cNvPr>
          <p:cNvCxnSpPr>
            <a:cxnSpLocks/>
            <a:stCxn id="49" idx="3"/>
            <a:endCxn id="154" idx="2"/>
          </p:cNvCxnSpPr>
          <p:nvPr/>
        </p:nvCxnSpPr>
        <p:spPr>
          <a:xfrm>
            <a:off x="3008327" y="5729396"/>
            <a:ext cx="5180251" cy="288102"/>
          </a:xfrm>
          <a:prstGeom prst="bentConnector4">
            <a:avLst>
              <a:gd name="adj1" fmla="val 4727"/>
              <a:gd name="adj2" fmla="val 312152"/>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95C713FD-C24E-94B7-201A-BA993E5084AB}"/>
              </a:ext>
            </a:extLst>
          </p:cNvPr>
          <p:cNvSpPr>
            <a:spLocks/>
          </p:cNvSpPr>
          <p:nvPr/>
        </p:nvSpPr>
        <p:spPr>
          <a:xfrm>
            <a:off x="8712206" y="3813153"/>
            <a:ext cx="913924" cy="457081"/>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Citation</a:t>
            </a:r>
          </a:p>
        </p:txBody>
      </p:sp>
      <p:sp>
        <p:nvSpPr>
          <p:cNvPr id="159" name="Rectangle 158">
            <a:extLst>
              <a:ext uri="{FF2B5EF4-FFF2-40B4-BE49-F238E27FC236}">
                <a16:creationId xmlns:a16="http://schemas.microsoft.com/office/drawing/2014/main" id="{2E8DBC6A-EA59-C0A6-B17D-7BC4D2712204}"/>
              </a:ext>
            </a:extLst>
          </p:cNvPr>
          <p:cNvSpPr>
            <a:spLocks/>
          </p:cNvSpPr>
          <p:nvPr/>
        </p:nvSpPr>
        <p:spPr>
          <a:xfrm>
            <a:off x="8712206" y="4247173"/>
            <a:ext cx="913924" cy="457081"/>
          </a:xfrm>
          <a:prstGeom prst="rect">
            <a:avLst/>
          </a:prstGeom>
          <a:solidFill>
            <a:srgbClr val="62D84E"/>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chemeClr val="tx1"/>
                </a:solidFill>
                <a:latin typeface="Century Gothic" panose="020F0302020204030204"/>
              </a:rPr>
              <a:t>Impact assessment</a:t>
            </a:r>
          </a:p>
        </p:txBody>
      </p:sp>
      <p:sp>
        <p:nvSpPr>
          <p:cNvPr id="160" name="Rectangle 159">
            <a:extLst>
              <a:ext uri="{FF2B5EF4-FFF2-40B4-BE49-F238E27FC236}">
                <a16:creationId xmlns:a16="http://schemas.microsoft.com/office/drawing/2014/main" id="{84E3700D-3914-BFC8-1C25-133B84AB3790}"/>
              </a:ext>
            </a:extLst>
          </p:cNvPr>
          <p:cNvSpPr>
            <a:spLocks/>
          </p:cNvSpPr>
          <p:nvPr/>
        </p:nvSpPr>
        <p:spPr>
          <a:xfrm>
            <a:off x="8712206" y="4681193"/>
            <a:ext cx="913924" cy="457081"/>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Change task</a:t>
            </a:r>
            <a:endParaRPr lang="en-US" sz="700" dirty="0">
              <a:solidFill>
                <a:srgbClr val="FFFFFF"/>
              </a:solidFill>
              <a:latin typeface="Century Gothic" panose="020F0302020204030204"/>
            </a:endParaRPr>
          </a:p>
        </p:txBody>
      </p:sp>
      <p:sp>
        <p:nvSpPr>
          <p:cNvPr id="161" name="Rectangle 160">
            <a:extLst>
              <a:ext uri="{FF2B5EF4-FFF2-40B4-BE49-F238E27FC236}">
                <a16:creationId xmlns:a16="http://schemas.microsoft.com/office/drawing/2014/main" id="{ADC12C86-2F01-316A-F07A-82B4ACB4D509}"/>
              </a:ext>
            </a:extLst>
          </p:cNvPr>
          <p:cNvSpPr>
            <a:spLocks/>
          </p:cNvSpPr>
          <p:nvPr/>
        </p:nvSpPr>
        <p:spPr>
          <a:xfrm>
            <a:off x="8712206" y="5549232"/>
            <a:ext cx="913924" cy="457081"/>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Issue</a:t>
            </a:r>
            <a:endParaRPr lang="en-US" sz="700" dirty="0">
              <a:solidFill>
                <a:srgbClr val="FFFFFF"/>
              </a:solidFill>
              <a:latin typeface="Century Gothic" panose="020F0302020204030204"/>
            </a:endParaRPr>
          </a:p>
        </p:txBody>
      </p:sp>
      <p:sp>
        <p:nvSpPr>
          <p:cNvPr id="162" name="Rectangle 161">
            <a:extLst>
              <a:ext uri="{FF2B5EF4-FFF2-40B4-BE49-F238E27FC236}">
                <a16:creationId xmlns:a16="http://schemas.microsoft.com/office/drawing/2014/main" id="{47BFC7B8-A33E-7CD1-1C80-5700CF93B6B8}"/>
              </a:ext>
            </a:extLst>
          </p:cNvPr>
          <p:cNvSpPr>
            <a:spLocks/>
          </p:cNvSpPr>
          <p:nvPr/>
        </p:nvSpPr>
        <p:spPr>
          <a:xfrm>
            <a:off x="8712206" y="5115213"/>
            <a:ext cx="913924" cy="457081"/>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Action task</a:t>
            </a:r>
            <a:endParaRPr lang="en-US" sz="700" dirty="0">
              <a:solidFill>
                <a:srgbClr val="FFFFFF"/>
              </a:solidFill>
              <a:latin typeface="Century Gothic" panose="020F0302020204030204"/>
            </a:endParaRPr>
          </a:p>
        </p:txBody>
      </p:sp>
      <p:grpSp>
        <p:nvGrpSpPr>
          <p:cNvPr id="163" name="Group 162">
            <a:extLst>
              <a:ext uri="{FF2B5EF4-FFF2-40B4-BE49-F238E27FC236}">
                <a16:creationId xmlns:a16="http://schemas.microsoft.com/office/drawing/2014/main" id="{4A4E31F5-DA4C-96E3-B682-0574E11300B4}"/>
              </a:ext>
            </a:extLst>
          </p:cNvPr>
          <p:cNvGrpSpPr/>
          <p:nvPr/>
        </p:nvGrpSpPr>
        <p:grpSpPr>
          <a:xfrm>
            <a:off x="9877647" y="99158"/>
            <a:ext cx="2364999" cy="1548355"/>
            <a:chOff x="9784809" y="1516039"/>
            <a:chExt cx="2262208" cy="1092349"/>
          </a:xfrm>
        </p:grpSpPr>
        <p:grpSp>
          <p:nvGrpSpPr>
            <p:cNvPr id="164" name="Group 163">
              <a:extLst>
                <a:ext uri="{FF2B5EF4-FFF2-40B4-BE49-F238E27FC236}">
                  <a16:creationId xmlns:a16="http://schemas.microsoft.com/office/drawing/2014/main" id="{A1C1B9D3-867C-FE70-7574-64E15012D387}"/>
                </a:ext>
              </a:extLst>
            </p:cNvPr>
            <p:cNvGrpSpPr/>
            <p:nvPr/>
          </p:nvGrpSpPr>
          <p:grpSpPr>
            <a:xfrm>
              <a:off x="9784809" y="1516039"/>
              <a:ext cx="2070364" cy="1092349"/>
              <a:chOff x="9784809" y="1516039"/>
              <a:chExt cx="2070364" cy="1092349"/>
            </a:xfrm>
          </p:grpSpPr>
          <p:sp>
            <p:nvSpPr>
              <p:cNvPr id="166" name="Rectangle 165">
                <a:extLst>
                  <a:ext uri="{FF2B5EF4-FFF2-40B4-BE49-F238E27FC236}">
                    <a16:creationId xmlns:a16="http://schemas.microsoft.com/office/drawing/2014/main" id="{3CB5DE72-D894-D90C-E43B-B410A2CB3169}"/>
                  </a:ext>
                </a:extLst>
              </p:cNvPr>
              <p:cNvSpPr/>
              <p:nvPr/>
            </p:nvSpPr>
            <p:spPr>
              <a:xfrm>
                <a:off x="9784809" y="1516039"/>
                <a:ext cx="1950152" cy="1092349"/>
              </a:xfrm>
              <a:prstGeom prst="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6903">
                  <a:defRPr/>
                </a:pPr>
                <a:r>
                  <a:rPr lang="en-US" sz="1100" dirty="0">
                    <a:solidFill>
                      <a:srgbClr val="FFFFFF"/>
                    </a:solidFill>
                    <a:latin typeface="Century Gothic" panose="020F0302020204030204"/>
                  </a:rPr>
                  <a:t>Key</a:t>
                </a:r>
                <a:endParaRPr lang="en-US" sz="1200" dirty="0">
                  <a:solidFill>
                    <a:srgbClr val="FFFFFF"/>
                  </a:solidFill>
                  <a:latin typeface="Century Gothic" panose="020F0302020204030204"/>
                </a:endParaRPr>
              </a:p>
            </p:txBody>
          </p:sp>
          <p:sp>
            <p:nvSpPr>
              <p:cNvPr id="167" name="Rectangle 166">
                <a:extLst>
                  <a:ext uri="{FF2B5EF4-FFF2-40B4-BE49-F238E27FC236}">
                    <a16:creationId xmlns:a16="http://schemas.microsoft.com/office/drawing/2014/main" id="{5C468383-A80A-3C99-B875-7749C05AABCB}"/>
                  </a:ext>
                </a:extLst>
              </p:cNvPr>
              <p:cNvSpPr/>
              <p:nvPr/>
            </p:nvSpPr>
            <p:spPr>
              <a:xfrm>
                <a:off x="9842231" y="1807503"/>
                <a:ext cx="166880" cy="115121"/>
              </a:xfrm>
              <a:prstGeom prst="rect">
                <a:avLst/>
              </a:prstGeom>
              <a:solidFill>
                <a:srgbClr val="90C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68" name="Rectangle 167">
                <a:extLst>
                  <a:ext uri="{FF2B5EF4-FFF2-40B4-BE49-F238E27FC236}">
                    <a16:creationId xmlns:a16="http://schemas.microsoft.com/office/drawing/2014/main" id="{762A0E2C-DE12-9491-9AD7-10870C7C36E1}"/>
                  </a:ext>
                </a:extLst>
              </p:cNvPr>
              <p:cNvSpPr/>
              <p:nvPr/>
            </p:nvSpPr>
            <p:spPr>
              <a:xfrm>
                <a:off x="9842231" y="2043211"/>
                <a:ext cx="166880" cy="115121"/>
              </a:xfrm>
              <a:prstGeom prst="rect">
                <a:avLst/>
              </a:pr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69" name="Rectangle 168">
                <a:extLst>
                  <a:ext uri="{FF2B5EF4-FFF2-40B4-BE49-F238E27FC236}">
                    <a16:creationId xmlns:a16="http://schemas.microsoft.com/office/drawing/2014/main" id="{25161E4D-ECBC-869D-850F-A1A285D47B94}"/>
                  </a:ext>
                </a:extLst>
              </p:cNvPr>
              <p:cNvSpPr/>
              <p:nvPr/>
            </p:nvSpPr>
            <p:spPr>
              <a:xfrm>
                <a:off x="9842231" y="2278920"/>
                <a:ext cx="166880" cy="115121"/>
              </a:xfrm>
              <a:prstGeom prst="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70" name="TextBox 169">
                <a:extLst>
                  <a:ext uri="{FF2B5EF4-FFF2-40B4-BE49-F238E27FC236}">
                    <a16:creationId xmlns:a16="http://schemas.microsoft.com/office/drawing/2014/main" id="{102DE7CA-5C87-813B-A69A-CF56FC41D8BD}"/>
                  </a:ext>
                </a:extLst>
              </p:cNvPr>
              <p:cNvSpPr txBox="1"/>
              <p:nvPr/>
            </p:nvSpPr>
            <p:spPr>
              <a:xfrm>
                <a:off x="9958571" y="1731270"/>
                <a:ext cx="788460" cy="274228"/>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Strategic org. data</a:t>
                </a:r>
              </a:p>
            </p:txBody>
          </p:sp>
          <p:sp>
            <p:nvSpPr>
              <p:cNvPr id="171" name="TextBox 170">
                <a:extLst>
                  <a:ext uri="{FF2B5EF4-FFF2-40B4-BE49-F238E27FC236}">
                    <a16:creationId xmlns:a16="http://schemas.microsoft.com/office/drawing/2014/main" id="{0E7E341B-BEFD-DE21-5F0D-6DCBB25125F5}"/>
                  </a:ext>
                </a:extLst>
              </p:cNvPr>
              <p:cNvSpPr txBox="1"/>
              <p:nvPr/>
            </p:nvSpPr>
            <p:spPr>
              <a:xfrm>
                <a:off x="9946216" y="1996535"/>
                <a:ext cx="1037683" cy="178248"/>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Core IRM data</a:t>
                </a:r>
              </a:p>
            </p:txBody>
          </p:sp>
          <p:sp>
            <p:nvSpPr>
              <p:cNvPr id="172" name="TextBox 171">
                <a:extLst>
                  <a:ext uri="{FF2B5EF4-FFF2-40B4-BE49-F238E27FC236}">
                    <a16:creationId xmlns:a16="http://schemas.microsoft.com/office/drawing/2014/main" id="{E618529C-1B34-6D9C-2475-F40B4CA82DA2}"/>
                  </a:ext>
                </a:extLst>
              </p:cNvPr>
              <p:cNvSpPr txBox="1"/>
              <p:nvPr/>
            </p:nvSpPr>
            <p:spPr>
              <a:xfrm>
                <a:off x="9946217" y="2198097"/>
                <a:ext cx="841008" cy="370207"/>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Integrated operational data</a:t>
                </a:r>
              </a:p>
            </p:txBody>
          </p:sp>
          <p:sp>
            <p:nvSpPr>
              <p:cNvPr id="173" name="Rectangle 172">
                <a:extLst>
                  <a:ext uri="{FF2B5EF4-FFF2-40B4-BE49-F238E27FC236}">
                    <a16:creationId xmlns:a16="http://schemas.microsoft.com/office/drawing/2014/main" id="{B27F4F42-54BC-545B-2D8A-E26263C057D4}"/>
                  </a:ext>
                </a:extLst>
              </p:cNvPr>
              <p:cNvSpPr/>
              <p:nvPr/>
            </p:nvSpPr>
            <p:spPr>
              <a:xfrm>
                <a:off x="10773620" y="1820095"/>
                <a:ext cx="166880" cy="115121"/>
              </a:xfrm>
              <a:prstGeom prst="rect">
                <a:avLst/>
              </a:prstGeom>
              <a:solidFill>
                <a:srgbClr val="009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94" name="Rectangle 193">
                <a:extLst>
                  <a:ext uri="{FF2B5EF4-FFF2-40B4-BE49-F238E27FC236}">
                    <a16:creationId xmlns:a16="http://schemas.microsoft.com/office/drawing/2014/main" id="{CCF58C47-6592-F7E7-413E-4D4A759C0377}"/>
                  </a:ext>
                </a:extLst>
              </p:cNvPr>
              <p:cNvSpPr/>
              <p:nvPr/>
            </p:nvSpPr>
            <p:spPr>
              <a:xfrm>
                <a:off x="10773620" y="2055803"/>
                <a:ext cx="166880" cy="115121"/>
              </a:xfrm>
              <a:prstGeom prst="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95" name="Rectangle 194">
                <a:extLst>
                  <a:ext uri="{FF2B5EF4-FFF2-40B4-BE49-F238E27FC236}">
                    <a16:creationId xmlns:a16="http://schemas.microsoft.com/office/drawing/2014/main" id="{C9450E84-F40B-3BF7-3CAF-7158E2694400}"/>
                  </a:ext>
                </a:extLst>
              </p:cNvPr>
              <p:cNvSpPr/>
              <p:nvPr/>
            </p:nvSpPr>
            <p:spPr>
              <a:xfrm>
                <a:off x="10773619" y="2228840"/>
                <a:ext cx="166880" cy="115121"/>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196" name="TextBox 195">
                <a:extLst>
                  <a:ext uri="{FF2B5EF4-FFF2-40B4-BE49-F238E27FC236}">
                    <a16:creationId xmlns:a16="http://schemas.microsoft.com/office/drawing/2014/main" id="{3610B2CC-56AC-CFBA-A955-2B459953DA41}"/>
                  </a:ext>
                </a:extLst>
              </p:cNvPr>
              <p:cNvSpPr txBox="1"/>
              <p:nvPr/>
            </p:nvSpPr>
            <p:spPr>
              <a:xfrm>
                <a:off x="10910022" y="1741004"/>
                <a:ext cx="873307" cy="274228"/>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Continuous monitoring</a:t>
                </a:r>
              </a:p>
            </p:txBody>
          </p:sp>
          <p:sp>
            <p:nvSpPr>
              <p:cNvPr id="197" name="TextBox 196">
                <a:extLst>
                  <a:ext uri="{FF2B5EF4-FFF2-40B4-BE49-F238E27FC236}">
                    <a16:creationId xmlns:a16="http://schemas.microsoft.com/office/drawing/2014/main" id="{6ADB6C3D-DCAB-5E05-92AB-057F30BF36E3}"/>
                  </a:ext>
                </a:extLst>
              </p:cNvPr>
              <p:cNvSpPr txBox="1"/>
              <p:nvPr/>
            </p:nvSpPr>
            <p:spPr>
              <a:xfrm>
                <a:off x="10907437" y="2180368"/>
                <a:ext cx="931510" cy="178248"/>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Task</a:t>
                </a:r>
              </a:p>
            </p:txBody>
          </p:sp>
          <p:sp>
            <p:nvSpPr>
              <p:cNvPr id="202" name="Rectangle 201">
                <a:extLst>
                  <a:ext uri="{FF2B5EF4-FFF2-40B4-BE49-F238E27FC236}">
                    <a16:creationId xmlns:a16="http://schemas.microsoft.com/office/drawing/2014/main" id="{9231B835-E36F-5285-EA35-83A612A6DB75}"/>
                  </a:ext>
                </a:extLst>
              </p:cNvPr>
              <p:cNvSpPr/>
              <p:nvPr/>
            </p:nvSpPr>
            <p:spPr>
              <a:xfrm>
                <a:off x="10773619" y="2394594"/>
                <a:ext cx="166880" cy="11512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09" name="TextBox 208">
                <a:extLst>
                  <a:ext uri="{FF2B5EF4-FFF2-40B4-BE49-F238E27FC236}">
                    <a16:creationId xmlns:a16="http://schemas.microsoft.com/office/drawing/2014/main" id="{DCBAE73C-5EA1-9A28-C540-CEDAA02DB739}"/>
                  </a:ext>
                </a:extLst>
              </p:cNvPr>
              <p:cNvSpPr txBox="1"/>
              <p:nvPr/>
            </p:nvSpPr>
            <p:spPr>
              <a:xfrm>
                <a:off x="10923663" y="2350952"/>
                <a:ext cx="931510" cy="178248"/>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Outcome</a:t>
                </a:r>
              </a:p>
            </p:txBody>
          </p:sp>
        </p:grpSp>
        <p:sp>
          <p:nvSpPr>
            <p:cNvPr id="165" name="TextBox 164">
              <a:extLst>
                <a:ext uri="{FF2B5EF4-FFF2-40B4-BE49-F238E27FC236}">
                  <a16:creationId xmlns:a16="http://schemas.microsoft.com/office/drawing/2014/main" id="{5C8D6BA4-D43C-D90C-7F2C-1B7C345D8731}"/>
                </a:ext>
              </a:extLst>
            </p:cNvPr>
            <p:cNvSpPr txBox="1"/>
            <p:nvPr/>
          </p:nvSpPr>
          <p:spPr>
            <a:xfrm>
              <a:off x="10897668" y="2006269"/>
              <a:ext cx="1149349" cy="178248"/>
            </a:xfrm>
            <a:prstGeom prst="rect">
              <a:avLst/>
            </a:prstGeom>
            <a:noFill/>
          </p:spPr>
          <p:txBody>
            <a:bodyPr wrap="square" rtlCol="0">
              <a:spAutoFit/>
            </a:bodyPr>
            <a:lstStyle/>
            <a:p>
              <a:pPr defTabSz="456903">
                <a:spcBef>
                  <a:spcPts val="300"/>
                </a:spcBef>
                <a:defRPr/>
              </a:pPr>
              <a:r>
                <a:rPr lang="en-US" sz="700" dirty="0">
                  <a:solidFill>
                    <a:srgbClr val="FFFFFF"/>
                  </a:solidFill>
                  <a:latin typeface="Century Gothic" panose="020F0302020204030204"/>
                </a:rPr>
                <a:t>1st line inputs</a:t>
              </a:r>
            </a:p>
          </p:txBody>
        </p:sp>
      </p:grpSp>
      <p:cxnSp>
        <p:nvCxnSpPr>
          <p:cNvPr id="219" name="Connector: Elbow 28">
            <a:extLst>
              <a:ext uri="{FF2B5EF4-FFF2-40B4-BE49-F238E27FC236}">
                <a16:creationId xmlns:a16="http://schemas.microsoft.com/office/drawing/2014/main" id="{047B72A0-2EE4-3A1B-03D0-7E6C12CE2A94}"/>
              </a:ext>
            </a:extLst>
          </p:cNvPr>
          <p:cNvCxnSpPr>
            <a:cxnSpLocks/>
            <a:stCxn id="162" idx="3"/>
            <a:endCxn id="95" idx="2"/>
          </p:cNvCxnSpPr>
          <p:nvPr/>
        </p:nvCxnSpPr>
        <p:spPr>
          <a:xfrm flipH="1">
            <a:off x="4387011" y="5343755"/>
            <a:ext cx="5239119" cy="627012"/>
          </a:xfrm>
          <a:prstGeom prst="bentConnector4">
            <a:avLst>
              <a:gd name="adj1" fmla="val -4362"/>
              <a:gd name="adj2" fmla="val 161879"/>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20" name="Rectangle 219">
            <a:extLst>
              <a:ext uri="{FF2B5EF4-FFF2-40B4-BE49-F238E27FC236}">
                <a16:creationId xmlns:a16="http://schemas.microsoft.com/office/drawing/2014/main" id="{A689A305-4D06-C45C-0B66-9EF42C4B6038}"/>
              </a:ext>
            </a:extLst>
          </p:cNvPr>
          <p:cNvSpPr>
            <a:spLocks/>
          </p:cNvSpPr>
          <p:nvPr/>
        </p:nvSpPr>
        <p:spPr>
          <a:xfrm>
            <a:off x="7061948" y="1178584"/>
            <a:ext cx="2683716" cy="322399"/>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rgbClr val="032D42"/>
                </a:solidFill>
                <a:latin typeface="Century Gothic" panose="020F0302020204030204"/>
              </a:rPr>
              <a:t>Audit Plan</a:t>
            </a:r>
          </a:p>
        </p:txBody>
      </p:sp>
      <p:sp>
        <p:nvSpPr>
          <p:cNvPr id="221" name="Rectangle 220">
            <a:extLst>
              <a:ext uri="{FF2B5EF4-FFF2-40B4-BE49-F238E27FC236}">
                <a16:creationId xmlns:a16="http://schemas.microsoft.com/office/drawing/2014/main" id="{6B160E54-4873-C99A-2D9D-0205C33B494D}"/>
              </a:ext>
            </a:extLst>
          </p:cNvPr>
          <p:cNvSpPr>
            <a:spLocks/>
          </p:cNvSpPr>
          <p:nvPr/>
        </p:nvSpPr>
        <p:spPr>
          <a:xfrm>
            <a:off x="7061947" y="1843592"/>
            <a:ext cx="2687636" cy="319957"/>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100" dirty="0">
                <a:solidFill>
                  <a:srgbClr val="FFFFFF"/>
                </a:solidFill>
                <a:latin typeface="Century Gothic" panose="020F0302020204030204"/>
              </a:rPr>
              <a:t>Audit Engagement</a:t>
            </a:r>
          </a:p>
        </p:txBody>
      </p:sp>
      <p:sp>
        <p:nvSpPr>
          <p:cNvPr id="246" name="Rectangle 245">
            <a:extLst>
              <a:ext uri="{FF2B5EF4-FFF2-40B4-BE49-F238E27FC236}">
                <a16:creationId xmlns:a16="http://schemas.microsoft.com/office/drawing/2014/main" id="{6496AE57-3AA6-A72A-F6A4-FE4D2E65A918}"/>
              </a:ext>
            </a:extLst>
          </p:cNvPr>
          <p:cNvSpPr>
            <a:spLocks/>
          </p:cNvSpPr>
          <p:nvPr/>
        </p:nvSpPr>
        <p:spPr>
          <a:xfrm>
            <a:off x="7061949" y="2159890"/>
            <a:ext cx="1787032" cy="291279"/>
          </a:xfrm>
          <a:prstGeom prst="rect">
            <a:avLst/>
          </a:prstGeom>
          <a:solidFill>
            <a:srgbClr val="3790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Entity</a:t>
            </a:r>
          </a:p>
        </p:txBody>
      </p:sp>
      <p:sp>
        <p:nvSpPr>
          <p:cNvPr id="247" name="Rectangle 246">
            <a:extLst>
              <a:ext uri="{FF2B5EF4-FFF2-40B4-BE49-F238E27FC236}">
                <a16:creationId xmlns:a16="http://schemas.microsoft.com/office/drawing/2014/main" id="{7385C9FA-F542-0257-92DA-B8BC1F78F285}"/>
              </a:ext>
            </a:extLst>
          </p:cNvPr>
          <p:cNvSpPr>
            <a:spLocks/>
          </p:cNvSpPr>
          <p:nvPr/>
        </p:nvSpPr>
        <p:spPr>
          <a:xfrm>
            <a:off x="7061947" y="1495584"/>
            <a:ext cx="895879" cy="354962"/>
          </a:xfrm>
          <a:prstGeom prst="rect">
            <a:avLst/>
          </a:prstGeom>
          <a:solidFill>
            <a:srgbClr val="3790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Resource plan</a:t>
            </a:r>
          </a:p>
        </p:txBody>
      </p:sp>
      <p:sp>
        <p:nvSpPr>
          <p:cNvPr id="248" name="Rectangle 247">
            <a:extLst>
              <a:ext uri="{FF2B5EF4-FFF2-40B4-BE49-F238E27FC236}">
                <a16:creationId xmlns:a16="http://schemas.microsoft.com/office/drawing/2014/main" id="{AC6DCA63-8209-1D66-34DE-29AB3FB13C86}"/>
              </a:ext>
            </a:extLst>
          </p:cNvPr>
          <p:cNvSpPr>
            <a:spLocks/>
          </p:cNvSpPr>
          <p:nvPr/>
        </p:nvSpPr>
        <p:spPr>
          <a:xfrm>
            <a:off x="7956755" y="1495584"/>
            <a:ext cx="895879" cy="354962"/>
          </a:xfrm>
          <a:prstGeom prst="rect">
            <a:avLst/>
          </a:prstGeom>
          <a:solidFill>
            <a:srgbClr val="3790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Budget plan</a:t>
            </a:r>
          </a:p>
        </p:txBody>
      </p:sp>
      <p:sp>
        <p:nvSpPr>
          <p:cNvPr id="249" name="Rectangle 248">
            <a:extLst>
              <a:ext uri="{FF2B5EF4-FFF2-40B4-BE49-F238E27FC236}">
                <a16:creationId xmlns:a16="http://schemas.microsoft.com/office/drawing/2014/main" id="{11EF9F70-454F-D5E6-1222-E00583119AE0}"/>
              </a:ext>
            </a:extLst>
          </p:cNvPr>
          <p:cNvSpPr>
            <a:spLocks/>
          </p:cNvSpPr>
          <p:nvPr/>
        </p:nvSpPr>
        <p:spPr>
          <a:xfrm>
            <a:off x="8851563" y="1495584"/>
            <a:ext cx="895879" cy="354962"/>
          </a:xfrm>
          <a:prstGeom prst="rect">
            <a:avLst/>
          </a:prstGeom>
          <a:solidFill>
            <a:srgbClr val="379099"/>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Timecards</a:t>
            </a:r>
          </a:p>
        </p:txBody>
      </p:sp>
      <p:sp>
        <p:nvSpPr>
          <p:cNvPr id="250" name="Arrow: Right 205">
            <a:extLst>
              <a:ext uri="{FF2B5EF4-FFF2-40B4-BE49-F238E27FC236}">
                <a16:creationId xmlns:a16="http://schemas.microsoft.com/office/drawing/2014/main" id="{1A79FBBF-AF72-4B49-0FCC-7182867F0BAC}"/>
              </a:ext>
            </a:extLst>
          </p:cNvPr>
          <p:cNvSpPr/>
          <p:nvPr/>
        </p:nvSpPr>
        <p:spPr>
          <a:xfrm rot="5400000">
            <a:off x="4250450" y="2058634"/>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51" name="Arrow: Right 206">
            <a:extLst>
              <a:ext uri="{FF2B5EF4-FFF2-40B4-BE49-F238E27FC236}">
                <a16:creationId xmlns:a16="http://schemas.microsoft.com/office/drawing/2014/main" id="{9884634B-7A7E-7EFA-5930-93711B643F4C}"/>
              </a:ext>
            </a:extLst>
          </p:cNvPr>
          <p:cNvSpPr/>
          <p:nvPr/>
        </p:nvSpPr>
        <p:spPr>
          <a:xfrm rot="5400000">
            <a:off x="5170465" y="2058634"/>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52" name="Rectangle 251">
            <a:extLst>
              <a:ext uri="{FF2B5EF4-FFF2-40B4-BE49-F238E27FC236}">
                <a16:creationId xmlns:a16="http://schemas.microsoft.com/office/drawing/2014/main" id="{53E2CA97-0822-B490-5A8D-8E3CF7E1659F}"/>
              </a:ext>
            </a:extLst>
          </p:cNvPr>
          <p:cNvSpPr>
            <a:spLocks/>
          </p:cNvSpPr>
          <p:nvPr/>
        </p:nvSpPr>
        <p:spPr>
          <a:xfrm>
            <a:off x="7060876" y="2449947"/>
            <a:ext cx="905020" cy="301673"/>
          </a:xfrm>
          <a:prstGeom prst="rect">
            <a:avLst/>
          </a:prstGeom>
          <a:solidFill>
            <a:srgbClr val="90CCD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800" dirty="0">
                <a:solidFill>
                  <a:srgbClr val="000000"/>
                </a:solidFill>
                <a:latin typeface="Century Gothic" panose="020F0302020204030204"/>
              </a:rPr>
              <a:t>Regulations &amp; Policies</a:t>
            </a:r>
          </a:p>
        </p:txBody>
      </p:sp>
      <p:sp>
        <p:nvSpPr>
          <p:cNvPr id="253" name="Rectangle 252">
            <a:extLst>
              <a:ext uri="{FF2B5EF4-FFF2-40B4-BE49-F238E27FC236}">
                <a16:creationId xmlns:a16="http://schemas.microsoft.com/office/drawing/2014/main" id="{2AE10052-F888-0B5A-0232-5924FAF0C20A}"/>
              </a:ext>
            </a:extLst>
          </p:cNvPr>
          <p:cNvSpPr>
            <a:spLocks/>
          </p:cNvSpPr>
          <p:nvPr/>
        </p:nvSpPr>
        <p:spPr>
          <a:xfrm>
            <a:off x="7060876" y="2746609"/>
            <a:ext cx="905020" cy="301673"/>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Risk statements</a:t>
            </a:r>
          </a:p>
        </p:txBody>
      </p:sp>
      <p:sp>
        <p:nvSpPr>
          <p:cNvPr id="254" name="Rectangle 253">
            <a:extLst>
              <a:ext uri="{FF2B5EF4-FFF2-40B4-BE49-F238E27FC236}">
                <a16:creationId xmlns:a16="http://schemas.microsoft.com/office/drawing/2014/main" id="{44417393-613E-C6FD-1863-391D5893C36E}"/>
              </a:ext>
            </a:extLst>
          </p:cNvPr>
          <p:cNvSpPr>
            <a:spLocks/>
          </p:cNvSpPr>
          <p:nvPr/>
        </p:nvSpPr>
        <p:spPr>
          <a:xfrm>
            <a:off x="7950482" y="2745042"/>
            <a:ext cx="905020" cy="301673"/>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Test plans</a:t>
            </a:r>
          </a:p>
        </p:txBody>
      </p:sp>
      <p:sp>
        <p:nvSpPr>
          <p:cNvPr id="255" name="Rectangle 254">
            <a:extLst>
              <a:ext uri="{FF2B5EF4-FFF2-40B4-BE49-F238E27FC236}">
                <a16:creationId xmlns:a16="http://schemas.microsoft.com/office/drawing/2014/main" id="{87B724F7-59BB-F3D7-4EE3-AE8B7F5F10BA}"/>
              </a:ext>
            </a:extLst>
          </p:cNvPr>
          <p:cNvSpPr>
            <a:spLocks/>
          </p:cNvSpPr>
          <p:nvPr/>
        </p:nvSpPr>
        <p:spPr>
          <a:xfrm>
            <a:off x="7060876" y="3037861"/>
            <a:ext cx="905020" cy="301673"/>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Risks</a:t>
            </a:r>
            <a:endParaRPr lang="en-US" sz="1000" dirty="0">
              <a:solidFill>
                <a:srgbClr val="FFFFFF"/>
              </a:solidFill>
              <a:latin typeface="Century Gothic" panose="020F0302020204030204"/>
            </a:endParaRPr>
          </a:p>
        </p:txBody>
      </p:sp>
      <p:sp>
        <p:nvSpPr>
          <p:cNvPr id="256" name="Rectangle 255">
            <a:extLst>
              <a:ext uri="{FF2B5EF4-FFF2-40B4-BE49-F238E27FC236}">
                <a16:creationId xmlns:a16="http://schemas.microsoft.com/office/drawing/2014/main" id="{40BB4AA4-C83D-603D-EC5A-306C515B431C}"/>
              </a:ext>
            </a:extLst>
          </p:cNvPr>
          <p:cNvSpPr>
            <a:spLocks/>
          </p:cNvSpPr>
          <p:nvPr/>
        </p:nvSpPr>
        <p:spPr>
          <a:xfrm>
            <a:off x="8835680" y="2746023"/>
            <a:ext cx="905020" cy="301673"/>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Control Test</a:t>
            </a:r>
          </a:p>
        </p:txBody>
      </p:sp>
      <p:sp>
        <p:nvSpPr>
          <p:cNvPr id="257" name="Rectangle 256">
            <a:extLst>
              <a:ext uri="{FF2B5EF4-FFF2-40B4-BE49-F238E27FC236}">
                <a16:creationId xmlns:a16="http://schemas.microsoft.com/office/drawing/2014/main" id="{BDD1702E-8934-923A-4B17-D548812BDF03}"/>
              </a:ext>
            </a:extLst>
          </p:cNvPr>
          <p:cNvSpPr>
            <a:spLocks/>
          </p:cNvSpPr>
          <p:nvPr/>
        </p:nvSpPr>
        <p:spPr>
          <a:xfrm>
            <a:off x="7950482" y="3035085"/>
            <a:ext cx="892121" cy="301673"/>
          </a:xfrm>
          <a:prstGeom prst="rect">
            <a:avLst/>
          </a:prstGeom>
          <a:solidFill>
            <a:schemeClr val="bg2">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Indicator results</a:t>
            </a:r>
            <a:endParaRPr lang="en-US" sz="1000" dirty="0">
              <a:solidFill>
                <a:srgbClr val="FFFFFF"/>
              </a:solidFill>
              <a:latin typeface="Century Gothic" panose="020F0302020204030204"/>
            </a:endParaRPr>
          </a:p>
        </p:txBody>
      </p:sp>
      <p:sp>
        <p:nvSpPr>
          <p:cNvPr id="258" name="Rectangle 257">
            <a:extLst>
              <a:ext uri="{FF2B5EF4-FFF2-40B4-BE49-F238E27FC236}">
                <a16:creationId xmlns:a16="http://schemas.microsoft.com/office/drawing/2014/main" id="{9EE17CC0-95AF-F0ED-75CD-DE2399ADDBBE}"/>
              </a:ext>
            </a:extLst>
          </p:cNvPr>
          <p:cNvSpPr>
            <a:spLocks/>
          </p:cNvSpPr>
          <p:nvPr/>
        </p:nvSpPr>
        <p:spPr>
          <a:xfrm rot="5400000">
            <a:off x="8295083" y="2098562"/>
            <a:ext cx="208871" cy="2677471"/>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6903">
              <a:defRPr/>
            </a:pPr>
            <a:r>
              <a:rPr lang="en-US" sz="1000" dirty="0">
                <a:solidFill>
                  <a:srgbClr val="FFFFFF"/>
                </a:solidFill>
                <a:latin typeface="Century Gothic" panose="020F0302020204030204"/>
              </a:rPr>
              <a:t>Issues/ observations</a:t>
            </a:r>
            <a:endParaRPr lang="en-US" sz="800" dirty="0">
              <a:solidFill>
                <a:srgbClr val="FFFFFF"/>
              </a:solidFill>
              <a:latin typeface="Century Gothic" panose="020F0302020204030204"/>
            </a:endParaRPr>
          </a:p>
        </p:txBody>
      </p:sp>
      <p:sp>
        <p:nvSpPr>
          <p:cNvPr id="259" name="Rectangle 258">
            <a:extLst>
              <a:ext uri="{FF2B5EF4-FFF2-40B4-BE49-F238E27FC236}">
                <a16:creationId xmlns:a16="http://schemas.microsoft.com/office/drawing/2014/main" id="{25E4DE42-8A58-258C-4F27-0D5CA7F3D72E}"/>
              </a:ext>
            </a:extLst>
          </p:cNvPr>
          <p:cNvSpPr>
            <a:spLocks/>
          </p:cNvSpPr>
          <p:nvPr/>
        </p:nvSpPr>
        <p:spPr>
          <a:xfrm>
            <a:off x="7072714" y="3542237"/>
            <a:ext cx="2671913" cy="200782"/>
          </a:xfrm>
          <a:prstGeom prst="rect">
            <a:avLst/>
          </a:prstGeom>
          <a:solidFill>
            <a:schemeClr val="bg2">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Audit result &amp; Audit report </a:t>
            </a:r>
          </a:p>
        </p:txBody>
      </p:sp>
      <p:sp>
        <p:nvSpPr>
          <p:cNvPr id="260" name="Rectangle 259">
            <a:extLst>
              <a:ext uri="{FF2B5EF4-FFF2-40B4-BE49-F238E27FC236}">
                <a16:creationId xmlns:a16="http://schemas.microsoft.com/office/drawing/2014/main" id="{3A01284D-D1C8-9566-A700-35008A77D064}"/>
              </a:ext>
            </a:extLst>
          </p:cNvPr>
          <p:cNvSpPr/>
          <p:nvPr/>
        </p:nvSpPr>
        <p:spPr>
          <a:xfrm>
            <a:off x="9974842" y="2375294"/>
            <a:ext cx="1637129" cy="2578509"/>
          </a:xfrm>
          <a:prstGeom prst="rect">
            <a:avLst/>
          </a:prstGeom>
          <a:solidFill>
            <a:srgbClr val="90CCD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6903">
              <a:defRPr/>
            </a:pPr>
            <a:r>
              <a:rPr lang="en-US" sz="1200" dirty="0">
                <a:solidFill>
                  <a:srgbClr val="032D42"/>
                </a:solidFill>
                <a:latin typeface="Century Gothic" panose="020F0302020204030204"/>
              </a:rPr>
              <a:t>Employee Center/ first line experience</a:t>
            </a:r>
          </a:p>
        </p:txBody>
      </p:sp>
      <p:sp>
        <p:nvSpPr>
          <p:cNvPr id="261" name="Rectangle 260">
            <a:extLst>
              <a:ext uri="{FF2B5EF4-FFF2-40B4-BE49-F238E27FC236}">
                <a16:creationId xmlns:a16="http://schemas.microsoft.com/office/drawing/2014/main" id="{143B25F3-8372-B972-ED78-A018B6805C2B}"/>
              </a:ext>
            </a:extLst>
          </p:cNvPr>
          <p:cNvSpPr/>
          <p:nvPr/>
        </p:nvSpPr>
        <p:spPr>
          <a:xfrm>
            <a:off x="10044719" y="2816627"/>
            <a:ext cx="1501211" cy="180465"/>
          </a:xfrm>
          <a:prstGeom prst="rect">
            <a:avLst/>
          </a:prstGeom>
          <a:solidFill>
            <a:srgbClr val="28677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My risks</a:t>
            </a:r>
            <a:endParaRPr lang="en-US" sz="1600" dirty="0">
              <a:solidFill>
                <a:srgbClr val="FFFFFF"/>
              </a:solidFill>
              <a:latin typeface="Century Gothic" panose="020F0302020204030204"/>
            </a:endParaRPr>
          </a:p>
        </p:txBody>
      </p:sp>
      <p:sp>
        <p:nvSpPr>
          <p:cNvPr id="262" name="Rectangle 261">
            <a:extLst>
              <a:ext uri="{FF2B5EF4-FFF2-40B4-BE49-F238E27FC236}">
                <a16:creationId xmlns:a16="http://schemas.microsoft.com/office/drawing/2014/main" id="{B7D5BC08-9C86-CDBA-DF63-C3926BA72D12}"/>
              </a:ext>
            </a:extLst>
          </p:cNvPr>
          <p:cNvSpPr/>
          <p:nvPr/>
        </p:nvSpPr>
        <p:spPr>
          <a:xfrm>
            <a:off x="10044719" y="3055886"/>
            <a:ext cx="1501211" cy="180465"/>
          </a:xfrm>
          <a:prstGeom prst="rect">
            <a:avLst/>
          </a:prstGeom>
          <a:solidFill>
            <a:srgbClr val="28677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My controls</a:t>
            </a:r>
            <a:endParaRPr lang="en-US" sz="1600" dirty="0">
              <a:solidFill>
                <a:srgbClr val="FFFFFF"/>
              </a:solidFill>
              <a:latin typeface="Century Gothic" panose="020F0302020204030204"/>
            </a:endParaRPr>
          </a:p>
        </p:txBody>
      </p:sp>
      <p:sp>
        <p:nvSpPr>
          <p:cNvPr id="263" name="Rectangle 262">
            <a:extLst>
              <a:ext uri="{FF2B5EF4-FFF2-40B4-BE49-F238E27FC236}">
                <a16:creationId xmlns:a16="http://schemas.microsoft.com/office/drawing/2014/main" id="{F358D2D9-8D19-2C52-5C61-30B87A8B4BE3}"/>
              </a:ext>
            </a:extLst>
          </p:cNvPr>
          <p:cNvSpPr/>
          <p:nvPr/>
        </p:nvSpPr>
        <p:spPr>
          <a:xfrm>
            <a:off x="10044719" y="3534403"/>
            <a:ext cx="1501211" cy="180465"/>
          </a:xfrm>
          <a:prstGeom prst="rect">
            <a:avLst/>
          </a:prstGeom>
          <a:solidFill>
            <a:srgbClr val="62D84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Risk assessment </a:t>
            </a:r>
            <a:endParaRPr lang="en-US" sz="1600" dirty="0">
              <a:solidFill>
                <a:schemeClr val="tx1"/>
              </a:solidFill>
              <a:latin typeface="Century Gothic" panose="020F0302020204030204"/>
            </a:endParaRPr>
          </a:p>
        </p:txBody>
      </p:sp>
      <p:sp>
        <p:nvSpPr>
          <p:cNvPr id="264" name="Rectangle 263">
            <a:extLst>
              <a:ext uri="{FF2B5EF4-FFF2-40B4-BE49-F238E27FC236}">
                <a16:creationId xmlns:a16="http://schemas.microsoft.com/office/drawing/2014/main" id="{A18346FC-F18B-3927-B39E-97FEAC7F16D1}"/>
              </a:ext>
            </a:extLst>
          </p:cNvPr>
          <p:cNvSpPr/>
          <p:nvPr/>
        </p:nvSpPr>
        <p:spPr>
          <a:xfrm>
            <a:off x="10044719" y="3773662"/>
            <a:ext cx="1501211" cy="180465"/>
          </a:xfrm>
          <a:prstGeom prst="rect">
            <a:avLst/>
          </a:prstGeom>
          <a:solidFill>
            <a:srgbClr val="62D84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Control attestation</a:t>
            </a:r>
            <a:endParaRPr lang="en-US" sz="1600" dirty="0">
              <a:solidFill>
                <a:schemeClr val="tx1"/>
              </a:solidFill>
              <a:latin typeface="Century Gothic" panose="020F0302020204030204"/>
            </a:endParaRPr>
          </a:p>
        </p:txBody>
      </p:sp>
      <p:sp>
        <p:nvSpPr>
          <p:cNvPr id="265" name="Rectangle 264">
            <a:extLst>
              <a:ext uri="{FF2B5EF4-FFF2-40B4-BE49-F238E27FC236}">
                <a16:creationId xmlns:a16="http://schemas.microsoft.com/office/drawing/2014/main" id="{099D715B-C932-A48F-8E62-633E033200AA}"/>
              </a:ext>
            </a:extLst>
          </p:cNvPr>
          <p:cNvSpPr/>
          <p:nvPr/>
        </p:nvSpPr>
        <p:spPr>
          <a:xfrm>
            <a:off x="10044719" y="4012921"/>
            <a:ext cx="1501211" cy="180465"/>
          </a:xfrm>
          <a:prstGeom prst="rect">
            <a:avLst/>
          </a:prstGeom>
          <a:solidFill>
            <a:srgbClr val="62D84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800" dirty="0">
                <a:solidFill>
                  <a:schemeClr val="tx1"/>
                </a:solidFill>
                <a:latin typeface="Century Gothic" panose="020F0302020204030204"/>
              </a:rPr>
              <a:t>Policy acknowledgement</a:t>
            </a:r>
            <a:endParaRPr lang="en-US" sz="1200" dirty="0">
              <a:solidFill>
                <a:schemeClr val="tx1"/>
              </a:solidFill>
              <a:latin typeface="Century Gothic" panose="020F0302020204030204"/>
            </a:endParaRPr>
          </a:p>
        </p:txBody>
      </p:sp>
      <p:sp>
        <p:nvSpPr>
          <p:cNvPr id="266" name="Rectangle 265">
            <a:extLst>
              <a:ext uri="{FF2B5EF4-FFF2-40B4-BE49-F238E27FC236}">
                <a16:creationId xmlns:a16="http://schemas.microsoft.com/office/drawing/2014/main" id="{9EBA7B96-3BF0-D205-B8D3-DEAFC523DABA}"/>
              </a:ext>
            </a:extLst>
          </p:cNvPr>
          <p:cNvSpPr/>
          <p:nvPr/>
        </p:nvSpPr>
        <p:spPr>
          <a:xfrm>
            <a:off x="10044719" y="4252179"/>
            <a:ext cx="1501211" cy="180465"/>
          </a:xfrm>
          <a:prstGeom prst="rect">
            <a:avLst/>
          </a:prstGeom>
          <a:solidFill>
            <a:schemeClr val="tx2">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800" dirty="0">
                <a:solidFill>
                  <a:srgbClr val="FFFFFF"/>
                </a:solidFill>
                <a:latin typeface="Century Gothic" panose="020F0302020204030204"/>
              </a:rPr>
              <a:t>Policy exception </a:t>
            </a:r>
            <a:r>
              <a:rPr lang="en-US" sz="900" dirty="0">
                <a:solidFill>
                  <a:srgbClr val="FFFFFF"/>
                </a:solidFill>
                <a:latin typeface="Century Gothic" panose="020F0302020204030204"/>
              </a:rPr>
              <a:t>request</a:t>
            </a:r>
            <a:endParaRPr lang="en-US" sz="1200" dirty="0">
              <a:solidFill>
                <a:srgbClr val="FFFFFF"/>
              </a:solidFill>
              <a:latin typeface="Century Gothic" panose="020F0302020204030204"/>
            </a:endParaRPr>
          </a:p>
        </p:txBody>
      </p:sp>
      <p:sp>
        <p:nvSpPr>
          <p:cNvPr id="267" name="Rectangle 266">
            <a:extLst>
              <a:ext uri="{FF2B5EF4-FFF2-40B4-BE49-F238E27FC236}">
                <a16:creationId xmlns:a16="http://schemas.microsoft.com/office/drawing/2014/main" id="{734EEA6E-E6D3-281C-7BFA-DF40DC905EF9}"/>
              </a:ext>
            </a:extLst>
          </p:cNvPr>
          <p:cNvSpPr/>
          <p:nvPr/>
        </p:nvSpPr>
        <p:spPr>
          <a:xfrm>
            <a:off x="10044719" y="4491438"/>
            <a:ext cx="1501211" cy="180465"/>
          </a:xfrm>
          <a:prstGeom prst="rect">
            <a:avLst/>
          </a:prstGeom>
          <a:solidFill>
            <a:srgbClr val="62D84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Evidence submission</a:t>
            </a:r>
            <a:endParaRPr lang="en-US" sz="1600" dirty="0">
              <a:solidFill>
                <a:schemeClr val="tx1"/>
              </a:solidFill>
              <a:latin typeface="Century Gothic" panose="020F0302020204030204"/>
            </a:endParaRPr>
          </a:p>
        </p:txBody>
      </p:sp>
      <p:sp>
        <p:nvSpPr>
          <p:cNvPr id="268" name="Rectangle 267">
            <a:extLst>
              <a:ext uri="{FF2B5EF4-FFF2-40B4-BE49-F238E27FC236}">
                <a16:creationId xmlns:a16="http://schemas.microsoft.com/office/drawing/2014/main" id="{837548BE-7ACB-F6CC-EFC9-6D39D603B04E}"/>
              </a:ext>
            </a:extLst>
          </p:cNvPr>
          <p:cNvSpPr/>
          <p:nvPr/>
        </p:nvSpPr>
        <p:spPr>
          <a:xfrm>
            <a:off x="10044719" y="4730700"/>
            <a:ext cx="1501211" cy="180465"/>
          </a:xfrm>
          <a:prstGeom prst="rect">
            <a:avLst/>
          </a:prstGeom>
          <a:solidFill>
            <a:srgbClr val="62D84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chemeClr val="tx1"/>
                </a:solidFill>
                <a:latin typeface="Century Gothic" panose="020F0302020204030204"/>
              </a:rPr>
              <a:t>Impact assessment</a:t>
            </a:r>
            <a:endParaRPr lang="en-US" sz="1600" dirty="0">
              <a:solidFill>
                <a:schemeClr val="tx1"/>
              </a:solidFill>
              <a:latin typeface="Century Gothic" panose="020F0302020204030204"/>
            </a:endParaRPr>
          </a:p>
        </p:txBody>
      </p:sp>
      <p:sp>
        <p:nvSpPr>
          <p:cNvPr id="269" name="Rectangle 268">
            <a:extLst>
              <a:ext uri="{FF2B5EF4-FFF2-40B4-BE49-F238E27FC236}">
                <a16:creationId xmlns:a16="http://schemas.microsoft.com/office/drawing/2014/main" id="{343C69E5-36ED-79A3-39CE-62007A0E0E09}"/>
              </a:ext>
            </a:extLst>
          </p:cNvPr>
          <p:cNvSpPr>
            <a:spLocks/>
          </p:cNvSpPr>
          <p:nvPr/>
        </p:nvSpPr>
        <p:spPr>
          <a:xfrm>
            <a:off x="8839605" y="2157347"/>
            <a:ext cx="905020" cy="292868"/>
          </a:xfrm>
          <a:prstGeom prst="rect">
            <a:avLst/>
          </a:prstGeom>
          <a:solidFill>
            <a:srgbClr val="62D84E"/>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chemeClr val="tx1"/>
                </a:solidFill>
                <a:latin typeface="Century Gothic" panose="020F0302020204030204"/>
              </a:rPr>
              <a:t>Evidence</a:t>
            </a:r>
          </a:p>
        </p:txBody>
      </p:sp>
      <p:sp>
        <p:nvSpPr>
          <p:cNvPr id="270" name="Rectangle 269">
            <a:extLst>
              <a:ext uri="{FF2B5EF4-FFF2-40B4-BE49-F238E27FC236}">
                <a16:creationId xmlns:a16="http://schemas.microsoft.com/office/drawing/2014/main" id="{0C0982A9-3CF1-7B48-4961-F1890E8A2A77}"/>
              </a:ext>
            </a:extLst>
          </p:cNvPr>
          <p:cNvSpPr>
            <a:spLocks/>
          </p:cNvSpPr>
          <p:nvPr/>
        </p:nvSpPr>
        <p:spPr>
          <a:xfrm>
            <a:off x="8835680" y="3042342"/>
            <a:ext cx="902573" cy="285676"/>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Interview</a:t>
            </a:r>
            <a:endParaRPr lang="en-US" sz="1000" dirty="0">
              <a:solidFill>
                <a:srgbClr val="FFFFFF"/>
              </a:solidFill>
              <a:latin typeface="Century Gothic" panose="020F0302020204030204"/>
            </a:endParaRPr>
          </a:p>
        </p:txBody>
      </p:sp>
      <p:sp>
        <p:nvSpPr>
          <p:cNvPr id="271" name="Arrow: Right 231">
            <a:extLst>
              <a:ext uri="{FF2B5EF4-FFF2-40B4-BE49-F238E27FC236}">
                <a16:creationId xmlns:a16="http://schemas.microsoft.com/office/drawing/2014/main" id="{CD4BFC98-2FA6-9D85-7824-DEC68A1AEFA9}"/>
              </a:ext>
            </a:extLst>
          </p:cNvPr>
          <p:cNvSpPr/>
          <p:nvPr/>
        </p:nvSpPr>
        <p:spPr>
          <a:xfrm rot="5400000">
            <a:off x="7406587" y="1433148"/>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2" name="Arrow: Right 232">
            <a:extLst>
              <a:ext uri="{FF2B5EF4-FFF2-40B4-BE49-F238E27FC236}">
                <a16:creationId xmlns:a16="http://schemas.microsoft.com/office/drawing/2014/main" id="{C3B35DDC-B58C-A200-DFD7-873C3F377DDB}"/>
              </a:ext>
            </a:extLst>
          </p:cNvPr>
          <p:cNvSpPr/>
          <p:nvPr/>
        </p:nvSpPr>
        <p:spPr>
          <a:xfrm rot="5400000">
            <a:off x="8326602" y="1433148"/>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3" name="Arrow: Right 233">
            <a:extLst>
              <a:ext uri="{FF2B5EF4-FFF2-40B4-BE49-F238E27FC236}">
                <a16:creationId xmlns:a16="http://schemas.microsoft.com/office/drawing/2014/main" id="{800073EB-6699-30AA-91EF-B6C05F9E824A}"/>
              </a:ext>
            </a:extLst>
          </p:cNvPr>
          <p:cNvSpPr/>
          <p:nvPr/>
        </p:nvSpPr>
        <p:spPr>
          <a:xfrm rot="5400000">
            <a:off x="9210215" y="1421746"/>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4" name="Arrow: Right 234">
            <a:extLst>
              <a:ext uri="{FF2B5EF4-FFF2-40B4-BE49-F238E27FC236}">
                <a16:creationId xmlns:a16="http://schemas.microsoft.com/office/drawing/2014/main" id="{0E9930A9-E944-5883-C3CF-76FF81A4AB2A}"/>
              </a:ext>
            </a:extLst>
          </p:cNvPr>
          <p:cNvSpPr/>
          <p:nvPr/>
        </p:nvSpPr>
        <p:spPr>
          <a:xfrm rot="5400000">
            <a:off x="7403238" y="1859155"/>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5" name="Arrow: Right 235">
            <a:extLst>
              <a:ext uri="{FF2B5EF4-FFF2-40B4-BE49-F238E27FC236}">
                <a16:creationId xmlns:a16="http://schemas.microsoft.com/office/drawing/2014/main" id="{C551B05C-253F-B8FD-711C-166F4DCDF88B}"/>
              </a:ext>
            </a:extLst>
          </p:cNvPr>
          <p:cNvSpPr/>
          <p:nvPr/>
        </p:nvSpPr>
        <p:spPr>
          <a:xfrm rot="5400000">
            <a:off x="8323253" y="1859155"/>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6" name="Arrow: Right 236">
            <a:extLst>
              <a:ext uri="{FF2B5EF4-FFF2-40B4-BE49-F238E27FC236}">
                <a16:creationId xmlns:a16="http://schemas.microsoft.com/office/drawing/2014/main" id="{482677A2-B7B4-95A5-DAC9-1863C364B36F}"/>
              </a:ext>
            </a:extLst>
          </p:cNvPr>
          <p:cNvSpPr/>
          <p:nvPr/>
        </p:nvSpPr>
        <p:spPr>
          <a:xfrm rot="5400000">
            <a:off x="9206866" y="184775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7" name="Arrow: Right 237">
            <a:extLst>
              <a:ext uri="{FF2B5EF4-FFF2-40B4-BE49-F238E27FC236}">
                <a16:creationId xmlns:a16="http://schemas.microsoft.com/office/drawing/2014/main" id="{102B165F-F8BA-FBC7-4467-2AEDFFACEC9E}"/>
              </a:ext>
            </a:extLst>
          </p:cNvPr>
          <p:cNvSpPr/>
          <p:nvPr/>
        </p:nvSpPr>
        <p:spPr>
          <a:xfrm rot="5400000">
            <a:off x="7887511" y="2085381"/>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8" name="Arrow: Right 239">
            <a:extLst>
              <a:ext uri="{FF2B5EF4-FFF2-40B4-BE49-F238E27FC236}">
                <a16:creationId xmlns:a16="http://schemas.microsoft.com/office/drawing/2014/main" id="{8FFB8171-9C98-5A34-E153-41C7AA7143EF}"/>
              </a:ext>
            </a:extLst>
          </p:cNvPr>
          <p:cNvSpPr/>
          <p:nvPr/>
        </p:nvSpPr>
        <p:spPr>
          <a:xfrm rot="5400000">
            <a:off x="9210214" y="2135893"/>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79" name="Rectangle 278">
            <a:extLst>
              <a:ext uri="{FF2B5EF4-FFF2-40B4-BE49-F238E27FC236}">
                <a16:creationId xmlns:a16="http://schemas.microsoft.com/office/drawing/2014/main" id="{8B4031B2-8243-C7DC-B0B8-518C86A6E3B9}"/>
              </a:ext>
            </a:extLst>
          </p:cNvPr>
          <p:cNvSpPr>
            <a:spLocks/>
          </p:cNvSpPr>
          <p:nvPr/>
        </p:nvSpPr>
        <p:spPr>
          <a:xfrm>
            <a:off x="7950482" y="2449947"/>
            <a:ext cx="905020" cy="301673"/>
          </a:xfrm>
          <a:prstGeom prst="rect">
            <a:avLst/>
          </a:prstGeom>
          <a:solidFill>
            <a:srgbClr val="28677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Controls</a:t>
            </a:r>
          </a:p>
        </p:txBody>
      </p:sp>
      <p:sp>
        <p:nvSpPr>
          <p:cNvPr id="280" name="Arrow: Right 238">
            <a:extLst>
              <a:ext uri="{FF2B5EF4-FFF2-40B4-BE49-F238E27FC236}">
                <a16:creationId xmlns:a16="http://schemas.microsoft.com/office/drawing/2014/main" id="{DEDD4C81-86AE-57D8-D493-9BAEB34DADE7}"/>
              </a:ext>
            </a:extLst>
          </p:cNvPr>
          <p:cNvSpPr/>
          <p:nvPr/>
        </p:nvSpPr>
        <p:spPr>
          <a:xfrm rot="5400000">
            <a:off x="7887510" y="2448065"/>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81" name="Rectangle 280">
            <a:extLst>
              <a:ext uri="{FF2B5EF4-FFF2-40B4-BE49-F238E27FC236}">
                <a16:creationId xmlns:a16="http://schemas.microsoft.com/office/drawing/2014/main" id="{BE755C8A-798D-E5C0-BD21-E07F458BCD96}"/>
              </a:ext>
            </a:extLst>
          </p:cNvPr>
          <p:cNvSpPr>
            <a:spLocks/>
          </p:cNvSpPr>
          <p:nvPr/>
        </p:nvSpPr>
        <p:spPr>
          <a:xfrm>
            <a:off x="8835680" y="2436628"/>
            <a:ext cx="905020" cy="316671"/>
          </a:xfrm>
          <a:prstGeom prst="rect">
            <a:avLst/>
          </a:prstGeom>
          <a:solidFill>
            <a:schemeClr val="tx2">
              <a:lumMod val="90000"/>
              <a:lumOff val="1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903">
              <a:defRPr/>
            </a:pPr>
            <a:r>
              <a:rPr lang="en-US" sz="900" dirty="0">
                <a:solidFill>
                  <a:srgbClr val="FFFFFF"/>
                </a:solidFill>
                <a:latin typeface="Century Gothic" panose="020F0302020204030204"/>
              </a:rPr>
              <a:t>Walkthrough</a:t>
            </a:r>
          </a:p>
        </p:txBody>
      </p:sp>
      <p:sp>
        <p:nvSpPr>
          <p:cNvPr id="282" name="Arrow: Right 240">
            <a:extLst>
              <a:ext uri="{FF2B5EF4-FFF2-40B4-BE49-F238E27FC236}">
                <a16:creationId xmlns:a16="http://schemas.microsoft.com/office/drawing/2014/main" id="{4D91A71A-6722-C6FC-0CE3-77A8D12EE4DC}"/>
              </a:ext>
            </a:extLst>
          </p:cNvPr>
          <p:cNvSpPr/>
          <p:nvPr/>
        </p:nvSpPr>
        <p:spPr>
          <a:xfrm rot="5400000">
            <a:off x="9082690" y="4152319"/>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83" name="Arrow: Right 241">
            <a:extLst>
              <a:ext uri="{FF2B5EF4-FFF2-40B4-BE49-F238E27FC236}">
                <a16:creationId xmlns:a16="http://schemas.microsoft.com/office/drawing/2014/main" id="{6D13DC33-F3C7-94D5-4586-A5D3CF6373A3}"/>
              </a:ext>
            </a:extLst>
          </p:cNvPr>
          <p:cNvSpPr/>
          <p:nvPr/>
        </p:nvSpPr>
        <p:spPr>
          <a:xfrm rot="5400000">
            <a:off x="9088581" y="4632602"/>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84" name="Arrow: Right 242">
            <a:extLst>
              <a:ext uri="{FF2B5EF4-FFF2-40B4-BE49-F238E27FC236}">
                <a16:creationId xmlns:a16="http://schemas.microsoft.com/office/drawing/2014/main" id="{9F730D8D-9A4D-9447-C405-E4B23277EB47}"/>
              </a:ext>
            </a:extLst>
          </p:cNvPr>
          <p:cNvSpPr/>
          <p:nvPr/>
        </p:nvSpPr>
        <p:spPr>
          <a:xfrm rot="5400000">
            <a:off x="9082689" y="5060794"/>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85" name="Arrow: Right 243">
            <a:extLst>
              <a:ext uri="{FF2B5EF4-FFF2-40B4-BE49-F238E27FC236}">
                <a16:creationId xmlns:a16="http://schemas.microsoft.com/office/drawing/2014/main" id="{A7D1B181-CCA1-4B7F-136B-766AC1A50C22}"/>
              </a:ext>
            </a:extLst>
          </p:cNvPr>
          <p:cNvSpPr/>
          <p:nvPr/>
        </p:nvSpPr>
        <p:spPr>
          <a:xfrm rot="5400000">
            <a:off x="9077505" y="5521276"/>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sp>
        <p:nvSpPr>
          <p:cNvPr id="286" name="Arrow: Right 244">
            <a:extLst>
              <a:ext uri="{FF2B5EF4-FFF2-40B4-BE49-F238E27FC236}">
                <a16:creationId xmlns:a16="http://schemas.microsoft.com/office/drawing/2014/main" id="{F13E2DBC-3BF9-14C5-6D95-02C658228167}"/>
              </a:ext>
            </a:extLst>
          </p:cNvPr>
          <p:cNvSpPr/>
          <p:nvPr/>
        </p:nvSpPr>
        <p:spPr>
          <a:xfrm>
            <a:off x="8644767" y="3994637"/>
            <a:ext cx="156769" cy="12020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903">
              <a:defRPr/>
            </a:pPr>
            <a:endParaRPr lang="en-US" sz="1600" dirty="0">
              <a:solidFill>
                <a:srgbClr val="000000"/>
              </a:solidFill>
              <a:latin typeface="Century Gothic" panose="020F0302020204030204"/>
            </a:endParaRPr>
          </a:p>
        </p:txBody>
      </p:sp>
      <p:cxnSp>
        <p:nvCxnSpPr>
          <p:cNvPr id="287" name="Connector: Elbow 23">
            <a:extLst>
              <a:ext uri="{FF2B5EF4-FFF2-40B4-BE49-F238E27FC236}">
                <a16:creationId xmlns:a16="http://schemas.microsoft.com/office/drawing/2014/main" id="{8D0DFEBA-94BC-7CD6-AD5C-C91C57D4D1BF}"/>
              </a:ext>
            </a:extLst>
          </p:cNvPr>
          <p:cNvCxnSpPr>
            <a:cxnSpLocks/>
            <a:endCxn id="246" idx="1"/>
          </p:cNvCxnSpPr>
          <p:nvPr/>
        </p:nvCxnSpPr>
        <p:spPr>
          <a:xfrm flipV="1">
            <a:off x="5717007" y="2305528"/>
            <a:ext cx="1344943" cy="147206"/>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88" name="Rectangle 287">
            <a:extLst>
              <a:ext uri="{FF2B5EF4-FFF2-40B4-BE49-F238E27FC236}">
                <a16:creationId xmlns:a16="http://schemas.microsoft.com/office/drawing/2014/main" id="{5E5349BC-D7F5-2FB4-39D2-24A23D87B8F6}"/>
              </a:ext>
            </a:extLst>
          </p:cNvPr>
          <p:cNvSpPr/>
          <p:nvPr/>
        </p:nvSpPr>
        <p:spPr>
          <a:xfrm>
            <a:off x="10058870" y="3295144"/>
            <a:ext cx="1501211" cy="180465"/>
          </a:xfrm>
          <a:prstGeom prst="rect">
            <a:avLst/>
          </a:prstGeom>
          <a:solidFill>
            <a:srgbClr val="28677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000" dirty="0">
                <a:solidFill>
                  <a:srgbClr val="FFFFFF"/>
                </a:solidFill>
                <a:latin typeface="Century Gothic" panose="020F0302020204030204"/>
              </a:rPr>
              <a:t>My vendors</a:t>
            </a:r>
            <a:endParaRPr lang="en-US" sz="1600" dirty="0">
              <a:solidFill>
                <a:srgbClr val="FFFFFF"/>
              </a:solidFill>
              <a:latin typeface="Century Gothic" panose="020F0302020204030204"/>
            </a:endParaRPr>
          </a:p>
        </p:txBody>
      </p:sp>
      <p:sp>
        <p:nvSpPr>
          <p:cNvPr id="289" name="Rectangle 288">
            <a:extLst>
              <a:ext uri="{FF2B5EF4-FFF2-40B4-BE49-F238E27FC236}">
                <a16:creationId xmlns:a16="http://schemas.microsoft.com/office/drawing/2014/main" id="{AAA038E8-69B5-8865-6090-FBA9E8F2CA38}"/>
              </a:ext>
            </a:extLst>
          </p:cNvPr>
          <p:cNvSpPr/>
          <p:nvPr/>
        </p:nvSpPr>
        <p:spPr>
          <a:xfrm>
            <a:off x="11611970" y="2375294"/>
            <a:ext cx="298824" cy="2578509"/>
          </a:xfrm>
          <a:prstGeom prst="rect">
            <a:avLst/>
          </a:prstGeom>
          <a:solidFill>
            <a:srgbClr val="90CCD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456903"/>
            <a:r>
              <a:rPr lang="en-US" sz="1100" dirty="0">
                <a:solidFill>
                  <a:srgbClr val="000000"/>
                </a:solidFill>
                <a:latin typeface="Century Gothic" panose="020F0302020204030204"/>
              </a:rPr>
              <a:t>Mobile experience</a:t>
            </a:r>
          </a:p>
        </p:txBody>
      </p:sp>
    </p:spTree>
    <p:extLst>
      <p:ext uri="{BB962C8B-B14F-4D97-AF65-F5344CB8AC3E}">
        <p14:creationId xmlns:p14="http://schemas.microsoft.com/office/powerpoint/2010/main" val="31390451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2575" y="2405063"/>
            <a:ext cx="5083812" cy="2769290"/>
          </a:xfrm>
        </p:spPr>
        <p:txBody>
          <a:bodyPr/>
          <a:lstStyle/>
          <a:p>
            <a:r>
              <a:rPr lang="en-GB" dirty="0">
                <a:solidFill>
                  <a:srgbClr val="62D84E"/>
                </a:solidFill>
              </a:rPr>
              <a:t>Policy &amp; Compliance Management Structure</a:t>
            </a:r>
            <a:endParaRPr lang="en-US" sz="4500" dirty="0">
              <a:solidFill>
                <a:srgbClr val="62D84E"/>
              </a:solidFill>
            </a:endParaRPr>
          </a:p>
        </p:txBody>
      </p:sp>
    </p:spTree>
    <p:extLst>
      <p:ext uri="{BB962C8B-B14F-4D97-AF65-F5344CB8AC3E}">
        <p14:creationId xmlns:p14="http://schemas.microsoft.com/office/powerpoint/2010/main" val="5786349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1410FD-ABF8-B35A-EA4D-45401D8E5E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DF0D85-63EB-2B8C-EE5E-ED1048B76611}"/>
              </a:ext>
            </a:extLst>
          </p:cNvPr>
          <p:cNvSpPr>
            <a:spLocks noGrp="1"/>
          </p:cNvSpPr>
          <p:nvPr>
            <p:ph type="title"/>
          </p:nvPr>
        </p:nvSpPr>
        <p:spPr/>
        <p:txBody>
          <a:bodyPr/>
          <a:lstStyle/>
          <a:p>
            <a:r>
              <a:rPr lang="en-US" dirty="0"/>
              <a:t>Policy and Compliance architecture</a:t>
            </a:r>
          </a:p>
        </p:txBody>
      </p:sp>
      <p:grpSp>
        <p:nvGrpSpPr>
          <p:cNvPr id="3126" name="Group 3125">
            <a:extLst>
              <a:ext uri="{FF2B5EF4-FFF2-40B4-BE49-F238E27FC236}">
                <a16:creationId xmlns:a16="http://schemas.microsoft.com/office/drawing/2014/main" id="{2C842144-FD1D-4148-C239-98E1723DDA82}"/>
              </a:ext>
            </a:extLst>
          </p:cNvPr>
          <p:cNvGrpSpPr/>
          <p:nvPr/>
        </p:nvGrpSpPr>
        <p:grpSpPr>
          <a:xfrm>
            <a:off x="3593099" y="1239938"/>
            <a:ext cx="5414377" cy="4773581"/>
            <a:chOff x="3346165" y="1155271"/>
            <a:chExt cx="5414377" cy="4773581"/>
          </a:xfrm>
        </p:grpSpPr>
        <p:sp>
          <p:nvSpPr>
            <p:cNvPr id="3" name="Rectangle 2">
              <a:extLst>
                <a:ext uri="{FF2B5EF4-FFF2-40B4-BE49-F238E27FC236}">
                  <a16:creationId xmlns:a16="http://schemas.microsoft.com/office/drawing/2014/main" id="{37CB8093-58A4-F5A8-AF97-4E2FBB31C09F}"/>
                </a:ext>
              </a:extLst>
            </p:cNvPr>
            <p:cNvSpPr/>
            <p:nvPr/>
          </p:nvSpPr>
          <p:spPr>
            <a:xfrm>
              <a:off x="3729769" y="1284040"/>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5" name="Rectangle 4">
              <a:extLst>
                <a:ext uri="{FF2B5EF4-FFF2-40B4-BE49-F238E27FC236}">
                  <a16:creationId xmlns:a16="http://schemas.microsoft.com/office/drawing/2014/main" id="{3D072057-87BF-2407-AC75-ADECE32BC8EA}"/>
                </a:ext>
              </a:extLst>
            </p:cNvPr>
            <p:cNvSpPr/>
            <p:nvPr/>
          </p:nvSpPr>
          <p:spPr>
            <a:xfrm>
              <a:off x="5219902" y="1284040"/>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6" name="Rectangle 5">
              <a:extLst>
                <a:ext uri="{FF2B5EF4-FFF2-40B4-BE49-F238E27FC236}">
                  <a16:creationId xmlns:a16="http://schemas.microsoft.com/office/drawing/2014/main" id="{B5EB90F4-F50A-C33E-F43D-DF7D5AF6C36D}"/>
                </a:ext>
              </a:extLst>
            </p:cNvPr>
            <p:cNvSpPr/>
            <p:nvPr/>
          </p:nvSpPr>
          <p:spPr>
            <a:xfrm>
              <a:off x="6523856" y="1284040"/>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7" name="Rectangle 6">
              <a:extLst>
                <a:ext uri="{FF2B5EF4-FFF2-40B4-BE49-F238E27FC236}">
                  <a16:creationId xmlns:a16="http://schemas.microsoft.com/office/drawing/2014/main" id="{3059FEED-C595-EB45-DE8F-68B419D989AB}"/>
                </a:ext>
              </a:extLst>
            </p:cNvPr>
            <p:cNvSpPr/>
            <p:nvPr/>
          </p:nvSpPr>
          <p:spPr>
            <a:xfrm>
              <a:off x="3729769" y="2405063"/>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8" name="Rectangle 7">
              <a:extLst>
                <a:ext uri="{FF2B5EF4-FFF2-40B4-BE49-F238E27FC236}">
                  <a16:creationId xmlns:a16="http://schemas.microsoft.com/office/drawing/2014/main" id="{5A6CC6F1-8175-0B18-A519-16766BE941E8}"/>
                </a:ext>
              </a:extLst>
            </p:cNvPr>
            <p:cNvSpPr/>
            <p:nvPr/>
          </p:nvSpPr>
          <p:spPr>
            <a:xfrm>
              <a:off x="5219902" y="2405063"/>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9" name="Rectangle 8">
              <a:extLst>
                <a:ext uri="{FF2B5EF4-FFF2-40B4-BE49-F238E27FC236}">
                  <a16:creationId xmlns:a16="http://schemas.microsoft.com/office/drawing/2014/main" id="{567A301C-4203-FDCB-D8BB-5E7DD0376C5B}"/>
                </a:ext>
              </a:extLst>
            </p:cNvPr>
            <p:cNvSpPr/>
            <p:nvPr/>
          </p:nvSpPr>
          <p:spPr>
            <a:xfrm>
              <a:off x="5219902" y="3538943"/>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0" name="Rectangle 9">
              <a:extLst>
                <a:ext uri="{FF2B5EF4-FFF2-40B4-BE49-F238E27FC236}">
                  <a16:creationId xmlns:a16="http://schemas.microsoft.com/office/drawing/2014/main" id="{6B0A140A-66F9-D211-0A0C-1463FFEDC160}"/>
                </a:ext>
              </a:extLst>
            </p:cNvPr>
            <p:cNvSpPr/>
            <p:nvPr/>
          </p:nvSpPr>
          <p:spPr>
            <a:xfrm>
              <a:off x="3357205" y="3429000"/>
              <a:ext cx="745127" cy="528576"/>
            </a:xfrm>
            <a:prstGeom prst="rect">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1" name="Rectangle 10">
              <a:extLst>
                <a:ext uri="{FF2B5EF4-FFF2-40B4-BE49-F238E27FC236}">
                  <a16:creationId xmlns:a16="http://schemas.microsoft.com/office/drawing/2014/main" id="{A8EB3294-4D5A-8243-D5ED-ED773CD074AC}"/>
                </a:ext>
              </a:extLst>
            </p:cNvPr>
            <p:cNvSpPr/>
            <p:nvPr/>
          </p:nvSpPr>
          <p:spPr>
            <a:xfrm>
              <a:off x="6986553" y="4922079"/>
              <a:ext cx="745127" cy="528576"/>
            </a:xfrm>
            <a:prstGeom prst="rect">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2" name="Rectangle 11">
              <a:extLst>
                <a:ext uri="{FF2B5EF4-FFF2-40B4-BE49-F238E27FC236}">
                  <a16:creationId xmlns:a16="http://schemas.microsoft.com/office/drawing/2014/main" id="{B47BB9F3-776E-7EA3-80D2-11272C73CAB3}"/>
                </a:ext>
              </a:extLst>
            </p:cNvPr>
            <p:cNvSpPr/>
            <p:nvPr/>
          </p:nvSpPr>
          <p:spPr>
            <a:xfrm>
              <a:off x="7076953" y="3246434"/>
              <a:ext cx="745127" cy="52857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3" name="Rectangle 12">
              <a:extLst>
                <a:ext uri="{FF2B5EF4-FFF2-40B4-BE49-F238E27FC236}">
                  <a16:creationId xmlns:a16="http://schemas.microsoft.com/office/drawing/2014/main" id="{6351A00E-D3F9-4259-7795-FBB529990B96}"/>
                </a:ext>
              </a:extLst>
            </p:cNvPr>
            <p:cNvSpPr/>
            <p:nvPr/>
          </p:nvSpPr>
          <p:spPr>
            <a:xfrm>
              <a:off x="4474077" y="4922079"/>
              <a:ext cx="745127" cy="52857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4" name="Rectangle 13">
              <a:extLst>
                <a:ext uri="{FF2B5EF4-FFF2-40B4-BE49-F238E27FC236}">
                  <a16:creationId xmlns:a16="http://schemas.microsoft.com/office/drawing/2014/main" id="{E43B363E-AF16-F392-2CC3-A9844B6A5A15}"/>
                </a:ext>
              </a:extLst>
            </p:cNvPr>
            <p:cNvSpPr/>
            <p:nvPr/>
          </p:nvSpPr>
          <p:spPr>
            <a:xfrm>
              <a:off x="3357205" y="4922079"/>
              <a:ext cx="745127" cy="52857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5" name="Rectangle 14">
              <a:extLst>
                <a:ext uri="{FF2B5EF4-FFF2-40B4-BE49-F238E27FC236}">
                  <a16:creationId xmlns:a16="http://schemas.microsoft.com/office/drawing/2014/main" id="{B754FD53-3F27-F98F-202D-AE81F57D080F}"/>
                </a:ext>
              </a:extLst>
            </p:cNvPr>
            <p:cNvSpPr/>
            <p:nvPr/>
          </p:nvSpPr>
          <p:spPr>
            <a:xfrm>
              <a:off x="5869681" y="4922079"/>
              <a:ext cx="745127" cy="52857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7" name="TextBox 16">
              <a:extLst>
                <a:ext uri="{FF2B5EF4-FFF2-40B4-BE49-F238E27FC236}">
                  <a16:creationId xmlns:a16="http://schemas.microsoft.com/office/drawing/2014/main" id="{A846F9C2-0AAC-C185-0DA2-2A89B3687171}"/>
                </a:ext>
              </a:extLst>
            </p:cNvPr>
            <p:cNvSpPr txBox="1"/>
            <p:nvPr/>
          </p:nvSpPr>
          <p:spPr>
            <a:xfrm>
              <a:off x="3728950" y="1348519"/>
              <a:ext cx="745127" cy="399617"/>
            </a:xfrm>
            <a:prstGeom prst="rect">
              <a:avLst/>
            </a:prstGeom>
            <a:noFill/>
          </p:spPr>
          <p:txBody>
            <a:bodyPr wrap="square" rtlCol="0" anchor="ctr">
              <a:noAutofit/>
            </a:bodyPr>
            <a:lstStyle/>
            <a:p>
              <a:pPr algn="ctr">
                <a:spcBef>
                  <a:spcPts val="300"/>
                </a:spcBef>
              </a:pPr>
              <a:r>
                <a:rPr lang="en-US" sz="800" dirty="0"/>
                <a:t>Authority</a:t>
              </a:r>
            </a:p>
            <a:p>
              <a:pPr algn="ctr">
                <a:spcBef>
                  <a:spcPts val="300"/>
                </a:spcBef>
              </a:pPr>
              <a:r>
                <a:rPr lang="en-US" sz="800" dirty="0"/>
                <a:t>Document</a:t>
              </a:r>
            </a:p>
          </p:txBody>
        </p:sp>
        <p:sp>
          <p:nvSpPr>
            <p:cNvPr id="18" name="TextBox 17">
              <a:extLst>
                <a:ext uri="{FF2B5EF4-FFF2-40B4-BE49-F238E27FC236}">
                  <a16:creationId xmlns:a16="http://schemas.microsoft.com/office/drawing/2014/main" id="{B750D1DD-6EA7-73E6-195B-E32F31BC5C8C}"/>
                </a:ext>
              </a:extLst>
            </p:cNvPr>
            <p:cNvSpPr txBox="1"/>
            <p:nvPr/>
          </p:nvSpPr>
          <p:spPr>
            <a:xfrm>
              <a:off x="5203320" y="1354378"/>
              <a:ext cx="745127" cy="399617"/>
            </a:xfrm>
            <a:prstGeom prst="rect">
              <a:avLst/>
            </a:prstGeom>
            <a:noFill/>
          </p:spPr>
          <p:txBody>
            <a:bodyPr wrap="square" rtlCol="0" anchor="ctr">
              <a:noAutofit/>
            </a:bodyPr>
            <a:lstStyle/>
            <a:p>
              <a:pPr algn="ctr">
                <a:spcBef>
                  <a:spcPts val="300"/>
                </a:spcBef>
              </a:pPr>
              <a:r>
                <a:rPr lang="en-US" sz="800" dirty="0"/>
                <a:t>Policy</a:t>
              </a:r>
            </a:p>
          </p:txBody>
        </p:sp>
        <p:sp>
          <p:nvSpPr>
            <p:cNvPr id="19" name="TextBox 18">
              <a:extLst>
                <a:ext uri="{FF2B5EF4-FFF2-40B4-BE49-F238E27FC236}">
                  <a16:creationId xmlns:a16="http://schemas.microsoft.com/office/drawing/2014/main" id="{6ABAD54B-88D8-391D-F1C8-E5153E7F9AA0}"/>
                </a:ext>
              </a:extLst>
            </p:cNvPr>
            <p:cNvSpPr txBox="1"/>
            <p:nvPr/>
          </p:nvSpPr>
          <p:spPr>
            <a:xfrm>
              <a:off x="6521721" y="1348519"/>
              <a:ext cx="745127" cy="399617"/>
            </a:xfrm>
            <a:prstGeom prst="rect">
              <a:avLst/>
            </a:prstGeom>
            <a:noFill/>
          </p:spPr>
          <p:txBody>
            <a:bodyPr wrap="square" rtlCol="0" anchor="ctr">
              <a:noAutofit/>
            </a:bodyPr>
            <a:lstStyle/>
            <a:p>
              <a:pPr algn="ctr">
                <a:spcBef>
                  <a:spcPts val="300"/>
                </a:spcBef>
              </a:pPr>
              <a:r>
                <a:rPr lang="en-US" sz="800" dirty="0"/>
                <a:t>Policy</a:t>
              </a:r>
            </a:p>
            <a:p>
              <a:pPr algn="ctr">
                <a:spcBef>
                  <a:spcPts val="300"/>
                </a:spcBef>
              </a:pPr>
              <a:r>
                <a:rPr lang="en-US" sz="800" dirty="0"/>
                <a:t>Exception</a:t>
              </a:r>
            </a:p>
          </p:txBody>
        </p:sp>
        <p:sp>
          <p:nvSpPr>
            <p:cNvPr id="20" name="TextBox 19">
              <a:extLst>
                <a:ext uri="{FF2B5EF4-FFF2-40B4-BE49-F238E27FC236}">
                  <a16:creationId xmlns:a16="http://schemas.microsoft.com/office/drawing/2014/main" id="{D0503171-C044-ADF1-E8F2-2315C0AE3FBB}"/>
                </a:ext>
              </a:extLst>
            </p:cNvPr>
            <p:cNvSpPr txBox="1"/>
            <p:nvPr/>
          </p:nvSpPr>
          <p:spPr>
            <a:xfrm>
              <a:off x="3728496" y="2467367"/>
              <a:ext cx="745127" cy="399617"/>
            </a:xfrm>
            <a:prstGeom prst="rect">
              <a:avLst/>
            </a:prstGeom>
            <a:noFill/>
          </p:spPr>
          <p:txBody>
            <a:bodyPr wrap="square" rtlCol="0" anchor="ctr">
              <a:noAutofit/>
            </a:bodyPr>
            <a:lstStyle/>
            <a:p>
              <a:pPr algn="ctr">
                <a:spcBef>
                  <a:spcPts val="300"/>
                </a:spcBef>
              </a:pPr>
              <a:r>
                <a:rPr lang="en-US" sz="800" dirty="0"/>
                <a:t>Citation</a:t>
              </a:r>
            </a:p>
          </p:txBody>
        </p:sp>
        <p:sp>
          <p:nvSpPr>
            <p:cNvPr id="21" name="TextBox 20">
              <a:extLst>
                <a:ext uri="{FF2B5EF4-FFF2-40B4-BE49-F238E27FC236}">
                  <a16:creationId xmlns:a16="http://schemas.microsoft.com/office/drawing/2014/main" id="{A1C9243E-248C-5E1B-E82F-8346895A26C4}"/>
                </a:ext>
              </a:extLst>
            </p:cNvPr>
            <p:cNvSpPr txBox="1"/>
            <p:nvPr/>
          </p:nvSpPr>
          <p:spPr>
            <a:xfrm>
              <a:off x="5218629" y="2467367"/>
              <a:ext cx="745127" cy="399617"/>
            </a:xfrm>
            <a:prstGeom prst="rect">
              <a:avLst/>
            </a:prstGeom>
            <a:noFill/>
          </p:spPr>
          <p:txBody>
            <a:bodyPr wrap="square" rtlCol="0" anchor="ctr">
              <a:noAutofit/>
            </a:bodyPr>
            <a:lstStyle/>
            <a:p>
              <a:pPr algn="ctr">
                <a:spcBef>
                  <a:spcPts val="300"/>
                </a:spcBef>
              </a:pPr>
              <a:r>
                <a:rPr lang="en-US" sz="800" dirty="0"/>
                <a:t>Control</a:t>
              </a:r>
            </a:p>
            <a:p>
              <a:pPr algn="ctr">
                <a:spcBef>
                  <a:spcPts val="300"/>
                </a:spcBef>
              </a:pPr>
              <a:r>
                <a:rPr lang="en-US" sz="800" dirty="0"/>
                <a:t>Objective</a:t>
              </a:r>
            </a:p>
          </p:txBody>
        </p:sp>
        <p:sp>
          <p:nvSpPr>
            <p:cNvPr id="22" name="Rectangle 21">
              <a:extLst>
                <a:ext uri="{FF2B5EF4-FFF2-40B4-BE49-F238E27FC236}">
                  <a16:creationId xmlns:a16="http://schemas.microsoft.com/office/drawing/2014/main" id="{99F395FA-FA56-1FF5-D995-C8AE699669AB}"/>
                </a:ext>
              </a:extLst>
            </p:cNvPr>
            <p:cNvSpPr/>
            <p:nvPr/>
          </p:nvSpPr>
          <p:spPr>
            <a:xfrm>
              <a:off x="7076953" y="2405063"/>
              <a:ext cx="745127" cy="528576"/>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23" name="TextBox 22">
              <a:extLst>
                <a:ext uri="{FF2B5EF4-FFF2-40B4-BE49-F238E27FC236}">
                  <a16:creationId xmlns:a16="http://schemas.microsoft.com/office/drawing/2014/main" id="{54FF0FCC-02CC-278B-8AB6-922BDEFA8FB5}"/>
                </a:ext>
              </a:extLst>
            </p:cNvPr>
            <p:cNvSpPr txBox="1"/>
            <p:nvPr/>
          </p:nvSpPr>
          <p:spPr>
            <a:xfrm>
              <a:off x="7068080" y="2462566"/>
              <a:ext cx="745127" cy="399617"/>
            </a:xfrm>
            <a:prstGeom prst="rect">
              <a:avLst/>
            </a:prstGeom>
            <a:noFill/>
          </p:spPr>
          <p:txBody>
            <a:bodyPr wrap="square" rtlCol="0" anchor="ctr">
              <a:noAutofit/>
            </a:bodyPr>
            <a:lstStyle/>
            <a:p>
              <a:pPr algn="ctr">
                <a:spcBef>
                  <a:spcPts val="300"/>
                </a:spcBef>
              </a:pPr>
              <a:r>
                <a:rPr lang="en-US" sz="800" dirty="0"/>
                <a:t>Test</a:t>
              </a:r>
            </a:p>
            <a:p>
              <a:pPr algn="ctr">
                <a:spcBef>
                  <a:spcPts val="300"/>
                </a:spcBef>
              </a:pPr>
              <a:r>
                <a:rPr lang="en-US" sz="800" dirty="0"/>
                <a:t>Template</a:t>
              </a:r>
            </a:p>
          </p:txBody>
        </p:sp>
        <p:sp>
          <p:nvSpPr>
            <p:cNvPr id="24" name="TextBox 23">
              <a:extLst>
                <a:ext uri="{FF2B5EF4-FFF2-40B4-BE49-F238E27FC236}">
                  <a16:creationId xmlns:a16="http://schemas.microsoft.com/office/drawing/2014/main" id="{8AD6B9ED-EE59-44C6-47B0-2D0C86300BCF}"/>
                </a:ext>
              </a:extLst>
            </p:cNvPr>
            <p:cNvSpPr txBox="1"/>
            <p:nvPr/>
          </p:nvSpPr>
          <p:spPr>
            <a:xfrm>
              <a:off x="3352890" y="3501386"/>
              <a:ext cx="745127" cy="399617"/>
            </a:xfrm>
            <a:prstGeom prst="rect">
              <a:avLst/>
            </a:prstGeom>
            <a:noFill/>
          </p:spPr>
          <p:txBody>
            <a:bodyPr wrap="square" rtlCol="0" anchor="ctr">
              <a:noAutofit/>
            </a:bodyPr>
            <a:lstStyle/>
            <a:p>
              <a:pPr algn="ctr">
                <a:spcBef>
                  <a:spcPts val="300"/>
                </a:spcBef>
              </a:pPr>
              <a:r>
                <a:rPr lang="en-US" sz="800" dirty="0"/>
                <a:t>Risk Statement</a:t>
              </a:r>
            </a:p>
          </p:txBody>
        </p:sp>
        <p:sp>
          <p:nvSpPr>
            <p:cNvPr id="25" name="TextBox 24">
              <a:extLst>
                <a:ext uri="{FF2B5EF4-FFF2-40B4-BE49-F238E27FC236}">
                  <a16:creationId xmlns:a16="http://schemas.microsoft.com/office/drawing/2014/main" id="{60E86926-DFED-787C-25D0-81373F91C5AF}"/>
                </a:ext>
              </a:extLst>
            </p:cNvPr>
            <p:cNvSpPr txBox="1"/>
            <p:nvPr/>
          </p:nvSpPr>
          <p:spPr>
            <a:xfrm>
              <a:off x="5209941" y="3612863"/>
              <a:ext cx="745127" cy="399617"/>
            </a:xfrm>
            <a:prstGeom prst="rect">
              <a:avLst/>
            </a:prstGeom>
            <a:noFill/>
          </p:spPr>
          <p:txBody>
            <a:bodyPr wrap="square" rtlCol="0" anchor="ctr">
              <a:noAutofit/>
            </a:bodyPr>
            <a:lstStyle/>
            <a:p>
              <a:pPr algn="ctr">
                <a:spcBef>
                  <a:spcPts val="300"/>
                </a:spcBef>
              </a:pPr>
              <a:r>
                <a:rPr lang="en-US" sz="800" dirty="0"/>
                <a:t>Control</a:t>
              </a:r>
            </a:p>
          </p:txBody>
        </p:sp>
        <p:sp>
          <p:nvSpPr>
            <p:cNvPr id="26" name="TextBox 25">
              <a:extLst>
                <a:ext uri="{FF2B5EF4-FFF2-40B4-BE49-F238E27FC236}">
                  <a16:creationId xmlns:a16="http://schemas.microsoft.com/office/drawing/2014/main" id="{C3EBD57F-5EF2-A700-614E-9B6D8B0BE6FC}"/>
                </a:ext>
              </a:extLst>
            </p:cNvPr>
            <p:cNvSpPr txBox="1"/>
            <p:nvPr/>
          </p:nvSpPr>
          <p:spPr>
            <a:xfrm>
              <a:off x="7068079" y="3314146"/>
              <a:ext cx="745127" cy="399617"/>
            </a:xfrm>
            <a:prstGeom prst="rect">
              <a:avLst/>
            </a:prstGeom>
            <a:noFill/>
          </p:spPr>
          <p:txBody>
            <a:bodyPr wrap="square" rtlCol="0" anchor="ctr">
              <a:noAutofit/>
            </a:bodyPr>
            <a:lstStyle/>
            <a:p>
              <a:pPr algn="ctr">
                <a:spcBef>
                  <a:spcPts val="300"/>
                </a:spcBef>
              </a:pPr>
              <a:r>
                <a:rPr lang="en-US" sz="800" dirty="0"/>
                <a:t>Indicator</a:t>
              </a:r>
            </a:p>
            <a:p>
              <a:pPr algn="ctr">
                <a:spcBef>
                  <a:spcPts val="300"/>
                </a:spcBef>
              </a:pPr>
              <a:r>
                <a:rPr lang="en-US" sz="800" dirty="0"/>
                <a:t>Template</a:t>
              </a:r>
            </a:p>
          </p:txBody>
        </p:sp>
        <p:sp>
          <p:nvSpPr>
            <p:cNvPr id="27" name="TextBox 26">
              <a:extLst>
                <a:ext uri="{FF2B5EF4-FFF2-40B4-BE49-F238E27FC236}">
                  <a16:creationId xmlns:a16="http://schemas.microsoft.com/office/drawing/2014/main" id="{7E6C1DB6-5FC8-3EF9-1A01-3046841273E2}"/>
                </a:ext>
              </a:extLst>
            </p:cNvPr>
            <p:cNvSpPr txBox="1"/>
            <p:nvPr/>
          </p:nvSpPr>
          <p:spPr>
            <a:xfrm>
              <a:off x="3346165" y="4993815"/>
              <a:ext cx="745127" cy="399617"/>
            </a:xfrm>
            <a:prstGeom prst="rect">
              <a:avLst/>
            </a:prstGeom>
            <a:noFill/>
          </p:spPr>
          <p:txBody>
            <a:bodyPr wrap="square" rtlCol="0" anchor="ctr">
              <a:noAutofit/>
            </a:bodyPr>
            <a:lstStyle/>
            <a:p>
              <a:pPr algn="ctr">
                <a:spcBef>
                  <a:spcPts val="300"/>
                </a:spcBef>
              </a:pPr>
              <a:r>
                <a:rPr lang="en-US" sz="800" dirty="0"/>
                <a:t>Control Test</a:t>
              </a:r>
            </a:p>
          </p:txBody>
        </p:sp>
        <p:sp>
          <p:nvSpPr>
            <p:cNvPr id="28" name="TextBox 27">
              <a:extLst>
                <a:ext uri="{FF2B5EF4-FFF2-40B4-BE49-F238E27FC236}">
                  <a16:creationId xmlns:a16="http://schemas.microsoft.com/office/drawing/2014/main" id="{40B8FD23-33D0-0766-9919-976369D64416}"/>
                </a:ext>
              </a:extLst>
            </p:cNvPr>
            <p:cNvSpPr txBox="1"/>
            <p:nvPr/>
          </p:nvSpPr>
          <p:spPr>
            <a:xfrm>
              <a:off x="4470294" y="4993815"/>
              <a:ext cx="745127" cy="399617"/>
            </a:xfrm>
            <a:prstGeom prst="rect">
              <a:avLst/>
            </a:prstGeom>
            <a:noFill/>
          </p:spPr>
          <p:txBody>
            <a:bodyPr wrap="square" rtlCol="0" anchor="ctr">
              <a:noAutofit/>
            </a:bodyPr>
            <a:lstStyle/>
            <a:p>
              <a:pPr algn="ctr">
                <a:spcBef>
                  <a:spcPts val="300"/>
                </a:spcBef>
              </a:pPr>
              <a:r>
                <a:rPr lang="en-US" sz="800" dirty="0"/>
                <a:t>Indicator</a:t>
              </a:r>
            </a:p>
          </p:txBody>
        </p:sp>
        <p:sp>
          <p:nvSpPr>
            <p:cNvPr id="29" name="TextBox 28">
              <a:extLst>
                <a:ext uri="{FF2B5EF4-FFF2-40B4-BE49-F238E27FC236}">
                  <a16:creationId xmlns:a16="http://schemas.microsoft.com/office/drawing/2014/main" id="{0689E11C-C24C-6F92-0850-A42E933E2DD1}"/>
                </a:ext>
              </a:extLst>
            </p:cNvPr>
            <p:cNvSpPr txBox="1"/>
            <p:nvPr/>
          </p:nvSpPr>
          <p:spPr>
            <a:xfrm>
              <a:off x="5875226" y="4986558"/>
              <a:ext cx="745127" cy="399617"/>
            </a:xfrm>
            <a:prstGeom prst="rect">
              <a:avLst/>
            </a:prstGeom>
            <a:noFill/>
          </p:spPr>
          <p:txBody>
            <a:bodyPr wrap="square" rtlCol="0" anchor="ctr">
              <a:noAutofit/>
            </a:bodyPr>
            <a:lstStyle/>
            <a:p>
              <a:pPr algn="ctr">
                <a:spcBef>
                  <a:spcPts val="300"/>
                </a:spcBef>
              </a:pPr>
              <a:r>
                <a:rPr lang="en-US" sz="800" dirty="0"/>
                <a:t>Test Plan</a:t>
              </a:r>
            </a:p>
          </p:txBody>
        </p:sp>
        <p:sp>
          <p:nvSpPr>
            <p:cNvPr id="30" name="TextBox 29">
              <a:extLst>
                <a:ext uri="{FF2B5EF4-FFF2-40B4-BE49-F238E27FC236}">
                  <a16:creationId xmlns:a16="http://schemas.microsoft.com/office/drawing/2014/main" id="{5532383E-63ED-D214-3458-D1C434A45523}"/>
                </a:ext>
              </a:extLst>
            </p:cNvPr>
            <p:cNvSpPr txBox="1"/>
            <p:nvPr/>
          </p:nvSpPr>
          <p:spPr>
            <a:xfrm>
              <a:off x="6981008" y="4983326"/>
              <a:ext cx="745127" cy="399617"/>
            </a:xfrm>
            <a:prstGeom prst="rect">
              <a:avLst/>
            </a:prstGeom>
            <a:noFill/>
          </p:spPr>
          <p:txBody>
            <a:bodyPr wrap="square" rtlCol="0" anchor="ctr">
              <a:noAutofit/>
            </a:bodyPr>
            <a:lstStyle/>
            <a:p>
              <a:pPr algn="ctr">
                <a:spcBef>
                  <a:spcPts val="300"/>
                </a:spcBef>
              </a:pPr>
              <a:r>
                <a:rPr lang="en-US" sz="800" dirty="0"/>
                <a:t>Risks</a:t>
              </a:r>
            </a:p>
          </p:txBody>
        </p:sp>
        <p:cxnSp>
          <p:nvCxnSpPr>
            <p:cNvPr id="32" name="Straight Arrow Connector 31">
              <a:extLst>
                <a:ext uri="{FF2B5EF4-FFF2-40B4-BE49-F238E27FC236}">
                  <a16:creationId xmlns:a16="http://schemas.microsoft.com/office/drawing/2014/main" id="{6E8C2FA6-5A8E-EA7B-4AC2-B3C7407B6EAF}"/>
                </a:ext>
              </a:extLst>
            </p:cNvPr>
            <p:cNvCxnSpPr>
              <a:stCxn id="5" idx="2"/>
              <a:endCxn id="8" idx="0"/>
            </p:cNvCxnSpPr>
            <p:nvPr/>
          </p:nvCxnSpPr>
          <p:spPr>
            <a:xfrm>
              <a:off x="5592466" y="1812616"/>
              <a:ext cx="0" cy="592447"/>
            </a:xfrm>
            <a:prstGeom prst="straightConnector1">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025B140-BE36-A8D1-23EE-9151D2046816}"/>
                </a:ext>
              </a:extLst>
            </p:cNvPr>
            <p:cNvCxnSpPr>
              <a:stCxn id="8" idx="2"/>
              <a:endCxn id="9" idx="0"/>
            </p:cNvCxnSpPr>
            <p:nvPr/>
          </p:nvCxnSpPr>
          <p:spPr>
            <a:xfrm>
              <a:off x="5592466" y="2933639"/>
              <a:ext cx="0" cy="605304"/>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05E2DB7-B917-7421-E321-0E23F21FC414}"/>
                </a:ext>
              </a:extLst>
            </p:cNvPr>
            <p:cNvCxnSpPr>
              <a:cxnSpLocks/>
              <a:endCxn id="21" idx="1"/>
            </p:cNvCxnSpPr>
            <p:nvPr/>
          </p:nvCxnSpPr>
          <p:spPr>
            <a:xfrm>
              <a:off x="4470293" y="2660856"/>
              <a:ext cx="748336" cy="0"/>
            </a:xfrm>
            <a:prstGeom prst="straightConnector1">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805C5E9-5F3F-D1B4-5D28-F3EA91C8FCD6}"/>
                </a:ext>
              </a:extLst>
            </p:cNvPr>
            <p:cNvCxnSpPr>
              <a:cxnSpLocks/>
              <a:endCxn id="23" idx="1"/>
            </p:cNvCxnSpPr>
            <p:nvPr/>
          </p:nvCxnSpPr>
          <p:spPr>
            <a:xfrm>
              <a:off x="5973902" y="2660856"/>
              <a:ext cx="1094178" cy="1519"/>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509995B-B144-94DA-E373-3E9952460EF3}"/>
                </a:ext>
              </a:extLst>
            </p:cNvPr>
            <p:cNvCxnSpPr>
              <a:cxnSpLocks/>
              <a:stCxn id="5" idx="3"/>
              <a:endCxn id="19" idx="1"/>
            </p:cNvCxnSpPr>
            <p:nvPr/>
          </p:nvCxnSpPr>
          <p:spPr>
            <a:xfrm>
              <a:off x="5965029" y="1548328"/>
              <a:ext cx="556692" cy="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39B2D51-DE56-6E2B-7631-E42662DDB513}"/>
                </a:ext>
              </a:extLst>
            </p:cNvPr>
            <p:cNvCxnSpPr/>
            <p:nvPr/>
          </p:nvCxnSpPr>
          <p:spPr>
            <a:xfrm>
              <a:off x="4091292" y="1812616"/>
              <a:ext cx="0" cy="605304"/>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4" name="Elbow Connector 43">
              <a:extLst>
                <a:ext uri="{FF2B5EF4-FFF2-40B4-BE49-F238E27FC236}">
                  <a16:creationId xmlns:a16="http://schemas.microsoft.com/office/drawing/2014/main" id="{75D90E34-300C-2E4C-A559-FEB12A805551}"/>
                </a:ext>
              </a:extLst>
            </p:cNvPr>
            <p:cNvCxnSpPr>
              <a:cxnSpLocks/>
              <a:endCxn id="13" idx="0"/>
            </p:cNvCxnSpPr>
            <p:nvPr/>
          </p:nvCxnSpPr>
          <p:spPr>
            <a:xfrm rot="5400000">
              <a:off x="4758822" y="4155339"/>
              <a:ext cx="854560" cy="678921"/>
            </a:xfrm>
            <a:prstGeom prst="bentConnector3">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5" name="Elbow Connector 44">
              <a:extLst>
                <a:ext uri="{FF2B5EF4-FFF2-40B4-BE49-F238E27FC236}">
                  <a16:creationId xmlns:a16="http://schemas.microsoft.com/office/drawing/2014/main" id="{387E9E93-B907-CEA2-5742-F38D99D8F6D8}"/>
                </a:ext>
              </a:extLst>
            </p:cNvPr>
            <p:cNvCxnSpPr>
              <a:cxnSpLocks/>
              <a:endCxn id="15" idx="0"/>
            </p:cNvCxnSpPr>
            <p:nvPr/>
          </p:nvCxnSpPr>
          <p:spPr>
            <a:xfrm rot="16200000" flipH="1">
              <a:off x="5489142" y="4168976"/>
              <a:ext cx="854912" cy="651294"/>
            </a:xfrm>
            <a:prstGeom prst="bentConnector3">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6" name="Elbow Connector 45">
              <a:extLst>
                <a:ext uri="{FF2B5EF4-FFF2-40B4-BE49-F238E27FC236}">
                  <a16:creationId xmlns:a16="http://schemas.microsoft.com/office/drawing/2014/main" id="{98189952-8973-B7AB-0F82-7EF90B5527F1}"/>
                </a:ext>
              </a:extLst>
            </p:cNvPr>
            <p:cNvCxnSpPr>
              <a:cxnSpLocks/>
              <a:endCxn id="11" idx="0"/>
            </p:cNvCxnSpPr>
            <p:nvPr/>
          </p:nvCxnSpPr>
          <p:spPr>
            <a:xfrm>
              <a:off x="5970574" y="4020572"/>
              <a:ext cx="1388543" cy="901507"/>
            </a:xfrm>
            <a:prstGeom prst="bentConnector2">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Elbow Connector 51">
              <a:extLst>
                <a:ext uri="{FF2B5EF4-FFF2-40B4-BE49-F238E27FC236}">
                  <a16:creationId xmlns:a16="http://schemas.microsoft.com/office/drawing/2014/main" id="{A0DDC04E-56D3-B0F2-49C2-E0A8648FFC65}"/>
                </a:ext>
              </a:extLst>
            </p:cNvPr>
            <p:cNvCxnSpPr>
              <a:cxnSpLocks/>
              <a:endCxn id="14" idx="0"/>
            </p:cNvCxnSpPr>
            <p:nvPr/>
          </p:nvCxnSpPr>
          <p:spPr>
            <a:xfrm rot="10800000" flipV="1">
              <a:off x="3729770" y="4020569"/>
              <a:ext cx="1476391" cy="901509"/>
            </a:xfrm>
            <a:prstGeom prst="bentConnector2">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6" name="Elbow Connector 55">
              <a:extLst>
                <a:ext uri="{FF2B5EF4-FFF2-40B4-BE49-F238E27FC236}">
                  <a16:creationId xmlns:a16="http://schemas.microsoft.com/office/drawing/2014/main" id="{0CDAA59F-D68D-6889-F1BB-E65C92FB9B6E}"/>
                </a:ext>
              </a:extLst>
            </p:cNvPr>
            <p:cNvCxnSpPr>
              <a:cxnSpLocks/>
              <a:endCxn id="6" idx="2"/>
            </p:cNvCxnSpPr>
            <p:nvPr/>
          </p:nvCxnSpPr>
          <p:spPr>
            <a:xfrm flipV="1">
              <a:off x="5970574" y="1812616"/>
              <a:ext cx="925846" cy="674299"/>
            </a:xfrm>
            <a:prstGeom prst="bentConnector2">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8" name="Elbow Connector 57">
              <a:extLst>
                <a:ext uri="{FF2B5EF4-FFF2-40B4-BE49-F238E27FC236}">
                  <a16:creationId xmlns:a16="http://schemas.microsoft.com/office/drawing/2014/main" id="{C2606E88-DB83-BE2E-FA76-991749A03DFC}"/>
                </a:ext>
              </a:extLst>
            </p:cNvPr>
            <p:cNvCxnSpPr>
              <a:cxnSpLocks/>
              <a:endCxn id="26" idx="1"/>
            </p:cNvCxnSpPr>
            <p:nvPr/>
          </p:nvCxnSpPr>
          <p:spPr>
            <a:xfrm>
              <a:off x="5972629" y="2827087"/>
              <a:ext cx="1095450" cy="686868"/>
            </a:xfrm>
            <a:prstGeom prst="bentConnector3">
              <a:avLst>
                <a:gd name="adj1" fmla="val 8393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77" name="Elbow Connector 3076">
              <a:extLst>
                <a:ext uri="{FF2B5EF4-FFF2-40B4-BE49-F238E27FC236}">
                  <a16:creationId xmlns:a16="http://schemas.microsoft.com/office/drawing/2014/main" id="{F2AED480-7BEA-9422-98A2-15BDEC55D381}"/>
                </a:ext>
              </a:extLst>
            </p:cNvPr>
            <p:cNvCxnSpPr>
              <a:cxnSpLocks/>
            </p:cNvCxnSpPr>
            <p:nvPr/>
          </p:nvCxnSpPr>
          <p:spPr>
            <a:xfrm flipV="1">
              <a:off x="4645283" y="2836434"/>
              <a:ext cx="572710" cy="382844"/>
            </a:xfrm>
            <a:prstGeom prst="bentConnector3">
              <a:avLst>
                <a:gd name="adj1" fmla="val 673"/>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85" name="Elbow Connector 3084">
              <a:extLst>
                <a:ext uri="{FF2B5EF4-FFF2-40B4-BE49-F238E27FC236}">
                  <a16:creationId xmlns:a16="http://schemas.microsoft.com/office/drawing/2014/main" id="{2ABCFF2B-5136-120D-C257-B667A4EB7A4D}"/>
                </a:ext>
              </a:extLst>
            </p:cNvPr>
            <p:cNvCxnSpPr>
              <a:cxnSpLocks/>
            </p:cNvCxnSpPr>
            <p:nvPr/>
          </p:nvCxnSpPr>
          <p:spPr>
            <a:xfrm rot="10800000" flipV="1">
              <a:off x="3741038" y="3221989"/>
              <a:ext cx="902336" cy="218730"/>
            </a:xfrm>
            <a:prstGeom prst="bentConnector3">
              <a:avLst>
                <a:gd name="adj1" fmla="val 100086"/>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92" name="Elbow Connector 3091">
              <a:extLst>
                <a:ext uri="{FF2B5EF4-FFF2-40B4-BE49-F238E27FC236}">
                  <a16:creationId xmlns:a16="http://schemas.microsoft.com/office/drawing/2014/main" id="{E88DCFE8-1CF3-158D-C92D-6232A9540609}"/>
                </a:ext>
              </a:extLst>
            </p:cNvPr>
            <p:cNvCxnSpPr>
              <a:stCxn id="23" idx="3"/>
            </p:cNvCxnSpPr>
            <p:nvPr/>
          </p:nvCxnSpPr>
          <p:spPr>
            <a:xfrm>
              <a:off x="7813207" y="2662375"/>
              <a:ext cx="947335" cy="3266477"/>
            </a:xfrm>
            <a:prstGeom prst="bentConnector2">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4" name="Elbow Connector 3093">
              <a:extLst>
                <a:ext uri="{FF2B5EF4-FFF2-40B4-BE49-F238E27FC236}">
                  <a16:creationId xmlns:a16="http://schemas.microsoft.com/office/drawing/2014/main" id="{2C411D9F-6648-9641-5B93-9A771935B0C0}"/>
                </a:ext>
              </a:extLst>
            </p:cNvPr>
            <p:cNvCxnSpPr>
              <a:cxnSpLocks/>
              <a:stCxn id="15" idx="2"/>
            </p:cNvCxnSpPr>
            <p:nvPr/>
          </p:nvCxnSpPr>
          <p:spPr>
            <a:xfrm rot="16200000" flipH="1">
              <a:off x="7269739" y="4423160"/>
              <a:ext cx="463308" cy="2518297"/>
            </a:xfrm>
            <a:prstGeom prst="bentConnector2">
              <a:avLst/>
            </a:prstGeom>
            <a:ln w="12700">
              <a:solidFill>
                <a:schemeClr val="tx1"/>
              </a:solidFill>
              <a:prstDash val="sysDot"/>
              <a:headEnd type="none"/>
            </a:ln>
          </p:spPr>
          <p:style>
            <a:lnRef idx="1">
              <a:schemeClr val="accent1"/>
            </a:lnRef>
            <a:fillRef idx="0">
              <a:schemeClr val="accent1"/>
            </a:fillRef>
            <a:effectRef idx="0">
              <a:schemeClr val="accent1"/>
            </a:effectRef>
            <a:fontRef idx="minor">
              <a:schemeClr val="tx1"/>
            </a:fontRef>
          </p:style>
        </p:cxnSp>
        <p:cxnSp>
          <p:nvCxnSpPr>
            <p:cNvPr id="3100" name="Elbow Connector 3099">
              <a:extLst>
                <a:ext uri="{FF2B5EF4-FFF2-40B4-BE49-F238E27FC236}">
                  <a16:creationId xmlns:a16="http://schemas.microsoft.com/office/drawing/2014/main" id="{6E89A0F8-6104-EF2A-9432-F8C1E28B3C63}"/>
                </a:ext>
              </a:extLst>
            </p:cNvPr>
            <p:cNvCxnSpPr>
              <a:cxnSpLocks/>
            </p:cNvCxnSpPr>
            <p:nvPr/>
          </p:nvCxnSpPr>
          <p:spPr>
            <a:xfrm rot="16200000" flipH="1">
              <a:off x="7085559" y="4224175"/>
              <a:ext cx="2191325" cy="724939"/>
            </a:xfrm>
            <a:prstGeom prst="bentConnector3">
              <a:avLst>
                <a:gd name="adj1" fmla="val 1205"/>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3" name="Elbow Connector 3102">
              <a:extLst>
                <a:ext uri="{FF2B5EF4-FFF2-40B4-BE49-F238E27FC236}">
                  <a16:creationId xmlns:a16="http://schemas.microsoft.com/office/drawing/2014/main" id="{175D437D-BC97-3445-1C7C-32DC87769CDA}"/>
                </a:ext>
              </a:extLst>
            </p:cNvPr>
            <p:cNvCxnSpPr>
              <a:cxnSpLocks/>
              <a:stCxn id="13" idx="2"/>
            </p:cNvCxnSpPr>
            <p:nvPr/>
          </p:nvCxnSpPr>
          <p:spPr>
            <a:xfrm rot="16200000" flipH="1">
              <a:off x="6587421" y="3709875"/>
              <a:ext cx="217886" cy="3699446"/>
            </a:xfrm>
            <a:prstGeom prst="bentConnector2">
              <a:avLst/>
            </a:prstGeom>
            <a:ln w="12700">
              <a:solidFill>
                <a:schemeClr val="tx1"/>
              </a:solidFill>
              <a:prstDash val="sysDot"/>
              <a:headEnd type="none"/>
            </a:ln>
          </p:spPr>
          <p:style>
            <a:lnRef idx="1">
              <a:schemeClr val="accent1"/>
            </a:lnRef>
            <a:fillRef idx="0">
              <a:schemeClr val="accent1"/>
            </a:fillRef>
            <a:effectRef idx="0">
              <a:schemeClr val="accent1"/>
            </a:effectRef>
            <a:fontRef idx="minor">
              <a:schemeClr val="tx1"/>
            </a:fontRef>
          </p:style>
        </p:cxnSp>
        <p:cxnSp>
          <p:nvCxnSpPr>
            <p:cNvPr id="3112" name="Elbow Connector 3111">
              <a:extLst>
                <a:ext uri="{FF2B5EF4-FFF2-40B4-BE49-F238E27FC236}">
                  <a16:creationId xmlns:a16="http://schemas.microsoft.com/office/drawing/2014/main" id="{561AEDFF-E151-9CB2-D441-44109AD4E020}"/>
                </a:ext>
              </a:extLst>
            </p:cNvPr>
            <p:cNvCxnSpPr>
              <a:cxnSpLocks/>
            </p:cNvCxnSpPr>
            <p:nvPr/>
          </p:nvCxnSpPr>
          <p:spPr>
            <a:xfrm rot="10800000">
              <a:off x="5109575" y="1158447"/>
              <a:ext cx="167771" cy="123220"/>
            </a:xfrm>
            <a:prstGeom prst="bentConnector3">
              <a:avLst>
                <a:gd name="adj1" fmla="val -317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0" name="Straight Connector 3119">
              <a:extLst>
                <a:ext uri="{FF2B5EF4-FFF2-40B4-BE49-F238E27FC236}">
                  <a16:creationId xmlns:a16="http://schemas.microsoft.com/office/drawing/2014/main" id="{D0151ED9-C088-C386-E04A-0EDA27F29945}"/>
                </a:ext>
              </a:extLst>
            </p:cNvPr>
            <p:cNvCxnSpPr/>
            <p:nvPr/>
          </p:nvCxnSpPr>
          <p:spPr>
            <a:xfrm>
              <a:off x="5106400" y="1155271"/>
              <a:ext cx="0" cy="2290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1" name="Straight Arrow Connector 3120">
              <a:extLst>
                <a:ext uri="{FF2B5EF4-FFF2-40B4-BE49-F238E27FC236}">
                  <a16:creationId xmlns:a16="http://schemas.microsoft.com/office/drawing/2014/main" id="{7F00E2FB-CF96-CF3C-7947-1911B614F6E5}"/>
                </a:ext>
              </a:extLst>
            </p:cNvPr>
            <p:cNvCxnSpPr>
              <a:cxnSpLocks/>
            </p:cNvCxnSpPr>
            <p:nvPr/>
          </p:nvCxnSpPr>
          <p:spPr>
            <a:xfrm>
              <a:off x="5106512" y="1379562"/>
              <a:ext cx="11647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23" name="Elbow Connector 3122">
              <a:extLst>
                <a:ext uri="{FF2B5EF4-FFF2-40B4-BE49-F238E27FC236}">
                  <a16:creationId xmlns:a16="http://schemas.microsoft.com/office/drawing/2014/main" id="{DF9EF315-81A7-CEE5-9211-0E7AD4F9D03A}"/>
                </a:ext>
              </a:extLst>
            </p:cNvPr>
            <p:cNvCxnSpPr>
              <a:cxnSpLocks/>
            </p:cNvCxnSpPr>
            <p:nvPr/>
          </p:nvCxnSpPr>
          <p:spPr>
            <a:xfrm rot="10800000">
              <a:off x="5102728" y="2264313"/>
              <a:ext cx="167771" cy="123220"/>
            </a:xfrm>
            <a:prstGeom prst="bentConnector3">
              <a:avLst>
                <a:gd name="adj1" fmla="val -317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4" name="Straight Connector 3123">
              <a:extLst>
                <a:ext uri="{FF2B5EF4-FFF2-40B4-BE49-F238E27FC236}">
                  <a16:creationId xmlns:a16="http://schemas.microsoft.com/office/drawing/2014/main" id="{92C05145-4199-DAFE-09EF-22B7293BA8F3}"/>
                </a:ext>
              </a:extLst>
            </p:cNvPr>
            <p:cNvCxnSpPr/>
            <p:nvPr/>
          </p:nvCxnSpPr>
          <p:spPr>
            <a:xfrm>
              <a:off x="5099553" y="2261137"/>
              <a:ext cx="0" cy="2290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5" name="Straight Arrow Connector 3124">
              <a:extLst>
                <a:ext uri="{FF2B5EF4-FFF2-40B4-BE49-F238E27FC236}">
                  <a16:creationId xmlns:a16="http://schemas.microsoft.com/office/drawing/2014/main" id="{5386C022-50DB-4F1C-F2A5-28C21C54052F}"/>
                </a:ext>
              </a:extLst>
            </p:cNvPr>
            <p:cNvCxnSpPr>
              <a:cxnSpLocks/>
            </p:cNvCxnSpPr>
            <p:nvPr/>
          </p:nvCxnSpPr>
          <p:spPr>
            <a:xfrm>
              <a:off x="5099665" y="2485428"/>
              <a:ext cx="11647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22" name="Straight Arrow Connector 3121">
              <a:extLst>
                <a:ext uri="{FF2B5EF4-FFF2-40B4-BE49-F238E27FC236}">
                  <a16:creationId xmlns:a16="http://schemas.microsoft.com/office/drawing/2014/main" id="{366E457C-B3E4-F5D8-698E-A3F0B9394FA5}"/>
                </a:ext>
              </a:extLst>
            </p:cNvPr>
            <p:cNvCxnSpPr>
              <a:cxnSpLocks/>
            </p:cNvCxnSpPr>
            <p:nvPr/>
          </p:nvCxnSpPr>
          <p:spPr>
            <a:xfrm>
              <a:off x="4091292" y="1987479"/>
              <a:ext cx="0" cy="162286"/>
            </a:xfrm>
            <a:prstGeom prst="straightConnector1">
              <a:avLst/>
            </a:prstGeom>
            <a:ln w="12700">
              <a:solidFill>
                <a:schemeClr val="tx1"/>
              </a:solidFill>
              <a:headEnd w="med" len="med"/>
              <a:tailEnd type="triangle"/>
            </a:ln>
          </p:spPr>
          <p:style>
            <a:lnRef idx="1">
              <a:schemeClr val="accent1"/>
            </a:lnRef>
            <a:fillRef idx="0">
              <a:schemeClr val="accent1"/>
            </a:fillRef>
            <a:effectRef idx="0">
              <a:schemeClr val="accent1"/>
            </a:effectRef>
            <a:fontRef idx="minor">
              <a:schemeClr val="tx1"/>
            </a:fontRef>
          </p:style>
        </p:cxnSp>
      </p:grpSp>
      <p:sp>
        <p:nvSpPr>
          <p:cNvPr id="4" name="Rectangle 3">
            <a:extLst>
              <a:ext uri="{FF2B5EF4-FFF2-40B4-BE49-F238E27FC236}">
                <a16:creationId xmlns:a16="http://schemas.microsoft.com/office/drawing/2014/main" id="{37A4B8A1-12AB-2DC9-926E-47628C8B9EA1}"/>
              </a:ext>
            </a:extLst>
          </p:cNvPr>
          <p:cNvSpPr/>
          <p:nvPr/>
        </p:nvSpPr>
        <p:spPr>
          <a:xfrm>
            <a:off x="2746808" y="1368707"/>
            <a:ext cx="745127" cy="528576"/>
          </a:xfrm>
          <a:prstGeom prst="rect">
            <a:avLst/>
          </a:prstGeom>
          <a:noFill/>
          <a:ln w="19050">
            <a:solidFill>
              <a:srgbClr val="379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en-US" sz="800" dirty="0">
                <a:solidFill>
                  <a:schemeClr val="tx1"/>
                </a:solidFill>
              </a:rPr>
              <a:t>Regulatory Agency</a:t>
            </a:r>
          </a:p>
        </p:txBody>
      </p:sp>
      <p:cxnSp>
        <p:nvCxnSpPr>
          <p:cNvPr id="16" name="Straight Arrow Connector 15">
            <a:extLst>
              <a:ext uri="{FF2B5EF4-FFF2-40B4-BE49-F238E27FC236}">
                <a16:creationId xmlns:a16="http://schemas.microsoft.com/office/drawing/2014/main" id="{C0780C87-954F-437B-67EC-0EE749F90181}"/>
              </a:ext>
            </a:extLst>
          </p:cNvPr>
          <p:cNvCxnSpPr>
            <a:cxnSpLocks/>
            <a:stCxn id="4" idx="3"/>
          </p:cNvCxnSpPr>
          <p:nvPr/>
        </p:nvCxnSpPr>
        <p:spPr>
          <a:xfrm>
            <a:off x="3491935" y="1632995"/>
            <a:ext cx="483949" cy="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161726FA-9CC8-7A43-5C26-76CE7CC12082}"/>
              </a:ext>
            </a:extLst>
          </p:cNvPr>
          <p:cNvGrpSpPr/>
          <p:nvPr/>
        </p:nvGrpSpPr>
        <p:grpSpPr>
          <a:xfrm>
            <a:off x="3915874" y="1583820"/>
            <a:ext cx="56513" cy="105983"/>
            <a:chOff x="3915874" y="1583820"/>
            <a:chExt cx="56513" cy="105983"/>
          </a:xfrm>
        </p:grpSpPr>
        <p:cxnSp>
          <p:nvCxnSpPr>
            <p:cNvPr id="31" name="Straight Arrow Connector 30">
              <a:extLst>
                <a:ext uri="{FF2B5EF4-FFF2-40B4-BE49-F238E27FC236}">
                  <a16:creationId xmlns:a16="http://schemas.microsoft.com/office/drawing/2014/main" id="{A096AB92-68B6-FEA1-D410-91BA1490DEBD}"/>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EF0E19B3-9FC3-1A39-99F8-82185EF5F67E}"/>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DC9B27FB-1923-A2F6-E034-72E173CBF24D}"/>
              </a:ext>
            </a:extLst>
          </p:cNvPr>
          <p:cNvGrpSpPr/>
          <p:nvPr/>
        </p:nvGrpSpPr>
        <p:grpSpPr>
          <a:xfrm>
            <a:off x="6714056" y="1580002"/>
            <a:ext cx="56513" cy="105983"/>
            <a:chOff x="3915874" y="1583820"/>
            <a:chExt cx="56513" cy="105983"/>
          </a:xfrm>
        </p:grpSpPr>
        <p:cxnSp>
          <p:nvCxnSpPr>
            <p:cNvPr id="43" name="Straight Arrow Connector 42">
              <a:extLst>
                <a:ext uri="{FF2B5EF4-FFF2-40B4-BE49-F238E27FC236}">
                  <a16:creationId xmlns:a16="http://schemas.microsoft.com/office/drawing/2014/main" id="{2B04C294-C3CC-EDE3-5EBE-88A9B5895D74}"/>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6F458708-899A-A376-8463-11917114CA93}"/>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28BEFD8B-0B1E-E450-7CCB-41C6662453D2}"/>
              </a:ext>
            </a:extLst>
          </p:cNvPr>
          <p:cNvGrpSpPr/>
          <p:nvPr/>
        </p:nvGrpSpPr>
        <p:grpSpPr>
          <a:xfrm rot="5400000">
            <a:off x="5809944" y="2406375"/>
            <a:ext cx="56513" cy="105983"/>
            <a:chOff x="3915874" y="1583820"/>
            <a:chExt cx="56513" cy="105983"/>
          </a:xfrm>
        </p:grpSpPr>
        <p:cxnSp>
          <p:nvCxnSpPr>
            <p:cNvPr id="49" name="Straight Arrow Connector 48">
              <a:extLst>
                <a:ext uri="{FF2B5EF4-FFF2-40B4-BE49-F238E27FC236}">
                  <a16:creationId xmlns:a16="http://schemas.microsoft.com/office/drawing/2014/main" id="{0FD233D1-F5F4-B143-6858-F57DDDF26322}"/>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573E02DC-C8A1-0F3D-91A5-8B2087EC747B}"/>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0B70DF3F-8221-67D8-4651-D39BB895F99B}"/>
              </a:ext>
            </a:extLst>
          </p:cNvPr>
          <p:cNvGrpSpPr/>
          <p:nvPr/>
        </p:nvGrpSpPr>
        <p:grpSpPr>
          <a:xfrm rot="16200000" flipV="1">
            <a:off x="5807209" y="1870696"/>
            <a:ext cx="56513" cy="105983"/>
            <a:chOff x="3915874" y="1583820"/>
            <a:chExt cx="56513" cy="105983"/>
          </a:xfrm>
        </p:grpSpPr>
        <p:cxnSp>
          <p:nvCxnSpPr>
            <p:cNvPr id="53" name="Straight Arrow Connector 52">
              <a:extLst>
                <a:ext uri="{FF2B5EF4-FFF2-40B4-BE49-F238E27FC236}">
                  <a16:creationId xmlns:a16="http://schemas.microsoft.com/office/drawing/2014/main" id="{959BB11B-4C86-C452-E8DC-17A7FCD511A9}"/>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EB78F5D0-879D-15CB-797B-C85BF3E048F6}"/>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5" name="Group 54">
            <a:extLst>
              <a:ext uri="{FF2B5EF4-FFF2-40B4-BE49-F238E27FC236}">
                <a16:creationId xmlns:a16="http://schemas.microsoft.com/office/drawing/2014/main" id="{DBE34DBD-2D4C-6874-965A-20C743B558A0}"/>
              </a:ext>
            </a:extLst>
          </p:cNvPr>
          <p:cNvGrpSpPr/>
          <p:nvPr/>
        </p:nvGrpSpPr>
        <p:grpSpPr>
          <a:xfrm rot="16200000" flipV="1">
            <a:off x="7112962" y="1873258"/>
            <a:ext cx="56513" cy="105983"/>
            <a:chOff x="3915874" y="1583820"/>
            <a:chExt cx="56513" cy="105983"/>
          </a:xfrm>
        </p:grpSpPr>
        <p:cxnSp>
          <p:nvCxnSpPr>
            <p:cNvPr id="57" name="Straight Arrow Connector 56">
              <a:extLst>
                <a:ext uri="{FF2B5EF4-FFF2-40B4-BE49-F238E27FC236}">
                  <a16:creationId xmlns:a16="http://schemas.microsoft.com/office/drawing/2014/main" id="{807C1FEF-370E-2CA3-17C2-BF75308EF9C1}"/>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D5A4D0A6-0550-1C70-1859-330197A9353D}"/>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95572F48-F2CC-755D-44BD-209E2721C507}"/>
              </a:ext>
            </a:extLst>
          </p:cNvPr>
          <p:cNvGrpSpPr/>
          <p:nvPr/>
        </p:nvGrpSpPr>
        <p:grpSpPr>
          <a:xfrm>
            <a:off x="7263626" y="2692425"/>
            <a:ext cx="56513" cy="105983"/>
            <a:chOff x="3915874" y="1583820"/>
            <a:chExt cx="56513" cy="105983"/>
          </a:xfrm>
        </p:grpSpPr>
        <p:cxnSp>
          <p:nvCxnSpPr>
            <p:cNvPr id="61" name="Straight Arrow Connector 60">
              <a:extLst>
                <a:ext uri="{FF2B5EF4-FFF2-40B4-BE49-F238E27FC236}">
                  <a16:creationId xmlns:a16="http://schemas.microsoft.com/office/drawing/2014/main" id="{5E456D47-3E05-ED75-91B3-C2C93E5076AC}"/>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4DDCDC22-5FDE-91B5-E271-EA9F752212FB}"/>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08786EFA-5F8F-E142-2175-A5C8779ABD93}"/>
              </a:ext>
            </a:extLst>
          </p:cNvPr>
          <p:cNvGrpSpPr/>
          <p:nvPr/>
        </p:nvGrpSpPr>
        <p:grpSpPr>
          <a:xfrm>
            <a:off x="5402253" y="2691153"/>
            <a:ext cx="56513" cy="105983"/>
            <a:chOff x="3915874" y="1583820"/>
            <a:chExt cx="56513" cy="105983"/>
          </a:xfrm>
        </p:grpSpPr>
        <p:cxnSp>
          <p:nvCxnSpPr>
            <p:cNvPr id="3072" name="Straight Arrow Connector 3071">
              <a:extLst>
                <a:ext uri="{FF2B5EF4-FFF2-40B4-BE49-F238E27FC236}">
                  <a16:creationId xmlns:a16="http://schemas.microsoft.com/office/drawing/2014/main" id="{97579411-798F-8693-35B9-CB107A354D05}"/>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73" name="Straight Arrow Connector 3072">
              <a:extLst>
                <a:ext uri="{FF2B5EF4-FFF2-40B4-BE49-F238E27FC236}">
                  <a16:creationId xmlns:a16="http://schemas.microsoft.com/office/drawing/2014/main" id="{13F81A3B-7354-946B-4F31-192F25915A6F}"/>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74" name="Group 3073">
            <a:extLst>
              <a:ext uri="{FF2B5EF4-FFF2-40B4-BE49-F238E27FC236}">
                <a16:creationId xmlns:a16="http://schemas.microsoft.com/office/drawing/2014/main" id="{8F53D54B-AC84-1A0A-EAAB-9EDC74797CBA}"/>
              </a:ext>
            </a:extLst>
          </p:cNvPr>
          <p:cNvGrpSpPr/>
          <p:nvPr/>
        </p:nvGrpSpPr>
        <p:grpSpPr>
          <a:xfrm flipH="1">
            <a:off x="4728627" y="2691153"/>
            <a:ext cx="56513" cy="105983"/>
            <a:chOff x="3915874" y="1583820"/>
            <a:chExt cx="56513" cy="105983"/>
          </a:xfrm>
        </p:grpSpPr>
        <p:cxnSp>
          <p:nvCxnSpPr>
            <p:cNvPr id="3075" name="Straight Arrow Connector 3074">
              <a:extLst>
                <a:ext uri="{FF2B5EF4-FFF2-40B4-BE49-F238E27FC236}">
                  <a16:creationId xmlns:a16="http://schemas.microsoft.com/office/drawing/2014/main" id="{C6E89088-C7FE-59F0-73AC-7950BFDC478A}"/>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76" name="Straight Arrow Connector 3075">
              <a:extLst>
                <a:ext uri="{FF2B5EF4-FFF2-40B4-BE49-F238E27FC236}">
                  <a16:creationId xmlns:a16="http://schemas.microsoft.com/office/drawing/2014/main" id="{1375F268-4F94-3C52-6E05-074E1C43301D}"/>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78" name="Group 3077">
            <a:extLst>
              <a:ext uri="{FF2B5EF4-FFF2-40B4-BE49-F238E27FC236}">
                <a16:creationId xmlns:a16="http://schemas.microsoft.com/office/drawing/2014/main" id="{87F6D88D-F23C-C810-720A-9F26A1C0E2D6}"/>
              </a:ext>
            </a:extLst>
          </p:cNvPr>
          <p:cNvGrpSpPr/>
          <p:nvPr/>
        </p:nvGrpSpPr>
        <p:grpSpPr>
          <a:xfrm>
            <a:off x="5403454" y="2870160"/>
            <a:ext cx="56513" cy="105983"/>
            <a:chOff x="3915874" y="1583820"/>
            <a:chExt cx="56513" cy="105983"/>
          </a:xfrm>
        </p:grpSpPr>
        <p:cxnSp>
          <p:nvCxnSpPr>
            <p:cNvPr id="3079" name="Straight Arrow Connector 3078">
              <a:extLst>
                <a:ext uri="{FF2B5EF4-FFF2-40B4-BE49-F238E27FC236}">
                  <a16:creationId xmlns:a16="http://schemas.microsoft.com/office/drawing/2014/main" id="{D74D3BD9-392C-9173-FE9E-8D75A60EB5F9}"/>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80" name="Straight Arrow Connector 3079">
              <a:extLst>
                <a:ext uri="{FF2B5EF4-FFF2-40B4-BE49-F238E27FC236}">
                  <a16:creationId xmlns:a16="http://schemas.microsoft.com/office/drawing/2014/main" id="{B1B6F979-062B-35ED-7874-E4000D006022}"/>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81" name="Group 3080">
            <a:extLst>
              <a:ext uri="{FF2B5EF4-FFF2-40B4-BE49-F238E27FC236}">
                <a16:creationId xmlns:a16="http://schemas.microsoft.com/office/drawing/2014/main" id="{3989F855-04E8-B026-7764-A43D227954B6}"/>
              </a:ext>
            </a:extLst>
          </p:cNvPr>
          <p:cNvGrpSpPr/>
          <p:nvPr/>
        </p:nvGrpSpPr>
        <p:grpSpPr>
          <a:xfrm rot="5400000">
            <a:off x="3960229" y="3431710"/>
            <a:ext cx="56513" cy="105983"/>
            <a:chOff x="3915874" y="1583820"/>
            <a:chExt cx="56513" cy="105983"/>
          </a:xfrm>
        </p:grpSpPr>
        <p:cxnSp>
          <p:nvCxnSpPr>
            <p:cNvPr id="3082" name="Straight Arrow Connector 3081">
              <a:extLst>
                <a:ext uri="{FF2B5EF4-FFF2-40B4-BE49-F238E27FC236}">
                  <a16:creationId xmlns:a16="http://schemas.microsoft.com/office/drawing/2014/main" id="{73D4A1D0-7C97-AB81-0853-590B7B0CF0CF}"/>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83" name="Straight Arrow Connector 3082">
              <a:extLst>
                <a:ext uri="{FF2B5EF4-FFF2-40B4-BE49-F238E27FC236}">
                  <a16:creationId xmlns:a16="http://schemas.microsoft.com/office/drawing/2014/main" id="{0AFBCA7F-EFA0-7C93-88A9-3C47ECC691AC}"/>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84" name="Group 3083">
            <a:extLst>
              <a:ext uri="{FF2B5EF4-FFF2-40B4-BE49-F238E27FC236}">
                <a16:creationId xmlns:a16="http://schemas.microsoft.com/office/drawing/2014/main" id="{15636E1F-1251-1FE3-1A6F-70135E6C31EB}"/>
              </a:ext>
            </a:extLst>
          </p:cNvPr>
          <p:cNvGrpSpPr/>
          <p:nvPr/>
        </p:nvGrpSpPr>
        <p:grpSpPr>
          <a:xfrm rot="5400000">
            <a:off x="5813504" y="3538380"/>
            <a:ext cx="56513" cy="105983"/>
            <a:chOff x="3915874" y="1583820"/>
            <a:chExt cx="56513" cy="105983"/>
          </a:xfrm>
        </p:grpSpPr>
        <p:cxnSp>
          <p:nvCxnSpPr>
            <p:cNvPr id="3086" name="Straight Arrow Connector 3085">
              <a:extLst>
                <a:ext uri="{FF2B5EF4-FFF2-40B4-BE49-F238E27FC236}">
                  <a16:creationId xmlns:a16="http://schemas.microsoft.com/office/drawing/2014/main" id="{987AF568-97EF-13C4-D66A-9D30F751A133}"/>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87" name="Straight Arrow Connector 3086">
              <a:extLst>
                <a:ext uri="{FF2B5EF4-FFF2-40B4-BE49-F238E27FC236}">
                  <a16:creationId xmlns:a16="http://schemas.microsoft.com/office/drawing/2014/main" id="{8CC13A87-21D4-6CBD-E273-09E6F5F8FC8F}"/>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88" name="Group 3087">
            <a:extLst>
              <a:ext uri="{FF2B5EF4-FFF2-40B4-BE49-F238E27FC236}">
                <a16:creationId xmlns:a16="http://schemas.microsoft.com/office/drawing/2014/main" id="{9192F06E-778B-DF7F-3AB3-8F868AEE11A7}"/>
              </a:ext>
            </a:extLst>
          </p:cNvPr>
          <p:cNvGrpSpPr/>
          <p:nvPr/>
        </p:nvGrpSpPr>
        <p:grpSpPr>
          <a:xfrm flipH="1">
            <a:off x="6217508" y="4049470"/>
            <a:ext cx="56513" cy="105983"/>
            <a:chOff x="3915874" y="1583820"/>
            <a:chExt cx="56513" cy="105983"/>
          </a:xfrm>
        </p:grpSpPr>
        <p:cxnSp>
          <p:nvCxnSpPr>
            <p:cNvPr id="3089" name="Straight Arrow Connector 3088">
              <a:extLst>
                <a:ext uri="{FF2B5EF4-FFF2-40B4-BE49-F238E27FC236}">
                  <a16:creationId xmlns:a16="http://schemas.microsoft.com/office/drawing/2014/main" id="{6161264A-6080-D3B6-BAEA-2F1AD313093F}"/>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90" name="Straight Arrow Connector 3089">
              <a:extLst>
                <a:ext uri="{FF2B5EF4-FFF2-40B4-BE49-F238E27FC236}">
                  <a16:creationId xmlns:a16="http://schemas.microsoft.com/office/drawing/2014/main" id="{B185BF81-C354-B09C-4526-3C0B4BB99A72}"/>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95" name="Group 3094">
            <a:extLst>
              <a:ext uri="{FF2B5EF4-FFF2-40B4-BE49-F238E27FC236}">
                <a16:creationId xmlns:a16="http://schemas.microsoft.com/office/drawing/2014/main" id="{A861F2F0-8490-6F53-2128-8B19637E0B36}"/>
              </a:ext>
            </a:extLst>
          </p:cNvPr>
          <p:cNvGrpSpPr/>
          <p:nvPr/>
        </p:nvGrpSpPr>
        <p:grpSpPr>
          <a:xfrm rot="5400000">
            <a:off x="6460922" y="4920345"/>
            <a:ext cx="56513" cy="105983"/>
            <a:chOff x="3915874" y="1583820"/>
            <a:chExt cx="56513" cy="105983"/>
          </a:xfrm>
        </p:grpSpPr>
        <p:cxnSp>
          <p:nvCxnSpPr>
            <p:cNvPr id="3096" name="Straight Arrow Connector 3095">
              <a:extLst>
                <a:ext uri="{FF2B5EF4-FFF2-40B4-BE49-F238E27FC236}">
                  <a16:creationId xmlns:a16="http://schemas.microsoft.com/office/drawing/2014/main" id="{CC625943-2DA6-FC8B-345B-B497106DCE10}"/>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97" name="Straight Arrow Connector 3096">
              <a:extLst>
                <a:ext uri="{FF2B5EF4-FFF2-40B4-BE49-F238E27FC236}">
                  <a16:creationId xmlns:a16="http://schemas.microsoft.com/office/drawing/2014/main" id="{B47B6CC4-EF0B-C7ED-80A0-3FE9E78D0F89}"/>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098" name="Group 3097">
            <a:extLst>
              <a:ext uri="{FF2B5EF4-FFF2-40B4-BE49-F238E27FC236}">
                <a16:creationId xmlns:a16="http://schemas.microsoft.com/office/drawing/2014/main" id="{83DD8DDC-58D0-7854-3336-2EDDF73E06F7}"/>
              </a:ext>
            </a:extLst>
          </p:cNvPr>
          <p:cNvGrpSpPr/>
          <p:nvPr/>
        </p:nvGrpSpPr>
        <p:grpSpPr>
          <a:xfrm rot="5400000">
            <a:off x="5061535" y="4921863"/>
            <a:ext cx="56513" cy="105983"/>
            <a:chOff x="3915874" y="1583820"/>
            <a:chExt cx="56513" cy="105983"/>
          </a:xfrm>
        </p:grpSpPr>
        <p:cxnSp>
          <p:nvCxnSpPr>
            <p:cNvPr id="3099" name="Straight Arrow Connector 3098">
              <a:extLst>
                <a:ext uri="{FF2B5EF4-FFF2-40B4-BE49-F238E27FC236}">
                  <a16:creationId xmlns:a16="http://schemas.microsoft.com/office/drawing/2014/main" id="{BF434352-E856-4C45-B13F-735B3E75E679}"/>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01" name="Straight Arrow Connector 3100">
              <a:extLst>
                <a:ext uri="{FF2B5EF4-FFF2-40B4-BE49-F238E27FC236}">
                  <a16:creationId xmlns:a16="http://schemas.microsoft.com/office/drawing/2014/main" id="{42966C2C-4118-DB70-8069-0DE77D5FB45C}"/>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3102" name="TextBox 3101">
            <a:extLst>
              <a:ext uri="{FF2B5EF4-FFF2-40B4-BE49-F238E27FC236}">
                <a16:creationId xmlns:a16="http://schemas.microsoft.com/office/drawing/2014/main" id="{C1C93630-6F33-B254-8023-FA7957142059}"/>
              </a:ext>
            </a:extLst>
          </p:cNvPr>
          <p:cNvSpPr txBox="1"/>
          <p:nvPr/>
        </p:nvSpPr>
        <p:spPr>
          <a:xfrm>
            <a:off x="6822831" y="4652387"/>
            <a:ext cx="0" cy="0"/>
          </a:xfrm>
          <a:prstGeom prst="rect">
            <a:avLst/>
          </a:prstGeom>
          <a:noFill/>
        </p:spPr>
        <p:txBody>
          <a:bodyPr wrap="none" rtlCol="0">
            <a:noAutofit/>
          </a:bodyPr>
          <a:lstStyle/>
          <a:p>
            <a:pPr algn="l">
              <a:spcBef>
                <a:spcPts val="300"/>
              </a:spcBef>
            </a:pPr>
            <a:endParaRPr lang="en-US" sz="1600" dirty="0"/>
          </a:p>
        </p:txBody>
      </p:sp>
      <p:grpSp>
        <p:nvGrpSpPr>
          <p:cNvPr id="3104" name="Group 3103">
            <a:extLst>
              <a:ext uri="{FF2B5EF4-FFF2-40B4-BE49-F238E27FC236}">
                <a16:creationId xmlns:a16="http://schemas.microsoft.com/office/drawing/2014/main" id="{CB0119B4-4F50-52E8-0A3E-7D1E3A5E0527}"/>
              </a:ext>
            </a:extLst>
          </p:cNvPr>
          <p:cNvGrpSpPr/>
          <p:nvPr/>
        </p:nvGrpSpPr>
        <p:grpSpPr>
          <a:xfrm rot="5400000">
            <a:off x="7572249" y="4921864"/>
            <a:ext cx="56513" cy="105983"/>
            <a:chOff x="3915874" y="1583820"/>
            <a:chExt cx="56513" cy="105983"/>
          </a:xfrm>
        </p:grpSpPr>
        <p:cxnSp>
          <p:nvCxnSpPr>
            <p:cNvPr id="3105" name="Straight Arrow Connector 3104">
              <a:extLst>
                <a:ext uri="{FF2B5EF4-FFF2-40B4-BE49-F238E27FC236}">
                  <a16:creationId xmlns:a16="http://schemas.microsoft.com/office/drawing/2014/main" id="{9A8BA236-95EB-52FA-D427-9D28CA77E211}"/>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06" name="Straight Arrow Connector 3105">
              <a:extLst>
                <a:ext uri="{FF2B5EF4-FFF2-40B4-BE49-F238E27FC236}">
                  <a16:creationId xmlns:a16="http://schemas.microsoft.com/office/drawing/2014/main" id="{785CD53A-1CB8-B2E2-7F4D-0A99B9DF50D8}"/>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107" name="Group 3106">
            <a:extLst>
              <a:ext uri="{FF2B5EF4-FFF2-40B4-BE49-F238E27FC236}">
                <a16:creationId xmlns:a16="http://schemas.microsoft.com/office/drawing/2014/main" id="{91ECF2C4-ADBD-0CC5-C53F-C8DB167D30D4}"/>
              </a:ext>
            </a:extLst>
          </p:cNvPr>
          <p:cNvGrpSpPr/>
          <p:nvPr/>
        </p:nvGrpSpPr>
        <p:grpSpPr>
          <a:xfrm rot="5400000">
            <a:off x="3948446" y="4919994"/>
            <a:ext cx="56513" cy="105983"/>
            <a:chOff x="3915874" y="1583820"/>
            <a:chExt cx="56513" cy="105983"/>
          </a:xfrm>
        </p:grpSpPr>
        <p:cxnSp>
          <p:nvCxnSpPr>
            <p:cNvPr id="3108" name="Straight Arrow Connector 3107">
              <a:extLst>
                <a:ext uri="{FF2B5EF4-FFF2-40B4-BE49-F238E27FC236}">
                  <a16:creationId xmlns:a16="http://schemas.microsoft.com/office/drawing/2014/main" id="{CE7330FB-79DE-3C12-21A4-5BE112B60D6E}"/>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09" name="Straight Arrow Connector 3108">
              <a:extLst>
                <a:ext uri="{FF2B5EF4-FFF2-40B4-BE49-F238E27FC236}">
                  <a16:creationId xmlns:a16="http://schemas.microsoft.com/office/drawing/2014/main" id="{FF1734A5-414D-F808-F21B-31368EB711E3}"/>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110" name="Group 3109">
            <a:extLst>
              <a:ext uri="{FF2B5EF4-FFF2-40B4-BE49-F238E27FC236}">
                <a16:creationId xmlns:a16="http://schemas.microsoft.com/office/drawing/2014/main" id="{F77279D2-3D2E-9330-6947-528C76AE110F}"/>
              </a:ext>
            </a:extLst>
          </p:cNvPr>
          <p:cNvGrpSpPr/>
          <p:nvPr/>
        </p:nvGrpSpPr>
        <p:grpSpPr>
          <a:xfrm rot="16200000" flipV="1">
            <a:off x="5065288" y="5516873"/>
            <a:ext cx="56513" cy="105983"/>
            <a:chOff x="3915874" y="1583820"/>
            <a:chExt cx="56513" cy="105983"/>
          </a:xfrm>
        </p:grpSpPr>
        <p:cxnSp>
          <p:nvCxnSpPr>
            <p:cNvPr id="3111" name="Straight Arrow Connector 3110">
              <a:extLst>
                <a:ext uri="{FF2B5EF4-FFF2-40B4-BE49-F238E27FC236}">
                  <a16:creationId xmlns:a16="http://schemas.microsoft.com/office/drawing/2014/main" id="{BDFA0FCC-272F-3BA6-87EF-CA0FF47E25A3}"/>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13" name="Straight Arrow Connector 3112">
              <a:extLst>
                <a:ext uri="{FF2B5EF4-FFF2-40B4-BE49-F238E27FC236}">
                  <a16:creationId xmlns:a16="http://schemas.microsoft.com/office/drawing/2014/main" id="{854CAD88-C62E-4EB6-1858-8960BBF912B5}"/>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114" name="Group 3113">
            <a:extLst>
              <a:ext uri="{FF2B5EF4-FFF2-40B4-BE49-F238E27FC236}">
                <a16:creationId xmlns:a16="http://schemas.microsoft.com/office/drawing/2014/main" id="{AB1BC5F5-4F99-5ED2-DB35-DA6BEAEA2F7F}"/>
              </a:ext>
            </a:extLst>
          </p:cNvPr>
          <p:cNvGrpSpPr/>
          <p:nvPr/>
        </p:nvGrpSpPr>
        <p:grpSpPr>
          <a:xfrm rot="16200000" flipV="1">
            <a:off x="6459620" y="5513530"/>
            <a:ext cx="56513" cy="105983"/>
            <a:chOff x="3915874" y="1583820"/>
            <a:chExt cx="56513" cy="105983"/>
          </a:xfrm>
        </p:grpSpPr>
        <p:cxnSp>
          <p:nvCxnSpPr>
            <p:cNvPr id="3115" name="Straight Arrow Connector 3114">
              <a:extLst>
                <a:ext uri="{FF2B5EF4-FFF2-40B4-BE49-F238E27FC236}">
                  <a16:creationId xmlns:a16="http://schemas.microsoft.com/office/drawing/2014/main" id="{467688BE-4499-155F-A517-02CD566F03AB}"/>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16" name="Straight Arrow Connector 3115">
              <a:extLst>
                <a:ext uri="{FF2B5EF4-FFF2-40B4-BE49-F238E27FC236}">
                  <a16:creationId xmlns:a16="http://schemas.microsoft.com/office/drawing/2014/main" id="{8335976D-D846-49A2-AAE0-8D3CC7E7861C}"/>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3117" name="Group 3116">
            <a:extLst>
              <a:ext uri="{FF2B5EF4-FFF2-40B4-BE49-F238E27FC236}">
                <a16:creationId xmlns:a16="http://schemas.microsoft.com/office/drawing/2014/main" id="{BCBDB2AA-8441-C2F1-510B-587F7C80D462}"/>
              </a:ext>
            </a:extLst>
          </p:cNvPr>
          <p:cNvGrpSpPr/>
          <p:nvPr/>
        </p:nvGrpSpPr>
        <p:grpSpPr>
          <a:xfrm rot="5400000">
            <a:off x="4314766" y="2399050"/>
            <a:ext cx="56513" cy="105983"/>
            <a:chOff x="3915874" y="1583820"/>
            <a:chExt cx="56513" cy="105983"/>
          </a:xfrm>
        </p:grpSpPr>
        <p:cxnSp>
          <p:nvCxnSpPr>
            <p:cNvPr id="3118" name="Straight Arrow Connector 3117">
              <a:extLst>
                <a:ext uri="{FF2B5EF4-FFF2-40B4-BE49-F238E27FC236}">
                  <a16:creationId xmlns:a16="http://schemas.microsoft.com/office/drawing/2014/main" id="{376B6771-5E25-1524-4FA3-6270BFFFB66F}"/>
                </a:ext>
              </a:extLst>
            </p:cNvPr>
            <p:cNvCxnSpPr>
              <a:cxnSpLocks/>
            </p:cNvCxnSpPr>
            <p:nvPr/>
          </p:nvCxnSpPr>
          <p:spPr>
            <a:xfrm>
              <a:off x="3920668" y="1638083"/>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19" name="Straight Arrow Connector 3118">
              <a:extLst>
                <a:ext uri="{FF2B5EF4-FFF2-40B4-BE49-F238E27FC236}">
                  <a16:creationId xmlns:a16="http://schemas.microsoft.com/office/drawing/2014/main" id="{0E26F770-8039-737E-9FC8-70FA403EE031}"/>
                </a:ext>
              </a:extLst>
            </p:cNvPr>
            <p:cNvCxnSpPr>
              <a:cxnSpLocks/>
            </p:cNvCxnSpPr>
            <p:nvPr/>
          </p:nvCxnSpPr>
          <p:spPr>
            <a:xfrm flipV="1">
              <a:off x="3915874" y="1583820"/>
              <a:ext cx="51719" cy="5172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75156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solidFill>
                  <a:schemeClr val="tx1">
                    <a:lumMod val="50000"/>
                  </a:schemeClr>
                </a:solidFill>
                <a:ea typeface="+mj-lt"/>
                <a:cs typeface="+mj-lt"/>
              </a:rPr>
              <a:t>What is an agency?</a:t>
            </a:r>
            <a:endParaRPr lang="en-US" dirty="0"/>
          </a:p>
        </p:txBody>
      </p:sp>
      <p:sp>
        <p:nvSpPr>
          <p:cNvPr id="3" name="TextBox 2">
            <a:extLst>
              <a:ext uri="{FF2B5EF4-FFF2-40B4-BE49-F238E27FC236}">
                <a16:creationId xmlns:a16="http://schemas.microsoft.com/office/drawing/2014/main" id="{AF0E886B-B45B-52B5-5F0D-B7D249E9EB0B}"/>
              </a:ext>
            </a:extLst>
          </p:cNvPr>
          <p:cNvSpPr txBox="1"/>
          <p:nvPr/>
        </p:nvSpPr>
        <p:spPr>
          <a:xfrm>
            <a:off x="510803" y="858898"/>
            <a:ext cx="1153280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600" dirty="0">
                <a:solidFill>
                  <a:srgbClr val="000000"/>
                </a:solidFill>
              </a:rPr>
              <a:t>A</a:t>
            </a:r>
            <a:r>
              <a:rPr lang="en-US" sz="1600" b="0" i="0" dirty="0">
                <a:solidFill>
                  <a:srgbClr val="000000"/>
                </a:solidFill>
                <a:effectLst/>
              </a:rPr>
              <a:t> Regulatory Agency is an independent agency responsible for exercising laws or standards or guidelines in a specific field or activity or business operations.</a:t>
            </a:r>
          </a:p>
        </p:txBody>
      </p:sp>
      <p:pic>
        <p:nvPicPr>
          <p:cNvPr id="4" name="Picture 3">
            <a:extLst>
              <a:ext uri="{FF2B5EF4-FFF2-40B4-BE49-F238E27FC236}">
                <a16:creationId xmlns:a16="http://schemas.microsoft.com/office/drawing/2014/main" id="{4799F482-F4CF-CF35-4A7C-B3D51A9061B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69451" y="1531457"/>
            <a:ext cx="7268511" cy="4585058"/>
          </a:xfrm>
          <a:prstGeom prst="rect">
            <a:avLst/>
          </a:prstGeom>
          <a:ln w="6350">
            <a:solidFill>
              <a:schemeClr val="tx1"/>
            </a:solidFill>
          </a:ln>
        </p:spPr>
      </p:pic>
      <p:sp>
        <p:nvSpPr>
          <p:cNvPr id="7" name="TextBox 6">
            <a:extLst>
              <a:ext uri="{FF2B5EF4-FFF2-40B4-BE49-F238E27FC236}">
                <a16:creationId xmlns:a16="http://schemas.microsoft.com/office/drawing/2014/main" id="{D1C5AF78-AA0E-31E8-EECD-A44441693CFC}"/>
              </a:ext>
            </a:extLst>
          </p:cNvPr>
          <p:cNvSpPr txBox="1"/>
          <p:nvPr/>
        </p:nvSpPr>
        <p:spPr>
          <a:xfrm>
            <a:off x="510803" y="1808050"/>
            <a:ext cx="3423523" cy="3785652"/>
          </a:xfrm>
          <a:prstGeom prst="rect">
            <a:avLst/>
          </a:prstGeom>
          <a:noFill/>
        </p:spPr>
        <p:txBody>
          <a:bodyPr wrap="square">
            <a:spAutoFit/>
          </a:bodyPr>
          <a:lstStyle/>
          <a:p>
            <a:pPr algn="l"/>
            <a:r>
              <a:rPr lang="en-US" sz="1600" b="0" i="0" dirty="0">
                <a:solidFill>
                  <a:srgbClr val="000000"/>
                </a:solidFill>
                <a:effectLst/>
              </a:rPr>
              <a:t>The Regulatory Agency Library establishes a centralized library of agencies for identifying relevant regulatory authorities that are responsible for overseeing specific industries or sectors within each jurisdiction.</a:t>
            </a:r>
          </a:p>
          <a:p>
            <a:pPr algn="l"/>
            <a:endParaRPr lang="en-US" sz="1600" dirty="0">
              <a:solidFill>
                <a:srgbClr val="000000"/>
              </a:solidFill>
            </a:endParaRPr>
          </a:p>
          <a:p>
            <a:pPr algn="l"/>
            <a:r>
              <a:rPr lang="en-US" sz="1600" b="0" i="0" dirty="0">
                <a:solidFill>
                  <a:srgbClr val="000000"/>
                </a:solidFill>
                <a:effectLst/>
              </a:rPr>
              <a:t>The centralized library consolidates all regulatory communications via emails and implements notification rules for data privacy or security breaches for </a:t>
            </a:r>
            <a:r>
              <a:rPr lang="en-US" sz="1600" dirty="0">
                <a:solidFill>
                  <a:srgbClr val="000000"/>
                </a:solidFill>
              </a:rPr>
              <a:t>any</a:t>
            </a:r>
            <a:r>
              <a:rPr lang="en-US" sz="1600" b="0" i="0" dirty="0">
                <a:solidFill>
                  <a:srgbClr val="000000"/>
                </a:solidFill>
                <a:effectLst/>
              </a:rPr>
              <a:t> reported compliance cases.</a:t>
            </a:r>
          </a:p>
        </p:txBody>
      </p:sp>
    </p:spTree>
    <p:extLst>
      <p:ext uri="{BB962C8B-B14F-4D97-AF65-F5344CB8AC3E}">
        <p14:creationId xmlns:p14="http://schemas.microsoft.com/office/powerpoint/2010/main" val="37541148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solidFill>
                  <a:schemeClr val="tx1">
                    <a:lumMod val="50000"/>
                  </a:schemeClr>
                </a:solidFill>
                <a:ea typeface="+mj-lt"/>
                <a:cs typeface="+mj-lt"/>
              </a:rPr>
              <a:t>What is an authority document?</a:t>
            </a:r>
            <a:endParaRPr lang="en-US" dirty="0"/>
          </a:p>
        </p:txBody>
      </p:sp>
      <p:sp>
        <p:nvSpPr>
          <p:cNvPr id="3" name="TextBox 2">
            <a:extLst>
              <a:ext uri="{FF2B5EF4-FFF2-40B4-BE49-F238E27FC236}">
                <a16:creationId xmlns:a16="http://schemas.microsoft.com/office/drawing/2014/main" id="{AF0E886B-B45B-52B5-5F0D-B7D249E9EB0B}"/>
              </a:ext>
            </a:extLst>
          </p:cNvPr>
          <p:cNvSpPr txBox="1"/>
          <p:nvPr/>
        </p:nvSpPr>
        <p:spPr>
          <a:xfrm>
            <a:off x="510803" y="858898"/>
            <a:ext cx="1156241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300"/>
              </a:spcBef>
            </a:pPr>
            <a:r>
              <a:rPr lang="en-US" sz="1600" dirty="0"/>
              <a:t>Authority documents are the statutes, frameworks, standards, and best practices that an organization chooses or are required for compliance with regulations.  Authority documents are the top of the compliance hierarchy in ServiceNow.</a:t>
            </a:r>
          </a:p>
        </p:txBody>
      </p:sp>
      <p:pic>
        <p:nvPicPr>
          <p:cNvPr id="5" name="Picture 4">
            <a:extLst>
              <a:ext uri="{FF2B5EF4-FFF2-40B4-BE49-F238E27FC236}">
                <a16:creationId xmlns:a16="http://schemas.microsoft.com/office/drawing/2014/main" id="{4E636151-FBCB-36D0-ADE4-602A52628E73}"/>
              </a:ext>
            </a:extLst>
          </p:cNvPr>
          <p:cNvPicPr>
            <a:picLocks noChangeAspect="1"/>
          </p:cNvPicPr>
          <p:nvPr/>
        </p:nvPicPr>
        <p:blipFill>
          <a:blip r:embed="rId3"/>
          <a:stretch>
            <a:fillRect/>
          </a:stretch>
        </p:blipFill>
        <p:spPr>
          <a:xfrm>
            <a:off x="950359" y="1841323"/>
            <a:ext cx="10288105" cy="4273014"/>
          </a:xfrm>
          <a:prstGeom prst="rect">
            <a:avLst/>
          </a:prstGeom>
          <a:ln w="6350">
            <a:solidFill>
              <a:schemeClr val="tx1"/>
            </a:solidFill>
          </a:ln>
        </p:spPr>
      </p:pic>
    </p:spTree>
    <p:extLst>
      <p:ext uri="{BB962C8B-B14F-4D97-AF65-F5344CB8AC3E}">
        <p14:creationId xmlns:p14="http://schemas.microsoft.com/office/powerpoint/2010/main" val="19556475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Authority document</a:t>
            </a:r>
            <a:endParaRPr lang="en-US" dirty="0"/>
          </a:p>
        </p:txBody>
      </p:sp>
      <p:sp>
        <p:nvSpPr>
          <p:cNvPr id="3" name="Content Placeholder 1">
            <a:extLst>
              <a:ext uri="{FF2B5EF4-FFF2-40B4-BE49-F238E27FC236}">
                <a16:creationId xmlns:a16="http://schemas.microsoft.com/office/drawing/2014/main" id="{7D382A04-16C4-7A76-213F-D654F032809E}"/>
              </a:ext>
            </a:extLst>
          </p:cNvPr>
          <p:cNvSpPr>
            <a:spLocks noGrp="1"/>
          </p:cNvSpPr>
          <p:nvPr/>
        </p:nvSpPr>
        <p:spPr bwMode="gray">
          <a:xfrm>
            <a:off x="452330" y="1037209"/>
            <a:ext cx="5383398" cy="4597347"/>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48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432"/>
              </a:spcBef>
              <a:buClr>
                <a:schemeClr val="tx1"/>
              </a:buClr>
              <a:buFont typeface="Arial"/>
              <a:buChar char="–"/>
              <a:defRPr sz="1799"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384"/>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336"/>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336"/>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7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7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7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799" kern="1200">
                <a:solidFill>
                  <a:schemeClr val="tx1"/>
                </a:solidFill>
                <a:latin typeface="+mn-lt"/>
                <a:ea typeface="+mn-ea"/>
                <a:cs typeface="+mn-cs"/>
              </a:defRPr>
            </a:lvl9pPr>
          </a:lstStyle>
          <a:p>
            <a:r>
              <a:rPr lang="en-US" sz="1600" dirty="0"/>
              <a:t>Name</a:t>
            </a:r>
          </a:p>
          <a:p>
            <a:r>
              <a:rPr lang="en-US" sz="1600" dirty="0"/>
              <a:t>Common Name</a:t>
            </a:r>
          </a:p>
          <a:p>
            <a:r>
              <a:rPr lang="en-US" sz="1600" dirty="0"/>
              <a:t>Source</a:t>
            </a:r>
          </a:p>
          <a:p>
            <a:r>
              <a:rPr lang="en-US" sz="1600" dirty="0"/>
              <a:t>Category</a:t>
            </a:r>
          </a:p>
          <a:p>
            <a:r>
              <a:rPr lang="en-US" sz="1600" dirty="0"/>
              <a:t>Version</a:t>
            </a:r>
          </a:p>
          <a:p>
            <a:r>
              <a:rPr lang="en-US" sz="1600" dirty="0"/>
              <a:t>Valid from</a:t>
            </a:r>
          </a:p>
          <a:p>
            <a:r>
              <a:rPr lang="en-US" sz="1600" dirty="0"/>
              <a:t>Valid to</a:t>
            </a:r>
          </a:p>
          <a:p>
            <a:r>
              <a:rPr lang="en-US" sz="1600" dirty="0"/>
              <a:t>Description</a:t>
            </a:r>
          </a:p>
          <a:p>
            <a:r>
              <a:rPr lang="en-US" sz="1600" dirty="0"/>
              <a:t>URL</a:t>
            </a:r>
          </a:p>
          <a:p>
            <a:r>
              <a:rPr lang="en-US" sz="1600" dirty="0"/>
              <a:t>Compliance score (%)</a:t>
            </a:r>
          </a:p>
          <a:p>
            <a:endParaRPr lang="en-US" sz="1600" dirty="0"/>
          </a:p>
          <a:p>
            <a:endParaRPr lang="en-US" sz="1600" dirty="0"/>
          </a:p>
        </p:txBody>
      </p:sp>
      <p:sp>
        <p:nvSpPr>
          <p:cNvPr id="4" name="Content Placeholder 2">
            <a:extLst>
              <a:ext uri="{FF2B5EF4-FFF2-40B4-BE49-F238E27FC236}">
                <a16:creationId xmlns:a16="http://schemas.microsoft.com/office/drawing/2014/main" id="{16B0E9B6-D55C-01FE-1E71-3FA584F94102}"/>
              </a:ext>
            </a:extLst>
          </p:cNvPr>
          <p:cNvSpPr>
            <a:spLocks noGrp="1"/>
          </p:cNvSpPr>
          <p:nvPr/>
        </p:nvSpPr>
        <p:spPr bwMode="gray">
          <a:xfrm>
            <a:off x="6080302" y="1047600"/>
            <a:ext cx="5383398" cy="4597347"/>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48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432"/>
              </a:spcBef>
              <a:buClr>
                <a:schemeClr val="tx1"/>
              </a:buClr>
              <a:buFont typeface="Arial"/>
              <a:buChar char="–"/>
              <a:defRPr sz="1799"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384"/>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336"/>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336"/>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7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7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7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799" kern="1200">
                <a:solidFill>
                  <a:schemeClr val="tx1"/>
                </a:solidFill>
                <a:latin typeface="+mn-lt"/>
                <a:ea typeface="+mn-ea"/>
                <a:cs typeface="+mn-cs"/>
              </a:defRPr>
            </a:lvl9pPr>
          </a:lstStyle>
          <a:p>
            <a:r>
              <a:rPr lang="en-US" sz="1600" dirty="0"/>
              <a:t>Type</a:t>
            </a:r>
          </a:p>
          <a:p>
            <a:pPr lvl="1"/>
            <a:r>
              <a:rPr lang="en-US" sz="1600" dirty="0"/>
              <a:t>Audit guideline</a:t>
            </a:r>
          </a:p>
          <a:p>
            <a:pPr lvl="1"/>
            <a:r>
              <a:rPr lang="en-US" sz="1600" dirty="0"/>
              <a:t>Best practice</a:t>
            </a:r>
          </a:p>
          <a:p>
            <a:pPr lvl="1"/>
            <a:r>
              <a:rPr lang="en-US" sz="1600" dirty="0"/>
              <a:t>Bill or act</a:t>
            </a:r>
          </a:p>
          <a:p>
            <a:pPr lvl="1"/>
            <a:r>
              <a:rPr lang="en-US" sz="1600" dirty="0"/>
              <a:t>Contractual Obligation</a:t>
            </a:r>
          </a:p>
          <a:p>
            <a:pPr lvl="1"/>
            <a:r>
              <a:rPr lang="en-US" sz="1600" dirty="0"/>
              <a:t>International or National Standard</a:t>
            </a:r>
          </a:p>
          <a:p>
            <a:pPr lvl="1"/>
            <a:r>
              <a:rPr lang="en-US" sz="1600" dirty="0"/>
              <a:t>Not set</a:t>
            </a:r>
          </a:p>
          <a:p>
            <a:pPr lvl="1"/>
            <a:r>
              <a:rPr lang="en-US" sz="1600" dirty="0"/>
              <a:t>Organization directive</a:t>
            </a:r>
          </a:p>
          <a:p>
            <a:pPr lvl="1"/>
            <a:r>
              <a:rPr lang="en-US" sz="1600" dirty="0"/>
              <a:t>Regulation or Statute</a:t>
            </a:r>
          </a:p>
          <a:p>
            <a:pPr lvl="1"/>
            <a:r>
              <a:rPr lang="en-US" sz="1600" dirty="0"/>
              <a:t>Safe Harbor</a:t>
            </a:r>
          </a:p>
          <a:p>
            <a:pPr lvl="1"/>
            <a:r>
              <a:rPr lang="en-US" sz="1600" dirty="0"/>
              <a:t>Self- Regulatory Body Requirement</a:t>
            </a:r>
          </a:p>
          <a:p>
            <a:pPr lvl="1"/>
            <a:r>
              <a:rPr lang="en-US" sz="1600" dirty="0"/>
              <a:t>Vendor Documentation</a:t>
            </a:r>
          </a:p>
          <a:p>
            <a:endParaRPr lang="en-US" sz="1600" dirty="0"/>
          </a:p>
        </p:txBody>
      </p:sp>
    </p:spTree>
    <p:extLst>
      <p:ext uri="{BB962C8B-B14F-4D97-AF65-F5344CB8AC3E}">
        <p14:creationId xmlns:p14="http://schemas.microsoft.com/office/powerpoint/2010/main" val="6241609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What is a citation?</a:t>
            </a:r>
            <a:endParaRPr lang="en-US" dirty="0"/>
          </a:p>
        </p:txBody>
      </p:sp>
      <p:sp>
        <p:nvSpPr>
          <p:cNvPr id="3" name="TextBox 2">
            <a:extLst>
              <a:ext uri="{FF2B5EF4-FFF2-40B4-BE49-F238E27FC236}">
                <a16:creationId xmlns:a16="http://schemas.microsoft.com/office/drawing/2014/main" id="{04991C8B-AAD6-63E4-C611-9F4C0ECD04F4}"/>
              </a:ext>
            </a:extLst>
          </p:cNvPr>
          <p:cNvSpPr txBox="1"/>
          <p:nvPr/>
        </p:nvSpPr>
        <p:spPr>
          <a:xfrm>
            <a:off x="459642" y="878145"/>
            <a:ext cx="1148961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300"/>
              </a:spcBef>
            </a:pPr>
            <a:r>
              <a:rPr lang="en-US" sz="1600" dirty="0"/>
              <a:t>Citation records are the specific requirements cited by an authority document, which connects the authority document to its' applicable controls.</a:t>
            </a:r>
          </a:p>
        </p:txBody>
      </p:sp>
      <p:pic>
        <p:nvPicPr>
          <p:cNvPr id="5" name="Picture 4">
            <a:extLst>
              <a:ext uri="{FF2B5EF4-FFF2-40B4-BE49-F238E27FC236}">
                <a16:creationId xmlns:a16="http://schemas.microsoft.com/office/drawing/2014/main" id="{28D342CF-5FDC-293C-AA2C-622FEBB5FAE0}"/>
              </a:ext>
            </a:extLst>
          </p:cNvPr>
          <p:cNvPicPr>
            <a:picLocks noChangeAspect="1"/>
          </p:cNvPicPr>
          <p:nvPr/>
        </p:nvPicPr>
        <p:blipFill>
          <a:blip r:embed="rId3"/>
          <a:stretch>
            <a:fillRect/>
          </a:stretch>
        </p:blipFill>
        <p:spPr>
          <a:xfrm>
            <a:off x="590763" y="1616075"/>
            <a:ext cx="11007297" cy="4551713"/>
          </a:xfrm>
          <a:prstGeom prst="rect">
            <a:avLst/>
          </a:prstGeom>
          <a:ln w="6350">
            <a:solidFill>
              <a:schemeClr val="tx1"/>
            </a:solidFill>
          </a:ln>
        </p:spPr>
      </p:pic>
    </p:spTree>
    <p:extLst>
      <p:ext uri="{BB962C8B-B14F-4D97-AF65-F5344CB8AC3E}">
        <p14:creationId xmlns:p14="http://schemas.microsoft.com/office/powerpoint/2010/main" val="25058965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t>Citation fields</a:t>
            </a:r>
          </a:p>
        </p:txBody>
      </p:sp>
      <p:sp>
        <p:nvSpPr>
          <p:cNvPr id="3" name="Content Placeholder 1">
            <a:extLst>
              <a:ext uri="{FF2B5EF4-FFF2-40B4-BE49-F238E27FC236}">
                <a16:creationId xmlns:a16="http://schemas.microsoft.com/office/drawing/2014/main" id="{E303D71E-ECCF-F46B-3FA7-F1B50362D8C6}"/>
              </a:ext>
            </a:extLst>
          </p:cNvPr>
          <p:cNvSpPr>
            <a:spLocks noGrp="1"/>
          </p:cNvSpPr>
          <p:nvPr/>
        </p:nvSpPr>
        <p:spPr bwMode="gray">
          <a:xfrm>
            <a:off x="449251" y="1032793"/>
            <a:ext cx="5383398" cy="4597347"/>
          </a:xfrm>
          <a:prstGeom prst="rect">
            <a:avLst/>
          </a:prstGeom>
          <a:noFill/>
        </p:spPr>
        <p:txBody>
          <a:bodyPr vert="horz" lIns="91440" tIns="45720" rIns="91440" bIns="45720" rtlCol="0">
            <a:noAutofit/>
          </a:bodyPr>
          <a:lstStyle>
            <a:lvl1pPr marL="228509" indent="-228509" algn="l" defTabSz="457017" rtl="0" eaLnBrk="1" latinLnBrk="0" hangingPunct="1">
              <a:lnSpc>
                <a:spcPct val="90000"/>
              </a:lnSpc>
              <a:spcBef>
                <a:spcPts val="48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432"/>
              </a:spcBef>
              <a:buClr>
                <a:schemeClr val="tx1"/>
              </a:buClr>
              <a:buFont typeface="Arial"/>
              <a:buChar char="–"/>
              <a:defRPr sz="1799"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384"/>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336"/>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336"/>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7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7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7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799" kern="1200">
                <a:solidFill>
                  <a:schemeClr val="tx1"/>
                </a:solidFill>
                <a:latin typeface="+mn-lt"/>
                <a:ea typeface="+mn-ea"/>
                <a:cs typeface="+mn-cs"/>
              </a:defRPr>
            </a:lvl9pPr>
          </a:lstStyle>
          <a:p>
            <a:r>
              <a:rPr lang="en-US" sz="1600" dirty="0"/>
              <a:t>Name</a:t>
            </a:r>
          </a:p>
          <a:p>
            <a:r>
              <a:rPr lang="en-US" sz="1600" dirty="0"/>
              <a:t>Reference</a:t>
            </a:r>
          </a:p>
          <a:p>
            <a:r>
              <a:rPr lang="en-US" sz="1600" dirty="0"/>
              <a:t>Source</a:t>
            </a:r>
          </a:p>
          <a:p>
            <a:r>
              <a:rPr lang="en-US" sz="1600" dirty="0"/>
              <a:t>Source ID</a:t>
            </a:r>
          </a:p>
          <a:p>
            <a:r>
              <a:rPr lang="en-US" sz="1600" dirty="0"/>
              <a:t>Parent</a:t>
            </a:r>
          </a:p>
          <a:p>
            <a:r>
              <a:rPr lang="en-US" sz="1600" dirty="0"/>
              <a:t>Description</a:t>
            </a:r>
          </a:p>
          <a:p>
            <a:r>
              <a:rPr lang="en-US" sz="1600" dirty="0"/>
              <a:t>Compliance score (%)</a:t>
            </a:r>
          </a:p>
          <a:p>
            <a:endParaRPr lang="en-US" sz="1600" dirty="0"/>
          </a:p>
        </p:txBody>
      </p:sp>
      <p:sp>
        <p:nvSpPr>
          <p:cNvPr id="4" name="Content Placeholder 3">
            <a:extLst>
              <a:ext uri="{FF2B5EF4-FFF2-40B4-BE49-F238E27FC236}">
                <a16:creationId xmlns:a16="http://schemas.microsoft.com/office/drawing/2014/main" id="{3A8FFC47-B34D-E17B-F22A-97AFE1EFA90C}"/>
              </a:ext>
            </a:extLst>
          </p:cNvPr>
          <p:cNvSpPr>
            <a:spLocks noGrp="1"/>
          </p:cNvSpPr>
          <p:nvPr/>
        </p:nvSpPr>
        <p:spPr bwMode="gray">
          <a:xfrm>
            <a:off x="4903963" y="1032792"/>
            <a:ext cx="5747398" cy="4597347"/>
          </a:xfrm>
          <a:prstGeom prst="rect">
            <a:avLst/>
          </a:prstGeom>
          <a:noFill/>
        </p:spPr>
        <p:txBody>
          <a:bodyPr vert="horz" lIns="91440" tIns="45720" rIns="91440" bIns="45720" rtlCol="0" anchor="t">
            <a:noAutofit/>
          </a:bodyPr>
          <a:lstStyle>
            <a:lvl1pPr marL="228509" indent="-228509" algn="l" defTabSz="457017" rtl="0" eaLnBrk="1" latinLnBrk="0" hangingPunct="1">
              <a:lnSpc>
                <a:spcPct val="90000"/>
              </a:lnSpc>
              <a:spcBef>
                <a:spcPts val="48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432"/>
              </a:spcBef>
              <a:buClr>
                <a:schemeClr val="tx1"/>
              </a:buClr>
              <a:buFont typeface="Arial"/>
              <a:buChar char="–"/>
              <a:defRPr sz="1799"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384"/>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336"/>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336"/>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7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7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7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799" kern="1200">
                <a:solidFill>
                  <a:schemeClr val="tx1"/>
                </a:solidFill>
                <a:latin typeface="+mn-lt"/>
                <a:ea typeface="+mn-ea"/>
                <a:cs typeface="+mn-cs"/>
              </a:defRPr>
            </a:lvl9pPr>
          </a:lstStyle>
          <a:p>
            <a:pPr marL="227965" indent="-227965"/>
            <a:r>
              <a:rPr lang="en-US" sz="1600" dirty="0"/>
              <a:t>Type</a:t>
            </a:r>
          </a:p>
          <a:p>
            <a:pPr marL="456565" lvl="1" indent="-224790"/>
            <a:r>
              <a:rPr lang="en-US" sz="1600" dirty="0"/>
              <a:t>Control objective</a:t>
            </a:r>
          </a:p>
          <a:p>
            <a:pPr marL="456565" lvl="1" indent="-224790"/>
            <a:r>
              <a:rPr lang="en-US" sz="1600" dirty="0"/>
              <a:t>Control</a:t>
            </a:r>
          </a:p>
          <a:p>
            <a:pPr marL="456565" lvl="1" indent="-224790"/>
            <a:r>
              <a:rPr lang="en-US" sz="1600" dirty="0"/>
              <a:t>Supporting information</a:t>
            </a:r>
          </a:p>
          <a:p>
            <a:pPr marL="456565" lvl="1" indent="-224790"/>
            <a:r>
              <a:rPr lang="en-US" sz="1600" dirty="0"/>
              <a:t>Process</a:t>
            </a:r>
          </a:p>
          <a:p>
            <a:pPr marL="456565" lvl="1" indent="-224790"/>
            <a:r>
              <a:rPr lang="en-US" sz="1600" dirty="0"/>
              <a:t>Core topic</a:t>
            </a:r>
          </a:p>
          <a:p>
            <a:pPr marL="227965" indent="-227965"/>
            <a:r>
              <a:rPr lang="en-US" sz="1600" dirty="0"/>
              <a:t>Authority document</a:t>
            </a:r>
          </a:p>
          <a:p>
            <a:pPr marL="227965" indent="-227965"/>
            <a:endParaRPr lang="en-US" sz="1600" dirty="0"/>
          </a:p>
        </p:txBody>
      </p:sp>
    </p:spTree>
    <p:extLst>
      <p:ext uri="{BB962C8B-B14F-4D97-AF65-F5344CB8AC3E}">
        <p14:creationId xmlns:p14="http://schemas.microsoft.com/office/powerpoint/2010/main" val="30275693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Adding your Logo</a:t>
            </a:r>
          </a:p>
        </p:txBody>
      </p:sp>
      <p:sp>
        <p:nvSpPr>
          <p:cNvPr id="6" name="Content Placeholder 5">
            <a:extLst>
              <a:ext uri="{FF2B5EF4-FFF2-40B4-BE49-F238E27FC236}">
                <a16:creationId xmlns:a16="http://schemas.microsoft.com/office/drawing/2014/main" id="{D695EB61-86D1-8D4D-BFFE-8023C1743062}"/>
              </a:ext>
            </a:extLst>
          </p:cNvPr>
          <p:cNvSpPr>
            <a:spLocks noGrp="1"/>
          </p:cNvSpPr>
          <p:nvPr>
            <p:ph idx="1"/>
          </p:nvPr>
        </p:nvSpPr>
        <p:spPr>
          <a:xfrm>
            <a:off x="448055" y="1345359"/>
            <a:ext cx="7495795" cy="4823665"/>
          </a:xfrm>
        </p:spPr>
        <p:txBody>
          <a:bodyPr/>
          <a:lstStyle/>
          <a:p>
            <a:pPr marL="0" indent="0">
              <a:buNone/>
            </a:pPr>
            <a:r>
              <a:rPr lang="en-GB" b="1" dirty="0"/>
              <a:t>To provide credibility to ServiceNow documents, the ServiceNow and your logo should be visible, but not domineering.</a:t>
            </a:r>
          </a:p>
          <a:p>
            <a:pPr marL="0" indent="0">
              <a:buNone/>
            </a:pPr>
            <a:r>
              <a:rPr lang="en-GB" b="1" dirty="0"/>
              <a:t>Click </a:t>
            </a:r>
            <a:r>
              <a:rPr lang="en-GB" b="1" dirty="0">
                <a:solidFill>
                  <a:schemeClr val="bg1"/>
                </a:solidFill>
              </a:rPr>
              <a:t>View &gt; Slide Master &gt; Slide &gt; Select Page 1</a:t>
            </a:r>
          </a:p>
          <a:p>
            <a:pPr marL="0" indent="0">
              <a:buNone/>
            </a:pPr>
            <a:r>
              <a:rPr lang="en-GB" b="1" i="1" dirty="0"/>
              <a:t>What to do:</a:t>
            </a:r>
            <a:endParaRPr lang="en-GB" b="1" dirty="0"/>
          </a:p>
          <a:p>
            <a:r>
              <a:rPr lang="en-GB" dirty="0"/>
              <a:t>Download logos from the Brand Center site.</a:t>
            </a:r>
          </a:p>
          <a:p>
            <a:r>
              <a:rPr lang="en-GB" dirty="0"/>
              <a:t>Scale logos to an exact height of 0.45cm. </a:t>
            </a:r>
          </a:p>
          <a:p>
            <a:r>
              <a:rPr lang="en-GB" dirty="0"/>
              <a:t>Place your logos after the ServiceNow logo, divided by a grey bar.</a:t>
            </a:r>
          </a:p>
          <a:p>
            <a:r>
              <a:rPr lang="en-GB" dirty="0"/>
              <a:t>The same rule should be applied when more than one partner logo is required.</a:t>
            </a:r>
          </a:p>
          <a:p>
            <a:pPr marL="0" indent="0">
              <a:buNone/>
            </a:pPr>
            <a:r>
              <a:rPr lang="en-GB" b="1" i="1" dirty="0"/>
              <a:t>What not to do</a:t>
            </a:r>
            <a:r>
              <a:rPr lang="en-GB" i="1" dirty="0"/>
              <a:t>:</a:t>
            </a:r>
            <a:endParaRPr lang="en-GB" dirty="0"/>
          </a:p>
          <a:p>
            <a:r>
              <a:rPr lang="en-GB" dirty="0"/>
              <a:t>Do not scale logos beyond 0.45cm height </a:t>
            </a:r>
          </a:p>
          <a:p>
            <a:r>
              <a:rPr lang="en-GB" dirty="0"/>
              <a:t>Do not stack ServiceNow and Partner logos</a:t>
            </a:r>
          </a:p>
          <a:p>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grpSp>
        <p:nvGrpSpPr>
          <p:cNvPr id="11" name="Group 10">
            <a:extLst>
              <a:ext uri="{FF2B5EF4-FFF2-40B4-BE49-F238E27FC236}">
                <a16:creationId xmlns:a16="http://schemas.microsoft.com/office/drawing/2014/main" id="{2F15FA14-B77B-4476-8AE6-F7D26EFE7F88}"/>
              </a:ext>
            </a:extLst>
          </p:cNvPr>
          <p:cNvGrpSpPr/>
          <p:nvPr/>
        </p:nvGrpSpPr>
        <p:grpSpPr>
          <a:xfrm>
            <a:off x="7805516" y="1345359"/>
            <a:ext cx="3841612" cy="3760041"/>
            <a:chOff x="7305532" y="1635300"/>
            <a:chExt cx="4492029" cy="4396647"/>
          </a:xfrm>
        </p:grpSpPr>
        <p:pic>
          <p:nvPicPr>
            <p:cNvPr id="12" name="Picture 11">
              <a:extLst>
                <a:ext uri="{FF2B5EF4-FFF2-40B4-BE49-F238E27FC236}">
                  <a16:creationId xmlns:a16="http://schemas.microsoft.com/office/drawing/2014/main" id="{ADDF6614-FB87-4D70-92E2-81D8C2C8B6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5532" y="1635300"/>
              <a:ext cx="4492029" cy="1243281"/>
            </a:xfrm>
            <a:prstGeom prst="rect">
              <a:avLst/>
            </a:prstGeom>
          </p:spPr>
        </p:pic>
        <p:pic>
          <p:nvPicPr>
            <p:cNvPr id="13" name="Picture 12">
              <a:extLst>
                <a:ext uri="{FF2B5EF4-FFF2-40B4-BE49-F238E27FC236}">
                  <a16:creationId xmlns:a16="http://schemas.microsoft.com/office/drawing/2014/main" id="{CCCB1A35-12D4-437F-B2D7-1874089187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5532" y="2985314"/>
              <a:ext cx="2210878" cy="1243281"/>
            </a:xfrm>
            <a:prstGeom prst="rect">
              <a:avLst/>
            </a:prstGeom>
          </p:spPr>
        </p:pic>
        <p:pic>
          <p:nvPicPr>
            <p:cNvPr id="14" name="Picture 13">
              <a:extLst>
                <a:ext uri="{FF2B5EF4-FFF2-40B4-BE49-F238E27FC236}">
                  <a16:creationId xmlns:a16="http://schemas.microsoft.com/office/drawing/2014/main" id="{F47643C9-7784-4CC5-82B3-76FFBAA958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86683" y="4788666"/>
              <a:ext cx="2210878" cy="1243281"/>
            </a:xfrm>
            <a:prstGeom prst="rect">
              <a:avLst/>
            </a:prstGeom>
          </p:spPr>
        </p:pic>
        <p:pic>
          <p:nvPicPr>
            <p:cNvPr id="15" name="Picture 14">
              <a:extLst>
                <a:ext uri="{FF2B5EF4-FFF2-40B4-BE49-F238E27FC236}">
                  <a16:creationId xmlns:a16="http://schemas.microsoft.com/office/drawing/2014/main" id="{F7CC27C7-185D-4D8E-A2EE-C100980822E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05532" y="4788666"/>
              <a:ext cx="2205473" cy="1243281"/>
            </a:xfrm>
            <a:prstGeom prst="rect">
              <a:avLst/>
            </a:prstGeom>
          </p:spPr>
        </p:pic>
      </p:grpSp>
    </p:spTree>
    <p:extLst>
      <p:ext uri="{BB962C8B-B14F-4D97-AF65-F5344CB8AC3E}">
        <p14:creationId xmlns:p14="http://schemas.microsoft.com/office/powerpoint/2010/main" val="28928085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objectives</a:t>
            </a:r>
            <a:br>
              <a:rPr lang="en-US" dirty="0"/>
            </a:br>
            <a:br>
              <a:rPr lang="en-US" sz="3200" dirty="0">
                <a:effectLst/>
                <a:latin typeface="Calibri" panose="020F0502020204030204" pitchFamily="34" charset="0"/>
              </a:rPr>
            </a:br>
            <a:endParaRPr lang="en-US" dirty="0"/>
          </a:p>
        </p:txBody>
      </p:sp>
      <p:sp>
        <p:nvSpPr>
          <p:cNvPr id="5" name="TextBox 4">
            <a:extLst>
              <a:ext uri="{FF2B5EF4-FFF2-40B4-BE49-F238E27FC236}">
                <a16:creationId xmlns:a16="http://schemas.microsoft.com/office/drawing/2014/main" id="{533F9C62-D548-B920-8874-06364CBFF7FF}"/>
              </a:ext>
            </a:extLst>
          </p:cNvPr>
          <p:cNvSpPr txBox="1"/>
          <p:nvPr/>
        </p:nvSpPr>
        <p:spPr>
          <a:xfrm>
            <a:off x="449251" y="936560"/>
            <a:ext cx="11448582" cy="830997"/>
          </a:xfrm>
          <a:prstGeom prst="rect">
            <a:avLst/>
          </a:prstGeom>
          <a:noFill/>
        </p:spPr>
        <p:txBody>
          <a:bodyPr wrap="square">
            <a:spAutoFit/>
          </a:bodyPr>
          <a:lstStyle/>
          <a:p>
            <a:r>
              <a:rPr lang="en-US" sz="1600" dirty="0">
                <a:effectLst/>
                <a:latin typeface="Century Gothic" panose="020B0502020202020204" pitchFamily="34" charset="0"/>
              </a:rPr>
              <a:t>A control objective is an objective, direction, or standard that acts as guidance for company interactions and operations. Control objectives can be categorized, classified, and related to other GRC components, such as policies and risk statements.</a:t>
            </a:r>
            <a:endParaRPr lang="en-US" sz="1600" dirty="0"/>
          </a:p>
        </p:txBody>
      </p:sp>
      <p:pic>
        <p:nvPicPr>
          <p:cNvPr id="4" name="Picture 3">
            <a:extLst>
              <a:ext uri="{FF2B5EF4-FFF2-40B4-BE49-F238E27FC236}">
                <a16:creationId xmlns:a16="http://schemas.microsoft.com/office/drawing/2014/main" id="{8D949070-EB2A-A232-3159-4A0760E16B5C}"/>
              </a:ext>
            </a:extLst>
          </p:cNvPr>
          <p:cNvPicPr>
            <a:picLocks noChangeAspect="1"/>
          </p:cNvPicPr>
          <p:nvPr/>
        </p:nvPicPr>
        <p:blipFill>
          <a:blip r:embed="rId3"/>
          <a:stretch>
            <a:fillRect/>
          </a:stretch>
        </p:blipFill>
        <p:spPr>
          <a:xfrm>
            <a:off x="1027415" y="2006063"/>
            <a:ext cx="9918236" cy="4117202"/>
          </a:xfrm>
          <a:prstGeom prst="rect">
            <a:avLst/>
          </a:prstGeom>
          <a:ln w="6350">
            <a:solidFill>
              <a:schemeClr val="tx1"/>
            </a:solidFill>
          </a:ln>
        </p:spPr>
      </p:pic>
    </p:spTree>
    <p:extLst>
      <p:ext uri="{BB962C8B-B14F-4D97-AF65-F5344CB8AC3E}">
        <p14:creationId xmlns:p14="http://schemas.microsoft.com/office/powerpoint/2010/main" val="7697855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objective fields</a:t>
            </a:r>
          </a:p>
        </p:txBody>
      </p:sp>
      <p:sp>
        <p:nvSpPr>
          <p:cNvPr id="3" name="Content Placeholder 2"/>
          <p:cNvSpPr>
            <a:spLocks noGrp="1"/>
          </p:cNvSpPr>
          <p:nvPr>
            <p:ph sz="half" idx="1"/>
          </p:nvPr>
        </p:nvSpPr>
        <p:spPr>
          <a:xfrm>
            <a:off x="449251" y="1055942"/>
            <a:ext cx="5383398" cy="4597347"/>
          </a:xfrm>
        </p:spPr>
        <p:txBody>
          <a:bodyPr/>
          <a:lstStyle/>
          <a:p>
            <a:r>
              <a:rPr lang="en-US" sz="1600" dirty="0"/>
              <a:t>Name</a:t>
            </a:r>
          </a:p>
          <a:p>
            <a:r>
              <a:rPr lang="en-US" sz="1600" dirty="0"/>
              <a:t>Source</a:t>
            </a:r>
          </a:p>
          <a:p>
            <a:r>
              <a:rPr lang="en-US" sz="1600" dirty="0"/>
              <a:t>Source ID</a:t>
            </a:r>
          </a:p>
          <a:p>
            <a:r>
              <a:rPr lang="en-US" sz="1600" dirty="0"/>
              <a:t>Reference</a:t>
            </a:r>
          </a:p>
          <a:p>
            <a:r>
              <a:rPr lang="en-US" sz="1600" dirty="0"/>
              <a:t>Policy</a:t>
            </a:r>
          </a:p>
          <a:p>
            <a:r>
              <a:rPr lang="en-US" sz="1600" dirty="0"/>
              <a:t>Parent</a:t>
            </a:r>
          </a:p>
          <a:p>
            <a:r>
              <a:rPr lang="en-US" sz="1600" dirty="0"/>
              <a:t>Compliance Score (%)</a:t>
            </a:r>
          </a:p>
        </p:txBody>
      </p:sp>
      <p:sp>
        <p:nvSpPr>
          <p:cNvPr id="4" name="Content Placeholder 3"/>
          <p:cNvSpPr>
            <a:spLocks noGrp="1"/>
          </p:cNvSpPr>
          <p:nvPr>
            <p:ph sz="half" idx="2"/>
          </p:nvPr>
        </p:nvSpPr>
        <p:spPr>
          <a:xfrm>
            <a:off x="6139564" y="1054557"/>
            <a:ext cx="5383398" cy="4597347"/>
          </a:xfrm>
        </p:spPr>
        <p:txBody>
          <a:bodyPr/>
          <a:lstStyle/>
          <a:p>
            <a:r>
              <a:rPr lang="en-US" sz="1600" dirty="0"/>
              <a:t>Description</a:t>
            </a:r>
          </a:p>
          <a:p>
            <a:r>
              <a:rPr lang="en-US" sz="1600" dirty="0"/>
              <a:t>Supplemental Guidance</a:t>
            </a:r>
          </a:p>
          <a:p>
            <a:r>
              <a:rPr lang="en-US" sz="1600" dirty="0"/>
              <a:t>Attestation</a:t>
            </a:r>
          </a:p>
          <a:p>
            <a:r>
              <a:rPr lang="en-US" sz="1600" dirty="0"/>
              <a:t>Classification</a:t>
            </a:r>
          </a:p>
          <a:p>
            <a:pPr lvl="1"/>
            <a:r>
              <a:rPr lang="en-US" sz="1600" dirty="0"/>
              <a:t>Preventative</a:t>
            </a:r>
          </a:p>
          <a:p>
            <a:pPr lvl="1"/>
            <a:r>
              <a:rPr lang="en-US" sz="1600" dirty="0"/>
              <a:t>Corrective</a:t>
            </a:r>
          </a:p>
          <a:p>
            <a:pPr lvl="1"/>
            <a:r>
              <a:rPr lang="en-US" sz="1600" dirty="0"/>
              <a:t>Detective</a:t>
            </a:r>
          </a:p>
          <a:p>
            <a:pPr lvl="1"/>
            <a:r>
              <a:rPr lang="en-US" sz="1600" dirty="0"/>
              <a:t>IT Impact Zone</a:t>
            </a:r>
          </a:p>
          <a:p>
            <a:endParaRPr lang="en-US" sz="1600" dirty="0"/>
          </a:p>
        </p:txBody>
      </p:sp>
    </p:spTree>
    <p:extLst>
      <p:ext uri="{BB962C8B-B14F-4D97-AF65-F5344CB8AC3E}">
        <p14:creationId xmlns:p14="http://schemas.microsoft.com/office/powerpoint/2010/main" val="3897471228"/>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a:xfrm>
            <a:off x="6233088" y="998800"/>
            <a:ext cx="5383398" cy="4597347"/>
          </a:xfrm>
        </p:spPr>
        <p:txBody>
          <a:bodyPr/>
          <a:lstStyle/>
          <a:p>
            <a:r>
              <a:rPr lang="en-US" sz="1600" dirty="0"/>
              <a:t>Investigate</a:t>
            </a:r>
          </a:p>
          <a:p>
            <a:r>
              <a:rPr lang="en-US" sz="1600" dirty="0"/>
              <a:t>IT Impact Zone</a:t>
            </a:r>
          </a:p>
          <a:p>
            <a:r>
              <a:rPr lang="en-US" sz="1600" dirty="0"/>
              <a:t>Log Management</a:t>
            </a:r>
          </a:p>
          <a:p>
            <a:r>
              <a:rPr lang="en-US" sz="1600" dirty="0"/>
              <a:t>Maintenance</a:t>
            </a:r>
          </a:p>
          <a:p>
            <a:r>
              <a:rPr lang="en-US" sz="1600" dirty="0"/>
              <a:t>Monitor and Evaluate Occurrences</a:t>
            </a:r>
          </a:p>
          <a:p>
            <a:r>
              <a:rPr lang="en-US" sz="1600" dirty="0"/>
              <a:t>Physical and Environmental Protection</a:t>
            </a:r>
          </a:p>
          <a:p>
            <a:r>
              <a:rPr lang="en-US" sz="1600" dirty="0"/>
              <a:t>Process or Activity</a:t>
            </a:r>
          </a:p>
          <a:p>
            <a:r>
              <a:rPr lang="en-US" sz="1600" dirty="0"/>
              <a:t>Records Management</a:t>
            </a:r>
          </a:p>
          <a:p>
            <a:r>
              <a:rPr lang="en-US" sz="1600" dirty="0"/>
              <a:t>Systems Continuity</a:t>
            </a:r>
          </a:p>
          <a:p>
            <a:r>
              <a:rPr lang="en-US" sz="1600" dirty="0"/>
              <a:t>Systems Design, Build, and Implementation</a:t>
            </a:r>
          </a:p>
          <a:p>
            <a:r>
              <a:rPr lang="en-US" sz="1600" dirty="0"/>
              <a:t>Technical Security</a:t>
            </a:r>
          </a:p>
          <a:p>
            <a:r>
              <a:rPr lang="en-US" sz="1600" dirty="0"/>
              <a:t>Testing</a:t>
            </a:r>
          </a:p>
          <a:p>
            <a:r>
              <a:rPr lang="en-US" sz="1600" dirty="0"/>
              <a:t>Training</a:t>
            </a:r>
          </a:p>
          <a:p>
            <a:endParaRPr lang="en-US" sz="1600" dirty="0"/>
          </a:p>
        </p:txBody>
      </p:sp>
      <p:sp>
        <p:nvSpPr>
          <p:cNvPr id="2" name="Title 1"/>
          <p:cNvSpPr>
            <a:spLocks noGrp="1"/>
          </p:cNvSpPr>
          <p:nvPr>
            <p:ph type="title"/>
          </p:nvPr>
        </p:nvSpPr>
        <p:spPr/>
        <p:txBody>
          <a:bodyPr/>
          <a:lstStyle/>
          <a:p>
            <a:r>
              <a:rPr lang="en-US" dirty="0"/>
              <a:t>Control objectives - Type</a:t>
            </a:r>
          </a:p>
        </p:txBody>
      </p:sp>
      <p:sp>
        <p:nvSpPr>
          <p:cNvPr id="7" name="Content Placeholder 6"/>
          <p:cNvSpPr>
            <a:spLocks noGrp="1"/>
          </p:cNvSpPr>
          <p:nvPr>
            <p:ph sz="half" idx="1"/>
          </p:nvPr>
        </p:nvSpPr>
        <p:spPr>
          <a:xfrm>
            <a:off x="449251" y="998800"/>
            <a:ext cx="5383398" cy="4597347"/>
          </a:xfrm>
        </p:spPr>
        <p:txBody>
          <a:bodyPr/>
          <a:lstStyle/>
          <a:p>
            <a:r>
              <a:rPr lang="en-US" sz="1600" dirty="0"/>
              <a:t>Acquisition/Sale of Assets or Services</a:t>
            </a:r>
          </a:p>
          <a:p>
            <a:r>
              <a:rPr lang="en-US" sz="1600" dirty="0"/>
              <a:t>Actionable Reports or Measurements</a:t>
            </a:r>
          </a:p>
          <a:p>
            <a:r>
              <a:rPr lang="en-US" sz="1600" dirty="0"/>
              <a:t>Audits and Risk Management</a:t>
            </a:r>
          </a:p>
          <a:p>
            <a:r>
              <a:rPr lang="en-US" sz="1600" dirty="0"/>
              <a:t>Behavior</a:t>
            </a:r>
          </a:p>
          <a:p>
            <a:r>
              <a:rPr lang="en-US" sz="1600" dirty="0"/>
              <a:t>Business Processes</a:t>
            </a:r>
          </a:p>
          <a:p>
            <a:r>
              <a:rPr lang="en-US" sz="1600" dirty="0"/>
              <a:t>Communicate</a:t>
            </a:r>
          </a:p>
          <a:p>
            <a:r>
              <a:rPr lang="en-US" sz="1600" dirty="0"/>
              <a:t>Configuration</a:t>
            </a:r>
          </a:p>
          <a:p>
            <a:r>
              <a:rPr lang="en-US" sz="1600" dirty="0"/>
              <a:t>Data and Information Management</a:t>
            </a:r>
          </a:p>
          <a:p>
            <a:r>
              <a:rPr lang="en-US" sz="1600" dirty="0"/>
              <a:t>Duplicate</a:t>
            </a:r>
          </a:p>
          <a:p>
            <a:r>
              <a:rPr lang="en-US" sz="1600" dirty="0"/>
              <a:t>Establish Roles</a:t>
            </a:r>
          </a:p>
          <a:p>
            <a:r>
              <a:rPr lang="en-US" sz="1600" dirty="0"/>
              <a:t>Establish/Maintain Documentation</a:t>
            </a:r>
          </a:p>
          <a:p>
            <a:r>
              <a:rPr lang="en-US" sz="1600" dirty="0"/>
              <a:t>Human Resources Management</a:t>
            </a:r>
          </a:p>
          <a:p>
            <a:endParaRPr lang="en-US" sz="1600" dirty="0"/>
          </a:p>
        </p:txBody>
      </p:sp>
    </p:spTree>
    <p:extLst>
      <p:ext uri="{BB962C8B-B14F-4D97-AF65-F5344CB8AC3E}">
        <p14:creationId xmlns:p14="http://schemas.microsoft.com/office/powerpoint/2010/main" val="860742857"/>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a:xfrm>
            <a:off x="6233088" y="1029033"/>
            <a:ext cx="5383398" cy="4597347"/>
          </a:xfrm>
        </p:spPr>
        <p:txBody>
          <a:bodyPr/>
          <a:lstStyle/>
          <a:p>
            <a:r>
              <a:rPr lang="en-US" sz="1600" dirty="0"/>
              <a:t>Records management</a:t>
            </a:r>
          </a:p>
          <a:p>
            <a:r>
              <a:rPr lang="en-US" sz="1600" dirty="0"/>
              <a:t>System hardening through configuration management</a:t>
            </a:r>
          </a:p>
          <a:p>
            <a:r>
              <a:rPr lang="en-US" sz="1600" dirty="0"/>
              <a:t>Systems continuity</a:t>
            </a:r>
          </a:p>
          <a:p>
            <a:r>
              <a:rPr lang="en-US" sz="1600" dirty="0"/>
              <a:t>Systems design, build, and implementation</a:t>
            </a:r>
          </a:p>
          <a:p>
            <a:r>
              <a:rPr lang="en-US" sz="1600" dirty="0"/>
              <a:t>Technical security</a:t>
            </a:r>
          </a:p>
          <a:p>
            <a:r>
              <a:rPr lang="en-US" sz="1600" dirty="0"/>
              <a:t>Third party and supply chain oversight</a:t>
            </a:r>
          </a:p>
          <a:p>
            <a:r>
              <a:rPr lang="en-US" sz="1600" dirty="0"/>
              <a:t>Root</a:t>
            </a:r>
          </a:p>
          <a:p>
            <a:r>
              <a:rPr lang="en-US" sz="1600" dirty="0"/>
              <a:t>Deprecated</a:t>
            </a:r>
          </a:p>
          <a:p>
            <a:endParaRPr lang="en-US" sz="1600" dirty="0"/>
          </a:p>
        </p:txBody>
      </p:sp>
      <p:sp>
        <p:nvSpPr>
          <p:cNvPr id="2" name="Title 1"/>
          <p:cNvSpPr>
            <a:spLocks noGrp="1"/>
          </p:cNvSpPr>
          <p:nvPr>
            <p:ph type="title"/>
          </p:nvPr>
        </p:nvSpPr>
        <p:spPr/>
        <p:txBody>
          <a:bodyPr/>
          <a:lstStyle/>
          <a:p>
            <a:r>
              <a:rPr lang="en-US" dirty="0"/>
              <a:t>Control objectives - Category</a:t>
            </a:r>
          </a:p>
        </p:txBody>
      </p:sp>
      <p:sp>
        <p:nvSpPr>
          <p:cNvPr id="7" name="Content Placeholder 6"/>
          <p:cNvSpPr>
            <a:spLocks noGrp="1"/>
          </p:cNvSpPr>
          <p:nvPr>
            <p:ph sz="half" idx="1"/>
          </p:nvPr>
        </p:nvSpPr>
        <p:spPr>
          <a:xfrm>
            <a:off x="449251" y="1029033"/>
            <a:ext cx="5383398" cy="4597347"/>
          </a:xfrm>
        </p:spPr>
        <p:txBody>
          <a:bodyPr/>
          <a:lstStyle/>
          <a:p>
            <a:r>
              <a:rPr lang="en-US" sz="1600" dirty="0"/>
              <a:t>Acquisition or sale of facilities, technology and services</a:t>
            </a:r>
          </a:p>
          <a:p>
            <a:r>
              <a:rPr lang="en-US" sz="1600" dirty="0"/>
              <a:t>Audits and Risk Management</a:t>
            </a:r>
          </a:p>
          <a:p>
            <a:r>
              <a:rPr lang="en-US" sz="1600" dirty="0"/>
              <a:t>Compliance and Governance Manual of Style</a:t>
            </a:r>
          </a:p>
          <a:p>
            <a:r>
              <a:rPr lang="en-US" sz="1600" dirty="0"/>
              <a:t>Human Resources management</a:t>
            </a:r>
          </a:p>
          <a:p>
            <a:r>
              <a:rPr lang="en-US" sz="1600" dirty="0"/>
              <a:t>Leadership and high-level objectives</a:t>
            </a:r>
          </a:p>
          <a:p>
            <a:r>
              <a:rPr lang="en-US" sz="1600" dirty="0"/>
              <a:t>Operational management</a:t>
            </a:r>
          </a:p>
          <a:p>
            <a:r>
              <a:rPr lang="en-US" sz="1600" dirty="0"/>
              <a:t>Physical and environmental protection</a:t>
            </a:r>
          </a:p>
          <a:p>
            <a:r>
              <a:rPr lang="en-US" sz="1600" dirty="0"/>
              <a:t>Privacy protection for information and data</a:t>
            </a:r>
          </a:p>
        </p:txBody>
      </p:sp>
    </p:spTree>
    <p:extLst>
      <p:ext uri="{BB962C8B-B14F-4D97-AF65-F5344CB8AC3E}">
        <p14:creationId xmlns:p14="http://schemas.microsoft.com/office/powerpoint/2010/main" val="2257294673"/>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B34D7-7673-060F-2AE2-14FF59D4A775}"/>
              </a:ext>
            </a:extLst>
          </p:cNvPr>
          <p:cNvSpPr>
            <a:spLocks noGrp="1"/>
          </p:cNvSpPr>
          <p:nvPr>
            <p:ph type="title"/>
          </p:nvPr>
        </p:nvSpPr>
        <p:spPr/>
        <p:txBody>
          <a:bodyPr/>
          <a:lstStyle/>
          <a:p>
            <a:r>
              <a:rPr lang="en-GB" dirty="0"/>
              <a:t>Relationship Summary</a:t>
            </a:r>
            <a:br>
              <a:rPr lang="en-GB" dirty="0"/>
            </a:br>
            <a:r>
              <a:rPr lang="en-GB" sz="1800" b="0" dirty="0"/>
              <a:t>Agency - Authority Document – Citation – Control Objective</a:t>
            </a:r>
            <a:endParaRPr lang="en-US" b="0" dirty="0"/>
          </a:p>
        </p:txBody>
      </p:sp>
      <p:grpSp>
        <p:nvGrpSpPr>
          <p:cNvPr id="3" name="Group 2">
            <a:extLst>
              <a:ext uri="{FF2B5EF4-FFF2-40B4-BE49-F238E27FC236}">
                <a16:creationId xmlns:a16="http://schemas.microsoft.com/office/drawing/2014/main" id="{6726A8F7-A73A-0339-CE33-D69205348613}"/>
              </a:ext>
            </a:extLst>
          </p:cNvPr>
          <p:cNvGrpSpPr/>
          <p:nvPr/>
        </p:nvGrpSpPr>
        <p:grpSpPr>
          <a:xfrm>
            <a:off x="2730521" y="1311742"/>
            <a:ext cx="8638410" cy="4860600"/>
            <a:chOff x="828252" y="518161"/>
            <a:chExt cx="10396644" cy="5849917"/>
          </a:xfrm>
        </p:grpSpPr>
        <p:sp>
          <p:nvSpPr>
            <p:cNvPr id="4" name="Rectangle: Rounded Corners 50">
              <a:extLst>
                <a:ext uri="{FF2B5EF4-FFF2-40B4-BE49-F238E27FC236}">
                  <a16:creationId xmlns:a16="http://schemas.microsoft.com/office/drawing/2014/main" id="{82308A59-DFBB-5238-C80F-FB0EC6ACAD7A}"/>
                </a:ext>
              </a:extLst>
            </p:cNvPr>
            <p:cNvSpPr/>
            <p:nvPr/>
          </p:nvSpPr>
          <p:spPr>
            <a:xfrm>
              <a:off x="828253" y="2789095"/>
              <a:ext cx="2024485" cy="442536"/>
            </a:xfrm>
            <a:prstGeom prst="roundRect">
              <a:avLst>
                <a:gd name="adj" fmla="val 23124"/>
              </a:avLst>
            </a:prstGeom>
            <a:solidFill>
              <a:srgbClr val="2867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bg2"/>
                  </a:solidFill>
                </a:rPr>
                <a:t>Authority document</a:t>
              </a:r>
            </a:p>
          </p:txBody>
        </p:sp>
        <p:sp>
          <p:nvSpPr>
            <p:cNvPr id="5" name="Rectangle: Rounded Corners 51">
              <a:extLst>
                <a:ext uri="{FF2B5EF4-FFF2-40B4-BE49-F238E27FC236}">
                  <a16:creationId xmlns:a16="http://schemas.microsoft.com/office/drawing/2014/main" id="{060E2457-6066-6C87-1DBE-2FAB559B7654}"/>
                </a:ext>
              </a:extLst>
            </p:cNvPr>
            <p:cNvSpPr/>
            <p:nvPr/>
          </p:nvSpPr>
          <p:spPr>
            <a:xfrm>
              <a:off x="828252" y="5295931"/>
              <a:ext cx="2024485" cy="442536"/>
            </a:xfrm>
            <a:prstGeom prst="roundRect">
              <a:avLst>
                <a:gd name="adj" fmla="val 23124"/>
              </a:avLst>
            </a:prstGeom>
            <a:solidFill>
              <a:srgbClr val="2867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bg2"/>
                  </a:solidFill>
                </a:rPr>
                <a:t>Authority document</a:t>
              </a:r>
            </a:p>
          </p:txBody>
        </p:sp>
        <p:sp>
          <p:nvSpPr>
            <p:cNvPr id="7" name="Oval 6">
              <a:extLst>
                <a:ext uri="{FF2B5EF4-FFF2-40B4-BE49-F238E27FC236}">
                  <a16:creationId xmlns:a16="http://schemas.microsoft.com/office/drawing/2014/main" id="{DED2B88F-7739-7649-782A-E64156DF0F73}"/>
                </a:ext>
              </a:extLst>
            </p:cNvPr>
            <p:cNvSpPr/>
            <p:nvPr/>
          </p:nvSpPr>
          <p:spPr>
            <a:xfrm>
              <a:off x="1316473" y="1486926"/>
              <a:ext cx="1048044" cy="1048044"/>
            </a:xfrm>
            <a:prstGeom prst="ellipse">
              <a:avLst/>
            </a:prstGeom>
            <a:solidFill>
              <a:schemeClr val="bg1">
                <a:alpha val="69804"/>
              </a:schemeClr>
            </a:solidFill>
            <a:ln w="57150">
              <a:solidFill>
                <a:srgbClr val="2867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8" name="Rectangle: Rounded Corners 55">
              <a:extLst>
                <a:ext uri="{FF2B5EF4-FFF2-40B4-BE49-F238E27FC236}">
                  <a16:creationId xmlns:a16="http://schemas.microsoft.com/office/drawing/2014/main" id="{032270B2-4DDF-42EC-239A-3443C72C78E2}"/>
                </a:ext>
              </a:extLst>
            </p:cNvPr>
            <p:cNvSpPr/>
            <p:nvPr/>
          </p:nvSpPr>
          <p:spPr>
            <a:xfrm>
              <a:off x="3630230" y="1844679"/>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9" name="Rectangle: Rounded Corners 57">
              <a:extLst>
                <a:ext uri="{FF2B5EF4-FFF2-40B4-BE49-F238E27FC236}">
                  <a16:creationId xmlns:a16="http://schemas.microsoft.com/office/drawing/2014/main" id="{DB200A00-786D-D4C9-358E-03834593DA82}"/>
                </a:ext>
              </a:extLst>
            </p:cNvPr>
            <p:cNvSpPr/>
            <p:nvPr/>
          </p:nvSpPr>
          <p:spPr>
            <a:xfrm>
              <a:off x="3630230" y="2474290"/>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0" name="Rectangle: Rounded Corners 59">
              <a:extLst>
                <a:ext uri="{FF2B5EF4-FFF2-40B4-BE49-F238E27FC236}">
                  <a16:creationId xmlns:a16="http://schemas.microsoft.com/office/drawing/2014/main" id="{618DC2EE-A58B-5E75-0146-6B87C6494A61}"/>
                </a:ext>
              </a:extLst>
            </p:cNvPr>
            <p:cNvSpPr/>
            <p:nvPr/>
          </p:nvSpPr>
          <p:spPr>
            <a:xfrm>
              <a:off x="3630230" y="3103901"/>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1" name="Rectangle: Rounded Corners 61">
              <a:extLst>
                <a:ext uri="{FF2B5EF4-FFF2-40B4-BE49-F238E27FC236}">
                  <a16:creationId xmlns:a16="http://schemas.microsoft.com/office/drawing/2014/main" id="{AFD8A894-6C20-3361-A4DE-98E985280983}"/>
                </a:ext>
              </a:extLst>
            </p:cNvPr>
            <p:cNvSpPr/>
            <p:nvPr/>
          </p:nvSpPr>
          <p:spPr>
            <a:xfrm>
              <a:off x="3630230" y="3733512"/>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2" name="Rectangle: Rounded Corners 62">
              <a:extLst>
                <a:ext uri="{FF2B5EF4-FFF2-40B4-BE49-F238E27FC236}">
                  <a16:creationId xmlns:a16="http://schemas.microsoft.com/office/drawing/2014/main" id="{0FBB3AF7-B855-C0F4-E28F-CD5EE02DD2DF}"/>
                </a:ext>
              </a:extLst>
            </p:cNvPr>
            <p:cNvSpPr/>
            <p:nvPr/>
          </p:nvSpPr>
          <p:spPr>
            <a:xfrm>
              <a:off x="6430422" y="1844679"/>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3" name="Rectangle: Rounded Corners 63">
              <a:extLst>
                <a:ext uri="{FF2B5EF4-FFF2-40B4-BE49-F238E27FC236}">
                  <a16:creationId xmlns:a16="http://schemas.microsoft.com/office/drawing/2014/main" id="{5957A223-5E8A-B39E-356F-060305293718}"/>
                </a:ext>
              </a:extLst>
            </p:cNvPr>
            <p:cNvSpPr/>
            <p:nvPr/>
          </p:nvSpPr>
          <p:spPr>
            <a:xfrm>
              <a:off x="9230615" y="1844679"/>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Control objective</a:t>
              </a:r>
            </a:p>
          </p:txBody>
        </p:sp>
        <p:sp>
          <p:nvSpPr>
            <p:cNvPr id="14" name="Rectangle: Rounded Corners 64">
              <a:extLst>
                <a:ext uri="{FF2B5EF4-FFF2-40B4-BE49-F238E27FC236}">
                  <a16:creationId xmlns:a16="http://schemas.microsoft.com/office/drawing/2014/main" id="{2ACBA7BE-47E1-2F57-4A52-355B45CBED39}"/>
                </a:ext>
              </a:extLst>
            </p:cNvPr>
            <p:cNvSpPr/>
            <p:nvPr/>
          </p:nvSpPr>
          <p:spPr>
            <a:xfrm>
              <a:off x="9230615" y="4130071"/>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Control objective</a:t>
              </a:r>
            </a:p>
          </p:txBody>
        </p:sp>
        <p:sp>
          <p:nvSpPr>
            <p:cNvPr id="15" name="Rectangle: Rounded Corners 68">
              <a:extLst>
                <a:ext uri="{FF2B5EF4-FFF2-40B4-BE49-F238E27FC236}">
                  <a16:creationId xmlns:a16="http://schemas.microsoft.com/office/drawing/2014/main" id="{E519B775-A05C-030E-F3E9-3C4DB90418C4}"/>
                </a:ext>
              </a:extLst>
            </p:cNvPr>
            <p:cNvSpPr/>
            <p:nvPr/>
          </p:nvSpPr>
          <p:spPr>
            <a:xfrm>
              <a:off x="3630230" y="4666320"/>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6" name="Rectangle: Rounded Corners 70">
              <a:extLst>
                <a:ext uri="{FF2B5EF4-FFF2-40B4-BE49-F238E27FC236}">
                  <a16:creationId xmlns:a16="http://schemas.microsoft.com/office/drawing/2014/main" id="{B067EC49-57FF-2F53-E34A-702FB750E5DC}"/>
                </a:ext>
              </a:extLst>
            </p:cNvPr>
            <p:cNvSpPr/>
            <p:nvPr/>
          </p:nvSpPr>
          <p:spPr>
            <a:xfrm>
              <a:off x="3630230" y="5295931"/>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7" name="Rectangle: Rounded Corners 72">
              <a:extLst>
                <a:ext uri="{FF2B5EF4-FFF2-40B4-BE49-F238E27FC236}">
                  <a16:creationId xmlns:a16="http://schemas.microsoft.com/office/drawing/2014/main" id="{F744F9C3-480F-72AB-1753-D9AB058198E0}"/>
                </a:ext>
              </a:extLst>
            </p:cNvPr>
            <p:cNvSpPr/>
            <p:nvPr/>
          </p:nvSpPr>
          <p:spPr>
            <a:xfrm>
              <a:off x="3630230" y="5925542"/>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a:t>
              </a:r>
            </a:p>
          </p:txBody>
        </p:sp>
        <p:sp>
          <p:nvSpPr>
            <p:cNvPr id="18" name="Rectangle: Rounded Corners 73">
              <a:extLst>
                <a:ext uri="{FF2B5EF4-FFF2-40B4-BE49-F238E27FC236}">
                  <a16:creationId xmlns:a16="http://schemas.microsoft.com/office/drawing/2014/main" id="{0D5F28DB-8E7C-E94E-B09C-8AF5B8700BE4}"/>
                </a:ext>
              </a:extLst>
            </p:cNvPr>
            <p:cNvSpPr/>
            <p:nvPr/>
          </p:nvSpPr>
          <p:spPr>
            <a:xfrm>
              <a:off x="9230615" y="5925542"/>
              <a:ext cx="1994281" cy="442536"/>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Control objective</a:t>
              </a:r>
            </a:p>
          </p:txBody>
        </p:sp>
        <p:sp>
          <p:nvSpPr>
            <p:cNvPr id="19" name="Oval 18">
              <a:extLst>
                <a:ext uri="{FF2B5EF4-FFF2-40B4-BE49-F238E27FC236}">
                  <a16:creationId xmlns:a16="http://schemas.microsoft.com/office/drawing/2014/main" id="{2F519981-D23B-C8DB-7E68-B648F69E6ACF}"/>
                </a:ext>
              </a:extLst>
            </p:cNvPr>
            <p:cNvSpPr/>
            <p:nvPr/>
          </p:nvSpPr>
          <p:spPr>
            <a:xfrm>
              <a:off x="4103348" y="518161"/>
              <a:ext cx="1048044" cy="1048044"/>
            </a:xfrm>
            <a:prstGeom prst="ellipse">
              <a:avLst/>
            </a:prstGeom>
            <a:noFill/>
            <a:ln w="571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0" name="Oval 19">
              <a:extLst>
                <a:ext uri="{FF2B5EF4-FFF2-40B4-BE49-F238E27FC236}">
                  <a16:creationId xmlns:a16="http://schemas.microsoft.com/office/drawing/2014/main" id="{5F10029D-94FB-2676-256A-82EBEE3C6D0F}"/>
                </a:ext>
              </a:extLst>
            </p:cNvPr>
            <p:cNvSpPr/>
            <p:nvPr/>
          </p:nvSpPr>
          <p:spPr>
            <a:xfrm>
              <a:off x="6903540" y="518161"/>
              <a:ext cx="1048044" cy="1048044"/>
            </a:xfrm>
            <a:prstGeom prst="ellipse">
              <a:avLst/>
            </a:prstGeom>
            <a:noFill/>
            <a:ln w="571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sp>
          <p:nvSpPr>
            <p:cNvPr id="21" name="Oval 20">
              <a:extLst>
                <a:ext uri="{FF2B5EF4-FFF2-40B4-BE49-F238E27FC236}">
                  <a16:creationId xmlns:a16="http://schemas.microsoft.com/office/drawing/2014/main" id="{3AAF4160-BF1C-764B-E80F-4D98693F1DF1}"/>
                </a:ext>
              </a:extLst>
            </p:cNvPr>
            <p:cNvSpPr/>
            <p:nvPr/>
          </p:nvSpPr>
          <p:spPr>
            <a:xfrm>
              <a:off x="9703733" y="518161"/>
              <a:ext cx="1048044" cy="1048044"/>
            </a:xfrm>
            <a:prstGeom prst="ellipse">
              <a:avLst/>
            </a:prstGeom>
            <a:noFill/>
            <a:ln w="571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cxnSp>
          <p:nvCxnSpPr>
            <p:cNvPr id="22" name="Straight Arrow Connector 77">
              <a:extLst>
                <a:ext uri="{FF2B5EF4-FFF2-40B4-BE49-F238E27FC236}">
                  <a16:creationId xmlns:a16="http://schemas.microsoft.com/office/drawing/2014/main" id="{12628666-0F17-7518-BCF7-62A1C16269A4}"/>
                </a:ext>
              </a:extLst>
            </p:cNvPr>
            <p:cNvCxnSpPr>
              <a:cxnSpLocks/>
              <a:stCxn id="4" idx="3"/>
              <a:endCxn id="11" idx="1"/>
            </p:cNvCxnSpPr>
            <p:nvPr/>
          </p:nvCxnSpPr>
          <p:spPr>
            <a:xfrm>
              <a:off x="2852738" y="3010363"/>
              <a:ext cx="777492" cy="944417"/>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77">
              <a:extLst>
                <a:ext uri="{FF2B5EF4-FFF2-40B4-BE49-F238E27FC236}">
                  <a16:creationId xmlns:a16="http://schemas.microsoft.com/office/drawing/2014/main" id="{95AF3335-C818-DE67-58DB-2EDC9C6D8F79}"/>
                </a:ext>
              </a:extLst>
            </p:cNvPr>
            <p:cNvCxnSpPr>
              <a:cxnSpLocks/>
              <a:stCxn id="4" idx="3"/>
              <a:endCxn id="10" idx="1"/>
            </p:cNvCxnSpPr>
            <p:nvPr/>
          </p:nvCxnSpPr>
          <p:spPr>
            <a:xfrm>
              <a:off x="2852738" y="3010363"/>
              <a:ext cx="777492" cy="314806"/>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77">
              <a:extLst>
                <a:ext uri="{FF2B5EF4-FFF2-40B4-BE49-F238E27FC236}">
                  <a16:creationId xmlns:a16="http://schemas.microsoft.com/office/drawing/2014/main" id="{E34FC103-0C30-1F84-3FD0-968C0DB9D643}"/>
                </a:ext>
              </a:extLst>
            </p:cNvPr>
            <p:cNvCxnSpPr>
              <a:cxnSpLocks/>
              <a:stCxn id="4" idx="3"/>
              <a:endCxn id="9" idx="1"/>
            </p:cNvCxnSpPr>
            <p:nvPr/>
          </p:nvCxnSpPr>
          <p:spPr>
            <a:xfrm flipV="1">
              <a:off x="2852738" y="2695558"/>
              <a:ext cx="777492" cy="314805"/>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77">
              <a:extLst>
                <a:ext uri="{FF2B5EF4-FFF2-40B4-BE49-F238E27FC236}">
                  <a16:creationId xmlns:a16="http://schemas.microsoft.com/office/drawing/2014/main" id="{8AE93261-0FB4-8CC8-6394-15B9E6DD969F}"/>
                </a:ext>
              </a:extLst>
            </p:cNvPr>
            <p:cNvCxnSpPr>
              <a:cxnSpLocks/>
              <a:stCxn id="4" idx="3"/>
              <a:endCxn id="8" idx="1"/>
            </p:cNvCxnSpPr>
            <p:nvPr/>
          </p:nvCxnSpPr>
          <p:spPr>
            <a:xfrm flipV="1">
              <a:off x="2852738" y="2065947"/>
              <a:ext cx="777492" cy="944416"/>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77">
              <a:extLst>
                <a:ext uri="{FF2B5EF4-FFF2-40B4-BE49-F238E27FC236}">
                  <a16:creationId xmlns:a16="http://schemas.microsoft.com/office/drawing/2014/main" id="{3DF4A878-4559-CE32-72A1-A8816D2A7CB5}"/>
                </a:ext>
              </a:extLst>
            </p:cNvPr>
            <p:cNvCxnSpPr>
              <a:cxnSpLocks/>
              <a:stCxn id="5" idx="3"/>
              <a:endCxn id="15" idx="1"/>
            </p:cNvCxnSpPr>
            <p:nvPr/>
          </p:nvCxnSpPr>
          <p:spPr>
            <a:xfrm flipV="1">
              <a:off x="2852737" y="4887588"/>
              <a:ext cx="777493" cy="629611"/>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77">
              <a:extLst>
                <a:ext uri="{FF2B5EF4-FFF2-40B4-BE49-F238E27FC236}">
                  <a16:creationId xmlns:a16="http://schemas.microsoft.com/office/drawing/2014/main" id="{561FBB72-2523-F2BF-1DE1-23FE48674674}"/>
                </a:ext>
              </a:extLst>
            </p:cNvPr>
            <p:cNvCxnSpPr>
              <a:cxnSpLocks/>
              <a:stCxn id="5" idx="3"/>
              <a:endCxn id="17" idx="1"/>
            </p:cNvCxnSpPr>
            <p:nvPr/>
          </p:nvCxnSpPr>
          <p:spPr>
            <a:xfrm>
              <a:off x="2852737" y="5517199"/>
              <a:ext cx="777493" cy="629611"/>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77">
              <a:extLst>
                <a:ext uri="{FF2B5EF4-FFF2-40B4-BE49-F238E27FC236}">
                  <a16:creationId xmlns:a16="http://schemas.microsoft.com/office/drawing/2014/main" id="{B34C0209-4AF4-A0CB-30FA-094301E24DBD}"/>
                </a:ext>
              </a:extLst>
            </p:cNvPr>
            <p:cNvCxnSpPr>
              <a:cxnSpLocks/>
              <a:stCxn id="5" idx="3"/>
              <a:endCxn id="16" idx="1"/>
            </p:cNvCxnSpPr>
            <p:nvPr/>
          </p:nvCxnSpPr>
          <p:spPr>
            <a:xfrm>
              <a:off x="2852737" y="5517199"/>
              <a:ext cx="777493"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77">
              <a:extLst>
                <a:ext uri="{FF2B5EF4-FFF2-40B4-BE49-F238E27FC236}">
                  <a16:creationId xmlns:a16="http://schemas.microsoft.com/office/drawing/2014/main" id="{BDDC588B-7D33-6CF2-CF15-F0725641C095}"/>
                </a:ext>
              </a:extLst>
            </p:cNvPr>
            <p:cNvCxnSpPr>
              <a:cxnSpLocks/>
              <a:stCxn id="15" idx="3"/>
              <a:endCxn id="14" idx="1"/>
            </p:cNvCxnSpPr>
            <p:nvPr/>
          </p:nvCxnSpPr>
          <p:spPr>
            <a:xfrm flipV="1">
              <a:off x="5624511" y="4351339"/>
              <a:ext cx="3606104" cy="536249"/>
            </a:xfrm>
            <a:prstGeom prst="bentConnector3">
              <a:avLst>
                <a:gd name="adj1" fmla="val 88914"/>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77">
              <a:extLst>
                <a:ext uri="{FF2B5EF4-FFF2-40B4-BE49-F238E27FC236}">
                  <a16:creationId xmlns:a16="http://schemas.microsoft.com/office/drawing/2014/main" id="{5EA4E45E-6D6E-C947-17C5-BA08D0E3562A}"/>
                </a:ext>
              </a:extLst>
            </p:cNvPr>
            <p:cNvCxnSpPr>
              <a:cxnSpLocks/>
              <a:stCxn id="10" idx="3"/>
              <a:endCxn id="14" idx="1"/>
            </p:cNvCxnSpPr>
            <p:nvPr/>
          </p:nvCxnSpPr>
          <p:spPr>
            <a:xfrm>
              <a:off x="5624511" y="3325169"/>
              <a:ext cx="3606104" cy="1026170"/>
            </a:xfrm>
            <a:prstGeom prst="bentConnector3">
              <a:avLst>
                <a:gd name="adj1" fmla="val 88927"/>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77">
              <a:extLst>
                <a:ext uri="{FF2B5EF4-FFF2-40B4-BE49-F238E27FC236}">
                  <a16:creationId xmlns:a16="http://schemas.microsoft.com/office/drawing/2014/main" id="{0679BFD1-19FA-5C7F-1ADA-8EBED2594F2A}"/>
                </a:ext>
              </a:extLst>
            </p:cNvPr>
            <p:cNvCxnSpPr>
              <a:cxnSpLocks/>
              <a:stCxn id="11" idx="3"/>
              <a:endCxn id="14" idx="1"/>
            </p:cNvCxnSpPr>
            <p:nvPr/>
          </p:nvCxnSpPr>
          <p:spPr>
            <a:xfrm>
              <a:off x="5624511" y="3954780"/>
              <a:ext cx="3606104" cy="396559"/>
            </a:xfrm>
            <a:prstGeom prst="bentConnector3">
              <a:avLst>
                <a:gd name="adj1" fmla="val 88927"/>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77">
              <a:extLst>
                <a:ext uri="{FF2B5EF4-FFF2-40B4-BE49-F238E27FC236}">
                  <a16:creationId xmlns:a16="http://schemas.microsoft.com/office/drawing/2014/main" id="{AEFD18BF-9C84-C4E6-4A34-9F367C310BF7}"/>
                </a:ext>
              </a:extLst>
            </p:cNvPr>
            <p:cNvCxnSpPr>
              <a:cxnSpLocks/>
              <a:endCxn id="14" idx="1"/>
            </p:cNvCxnSpPr>
            <p:nvPr/>
          </p:nvCxnSpPr>
          <p:spPr>
            <a:xfrm>
              <a:off x="5624511" y="2764631"/>
              <a:ext cx="3606104" cy="1586708"/>
            </a:xfrm>
            <a:prstGeom prst="bentConnector3">
              <a:avLst>
                <a:gd name="adj1" fmla="val 8896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77">
              <a:extLst>
                <a:ext uri="{FF2B5EF4-FFF2-40B4-BE49-F238E27FC236}">
                  <a16:creationId xmlns:a16="http://schemas.microsoft.com/office/drawing/2014/main" id="{AFA87ECC-1097-ED5F-9E0D-20FD57943EBA}"/>
                </a:ext>
              </a:extLst>
            </p:cNvPr>
            <p:cNvCxnSpPr>
              <a:cxnSpLocks/>
              <a:stCxn id="9" idx="3"/>
              <a:endCxn id="13" idx="1"/>
            </p:cNvCxnSpPr>
            <p:nvPr/>
          </p:nvCxnSpPr>
          <p:spPr>
            <a:xfrm flipV="1">
              <a:off x="5624511" y="2065947"/>
              <a:ext cx="3606104" cy="629611"/>
            </a:xfrm>
            <a:prstGeom prst="bentConnector3">
              <a:avLst>
                <a:gd name="adj1" fmla="val 88938"/>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77">
              <a:extLst>
                <a:ext uri="{FF2B5EF4-FFF2-40B4-BE49-F238E27FC236}">
                  <a16:creationId xmlns:a16="http://schemas.microsoft.com/office/drawing/2014/main" id="{1FDEDE1B-2125-1164-612A-59C0C9FEB8D5}"/>
                </a:ext>
              </a:extLst>
            </p:cNvPr>
            <p:cNvCxnSpPr>
              <a:cxnSpLocks/>
              <a:stCxn id="8" idx="3"/>
              <a:endCxn id="12" idx="1"/>
            </p:cNvCxnSpPr>
            <p:nvPr/>
          </p:nvCxnSpPr>
          <p:spPr>
            <a:xfrm>
              <a:off x="5624511" y="2065947"/>
              <a:ext cx="805911"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77">
              <a:extLst>
                <a:ext uri="{FF2B5EF4-FFF2-40B4-BE49-F238E27FC236}">
                  <a16:creationId xmlns:a16="http://schemas.microsoft.com/office/drawing/2014/main" id="{F8BCE250-18B0-6FDC-6E3C-ED0A0394629A}"/>
                </a:ext>
              </a:extLst>
            </p:cNvPr>
            <p:cNvCxnSpPr>
              <a:cxnSpLocks/>
              <a:endCxn id="13" idx="1"/>
            </p:cNvCxnSpPr>
            <p:nvPr/>
          </p:nvCxnSpPr>
          <p:spPr>
            <a:xfrm>
              <a:off x="8424703" y="2065947"/>
              <a:ext cx="805912"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77">
              <a:extLst>
                <a:ext uri="{FF2B5EF4-FFF2-40B4-BE49-F238E27FC236}">
                  <a16:creationId xmlns:a16="http://schemas.microsoft.com/office/drawing/2014/main" id="{CA1E7BFB-B0AA-3A82-2A69-5B2E1D850D0F}"/>
                </a:ext>
              </a:extLst>
            </p:cNvPr>
            <p:cNvCxnSpPr>
              <a:cxnSpLocks/>
              <a:stCxn id="17" idx="3"/>
              <a:endCxn id="18" idx="1"/>
            </p:cNvCxnSpPr>
            <p:nvPr/>
          </p:nvCxnSpPr>
          <p:spPr>
            <a:xfrm>
              <a:off x="5624511" y="6146810"/>
              <a:ext cx="3606104"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7" name="Graphic 36">
              <a:extLst>
                <a:ext uri="{FF2B5EF4-FFF2-40B4-BE49-F238E27FC236}">
                  <a16:creationId xmlns:a16="http://schemas.microsoft.com/office/drawing/2014/main" id="{03502499-72DF-41C0-2A74-0A0848150B3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93557" y="1659370"/>
              <a:ext cx="703156" cy="703155"/>
            </a:xfrm>
            <a:prstGeom prst="rect">
              <a:avLst/>
            </a:prstGeom>
          </p:spPr>
        </p:pic>
        <p:pic>
          <p:nvPicPr>
            <p:cNvPr id="38" name="Graphic 37">
              <a:extLst>
                <a:ext uri="{FF2B5EF4-FFF2-40B4-BE49-F238E27FC236}">
                  <a16:creationId xmlns:a16="http://schemas.microsoft.com/office/drawing/2014/main" id="{E0170C7A-DC58-70A9-5D9A-9447BD16E8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76755" y="691183"/>
              <a:ext cx="702000" cy="702000"/>
            </a:xfrm>
            <a:prstGeom prst="rect">
              <a:avLst/>
            </a:prstGeom>
          </p:spPr>
        </p:pic>
        <p:grpSp>
          <p:nvGrpSpPr>
            <p:cNvPr id="39" name="Group 38">
              <a:extLst>
                <a:ext uri="{FF2B5EF4-FFF2-40B4-BE49-F238E27FC236}">
                  <a16:creationId xmlns:a16="http://schemas.microsoft.com/office/drawing/2014/main" id="{05D6EEF0-4DC5-65D6-3385-1F35906423AE}"/>
                </a:ext>
              </a:extLst>
            </p:cNvPr>
            <p:cNvGrpSpPr/>
            <p:nvPr/>
          </p:nvGrpSpPr>
          <p:grpSpPr>
            <a:xfrm>
              <a:off x="4298486" y="657965"/>
              <a:ext cx="657768" cy="768436"/>
              <a:chOff x="4357852" y="671864"/>
              <a:chExt cx="584245" cy="682543"/>
            </a:xfrm>
          </p:grpSpPr>
          <p:pic>
            <p:nvPicPr>
              <p:cNvPr id="43" name="Graphic 42">
                <a:extLst>
                  <a:ext uri="{FF2B5EF4-FFF2-40B4-BE49-F238E27FC236}">
                    <a16:creationId xmlns:a16="http://schemas.microsoft.com/office/drawing/2014/main" id="{86623095-E426-EBA7-E584-EAE464C96FB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57852" y="943244"/>
                <a:ext cx="411163" cy="411163"/>
              </a:xfrm>
              <a:prstGeom prst="rect">
                <a:avLst/>
              </a:prstGeom>
            </p:spPr>
          </p:pic>
          <p:pic>
            <p:nvPicPr>
              <p:cNvPr id="44" name="Graphic 43">
                <a:extLst>
                  <a:ext uri="{FF2B5EF4-FFF2-40B4-BE49-F238E27FC236}">
                    <a16:creationId xmlns:a16="http://schemas.microsoft.com/office/drawing/2014/main" id="{D8167184-B4E9-42B6-ED3D-465D411E175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392970" y="671864"/>
                <a:ext cx="549127" cy="549127"/>
              </a:xfrm>
              <a:prstGeom prst="rect">
                <a:avLst/>
              </a:prstGeom>
            </p:spPr>
          </p:pic>
        </p:grpSp>
        <p:grpSp>
          <p:nvGrpSpPr>
            <p:cNvPr id="40" name="Group 39">
              <a:extLst>
                <a:ext uri="{FF2B5EF4-FFF2-40B4-BE49-F238E27FC236}">
                  <a16:creationId xmlns:a16="http://schemas.microsoft.com/office/drawing/2014/main" id="{0FAC6601-1BE3-8B82-0403-2AEDB5757A31}"/>
                </a:ext>
              </a:extLst>
            </p:cNvPr>
            <p:cNvGrpSpPr/>
            <p:nvPr/>
          </p:nvGrpSpPr>
          <p:grpSpPr>
            <a:xfrm>
              <a:off x="7098678" y="657965"/>
              <a:ext cx="657768" cy="768436"/>
              <a:chOff x="4357852" y="671864"/>
              <a:chExt cx="584245" cy="682543"/>
            </a:xfrm>
          </p:grpSpPr>
          <p:pic>
            <p:nvPicPr>
              <p:cNvPr id="41" name="Graphic 40">
                <a:extLst>
                  <a:ext uri="{FF2B5EF4-FFF2-40B4-BE49-F238E27FC236}">
                    <a16:creationId xmlns:a16="http://schemas.microsoft.com/office/drawing/2014/main" id="{44FBDD22-397B-E9B4-0FE5-30B9927D450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57852" y="943244"/>
                <a:ext cx="411163" cy="411163"/>
              </a:xfrm>
              <a:prstGeom prst="rect">
                <a:avLst/>
              </a:prstGeom>
            </p:spPr>
          </p:pic>
          <p:pic>
            <p:nvPicPr>
              <p:cNvPr id="42" name="Graphic 41">
                <a:extLst>
                  <a:ext uri="{FF2B5EF4-FFF2-40B4-BE49-F238E27FC236}">
                    <a16:creationId xmlns:a16="http://schemas.microsoft.com/office/drawing/2014/main" id="{B8AF3A89-9087-EDAC-BA18-2B030EC85A9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392970" y="671864"/>
                <a:ext cx="549127" cy="549127"/>
              </a:xfrm>
              <a:prstGeom prst="rect">
                <a:avLst/>
              </a:prstGeom>
            </p:spPr>
          </p:pic>
        </p:grpSp>
      </p:grpSp>
      <p:sp>
        <p:nvSpPr>
          <p:cNvPr id="6" name="Rectangle: Rounded Corners 50">
            <a:extLst>
              <a:ext uri="{FF2B5EF4-FFF2-40B4-BE49-F238E27FC236}">
                <a16:creationId xmlns:a16="http://schemas.microsoft.com/office/drawing/2014/main" id="{DA515769-6E6D-2AF7-BDFA-A51BFE0CF5D1}"/>
              </a:ext>
            </a:extLst>
          </p:cNvPr>
          <p:cNvSpPr/>
          <p:nvPr/>
        </p:nvSpPr>
        <p:spPr>
          <a:xfrm>
            <a:off x="449251" y="4159835"/>
            <a:ext cx="1682113" cy="367696"/>
          </a:xfrm>
          <a:prstGeom prst="roundRect">
            <a:avLst>
              <a:gd name="adj" fmla="val 23124"/>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bg2"/>
                </a:solidFill>
              </a:rPr>
              <a:t>Agency</a:t>
            </a:r>
          </a:p>
        </p:txBody>
      </p:sp>
      <p:grpSp>
        <p:nvGrpSpPr>
          <p:cNvPr id="47" name="Group 46">
            <a:extLst>
              <a:ext uri="{FF2B5EF4-FFF2-40B4-BE49-F238E27FC236}">
                <a16:creationId xmlns:a16="http://schemas.microsoft.com/office/drawing/2014/main" id="{FF29A5DF-894B-6390-9723-38912E08C1B7}"/>
              </a:ext>
            </a:extLst>
          </p:cNvPr>
          <p:cNvGrpSpPr/>
          <p:nvPr/>
        </p:nvGrpSpPr>
        <p:grpSpPr>
          <a:xfrm>
            <a:off x="836473" y="3066029"/>
            <a:ext cx="870803" cy="870803"/>
            <a:chOff x="836473" y="2575143"/>
            <a:chExt cx="870803" cy="870803"/>
          </a:xfrm>
        </p:grpSpPr>
        <p:sp>
          <p:nvSpPr>
            <p:cNvPr id="46" name="Oval 45">
              <a:extLst>
                <a:ext uri="{FF2B5EF4-FFF2-40B4-BE49-F238E27FC236}">
                  <a16:creationId xmlns:a16="http://schemas.microsoft.com/office/drawing/2014/main" id="{A62D4415-7AE4-5C12-4B37-8A4FE1572F9B}"/>
                </a:ext>
              </a:extLst>
            </p:cNvPr>
            <p:cNvSpPr/>
            <p:nvPr/>
          </p:nvSpPr>
          <p:spPr>
            <a:xfrm>
              <a:off x="836473" y="2575143"/>
              <a:ext cx="870803" cy="870803"/>
            </a:xfrm>
            <a:prstGeom prst="ellipse">
              <a:avLst/>
            </a:prstGeom>
            <a:solidFill>
              <a:schemeClr val="bg1">
                <a:alpha val="69804"/>
              </a:schemeClr>
            </a:solidFill>
            <a:ln w="57150">
              <a:solidFill>
                <a:srgbClr val="032D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IN" dirty="0"/>
            </a:p>
          </p:txBody>
        </p:sp>
        <p:pic>
          <p:nvPicPr>
            <p:cNvPr id="45" name="Picture 41">
              <a:extLst>
                <a:ext uri="{FF2B5EF4-FFF2-40B4-BE49-F238E27FC236}">
                  <a16:creationId xmlns:a16="http://schemas.microsoft.com/office/drawing/2014/main" id="{1585A48B-5C9E-E1FC-DED0-053187E3BE4E}"/>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953126" y="2687543"/>
              <a:ext cx="646005" cy="646005"/>
            </a:xfrm>
            <a:prstGeom prst="rect">
              <a:avLst/>
            </a:prstGeom>
          </p:spPr>
        </p:pic>
      </p:grpSp>
      <p:cxnSp>
        <p:nvCxnSpPr>
          <p:cNvPr id="48" name="Straight Arrow Connector 77">
            <a:extLst>
              <a:ext uri="{FF2B5EF4-FFF2-40B4-BE49-F238E27FC236}">
                <a16:creationId xmlns:a16="http://schemas.microsoft.com/office/drawing/2014/main" id="{1FD9A61C-EF49-AE8E-9B0E-F0E8C5B8C1E1}"/>
              </a:ext>
            </a:extLst>
          </p:cNvPr>
          <p:cNvCxnSpPr>
            <a:cxnSpLocks/>
            <a:stCxn id="6" idx="3"/>
          </p:cNvCxnSpPr>
          <p:nvPr/>
        </p:nvCxnSpPr>
        <p:spPr>
          <a:xfrm flipV="1">
            <a:off x="2131364" y="3382472"/>
            <a:ext cx="599158" cy="961211"/>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77">
            <a:extLst>
              <a:ext uri="{FF2B5EF4-FFF2-40B4-BE49-F238E27FC236}">
                <a16:creationId xmlns:a16="http://schemas.microsoft.com/office/drawing/2014/main" id="{02985FE4-25C6-BC38-1673-EA0925EAA685}"/>
              </a:ext>
            </a:extLst>
          </p:cNvPr>
          <p:cNvCxnSpPr>
            <a:cxnSpLocks/>
            <a:stCxn id="6" idx="3"/>
          </p:cNvCxnSpPr>
          <p:nvPr/>
        </p:nvCxnSpPr>
        <p:spPr>
          <a:xfrm>
            <a:off x="2131364" y="4343683"/>
            <a:ext cx="599157" cy="1121678"/>
          </a:xfrm>
          <a:prstGeom prst="bent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3998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50">
            <a:extLst>
              <a:ext uri="{FF2B5EF4-FFF2-40B4-BE49-F238E27FC236}">
                <a16:creationId xmlns:a16="http://schemas.microsoft.com/office/drawing/2014/main" id="{8C6533E5-FBE1-FCFD-434F-ECF7D6D527C2}"/>
              </a:ext>
            </a:extLst>
          </p:cNvPr>
          <p:cNvSpPr/>
          <p:nvPr/>
        </p:nvSpPr>
        <p:spPr>
          <a:xfrm>
            <a:off x="4825769" y="1468079"/>
            <a:ext cx="1682113" cy="598150"/>
          </a:xfrm>
          <a:prstGeom prst="roundRect">
            <a:avLst>
              <a:gd name="adj" fmla="val 23124"/>
            </a:avLst>
          </a:prstGeom>
          <a:solidFill>
            <a:srgbClr val="2867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bg2"/>
                </a:solidFill>
              </a:rPr>
              <a:t>Authority document / Regulation</a:t>
            </a:r>
          </a:p>
        </p:txBody>
      </p:sp>
      <p:sp>
        <p:nvSpPr>
          <p:cNvPr id="3" name="Rectangle: Rounded Corners 55">
            <a:extLst>
              <a:ext uri="{FF2B5EF4-FFF2-40B4-BE49-F238E27FC236}">
                <a16:creationId xmlns:a16="http://schemas.microsoft.com/office/drawing/2014/main" id="{984298F1-37A9-B9F0-973B-07D03990D52B}"/>
              </a:ext>
            </a:extLst>
          </p:cNvPr>
          <p:cNvSpPr/>
          <p:nvPr/>
        </p:nvSpPr>
        <p:spPr>
          <a:xfrm>
            <a:off x="7516110" y="1474121"/>
            <a:ext cx="1657017" cy="610219"/>
          </a:xfrm>
          <a:prstGeom prst="roundRect">
            <a:avLst>
              <a:gd name="adj" fmla="val 23124"/>
            </a:avLst>
          </a:prstGeom>
          <a:solidFill>
            <a:srgbClr val="90CC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tx1"/>
                </a:solidFill>
              </a:rPr>
              <a:t>Citations / Control Objective</a:t>
            </a:r>
          </a:p>
        </p:txBody>
      </p:sp>
      <p:sp>
        <p:nvSpPr>
          <p:cNvPr id="4" name="Rectangle: Rounded Corners 50">
            <a:extLst>
              <a:ext uri="{FF2B5EF4-FFF2-40B4-BE49-F238E27FC236}">
                <a16:creationId xmlns:a16="http://schemas.microsoft.com/office/drawing/2014/main" id="{186C46A6-7085-45F3-5ACA-6977F73946E2}"/>
              </a:ext>
            </a:extLst>
          </p:cNvPr>
          <p:cNvSpPr/>
          <p:nvPr/>
        </p:nvSpPr>
        <p:spPr>
          <a:xfrm>
            <a:off x="2243470" y="1474122"/>
            <a:ext cx="1682113" cy="592107"/>
          </a:xfrm>
          <a:prstGeom prst="roundRect">
            <a:avLst>
              <a:gd name="adj" fmla="val 23124"/>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200" b="1" dirty="0">
                <a:solidFill>
                  <a:schemeClr val="bg2"/>
                </a:solidFill>
              </a:rPr>
              <a:t>Agency</a:t>
            </a:r>
          </a:p>
        </p:txBody>
      </p:sp>
      <p:sp>
        <p:nvSpPr>
          <p:cNvPr id="5" name="Rectangle: Rounded Corners 52">
            <a:extLst>
              <a:ext uri="{FF2B5EF4-FFF2-40B4-BE49-F238E27FC236}">
                <a16:creationId xmlns:a16="http://schemas.microsoft.com/office/drawing/2014/main" id="{EBECBF5B-273A-914F-8B5D-2E52E0828A6A}"/>
              </a:ext>
            </a:extLst>
          </p:cNvPr>
          <p:cNvSpPr/>
          <p:nvPr/>
        </p:nvSpPr>
        <p:spPr>
          <a:xfrm>
            <a:off x="2239281" y="2237509"/>
            <a:ext cx="1686302" cy="1484266"/>
          </a:xfrm>
          <a:prstGeom prst="roundRect">
            <a:avLst>
              <a:gd name="adj" fmla="val 11923"/>
            </a:avLst>
          </a:prstGeom>
          <a:solidFill>
            <a:schemeClr val="bg1"/>
          </a:solidFill>
          <a:ln w="19050">
            <a:solidFill>
              <a:srgbClr val="032D4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State of California</a:t>
            </a:r>
          </a:p>
        </p:txBody>
      </p:sp>
      <p:sp>
        <p:nvSpPr>
          <p:cNvPr id="6" name="Rectangle: Rounded Corners 53">
            <a:extLst>
              <a:ext uri="{FF2B5EF4-FFF2-40B4-BE49-F238E27FC236}">
                <a16:creationId xmlns:a16="http://schemas.microsoft.com/office/drawing/2014/main" id="{B71F9DCC-C065-2CD1-52F0-C0E57C1B053A}"/>
              </a:ext>
            </a:extLst>
          </p:cNvPr>
          <p:cNvSpPr/>
          <p:nvPr/>
        </p:nvSpPr>
        <p:spPr>
          <a:xfrm>
            <a:off x="2239280" y="3917917"/>
            <a:ext cx="1682113" cy="2242358"/>
          </a:xfrm>
          <a:prstGeom prst="roundRect">
            <a:avLst>
              <a:gd name="adj" fmla="val 9781"/>
            </a:avLst>
          </a:prstGeom>
          <a:solidFill>
            <a:schemeClr val="bg1"/>
          </a:solidFill>
          <a:ln w="19050">
            <a:solidFill>
              <a:srgbClr val="032D4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European Union</a:t>
            </a:r>
          </a:p>
        </p:txBody>
      </p:sp>
      <p:sp>
        <p:nvSpPr>
          <p:cNvPr id="8" name="Rectangle: Rounded Corners 54">
            <a:extLst>
              <a:ext uri="{FF2B5EF4-FFF2-40B4-BE49-F238E27FC236}">
                <a16:creationId xmlns:a16="http://schemas.microsoft.com/office/drawing/2014/main" id="{BB40D32B-46A3-03B3-BAE0-9C45CCE0BEBD}"/>
              </a:ext>
            </a:extLst>
          </p:cNvPr>
          <p:cNvSpPr/>
          <p:nvPr/>
        </p:nvSpPr>
        <p:spPr>
          <a:xfrm>
            <a:off x="4825761" y="2379962"/>
            <a:ext cx="1682113" cy="405023"/>
          </a:xfrm>
          <a:prstGeom prst="roundRect">
            <a:avLst>
              <a:gd name="adj" fmla="val 23124"/>
            </a:avLst>
          </a:prstGeom>
          <a:solidFill>
            <a:schemeClr val="bg1"/>
          </a:solidFill>
          <a:ln w="19050">
            <a:solidFill>
              <a:srgbClr val="28677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CCPA</a:t>
            </a:r>
          </a:p>
        </p:txBody>
      </p:sp>
      <p:sp>
        <p:nvSpPr>
          <p:cNvPr id="9" name="Rectangle: Rounded Corners 55">
            <a:extLst>
              <a:ext uri="{FF2B5EF4-FFF2-40B4-BE49-F238E27FC236}">
                <a16:creationId xmlns:a16="http://schemas.microsoft.com/office/drawing/2014/main" id="{B05E8D3E-CE11-4240-F2C0-F20011FBCA54}"/>
              </a:ext>
            </a:extLst>
          </p:cNvPr>
          <p:cNvSpPr/>
          <p:nvPr/>
        </p:nvSpPr>
        <p:spPr>
          <a:xfrm>
            <a:off x="4825762" y="3178654"/>
            <a:ext cx="1682113" cy="396820"/>
          </a:xfrm>
          <a:prstGeom prst="roundRect">
            <a:avLst>
              <a:gd name="adj" fmla="val 23124"/>
            </a:avLst>
          </a:prstGeom>
          <a:solidFill>
            <a:schemeClr val="bg1"/>
          </a:solidFill>
          <a:ln w="19050">
            <a:solidFill>
              <a:srgbClr val="28677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CPRA</a:t>
            </a:r>
          </a:p>
        </p:txBody>
      </p:sp>
      <p:sp>
        <p:nvSpPr>
          <p:cNvPr id="11" name="Rectangle: Rounded Corners 56">
            <a:extLst>
              <a:ext uri="{FF2B5EF4-FFF2-40B4-BE49-F238E27FC236}">
                <a16:creationId xmlns:a16="http://schemas.microsoft.com/office/drawing/2014/main" id="{38E469E1-BEDA-0B5A-83F1-769E14DDD175}"/>
              </a:ext>
            </a:extLst>
          </p:cNvPr>
          <p:cNvSpPr/>
          <p:nvPr/>
        </p:nvSpPr>
        <p:spPr>
          <a:xfrm>
            <a:off x="4825761" y="4069357"/>
            <a:ext cx="1682113" cy="394419"/>
          </a:xfrm>
          <a:prstGeom prst="roundRect">
            <a:avLst>
              <a:gd name="adj" fmla="val 23124"/>
            </a:avLst>
          </a:prstGeom>
          <a:solidFill>
            <a:schemeClr val="bg1"/>
          </a:solidFill>
          <a:ln w="19050">
            <a:solidFill>
              <a:srgbClr val="28677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GDPR</a:t>
            </a:r>
          </a:p>
        </p:txBody>
      </p:sp>
      <p:sp>
        <p:nvSpPr>
          <p:cNvPr id="12" name="Rectangle: Rounded Corners 59">
            <a:extLst>
              <a:ext uri="{FF2B5EF4-FFF2-40B4-BE49-F238E27FC236}">
                <a16:creationId xmlns:a16="http://schemas.microsoft.com/office/drawing/2014/main" id="{B17F9682-7C4E-D4A6-B212-10CC0B50E087}"/>
              </a:ext>
            </a:extLst>
          </p:cNvPr>
          <p:cNvSpPr/>
          <p:nvPr/>
        </p:nvSpPr>
        <p:spPr>
          <a:xfrm>
            <a:off x="7516110" y="2249478"/>
            <a:ext cx="1682113" cy="302150"/>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Consumer Rights</a:t>
            </a:r>
          </a:p>
        </p:txBody>
      </p:sp>
      <p:sp>
        <p:nvSpPr>
          <p:cNvPr id="13" name="Rectangle: Rounded Corners 60">
            <a:extLst>
              <a:ext uri="{FF2B5EF4-FFF2-40B4-BE49-F238E27FC236}">
                <a16:creationId xmlns:a16="http://schemas.microsoft.com/office/drawing/2014/main" id="{7E903F1E-0CD3-BCB4-D5D3-89F5AE850DE0}"/>
              </a:ext>
            </a:extLst>
          </p:cNvPr>
          <p:cNvSpPr/>
          <p:nvPr/>
        </p:nvSpPr>
        <p:spPr>
          <a:xfrm>
            <a:off x="7516110" y="2631446"/>
            <a:ext cx="1682113" cy="305352"/>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Disclosure</a:t>
            </a:r>
          </a:p>
        </p:txBody>
      </p:sp>
      <p:sp>
        <p:nvSpPr>
          <p:cNvPr id="14" name="Rectangle: Rounded Corners 69">
            <a:extLst>
              <a:ext uri="{FF2B5EF4-FFF2-40B4-BE49-F238E27FC236}">
                <a16:creationId xmlns:a16="http://schemas.microsoft.com/office/drawing/2014/main" id="{D931CAAD-BAF2-D745-6F5D-D4949ADDD3E8}"/>
              </a:ext>
            </a:extLst>
          </p:cNvPr>
          <p:cNvSpPr/>
          <p:nvPr/>
        </p:nvSpPr>
        <p:spPr>
          <a:xfrm>
            <a:off x="7516110" y="3030215"/>
            <a:ext cx="1682113" cy="302150"/>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Personal Information</a:t>
            </a:r>
          </a:p>
        </p:txBody>
      </p:sp>
      <p:sp>
        <p:nvSpPr>
          <p:cNvPr id="15" name="Rectangle: Rounded Corners 70">
            <a:extLst>
              <a:ext uri="{FF2B5EF4-FFF2-40B4-BE49-F238E27FC236}">
                <a16:creationId xmlns:a16="http://schemas.microsoft.com/office/drawing/2014/main" id="{6D5051F6-0DA8-D8F8-AC3D-337357434B07}"/>
              </a:ext>
            </a:extLst>
          </p:cNvPr>
          <p:cNvSpPr/>
          <p:nvPr/>
        </p:nvSpPr>
        <p:spPr>
          <a:xfrm>
            <a:off x="7516110" y="3412183"/>
            <a:ext cx="1682113" cy="305352"/>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Disclosure</a:t>
            </a:r>
          </a:p>
        </p:txBody>
      </p:sp>
      <p:sp>
        <p:nvSpPr>
          <p:cNvPr id="16" name="Rectangle: Rounded Corners 71">
            <a:extLst>
              <a:ext uri="{FF2B5EF4-FFF2-40B4-BE49-F238E27FC236}">
                <a16:creationId xmlns:a16="http://schemas.microsoft.com/office/drawing/2014/main" id="{4829BE2D-35F2-1DD7-2BF3-12C0CBB3312F}"/>
              </a:ext>
            </a:extLst>
          </p:cNvPr>
          <p:cNvSpPr/>
          <p:nvPr/>
        </p:nvSpPr>
        <p:spPr>
          <a:xfrm>
            <a:off x="4825762" y="4870007"/>
            <a:ext cx="1682113" cy="394419"/>
          </a:xfrm>
          <a:prstGeom prst="roundRect">
            <a:avLst>
              <a:gd name="adj" fmla="val 23124"/>
            </a:avLst>
          </a:prstGeom>
          <a:solidFill>
            <a:schemeClr val="bg1"/>
          </a:solidFill>
          <a:ln w="19050">
            <a:solidFill>
              <a:srgbClr val="28677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DORA</a:t>
            </a:r>
          </a:p>
        </p:txBody>
      </p:sp>
      <p:sp>
        <p:nvSpPr>
          <p:cNvPr id="17" name="Rectangle: Rounded Corners 72">
            <a:extLst>
              <a:ext uri="{FF2B5EF4-FFF2-40B4-BE49-F238E27FC236}">
                <a16:creationId xmlns:a16="http://schemas.microsoft.com/office/drawing/2014/main" id="{DF4DF4EC-D155-973D-4566-9F7085E90209}"/>
              </a:ext>
            </a:extLst>
          </p:cNvPr>
          <p:cNvSpPr/>
          <p:nvPr/>
        </p:nvSpPr>
        <p:spPr>
          <a:xfrm>
            <a:off x="4825762" y="5623254"/>
            <a:ext cx="1682113" cy="394419"/>
          </a:xfrm>
          <a:prstGeom prst="roundRect">
            <a:avLst>
              <a:gd name="adj" fmla="val 23124"/>
            </a:avLst>
          </a:prstGeom>
          <a:solidFill>
            <a:schemeClr val="bg1"/>
          </a:solidFill>
          <a:ln w="19050">
            <a:solidFill>
              <a:srgbClr val="28677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EU AI Act</a:t>
            </a:r>
          </a:p>
        </p:txBody>
      </p:sp>
      <p:cxnSp>
        <p:nvCxnSpPr>
          <p:cNvPr id="18" name="Connector: Elbow 74">
            <a:extLst>
              <a:ext uri="{FF2B5EF4-FFF2-40B4-BE49-F238E27FC236}">
                <a16:creationId xmlns:a16="http://schemas.microsoft.com/office/drawing/2014/main" id="{55F01986-5FA5-CAF5-5741-EA5E10EB57BD}"/>
              </a:ext>
            </a:extLst>
          </p:cNvPr>
          <p:cNvCxnSpPr>
            <a:cxnSpLocks/>
            <a:stCxn id="5" idx="3"/>
            <a:endCxn id="8" idx="1"/>
          </p:cNvCxnSpPr>
          <p:nvPr/>
        </p:nvCxnSpPr>
        <p:spPr>
          <a:xfrm flipV="1">
            <a:off x="3925583" y="2582474"/>
            <a:ext cx="900178" cy="397168"/>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1A6ED2A7-AEE1-99A4-E6EA-ACABAACDA0B1}"/>
              </a:ext>
            </a:extLst>
          </p:cNvPr>
          <p:cNvCxnSpPr>
            <a:cxnSpLocks/>
            <a:stCxn id="5" idx="3"/>
            <a:endCxn id="9" idx="1"/>
          </p:cNvCxnSpPr>
          <p:nvPr/>
        </p:nvCxnSpPr>
        <p:spPr>
          <a:xfrm>
            <a:off x="3925583" y="2979642"/>
            <a:ext cx="900179" cy="397422"/>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78">
            <a:extLst>
              <a:ext uri="{FF2B5EF4-FFF2-40B4-BE49-F238E27FC236}">
                <a16:creationId xmlns:a16="http://schemas.microsoft.com/office/drawing/2014/main" id="{965C8F75-7317-CB33-95CA-13AB0AF9CD7D}"/>
              </a:ext>
            </a:extLst>
          </p:cNvPr>
          <p:cNvCxnSpPr>
            <a:cxnSpLocks/>
            <a:stCxn id="8" idx="3"/>
            <a:endCxn id="12" idx="1"/>
          </p:cNvCxnSpPr>
          <p:nvPr/>
        </p:nvCxnSpPr>
        <p:spPr>
          <a:xfrm flipV="1">
            <a:off x="6507874" y="2400553"/>
            <a:ext cx="1008236" cy="181921"/>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82">
            <a:extLst>
              <a:ext uri="{FF2B5EF4-FFF2-40B4-BE49-F238E27FC236}">
                <a16:creationId xmlns:a16="http://schemas.microsoft.com/office/drawing/2014/main" id="{4150BC71-B747-B0AD-BE6D-5202EBD8CEE3}"/>
              </a:ext>
            </a:extLst>
          </p:cNvPr>
          <p:cNvCxnSpPr>
            <a:cxnSpLocks/>
            <a:stCxn id="8" idx="3"/>
            <a:endCxn id="13" idx="1"/>
          </p:cNvCxnSpPr>
          <p:nvPr/>
        </p:nvCxnSpPr>
        <p:spPr>
          <a:xfrm>
            <a:off x="6507874" y="2582474"/>
            <a:ext cx="1008236" cy="201648"/>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84">
            <a:extLst>
              <a:ext uri="{FF2B5EF4-FFF2-40B4-BE49-F238E27FC236}">
                <a16:creationId xmlns:a16="http://schemas.microsoft.com/office/drawing/2014/main" id="{9015D812-62F6-DAD6-7425-1242B29649DB}"/>
              </a:ext>
            </a:extLst>
          </p:cNvPr>
          <p:cNvCxnSpPr>
            <a:cxnSpLocks/>
            <a:stCxn id="9" idx="3"/>
            <a:endCxn id="14" idx="1"/>
          </p:cNvCxnSpPr>
          <p:nvPr/>
        </p:nvCxnSpPr>
        <p:spPr>
          <a:xfrm flipV="1">
            <a:off x="6507875" y="3181290"/>
            <a:ext cx="1008235" cy="195774"/>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86">
            <a:extLst>
              <a:ext uri="{FF2B5EF4-FFF2-40B4-BE49-F238E27FC236}">
                <a16:creationId xmlns:a16="http://schemas.microsoft.com/office/drawing/2014/main" id="{9EE55242-B499-897A-2618-48B6D761C6FF}"/>
              </a:ext>
            </a:extLst>
          </p:cNvPr>
          <p:cNvCxnSpPr>
            <a:cxnSpLocks/>
            <a:stCxn id="9" idx="3"/>
            <a:endCxn id="15" idx="1"/>
          </p:cNvCxnSpPr>
          <p:nvPr/>
        </p:nvCxnSpPr>
        <p:spPr>
          <a:xfrm>
            <a:off x="6507875" y="3377064"/>
            <a:ext cx="1008235" cy="187795"/>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Rounded Corners 90">
            <a:extLst>
              <a:ext uri="{FF2B5EF4-FFF2-40B4-BE49-F238E27FC236}">
                <a16:creationId xmlns:a16="http://schemas.microsoft.com/office/drawing/2014/main" id="{11FE1073-1C7B-67B8-2ED0-F9638D39F63B}"/>
              </a:ext>
            </a:extLst>
          </p:cNvPr>
          <p:cNvSpPr/>
          <p:nvPr/>
        </p:nvSpPr>
        <p:spPr>
          <a:xfrm>
            <a:off x="7516110" y="3938195"/>
            <a:ext cx="1682113" cy="302150"/>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Data Subjects Rights</a:t>
            </a:r>
          </a:p>
        </p:txBody>
      </p:sp>
      <p:sp>
        <p:nvSpPr>
          <p:cNvPr id="25" name="Rectangle: Rounded Corners 91">
            <a:extLst>
              <a:ext uri="{FF2B5EF4-FFF2-40B4-BE49-F238E27FC236}">
                <a16:creationId xmlns:a16="http://schemas.microsoft.com/office/drawing/2014/main" id="{432A4068-75A5-332F-AE06-2B764D1FDB5C}"/>
              </a:ext>
            </a:extLst>
          </p:cNvPr>
          <p:cNvSpPr/>
          <p:nvPr/>
        </p:nvSpPr>
        <p:spPr>
          <a:xfrm>
            <a:off x="7516110" y="4320163"/>
            <a:ext cx="1682113" cy="305352"/>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Accountability</a:t>
            </a:r>
          </a:p>
        </p:txBody>
      </p:sp>
      <p:sp>
        <p:nvSpPr>
          <p:cNvPr id="26" name="Rectangle: Rounded Corners 92">
            <a:extLst>
              <a:ext uri="{FF2B5EF4-FFF2-40B4-BE49-F238E27FC236}">
                <a16:creationId xmlns:a16="http://schemas.microsoft.com/office/drawing/2014/main" id="{5AFBFAFB-2BE1-620F-9175-2F5B21ADB5FB}"/>
              </a:ext>
            </a:extLst>
          </p:cNvPr>
          <p:cNvSpPr/>
          <p:nvPr/>
        </p:nvSpPr>
        <p:spPr>
          <a:xfrm>
            <a:off x="7516110" y="4718932"/>
            <a:ext cx="1682113" cy="302150"/>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Incident Reporting</a:t>
            </a:r>
          </a:p>
        </p:txBody>
      </p:sp>
      <p:sp>
        <p:nvSpPr>
          <p:cNvPr id="27" name="Rectangle: Rounded Corners 93">
            <a:extLst>
              <a:ext uri="{FF2B5EF4-FFF2-40B4-BE49-F238E27FC236}">
                <a16:creationId xmlns:a16="http://schemas.microsoft.com/office/drawing/2014/main" id="{F00BF0A6-CAF4-9FF0-FFAE-7055866A2FF7}"/>
              </a:ext>
            </a:extLst>
          </p:cNvPr>
          <p:cNvSpPr/>
          <p:nvPr/>
        </p:nvSpPr>
        <p:spPr>
          <a:xfrm>
            <a:off x="7516110" y="5100900"/>
            <a:ext cx="1682113" cy="305352"/>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Incident Response</a:t>
            </a:r>
          </a:p>
        </p:txBody>
      </p:sp>
      <p:sp>
        <p:nvSpPr>
          <p:cNvPr id="28" name="Rectangle: Rounded Corners 94">
            <a:extLst>
              <a:ext uri="{FF2B5EF4-FFF2-40B4-BE49-F238E27FC236}">
                <a16:creationId xmlns:a16="http://schemas.microsoft.com/office/drawing/2014/main" id="{AB20376E-6BB5-A977-39AF-ED408B08F53B}"/>
              </a:ext>
            </a:extLst>
          </p:cNvPr>
          <p:cNvSpPr/>
          <p:nvPr/>
        </p:nvSpPr>
        <p:spPr>
          <a:xfrm>
            <a:off x="7520300" y="5486070"/>
            <a:ext cx="1682113" cy="302150"/>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High-Risk AI Systems</a:t>
            </a:r>
          </a:p>
        </p:txBody>
      </p:sp>
      <p:sp>
        <p:nvSpPr>
          <p:cNvPr id="29" name="Rectangle: Rounded Corners 95">
            <a:extLst>
              <a:ext uri="{FF2B5EF4-FFF2-40B4-BE49-F238E27FC236}">
                <a16:creationId xmlns:a16="http://schemas.microsoft.com/office/drawing/2014/main" id="{D16F90D4-0204-5F52-A049-7FEA073C2041}"/>
              </a:ext>
            </a:extLst>
          </p:cNvPr>
          <p:cNvSpPr/>
          <p:nvPr/>
        </p:nvSpPr>
        <p:spPr>
          <a:xfrm>
            <a:off x="7516110" y="5858125"/>
            <a:ext cx="1682113" cy="302150"/>
          </a:xfrm>
          <a:prstGeom prst="roundRect">
            <a:avLst>
              <a:gd name="adj" fmla="val 23124"/>
            </a:avLst>
          </a:prstGeom>
          <a:solidFill>
            <a:schemeClr val="bg1"/>
          </a:solidFill>
          <a:ln w="1905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IN" sz="1100" dirty="0">
                <a:solidFill>
                  <a:schemeClr val="tx1"/>
                </a:solidFill>
              </a:rPr>
              <a:t>Prohibited AI Practices </a:t>
            </a:r>
          </a:p>
        </p:txBody>
      </p:sp>
      <p:cxnSp>
        <p:nvCxnSpPr>
          <p:cNvPr id="30" name="Connector: Elbow 100">
            <a:extLst>
              <a:ext uri="{FF2B5EF4-FFF2-40B4-BE49-F238E27FC236}">
                <a16:creationId xmlns:a16="http://schemas.microsoft.com/office/drawing/2014/main" id="{82410A6A-6E58-EEFF-D5B6-DB80B2636083}"/>
              </a:ext>
            </a:extLst>
          </p:cNvPr>
          <p:cNvCxnSpPr>
            <a:cxnSpLocks/>
            <a:stCxn id="6" idx="3"/>
            <a:endCxn id="11" idx="1"/>
          </p:cNvCxnSpPr>
          <p:nvPr/>
        </p:nvCxnSpPr>
        <p:spPr>
          <a:xfrm flipV="1">
            <a:off x="3921393" y="4266567"/>
            <a:ext cx="904368" cy="772529"/>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102">
            <a:extLst>
              <a:ext uri="{FF2B5EF4-FFF2-40B4-BE49-F238E27FC236}">
                <a16:creationId xmlns:a16="http://schemas.microsoft.com/office/drawing/2014/main" id="{BECE93A1-B73B-BFD4-5E76-DA379CB64BA2}"/>
              </a:ext>
            </a:extLst>
          </p:cNvPr>
          <p:cNvCxnSpPr>
            <a:cxnSpLocks/>
            <a:stCxn id="6" idx="3"/>
            <a:endCxn id="17" idx="1"/>
          </p:cNvCxnSpPr>
          <p:nvPr/>
        </p:nvCxnSpPr>
        <p:spPr>
          <a:xfrm>
            <a:off x="3921393" y="5039096"/>
            <a:ext cx="904369" cy="781368"/>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104">
            <a:extLst>
              <a:ext uri="{FF2B5EF4-FFF2-40B4-BE49-F238E27FC236}">
                <a16:creationId xmlns:a16="http://schemas.microsoft.com/office/drawing/2014/main" id="{ED16D38A-67E7-EA0C-96CD-9C815093A6B5}"/>
              </a:ext>
            </a:extLst>
          </p:cNvPr>
          <p:cNvCxnSpPr>
            <a:cxnSpLocks/>
            <a:stCxn id="11" idx="3"/>
            <a:endCxn id="24" idx="1"/>
          </p:cNvCxnSpPr>
          <p:nvPr/>
        </p:nvCxnSpPr>
        <p:spPr>
          <a:xfrm flipV="1">
            <a:off x="6507874" y="4089270"/>
            <a:ext cx="1008236" cy="177297"/>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or: Elbow 106">
            <a:extLst>
              <a:ext uri="{FF2B5EF4-FFF2-40B4-BE49-F238E27FC236}">
                <a16:creationId xmlns:a16="http://schemas.microsoft.com/office/drawing/2014/main" id="{B645F2D9-8353-DC9D-4D55-BEBE6657F5E1}"/>
              </a:ext>
            </a:extLst>
          </p:cNvPr>
          <p:cNvCxnSpPr>
            <a:cxnSpLocks/>
            <a:stCxn id="11" idx="3"/>
            <a:endCxn id="25" idx="1"/>
          </p:cNvCxnSpPr>
          <p:nvPr/>
        </p:nvCxnSpPr>
        <p:spPr>
          <a:xfrm>
            <a:off x="6507874" y="4266567"/>
            <a:ext cx="1008236" cy="206272"/>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108">
            <a:extLst>
              <a:ext uri="{FF2B5EF4-FFF2-40B4-BE49-F238E27FC236}">
                <a16:creationId xmlns:a16="http://schemas.microsoft.com/office/drawing/2014/main" id="{03CD013A-C3E4-600C-06F5-B6AA1E9DCA60}"/>
              </a:ext>
            </a:extLst>
          </p:cNvPr>
          <p:cNvCxnSpPr>
            <a:cxnSpLocks/>
            <a:stCxn id="16" idx="3"/>
            <a:endCxn id="26" idx="1"/>
          </p:cNvCxnSpPr>
          <p:nvPr/>
        </p:nvCxnSpPr>
        <p:spPr>
          <a:xfrm flipV="1">
            <a:off x="6507875" y="4870007"/>
            <a:ext cx="1008235" cy="197210"/>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110">
            <a:extLst>
              <a:ext uri="{FF2B5EF4-FFF2-40B4-BE49-F238E27FC236}">
                <a16:creationId xmlns:a16="http://schemas.microsoft.com/office/drawing/2014/main" id="{086A0558-C6A8-6457-5C51-635F1DF27AAD}"/>
              </a:ext>
            </a:extLst>
          </p:cNvPr>
          <p:cNvCxnSpPr>
            <a:cxnSpLocks/>
            <a:stCxn id="16" idx="3"/>
            <a:endCxn id="27" idx="1"/>
          </p:cNvCxnSpPr>
          <p:nvPr/>
        </p:nvCxnSpPr>
        <p:spPr>
          <a:xfrm>
            <a:off x="6507875" y="5067217"/>
            <a:ext cx="1008235" cy="186359"/>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112">
            <a:extLst>
              <a:ext uri="{FF2B5EF4-FFF2-40B4-BE49-F238E27FC236}">
                <a16:creationId xmlns:a16="http://schemas.microsoft.com/office/drawing/2014/main" id="{5CDFAF34-17AE-48C3-BDC3-05AB62A6FA63}"/>
              </a:ext>
            </a:extLst>
          </p:cNvPr>
          <p:cNvCxnSpPr>
            <a:cxnSpLocks/>
            <a:stCxn id="17" idx="3"/>
            <a:endCxn id="28" idx="1"/>
          </p:cNvCxnSpPr>
          <p:nvPr/>
        </p:nvCxnSpPr>
        <p:spPr>
          <a:xfrm flipV="1">
            <a:off x="6507875" y="5637145"/>
            <a:ext cx="1012425" cy="183319"/>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114">
            <a:extLst>
              <a:ext uri="{FF2B5EF4-FFF2-40B4-BE49-F238E27FC236}">
                <a16:creationId xmlns:a16="http://schemas.microsoft.com/office/drawing/2014/main" id="{3BEBF551-6EAA-1399-2C2F-2184D04D690D}"/>
              </a:ext>
            </a:extLst>
          </p:cNvPr>
          <p:cNvCxnSpPr>
            <a:cxnSpLocks/>
            <a:stCxn id="17" idx="3"/>
            <a:endCxn id="29" idx="1"/>
          </p:cNvCxnSpPr>
          <p:nvPr/>
        </p:nvCxnSpPr>
        <p:spPr>
          <a:xfrm>
            <a:off x="6507875" y="5820464"/>
            <a:ext cx="1008235" cy="188736"/>
          </a:xfrm>
          <a:prstGeom prst="bent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itle 1">
            <a:extLst>
              <a:ext uri="{FF2B5EF4-FFF2-40B4-BE49-F238E27FC236}">
                <a16:creationId xmlns:a16="http://schemas.microsoft.com/office/drawing/2014/main" id="{7B08F633-7503-3422-37FE-D829B0696CD6}"/>
              </a:ext>
            </a:extLst>
          </p:cNvPr>
          <p:cNvSpPr txBox="1">
            <a:spLocks/>
          </p:cNvSpPr>
          <p:nvPr/>
        </p:nvSpPr>
        <p:spPr>
          <a:xfrm>
            <a:off x="409811" y="382091"/>
            <a:ext cx="11188711" cy="1195883"/>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a:lstStyle>
          <a:p>
            <a:r>
              <a:rPr lang="en-GB" dirty="0"/>
              <a:t>Relationship summary example</a:t>
            </a:r>
            <a:br>
              <a:rPr lang="en-GB" dirty="0"/>
            </a:br>
            <a:r>
              <a:rPr lang="en-GB" sz="1800" b="0" dirty="0"/>
              <a:t>Agency - Authority Document – Citation / Control Objective</a:t>
            </a:r>
            <a:endParaRPr lang="en-US" b="0" dirty="0"/>
          </a:p>
        </p:txBody>
      </p:sp>
      <p:cxnSp>
        <p:nvCxnSpPr>
          <p:cNvPr id="39" name="Straight Arrow Connector 38">
            <a:extLst>
              <a:ext uri="{FF2B5EF4-FFF2-40B4-BE49-F238E27FC236}">
                <a16:creationId xmlns:a16="http://schemas.microsoft.com/office/drawing/2014/main" id="{CCC57A39-99FE-C520-50FC-CAA99D05A326}"/>
              </a:ext>
            </a:extLst>
          </p:cNvPr>
          <p:cNvCxnSpPr>
            <a:endCxn id="16" idx="1"/>
          </p:cNvCxnSpPr>
          <p:nvPr/>
        </p:nvCxnSpPr>
        <p:spPr>
          <a:xfrm>
            <a:off x="4373577" y="5048605"/>
            <a:ext cx="452185"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0554172"/>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183EC-07E8-48AA-8256-2AD96AA609BC}"/>
              </a:ext>
            </a:extLst>
          </p:cNvPr>
          <p:cNvSpPr>
            <a:spLocks noGrp="1"/>
          </p:cNvSpPr>
          <p:nvPr>
            <p:ph type="title"/>
          </p:nvPr>
        </p:nvSpPr>
        <p:spPr>
          <a:xfrm>
            <a:off x="449251" y="311377"/>
            <a:ext cx="11188711" cy="700677"/>
          </a:xfrm>
        </p:spPr>
        <p:txBody>
          <a:bodyPr/>
          <a:lstStyle/>
          <a:p>
            <a:r>
              <a:rPr lang="en-US" dirty="0"/>
              <a:t>What are controls?</a:t>
            </a:r>
          </a:p>
        </p:txBody>
      </p:sp>
      <p:sp>
        <p:nvSpPr>
          <p:cNvPr id="5" name="Text Placeholder 4">
            <a:extLst>
              <a:ext uri="{FF2B5EF4-FFF2-40B4-BE49-F238E27FC236}">
                <a16:creationId xmlns:a16="http://schemas.microsoft.com/office/drawing/2014/main" id="{B8D0D5FE-7F6D-49FC-961E-FFA6BE54B05B}"/>
              </a:ext>
            </a:extLst>
          </p:cNvPr>
          <p:cNvSpPr>
            <a:spLocks noGrp="1"/>
          </p:cNvSpPr>
          <p:nvPr>
            <p:ph type="body" sz="quarter" idx="15"/>
          </p:nvPr>
        </p:nvSpPr>
        <p:spPr>
          <a:xfrm>
            <a:off x="489390" y="978742"/>
            <a:ext cx="11192256" cy="700677"/>
          </a:xfrm>
        </p:spPr>
        <p:txBody>
          <a:bodyPr vert="horz" lIns="91440" tIns="45720" rIns="91440" bIns="45720" rtlCol="0" anchor="t">
            <a:noAutofit/>
          </a:bodyPr>
          <a:lstStyle/>
          <a:p>
            <a:pPr marL="0" indent="0"/>
            <a:r>
              <a:rPr lang="en-US" dirty="0"/>
              <a:t>A control is a specific activity performed by people, or systems designed, to ensure that business objectives are met.</a:t>
            </a:r>
          </a:p>
        </p:txBody>
      </p:sp>
      <p:sp>
        <p:nvSpPr>
          <p:cNvPr id="7" name="TextBox 6">
            <a:extLst>
              <a:ext uri="{FF2B5EF4-FFF2-40B4-BE49-F238E27FC236}">
                <a16:creationId xmlns:a16="http://schemas.microsoft.com/office/drawing/2014/main" id="{7FD06C55-0343-4086-B837-B01A9A88F7CF}"/>
              </a:ext>
            </a:extLst>
          </p:cNvPr>
          <p:cNvSpPr txBox="1"/>
          <p:nvPr/>
        </p:nvSpPr>
        <p:spPr>
          <a:xfrm>
            <a:off x="3047260" y="3246617"/>
            <a:ext cx="6094520" cy="369204"/>
          </a:xfrm>
          <a:prstGeom prst="rect">
            <a:avLst/>
          </a:prstGeom>
          <a:noFill/>
        </p:spPr>
        <p:txBody>
          <a:bodyPr wrap="square">
            <a:spAutoFit/>
          </a:bodyPr>
          <a:lstStyle/>
          <a:p>
            <a:r>
              <a:rPr lang="en-US" b="0" i="0" dirty="0">
                <a:solidFill>
                  <a:srgbClr val="000000"/>
                </a:solidFill>
                <a:effectLst/>
                <a:latin typeface="Times New Roman" panose="02020603050405020304" pitchFamily="18" charset="0"/>
              </a:rPr>
              <a:t> </a:t>
            </a:r>
            <a:endParaRPr lang="en-US" dirty="0"/>
          </a:p>
        </p:txBody>
      </p:sp>
      <p:grpSp>
        <p:nvGrpSpPr>
          <p:cNvPr id="4" name="Group 3">
            <a:extLst>
              <a:ext uri="{FF2B5EF4-FFF2-40B4-BE49-F238E27FC236}">
                <a16:creationId xmlns:a16="http://schemas.microsoft.com/office/drawing/2014/main" id="{F11BD830-BC5C-D5C7-E576-90D71924897B}"/>
              </a:ext>
            </a:extLst>
          </p:cNvPr>
          <p:cNvGrpSpPr/>
          <p:nvPr/>
        </p:nvGrpSpPr>
        <p:grpSpPr>
          <a:xfrm>
            <a:off x="3475916" y="2010048"/>
            <a:ext cx="5488700" cy="4139322"/>
            <a:chOff x="2725029" y="1566056"/>
            <a:chExt cx="6075507" cy="4581867"/>
          </a:xfrm>
        </p:grpSpPr>
        <p:grpSp>
          <p:nvGrpSpPr>
            <p:cNvPr id="6" name="Group 5">
              <a:extLst>
                <a:ext uri="{FF2B5EF4-FFF2-40B4-BE49-F238E27FC236}">
                  <a16:creationId xmlns:a16="http://schemas.microsoft.com/office/drawing/2014/main" id="{A0B01C2D-6BBF-D39D-49F6-AAF904DB38EF}"/>
                </a:ext>
              </a:extLst>
            </p:cNvPr>
            <p:cNvGrpSpPr>
              <a:grpSpLocks noChangeAspect="1"/>
            </p:cNvGrpSpPr>
            <p:nvPr/>
          </p:nvGrpSpPr>
          <p:grpSpPr>
            <a:xfrm>
              <a:off x="2877861" y="1566056"/>
              <a:ext cx="406046" cy="699305"/>
              <a:chOff x="6945355" y="-903214"/>
              <a:chExt cx="311727" cy="536864"/>
            </a:xfrm>
            <a:solidFill>
              <a:schemeClr val="tx1"/>
            </a:solidFill>
          </p:grpSpPr>
          <p:sp>
            <p:nvSpPr>
              <p:cNvPr id="22" name="Freeform: Shape 269">
                <a:extLst>
                  <a:ext uri="{FF2B5EF4-FFF2-40B4-BE49-F238E27FC236}">
                    <a16:creationId xmlns:a16="http://schemas.microsoft.com/office/drawing/2014/main" id="{E0E24F29-403D-AC6F-C36C-AB9507C0532D}"/>
                  </a:ext>
                </a:extLst>
              </p:cNvPr>
              <p:cNvSpPr/>
              <p:nvPr/>
            </p:nvSpPr>
            <p:spPr>
              <a:xfrm>
                <a:off x="6945355" y="-448611"/>
                <a:ext cx="311727" cy="82261"/>
              </a:xfrm>
              <a:custGeom>
                <a:avLst/>
                <a:gdLst>
                  <a:gd name="connsiteX0" fmla="*/ 311727 w 311727"/>
                  <a:gd name="connsiteY0" fmla="*/ 38966 h 82261"/>
                  <a:gd name="connsiteX1" fmla="*/ 155864 w 311727"/>
                  <a:gd name="connsiteY1" fmla="*/ 82261 h 82261"/>
                  <a:gd name="connsiteX2" fmla="*/ 0 w 311727"/>
                  <a:gd name="connsiteY2" fmla="*/ 38966 h 82261"/>
                  <a:gd name="connsiteX3" fmla="*/ 86591 w 311727"/>
                  <a:gd name="connsiteY3" fmla="*/ 0 h 82261"/>
                  <a:gd name="connsiteX4" fmla="*/ 86591 w 311727"/>
                  <a:gd name="connsiteY4" fmla="*/ 25977 h 82261"/>
                  <a:gd name="connsiteX5" fmla="*/ 225136 w 311727"/>
                  <a:gd name="connsiteY5" fmla="*/ 25977 h 82261"/>
                  <a:gd name="connsiteX6" fmla="*/ 225136 w 311727"/>
                  <a:gd name="connsiteY6" fmla="*/ 0 h 82261"/>
                  <a:gd name="connsiteX7" fmla="*/ 311727 w 311727"/>
                  <a:gd name="connsiteY7" fmla="*/ 38966 h 82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27" h="82261">
                    <a:moveTo>
                      <a:pt x="311727" y="38966"/>
                    </a:moveTo>
                    <a:cubicBezTo>
                      <a:pt x="311727" y="63211"/>
                      <a:pt x="241589" y="82261"/>
                      <a:pt x="155864" y="82261"/>
                    </a:cubicBezTo>
                    <a:cubicBezTo>
                      <a:pt x="70139" y="82261"/>
                      <a:pt x="0" y="63211"/>
                      <a:pt x="0" y="38966"/>
                    </a:cubicBezTo>
                    <a:cubicBezTo>
                      <a:pt x="0" y="21648"/>
                      <a:pt x="35502" y="6927"/>
                      <a:pt x="86591" y="0"/>
                    </a:cubicBezTo>
                    <a:lnTo>
                      <a:pt x="86591" y="25977"/>
                    </a:lnTo>
                    <a:lnTo>
                      <a:pt x="225136" y="25977"/>
                    </a:lnTo>
                    <a:lnTo>
                      <a:pt x="225136" y="0"/>
                    </a:lnTo>
                    <a:cubicBezTo>
                      <a:pt x="276225" y="6927"/>
                      <a:pt x="311727" y="21648"/>
                      <a:pt x="311727" y="38966"/>
                    </a:cubicBezTo>
                    <a:close/>
                  </a:path>
                </a:pathLst>
              </a:custGeom>
              <a:solidFill>
                <a:srgbClr val="62D84E"/>
              </a:solidFill>
              <a:ln w="8653" cap="flat">
                <a:noFill/>
                <a:prstDash val="solid"/>
                <a:miter/>
              </a:ln>
            </p:spPr>
            <p:txBody>
              <a:bodyPr rtlCol="0" anchor="ctr"/>
              <a:lstStyle/>
              <a:p>
                <a:endParaRPr lang="en-US" dirty="0"/>
              </a:p>
            </p:txBody>
          </p:sp>
          <p:sp>
            <p:nvSpPr>
              <p:cNvPr id="23" name="Freeform: Shape 438">
                <a:extLst>
                  <a:ext uri="{FF2B5EF4-FFF2-40B4-BE49-F238E27FC236}">
                    <a16:creationId xmlns:a16="http://schemas.microsoft.com/office/drawing/2014/main" id="{8C8B36C1-48BA-1516-787B-9F752E6299ED}"/>
                  </a:ext>
                </a:extLst>
              </p:cNvPr>
              <p:cNvSpPr/>
              <p:nvPr/>
            </p:nvSpPr>
            <p:spPr>
              <a:xfrm>
                <a:off x="6949685" y="-903214"/>
                <a:ext cx="303068" cy="493568"/>
              </a:xfrm>
              <a:custGeom>
                <a:avLst/>
                <a:gdLst>
                  <a:gd name="connsiteX0" fmla="*/ 82261 w 303068"/>
                  <a:gd name="connsiteY0" fmla="*/ 259773 h 493568"/>
                  <a:gd name="connsiteX1" fmla="*/ 95249 w 303068"/>
                  <a:gd name="connsiteY1" fmla="*/ 272762 h 493568"/>
                  <a:gd name="connsiteX2" fmla="*/ 95249 w 303068"/>
                  <a:gd name="connsiteY2" fmla="*/ 467591 h 493568"/>
                  <a:gd name="connsiteX3" fmla="*/ 207817 w 303068"/>
                  <a:gd name="connsiteY3" fmla="*/ 467591 h 493568"/>
                  <a:gd name="connsiteX4" fmla="*/ 207817 w 303068"/>
                  <a:gd name="connsiteY4" fmla="*/ 272762 h 493568"/>
                  <a:gd name="connsiteX5" fmla="*/ 220806 w 303068"/>
                  <a:gd name="connsiteY5" fmla="*/ 259773 h 493568"/>
                  <a:gd name="connsiteX6" fmla="*/ 233795 w 303068"/>
                  <a:gd name="connsiteY6" fmla="*/ 272762 h 493568"/>
                  <a:gd name="connsiteX7" fmla="*/ 233795 w 303068"/>
                  <a:gd name="connsiteY7" fmla="*/ 480580 h 493568"/>
                  <a:gd name="connsiteX8" fmla="*/ 220806 w 303068"/>
                  <a:gd name="connsiteY8" fmla="*/ 493568 h 493568"/>
                  <a:gd name="connsiteX9" fmla="*/ 82261 w 303068"/>
                  <a:gd name="connsiteY9" fmla="*/ 493568 h 493568"/>
                  <a:gd name="connsiteX10" fmla="*/ 69272 w 303068"/>
                  <a:gd name="connsiteY10" fmla="*/ 480580 h 493568"/>
                  <a:gd name="connsiteX11" fmla="*/ 69272 w 303068"/>
                  <a:gd name="connsiteY11" fmla="*/ 272762 h 493568"/>
                  <a:gd name="connsiteX12" fmla="*/ 82261 w 303068"/>
                  <a:gd name="connsiteY12" fmla="*/ 259773 h 493568"/>
                  <a:gd name="connsiteX13" fmla="*/ 151534 w 303068"/>
                  <a:gd name="connsiteY13" fmla="*/ 25977 h 493568"/>
                  <a:gd name="connsiteX14" fmla="*/ 95250 w 303068"/>
                  <a:gd name="connsiteY14" fmla="*/ 82261 h 493568"/>
                  <a:gd name="connsiteX15" fmla="*/ 151534 w 303068"/>
                  <a:gd name="connsiteY15" fmla="*/ 138545 h 493568"/>
                  <a:gd name="connsiteX16" fmla="*/ 207818 w 303068"/>
                  <a:gd name="connsiteY16" fmla="*/ 82261 h 493568"/>
                  <a:gd name="connsiteX17" fmla="*/ 151534 w 303068"/>
                  <a:gd name="connsiteY17" fmla="*/ 25977 h 493568"/>
                  <a:gd name="connsiteX18" fmla="*/ 151534 w 303068"/>
                  <a:gd name="connsiteY18" fmla="*/ 0 h 493568"/>
                  <a:gd name="connsiteX19" fmla="*/ 233795 w 303068"/>
                  <a:gd name="connsiteY19" fmla="*/ 82261 h 493568"/>
                  <a:gd name="connsiteX20" fmla="*/ 204355 w 303068"/>
                  <a:gd name="connsiteY20" fmla="*/ 145473 h 493568"/>
                  <a:gd name="connsiteX21" fmla="*/ 303068 w 303068"/>
                  <a:gd name="connsiteY21" fmla="*/ 247650 h 493568"/>
                  <a:gd name="connsiteX22" fmla="*/ 303068 w 303068"/>
                  <a:gd name="connsiteY22" fmla="*/ 359352 h 493568"/>
                  <a:gd name="connsiteX23" fmla="*/ 290080 w 303068"/>
                  <a:gd name="connsiteY23" fmla="*/ 372341 h 493568"/>
                  <a:gd name="connsiteX24" fmla="*/ 277091 w 303068"/>
                  <a:gd name="connsiteY24" fmla="*/ 359352 h 493568"/>
                  <a:gd name="connsiteX25" fmla="*/ 277091 w 303068"/>
                  <a:gd name="connsiteY25" fmla="*/ 247650 h 493568"/>
                  <a:gd name="connsiteX26" fmla="*/ 151534 w 303068"/>
                  <a:gd name="connsiteY26" fmla="*/ 164523 h 493568"/>
                  <a:gd name="connsiteX27" fmla="*/ 25977 w 303068"/>
                  <a:gd name="connsiteY27" fmla="*/ 247650 h 493568"/>
                  <a:gd name="connsiteX28" fmla="*/ 25977 w 303068"/>
                  <a:gd name="connsiteY28" fmla="*/ 359352 h 493568"/>
                  <a:gd name="connsiteX29" fmla="*/ 12989 w 303068"/>
                  <a:gd name="connsiteY29" fmla="*/ 372341 h 493568"/>
                  <a:gd name="connsiteX30" fmla="*/ 0 w 303068"/>
                  <a:gd name="connsiteY30" fmla="*/ 359352 h 493568"/>
                  <a:gd name="connsiteX31" fmla="*/ 0 w 303068"/>
                  <a:gd name="connsiteY31" fmla="*/ 247650 h 493568"/>
                  <a:gd name="connsiteX32" fmla="*/ 98714 w 303068"/>
                  <a:gd name="connsiteY32" fmla="*/ 145473 h 493568"/>
                  <a:gd name="connsiteX33" fmla="*/ 69273 w 303068"/>
                  <a:gd name="connsiteY33" fmla="*/ 82261 h 493568"/>
                  <a:gd name="connsiteX34" fmla="*/ 151534 w 303068"/>
                  <a:gd name="connsiteY34" fmla="*/ 0 h 49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03068" h="493568">
                    <a:moveTo>
                      <a:pt x="82261" y="259773"/>
                    </a:moveTo>
                    <a:cubicBezTo>
                      <a:pt x="89188" y="259773"/>
                      <a:pt x="95249" y="265834"/>
                      <a:pt x="95249" y="272762"/>
                    </a:cubicBezTo>
                    <a:lnTo>
                      <a:pt x="95249" y="467591"/>
                    </a:lnTo>
                    <a:lnTo>
                      <a:pt x="207817" y="467591"/>
                    </a:lnTo>
                    <a:lnTo>
                      <a:pt x="207817" y="272762"/>
                    </a:lnTo>
                    <a:cubicBezTo>
                      <a:pt x="207817" y="265834"/>
                      <a:pt x="213879" y="259773"/>
                      <a:pt x="220806" y="259773"/>
                    </a:cubicBezTo>
                    <a:cubicBezTo>
                      <a:pt x="227733" y="259773"/>
                      <a:pt x="233795" y="265834"/>
                      <a:pt x="233795" y="272762"/>
                    </a:cubicBezTo>
                    <a:lnTo>
                      <a:pt x="233795" y="480580"/>
                    </a:lnTo>
                    <a:cubicBezTo>
                      <a:pt x="233795" y="487507"/>
                      <a:pt x="227733" y="493568"/>
                      <a:pt x="220806" y="493568"/>
                    </a:cubicBezTo>
                    <a:lnTo>
                      <a:pt x="82261" y="493568"/>
                    </a:lnTo>
                    <a:cubicBezTo>
                      <a:pt x="75333" y="493568"/>
                      <a:pt x="69272" y="487507"/>
                      <a:pt x="69272" y="480580"/>
                    </a:cubicBezTo>
                    <a:lnTo>
                      <a:pt x="69272" y="272762"/>
                    </a:lnTo>
                    <a:cubicBezTo>
                      <a:pt x="69272" y="265834"/>
                      <a:pt x="75333" y="259773"/>
                      <a:pt x="82261" y="259773"/>
                    </a:cubicBezTo>
                    <a:close/>
                    <a:moveTo>
                      <a:pt x="151534" y="25977"/>
                    </a:moveTo>
                    <a:cubicBezTo>
                      <a:pt x="120361" y="25977"/>
                      <a:pt x="95250" y="51089"/>
                      <a:pt x="95250" y="82261"/>
                    </a:cubicBezTo>
                    <a:cubicBezTo>
                      <a:pt x="95250" y="113434"/>
                      <a:pt x="120361" y="138545"/>
                      <a:pt x="151534" y="138545"/>
                    </a:cubicBezTo>
                    <a:cubicBezTo>
                      <a:pt x="182707" y="138545"/>
                      <a:pt x="207818" y="113434"/>
                      <a:pt x="207818" y="82261"/>
                    </a:cubicBezTo>
                    <a:cubicBezTo>
                      <a:pt x="207818" y="51089"/>
                      <a:pt x="182707" y="25977"/>
                      <a:pt x="151534" y="25977"/>
                    </a:cubicBezTo>
                    <a:close/>
                    <a:moveTo>
                      <a:pt x="151534" y="0"/>
                    </a:moveTo>
                    <a:cubicBezTo>
                      <a:pt x="196561" y="0"/>
                      <a:pt x="233795" y="37234"/>
                      <a:pt x="233795" y="82261"/>
                    </a:cubicBezTo>
                    <a:cubicBezTo>
                      <a:pt x="233795" y="107373"/>
                      <a:pt x="222539" y="130752"/>
                      <a:pt x="204355" y="145473"/>
                    </a:cubicBezTo>
                    <a:cubicBezTo>
                      <a:pt x="261505" y="161059"/>
                      <a:pt x="303068" y="200891"/>
                      <a:pt x="303068" y="247650"/>
                    </a:cubicBezTo>
                    <a:lnTo>
                      <a:pt x="303068" y="359352"/>
                    </a:lnTo>
                    <a:cubicBezTo>
                      <a:pt x="303068" y="366279"/>
                      <a:pt x="297007" y="372341"/>
                      <a:pt x="290080" y="372341"/>
                    </a:cubicBezTo>
                    <a:cubicBezTo>
                      <a:pt x="283152" y="372341"/>
                      <a:pt x="277091" y="366279"/>
                      <a:pt x="277091" y="359352"/>
                    </a:cubicBezTo>
                    <a:lnTo>
                      <a:pt x="277091" y="247650"/>
                    </a:lnTo>
                    <a:cubicBezTo>
                      <a:pt x="277091" y="201757"/>
                      <a:pt x="220807" y="164523"/>
                      <a:pt x="151534" y="164523"/>
                    </a:cubicBezTo>
                    <a:cubicBezTo>
                      <a:pt x="82261" y="164523"/>
                      <a:pt x="25977" y="201757"/>
                      <a:pt x="25977" y="247650"/>
                    </a:cubicBezTo>
                    <a:lnTo>
                      <a:pt x="25977" y="359352"/>
                    </a:lnTo>
                    <a:cubicBezTo>
                      <a:pt x="25977" y="366279"/>
                      <a:pt x="19916" y="372341"/>
                      <a:pt x="12989" y="372341"/>
                    </a:cubicBezTo>
                    <a:cubicBezTo>
                      <a:pt x="6061" y="372341"/>
                      <a:pt x="0" y="366279"/>
                      <a:pt x="0" y="359352"/>
                    </a:cubicBezTo>
                    <a:lnTo>
                      <a:pt x="0" y="247650"/>
                    </a:lnTo>
                    <a:cubicBezTo>
                      <a:pt x="0" y="200891"/>
                      <a:pt x="40698" y="161059"/>
                      <a:pt x="98714" y="145473"/>
                    </a:cubicBezTo>
                    <a:cubicBezTo>
                      <a:pt x="80530" y="130752"/>
                      <a:pt x="69273" y="107373"/>
                      <a:pt x="69273" y="82261"/>
                    </a:cubicBezTo>
                    <a:cubicBezTo>
                      <a:pt x="69273" y="37234"/>
                      <a:pt x="106507" y="0"/>
                      <a:pt x="151534" y="0"/>
                    </a:cubicBezTo>
                    <a:close/>
                  </a:path>
                </a:pathLst>
              </a:custGeom>
              <a:grpFill/>
              <a:ln w="8653" cap="flat">
                <a:noFill/>
                <a:prstDash val="solid"/>
                <a:miter/>
              </a:ln>
            </p:spPr>
            <p:txBody>
              <a:bodyPr rtlCol="0" anchor="ctr"/>
              <a:lstStyle/>
              <a:p>
                <a:endParaRPr lang="en-US" dirty="0"/>
              </a:p>
            </p:txBody>
          </p:sp>
        </p:grpSp>
        <p:grpSp>
          <p:nvGrpSpPr>
            <p:cNvPr id="8" name="Graphic 389">
              <a:extLst>
                <a:ext uri="{FF2B5EF4-FFF2-40B4-BE49-F238E27FC236}">
                  <a16:creationId xmlns:a16="http://schemas.microsoft.com/office/drawing/2014/main" id="{33EFA1B4-4538-BBDF-DF16-37D400FBB981}"/>
                </a:ext>
              </a:extLst>
            </p:cNvPr>
            <p:cNvGrpSpPr>
              <a:grpSpLocks noChangeAspect="1"/>
            </p:cNvGrpSpPr>
            <p:nvPr/>
          </p:nvGrpSpPr>
          <p:grpSpPr>
            <a:xfrm>
              <a:off x="2725029" y="2899175"/>
              <a:ext cx="711710" cy="679034"/>
              <a:chOff x="-2471910" y="10688829"/>
              <a:chExt cx="539559" cy="514787"/>
            </a:xfrm>
          </p:grpSpPr>
          <p:sp>
            <p:nvSpPr>
              <p:cNvPr id="20" name="Freeform: Shape 212">
                <a:extLst>
                  <a:ext uri="{FF2B5EF4-FFF2-40B4-BE49-F238E27FC236}">
                    <a16:creationId xmlns:a16="http://schemas.microsoft.com/office/drawing/2014/main" id="{828B756A-F83B-4AE1-1CC7-9DE2A671FA5D}"/>
                  </a:ext>
                </a:extLst>
              </p:cNvPr>
              <p:cNvSpPr/>
              <p:nvPr/>
            </p:nvSpPr>
            <p:spPr>
              <a:xfrm>
                <a:off x="-2197202" y="10937774"/>
                <a:ext cx="264851" cy="265842"/>
              </a:xfrm>
              <a:custGeom>
                <a:avLst/>
                <a:gdLst>
                  <a:gd name="connsiteX0" fmla="*/ 255339 w 264851"/>
                  <a:gd name="connsiteY0" fmla="*/ 140714 h 265842"/>
                  <a:gd name="connsiteX1" fmla="*/ 238887 w 264851"/>
                  <a:gd name="connsiteY1" fmla="*/ 132055 h 265842"/>
                  <a:gd name="connsiteX2" fmla="*/ 235423 w 264851"/>
                  <a:gd name="connsiteY2" fmla="*/ 106944 h 265842"/>
                  <a:gd name="connsiteX3" fmla="*/ 226764 w 264851"/>
                  <a:gd name="connsiteY3" fmla="*/ 84430 h 265842"/>
                  <a:gd name="connsiteX4" fmla="*/ 237155 w 264851"/>
                  <a:gd name="connsiteY4" fmla="*/ 69710 h 265842"/>
                  <a:gd name="connsiteX5" fmla="*/ 235423 w 264851"/>
                  <a:gd name="connsiteY5" fmla="*/ 48062 h 265842"/>
                  <a:gd name="connsiteX6" fmla="*/ 221569 w 264851"/>
                  <a:gd name="connsiteY6" fmla="*/ 33342 h 265842"/>
                  <a:gd name="connsiteX7" fmla="*/ 199921 w 264851"/>
                  <a:gd name="connsiteY7" fmla="*/ 30744 h 265842"/>
                  <a:gd name="connsiteX8" fmla="*/ 185201 w 264851"/>
                  <a:gd name="connsiteY8" fmla="*/ 40269 h 265842"/>
                  <a:gd name="connsiteX9" fmla="*/ 137576 w 264851"/>
                  <a:gd name="connsiteY9" fmla="*/ 26414 h 265842"/>
                  <a:gd name="connsiteX10" fmla="*/ 129782 w 264851"/>
                  <a:gd name="connsiteY10" fmla="*/ 9962 h 265842"/>
                  <a:gd name="connsiteX11" fmla="*/ 109866 w 264851"/>
                  <a:gd name="connsiteY11" fmla="*/ 437 h 265842"/>
                  <a:gd name="connsiteX12" fmla="*/ 89951 w 264851"/>
                  <a:gd name="connsiteY12" fmla="*/ 5633 h 265842"/>
                  <a:gd name="connsiteX13" fmla="*/ 76962 w 264851"/>
                  <a:gd name="connsiteY13" fmla="*/ 22951 h 265842"/>
                  <a:gd name="connsiteX14" fmla="*/ 77828 w 264851"/>
                  <a:gd name="connsiteY14" fmla="*/ 41135 h 265842"/>
                  <a:gd name="connsiteX15" fmla="*/ 42326 w 264851"/>
                  <a:gd name="connsiteY15" fmla="*/ 75771 h 265842"/>
                  <a:gd name="connsiteX16" fmla="*/ 24141 w 264851"/>
                  <a:gd name="connsiteY16" fmla="*/ 74039 h 265842"/>
                  <a:gd name="connsiteX17" fmla="*/ 5957 w 264851"/>
                  <a:gd name="connsiteY17" fmla="*/ 86162 h 265842"/>
                  <a:gd name="connsiteX18" fmla="*/ 762 w 264851"/>
                  <a:gd name="connsiteY18" fmla="*/ 105212 h 265842"/>
                  <a:gd name="connsiteX19" fmla="*/ 9421 w 264851"/>
                  <a:gd name="connsiteY19" fmla="*/ 125128 h 265842"/>
                  <a:gd name="connsiteX20" fmla="*/ 25873 w 264851"/>
                  <a:gd name="connsiteY20" fmla="*/ 133787 h 265842"/>
                  <a:gd name="connsiteX21" fmla="*/ 29337 w 264851"/>
                  <a:gd name="connsiteY21" fmla="*/ 158033 h 265842"/>
                  <a:gd name="connsiteX22" fmla="*/ 37996 w 264851"/>
                  <a:gd name="connsiteY22" fmla="*/ 181412 h 265842"/>
                  <a:gd name="connsiteX23" fmla="*/ 27605 w 264851"/>
                  <a:gd name="connsiteY23" fmla="*/ 196999 h 265842"/>
                  <a:gd name="connsiteX24" fmla="*/ 29337 w 264851"/>
                  <a:gd name="connsiteY24" fmla="*/ 218646 h 265842"/>
                  <a:gd name="connsiteX25" fmla="*/ 43192 w 264851"/>
                  <a:gd name="connsiteY25" fmla="*/ 233367 h 265842"/>
                  <a:gd name="connsiteX26" fmla="*/ 64839 w 264851"/>
                  <a:gd name="connsiteY26" fmla="*/ 235964 h 265842"/>
                  <a:gd name="connsiteX27" fmla="*/ 80426 w 264851"/>
                  <a:gd name="connsiteY27" fmla="*/ 225573 h 265842"/>
                  <a:gd name="connsiteX28" fmla="*/ 127185 w 264851"/>
                  <a:gd name="connsiteY28" fmla="*/ 238562 h 265842"/>
                  <a:gd name="connsiteX29" fmla="*/ 134978 w 264851"/>
                  <a:gd name="connsiteY29" fmla="*/ 255880 h 265842"/>
                  <a:gd name="connsiteX30" fmla="*/ 154894 w 264851"/>
                  <a:gd name="connsiteY30" fmla="*/ 265405 h 265842"/>
                  <a:gd name="connsiteX31" fmla="*/ 174810 w 264851"/>
                  <a:gd name="connsiteY31" fmla="*/ 260210 h 265842"/>
                  <a:gd name="connsiteX32" fmla="*/ 187798 w 264851"/>
                  <a:gd name="connsiteY32" fmla="*/ 242892 h 265842"/>
                  <a:gd name="connsiteX33" fmla="*/ 186933 w 264851"/>
                  <a:gd name="connsiteY33" fmla="*/ 223842 h 265842"/>
                  <a:gd name="connsiteX34" fmla="*/ 221569 w 264851"/>
                  <a:gd name="connsiteY34" fmla="*/ 190071 h 265842"/>
                  <a:gd name="connsiteX35" fmla="*/ 240619 w 264851"/>
                  <a:gd name="connsiteY35" fmla="*/ 191803 h 265842"/>
                  <a:gd name="connsiteX36" fmla="*/ 258803 w 264851"/>
                  <a:gd name="connsiteY36" fmla="*/ 179680 h 265842"/>
                  <a:gd name="connsiteX37" fmla="*/ 263998 w 264851"/>
                  <a:gd name="connsiteY37" fmla="*/ 160630 h 265842"/>
                  <a:gd name="connsiteX38" fmla="*/ 255339 w 264851"/>
                  <a:gd name="connsiteY38" fmla="*/ 140714 h 265842"/>
                  <a:gd name="connsiteX39" fmla="*/ 141905 w 264851"/>
                  <a:gd name="connsiteY39" fmla="*/ 173619 h 265842"/>
                  <a:gd name="connsiteX40" fmla="*/ 91683 w 264851"/>
                  <a:gd name="connsiteY40" fmla="*/ 143312 h 265842"/>
                  <a:gd name="connsiteX41" fmla="*/ 121989 w 264851"/>
                  <a:gd name="connsiteY41" fmla="*/ 93089 h 265842"/>
                  <a:gd name="connsiteX42" fmla="*/ 172212 w 264851"/>
                  <a:gd name="connsiteY42" fmla="*/ 123396 h 265842"/>
                  <a:gd name="connsiteX43" fmla="*/ 141905 w 264851"/>
                  <a:gd name="connsiteY43" fmla="*/ 173619 h 265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64851" h="265842">
                    <a:moveTo>
                      <a:pt x="255339" y="140714"/>
                    </a:moveTo>
                    <a:lnTo>
                      <a:pt x="238887" y="132055"/>
                    </a:lnTo>
                    <a:cubicBezTo>
                      <a:pt x="238887" y="123396"/>
                      <a:pt x="238021" y="115603"/>
                      <a:pt x="235423" y="106944"/>
                    </a:cubicBezTo>
                    <a:cubicBezTo>
                      <a:pt x="233692" y="99151"/>
                      <a:pt x="230228" y="91358"/>
                      <a:pt x="226764" y="84430"/>
                    </a:cubicBezTo>
                    <a:lnTo>
                      <a:pt x="237155" y="69710"/>
                    </a:lnTo>
                    <a:cubicBezTo>
                      <a:pt x="241485" y="62783"/>
                      <a:pt x="241485" y="54124"/>
                      <a:pt x="235423" y="48062"/>
                    </a:cubicBezTo>
                    <a:lnTo>
                      <a:pt x="221569" y="33342"/>
                    </a:lnTo>
                    <a:cubicBezTo>
                      <a:pt x="215507" y="27280"/>
                      <a:pt x="206848" y="26414"/>
                      <a:pt x="199921" y="30744"/>
                    </a:cubicBezTo>
                    <a:lnTo>
                      <a:pt x="185201" y="40269"/>
                    </a:lnTo>
                    <a:cubicBezTo>
                      <a:pt x="170480" y="31610"/>
                      <a:pt x="154028" y="27280"/>
                      <a:pt x="137576" y="26414"/>
                    </a:cubicBezTo>
                    <a:lnTo>
                      <a:pt x="129782" y="9962"/>
                    </a:lnTo>
                    <a:cubicBezTo>
                      <a:pt x="126319" y="2169"/>
                      <a:pt x="117660" y="-1295"/>
                      <a:pt x="109866" y="437"/>
                    </a:cubicBezTo>
                    <a:lnTo>
                      <a:pt x="89951" y="5633"/>
                    </a:lnTo>
                    <a:cubicBezTo>
                      <a:pt x="82157" y="7364"/>
                      <a:pt x="76096" y="15158"/>
                      <a:pt x="76962" y="22951"/>
                    </a:cubicBezTo>
                    <a:lnTo>
                      <a:pt x="77828" y="41135"/>
                    </a:lnTo>
                    <a:cubicBezTo>
                      <a:pt x="63107" y="49794"/>
                      <a:pt x="50985" y="61917"/>
                      <a:pt x="42326" y="75771"/>
                    </a:cubicBezTo>
                    <a:lnTo>
                      <a:pt x="24141" y="74039"/>
                    </a:lnTo>
                    <a:cubicBezTo>
                      <a:pt x="16348" y="73173"/>
                      <a:pt x="8555" y="78369"/>
                      <a:pt x="5957" y="86162"/>
                    </a:cubicBezTo>
                    <a:lnTo>
                      <a:pt x="762" y="105212"/>
                    </a:lnTo>
                    <a:cubicBezTo>
                      <a:pt x="-1836" y="113005"/>
                      <a:pt x="2494" y="121664"/>
                      <a:pt x="9421" y="125128"/>
                    </a:cubicBezTo>
                    <a:lnTo>
                      <a:pt x="25873" y="133787"/>
                    </a:lnTo>
                    <a:cubicBezTo>
                      <a:pt x="25873" y="141580"/>
                      <a:pt x="26739" y="150239"/>
                      <a:pt x="29337" y="158033"/>
                    </a:cubicBezTo>
                    <a:cubicBezTo>
                      <a:pt x="31069" y="166692"/>
                      <a:pt x="34532" y="174485"/>
                      <a:pt x="37996" y="181412"/>
                    </a:cubicBezTo>
                    <a:lnTo>
                      <a:pt x="27605" y="196999"/>
                    </a:lnTo>
                    <a:cubicBezTo>
                      <a:pt x="23276" y="203926"/>
                      <a:pt x="23276" y="212585"/>
                      <a:pt x="29337" y="218646"/>
                    </a:cubicBezTo>
                    <a:lnTo>
                      <a:pt x="43192" y="233367"/>
                    </a:lnTo>
                    <a:cubicBezTo>
                      <a:pt x="49253" y="239428"/>
                      <a:pt x="57912" y="240294"/>
                      <a:pt x="64839" y="235964"/>
                    </a:cubicBezTo>
                    <a:lnTo>
                      <a:pt x="80426" y="225573"/>
                    </a:lnTo>
                    <a:cubicBezTo>
                      <a:pt x="94280" y="233367"/>
                      <a:pt x="110732" y="238562"/>
                      <a:pt x="127185" y="238562"/>
                    </a:cubicBezTo>
                    <a:lnTo>
                      <a:pt x="134978" y="255880"/>
                    </a:lnTo>
                    <a:cubicBezTo>
                      <a:pt x="138442" y="263673"/>
                      <a:pt x="147101" y="267137"/>
                      <a:pt x="154894" y="265405"/>
                    </a:cubicBezTo>
                    <a:lnTo>
                      <a:pt x="174810" y="260210"/>
                    </a:lnTo>
                    <a:cubicBezTo>
                      <a:pt x="182603" y="258478"/>
                      <a:pt x="188664" y="250685"/>
                      <a:pt x="187798" y="242892"/>
                    </a:cubicBezTo>
                    <a:lnTo>
                      <a:pt x="186933" y="223842"/>
                    </a:lnTo>
                    <a:cubicBezTo>
                      <a:pt x="201653" y="215182"/>
                      <a:pt x="212910" y="203926"/>
                      <a:pt x="221569" y="190071"/>
                    </a:cubicBezTo>
                    <a:lnTo>
                      <a:pt x="240619" y="191803"/>
                    </a:lnTo>
                    <a:cubicBezTo>
                      <a:pt x="248412" y="192669"/>
                      <a:pt x="256205" y="187474"/>
                      <a:pt x="258803" y="179680"/>
                    </a:cubicBezTo>
                    <a:lnTo>
                      <a:pt x="263998" y="160630"/>
                    </a:lnTo>
                    <a:cubicBezTo>
                      <a:pt x="266596" y="152837"/>
                      <a:pt x="263132" y="145044"/>
                      <a:pt x="255339" y="140714"/>
                    </a:cubicBezTo>
                    <a:close/>
                    <a:moveTo>
                      <a:pt x="141905" y="173619"/>
                    </a:moveTo>
                    <a:cubicBezTo>
                      <a:pt x="119391" y="178814"/>
                      <a:pt x="96878" y="165826"/>
                      <a:pt x="91683" y="143312"/>
                    </a:cubicBezTo>
                    <a:cubicBezTo>
                      <a:pt x="86487" y="120798"/>
                      <a:pt x="99476" y="98285"/>
                      <a:pt x="121989" y="93089"/>
                    </a:cubicBezTo>
                    <a:cubicBezTo>
                      <a:pt x="144503" y="87894"/>
                      <a:pt x="167016" y="100883"/>
                      <a:pt x="172212" y="123396"/>
                    </a:cubicBezTo>
                    <a:cubicBezTo>
                      <a:pt x="177407" y="145910"/>
                      <a:pt x="164419" y="168423"/>
                      <a:pt x="141905" y="173619"/>
                    </a:cubicBezTo>
                    <a:close/>
                  </a:path>
                </a:pathLst>
              </a:custGeom>
              <a:solidFill>
                <a:srgbClr val="62D84E"/>
              </a:solidFill>
              <a:ln w="8653" cap="flat">
                <a:noFill/>
                <a:prstDash val="solid"/>
                <a:miter/>
              </a:ln>
            </p:spPr>
            <p:txBody>
              <a:bodyPr rtlCol="0" anchor="ctr"/>
              <a:lstStyle/>
              <a:p>
                <a:endParaRPr lang="en-US" dirty="0"/>
              </a:p>
            </p:txBody>
          </p:sp>
          <p:sp>
            <p:nvSpPr>
              <p:cNvPr id="21" name="Freeform: Shape 213">
                <a:extLst>
                  <a:ext uri="{FF2B5EF4-FFF2-40B4-BE49-F238E27FC236}">
                    <a16:creationId xmlns:a16="http://schemas.microsoft.com/office/drawing/2014/main" id="{2C45E7F3-DA17-8E36-EB00-5A23069BE7DD}"/>
                  </a:ext>
                </a:extLst>
              </p:cNvPr>
              <p:cNvSpPr/>
              <p:nvPr/>
            </p:nvSpPr>
            <p:spPr>
              <a:xfrm>
                <a:off x="-2471910" y="10688829"/>
                <a:ext cx="342255" cy="355888"/>
              </a:xfrm>
              <a:custGeom>
                <a:avLst/>
                <a:gdLst>
                  <a:gd name="connsiteX0" fmla="*/ 169829 w 342255"/>
                  <a:gd name="connsiteY0" fmla="*/ 247650 h 355888"/>
                  <a:gd name="connsiteX1" fmla="*/ 100556 w 342255"/>
                  <a:gd name="connsiteY1" fmla="*/ 178377 h 355888"/>
                  <a:gd name="connsiteX2" fmla="*/ 169829 w 342255"/>
                  <a:gd name="connsiteY2" fmla="*/ 109104 h 355888"/>
                  <a:gd name="connsiteX3" fmla="*/ 239102 w 342255"/>
                  <a:gd name="connsiteY3" fmla="*/ 178377 h 355888"/>
                  <a:gd name="connsiteX4" fmla="*/ 169829 w 342255"/>
                  <a:gd name="connsiteY4" fmla="*/ 247650 h 355888"/>
                  <a:gd name="connsiteX5" fmla="*/ 169829 w 342255"/>
                  <a:gd name="connsiteY5" fmla="*/ 135082 h 355888"/>
                  <a:gd name="connsiteX6" fmla="*/ 126533 w 342255"/>
                  <a:gd name="connsiteY6" fmla="*/ 178377 h 355888"/>
                  <a:gd name="connsiteX7" fmla="*/ 169829 w 342255"/>
                  <a:gd name="connsiteY7" fmla="*/ 221673 h 355888"/>
                  <a:gd name="connsiteX8" fmla="*/ 213124 w 342255"/>
                  <a:gd name="connsiteY8" fmla="*/ 178377 h 355888"/>
                  <a:gd name="connsiteX9" fmla="*/ 169829 w 342255"/>
                  <a:gd name="connsiteY9" fmla="*/ 135082 h 355888"/>
                  <a:gd name="connsiteX10" fmla="*/ 200136 w 342255"/>
                  <a:gd name="connsiteY10" fmla="*/ 355888 h 355888"/>
                  <a:gd name="connsiteX11" fmla="*/ 140388 w 342255"/>
                  <a:gd name="connsiteY11" fmla="*/ 355888 h 355888"/>
                  <a:gd name="connsiteX12" fmla="*/ 127399 w 342255"/>
                  <a:gd name="connsiteY12" fmla="*/ 345498 h 355888"/>
                  <a:gd name="connsiteX13" fmla="*/ 121338 w 342255"/>
                  <a:gd name="connsiteY13" fmla="*/ 313459 h 355888"/>
                  <a:gd name="connsiteX14" fmla="*/ 78042 w 342255"/>
                  <a:gd name="connsiteY14" fmla="*/ 288348 h 355888"/>
                  <a:gd name="connsiteX15" fmla="*/ 46870 w 342255"/>
                  <a:gd name="connsiteY15" fmla="*/ 298739 h 355888"/>
                  <a:gd name="connsiteX16" fmla="*/ 31283 w 342255"/>
                  <a:gd name="connsiteY16" fmla="*/ 292677 h 355888"/>
                  <a:gd name="connsiteX17" fmla="*/ 1843 w 342255"/>
                  <a:gd name="connsiteY17" fmla="*/ 241589 h 355888"/>
                  <a:gd name="connsiteX18" fmla="*/ 4440 w 342255"/>
                  <a:gd name="connsiteY18" fmla="*/ 225136 h 355888"/>
                  <a:gd name="connsiteX19" fmla="*/ 28686 w 342255"/>
                  <a:gd name="connsiteY19" fmla="*/ 203489 h 355888"/>
                  <a:gd name="connsiteX20" fmla="*/ 26088 w 342255"/>
                  <a:gd name="connsiteY20" fmla="*/ 177511 h 355888"/>
                  <a:gd name="connsiteX21" fmla="*/ 28686 w 342255"/>
                  <a:gd name="connsiteY21" fmla="*/ 152400 h 355888"/>
                  <a:gd name="connsiteX22" fmla="*/ 4440 w 342255"/>
                  <a:gd name="connsiteY22" fmla="*/ 130752 h 355888"/>
                  <a:gd name="connsiteX23" fmla="*/ 1843 w 342255"/>
                  <a:gd name="connsiteY23" fmla="*/ 114300 h 355888"/>
                  <a:gd name="connsiteX24" fmla="*/ 31283 w 342255"/>
                  <a:gd name="connsiteY24" fmla="*/ 63211 h 355888"/>
                  <a:gd name="connsiteX25" fmla="*/ 46870 w 342255"/>
                  <a:gd name="connsiteY25" fmla="*/ 57150 h 355888"/>
                  <a:gd name="connsiteX26" fmla="*/ 77177 w 342255"/>
                  <a:gd name="connsiteY26" fmla="*/ 67541 h 355888"/>
                  <a:gd name="connsiteX27" fmla="*/ 122204 w 342255"/>
                  <a:gd name="connsiteY27" fmla="*/ 41564 h 355888"/>
                  <a:gd name="connsiteX28" fmla="*/ 128265 w 342255"/>
                  <a:gd name="connsiteY28" fmla="*/ 10391 h 355888"/>
                  <a:gd name="connsiteX29" fmla="*/ 141254 w 342255"/>
                  <a:gd name="connsiteY29" fmla="*/ 0 h 355888"/>
                  <a:gd name="connsiteX30" fmla="*/ 201002 w 342255"/>
                  <a:gd name="connsiteY30" fmla="*/ 0 h 355888"/>
                  <a:gd name="connsiteX31" fmla="*/ 213990 w 342255"/>
                  <a:gd name="connsiteY31" fmla="*/ 10391 h 355888"/>
                  <a:gd name="connsiteX32" fmla="*/ 220052 w 342255"/>
                  <a:gd name="connsiteY32" fmla="*/ 41564 h 355888"/>
                  <a:gd name="connsiteX33" fmla="*/ 265079 w 342255"/>
                  <a:gd name="connsiteY33" fmla="*/ 67541 h 355888"/>
                  <a:gd name="connsiteX34" fmla="*/ 295386 w 342255"/>
                  <a:gd name="connsiteY34" fmla="*/ 57150 h 355888"/>
                  <a:gd name="connsiteX35" fmla="*/ 310972 w 342255"/>
                  <a:gd name="connsiteY35" fmla="*/ 63211 h 355888"/>
                  <a:gd name="connsiteX36" fmla="*/ 340413 w 342255"/>
                  <a:gd name="connsiteY36" fmla="*/ 114300 h 355888"/>
                  <a:gd name="connsiteX37" fmla="*/ 337815 w 342255"/>
                  <a:gd name="connsiteY37" fmla="*/ 130752 h 355888"/>
                  <a:gd name="connsiteX38" fmla="*/ 313570 w 342255"/>
                  <a:gd name="connsiteY38" fmla="*/ 152400 h 355888"/>
                  <a:gd name="connsiteX39" fmla="*/ 316168 w 342255"/>
                  <a:gd name="connsiteY39" fmla="*/ 177511 h 355888"/>
                  <a:gd name="connsiteX40" fmla="*/ 313570 w 342255"/>
                  <a:gd name="connsiteY40" fmla="*/ 203489 h 355888"/>
                  <a:gd name="connsiteX41" fmla="*/ 337815 w 342255"/>
                  <a:gd name="connsiteY41" fmla="*/ 225136 h 355888"/>
                  <a:gd name="connsiteX42" fmla="*/ 340413 w 342255"/>
                  <a:gd name="connsiteY42" fmla="*/ 241589 h 355888"/>
                  <a:gd name="connsiteX43" fmla="*/ 310972 w 342255"/>
                  <a:gd name="connsiteY43" fmla="*/ 292677 h 355888"/>
                  <a:gd name="connsiteX44" fmla="*/ 295386 w 342255"/>
                  <a:gd name="connsiteY44" fmla="*/ 298739 h 355888"/>
                  <a:gd name="connsiteX45" fmla="*/ 264213 w 342255"/>
                  <a:gd name="connsiteY45" fmla="*/ 288348 h 355888"/>
                  <a:gd name="connsiteX46" fmla="*/ 220917 w 342255"/>
                  <a:gd name="connsiteY46" fmla="*/ 313459 h 355888"/>
                  <a:gd name="connsiteX47" fmla="*/ 214856 w 342255"/>
                  <a:gd name="connsiteY47" fmla="*/ 345498 h 355888"/>
                  <a:gd name="connsiteX48" fmla="*/ 200136 w 342255"/>
                  <a:gd name="connsiteY48" fmla="*/ 355888 h 355888"/>
                  <a:gd name="connsiteX49" fmla="*/ 150779 w 342255"/>
                  <a:gd name="connsiteY49" fmla="*/ 329911 h 355888"/>
                  <a:gd name="connsiteX50" fmla="*/ 188879 w 342255"/>
                  <a:gd name="connsiteY50" fmla="*/ 329911 h 355888"/>
                  <a:gd name="connsiteX51" fmla="*/ 194940 w 342255"/>
                  <a:gd name="connsiteY51" fmla="*/ 300470 h 355888"/>
                  <a:gd name="connsiteX52" fmla="*/ 203599 w 342255"/>
                  <a:gd name="connsiteY52" fmla="*/ 290945 h 355888"/>
                  <a:gd name="connsiteX53" fmla="*/ 250358 w 342255"/>
                  <a:gd name="connsiteY53" fmla="*/ 264102 h 355888"/>
                  <a:gd name="connsiteX54" fmla="*/ 263347 w 342255"/>
                  <a:gd name="connsiteY54" fmla="*/ 261504 h 355888"/>
                  <a:gd name="connsiteX55" fmla="*/ 291922 w 342255"/>
                  <a:gd name="connsiteY55" fmla="*/ 271029 h 355888"/>
                  <a:gd name="connsiteX56" fmla="*/ 310972 w 342255"/>
                  <a:gd name="connsiteY56" fmla="*/ 238125 h 355888"/>
                  <a:gd name="connsiteX57" fmla="*/ 288459 w 342255"/>
                  <a:gd name="connsiteY57" fmla="*/ 219075 h 355888"/>
                  <a:gd name="connsiteX58" fmla="*/ 284129 w 342255"/>
                  <a:gd name="connsiteY58" fmla="*/ 206086 h 355888"/>
                  <a:gd name="connsiteX59" fmla="*/ 287593 w 342255"/>
                  <a:gd name="connsiteY59" fmla="*/ 178377 h 355888"/>
                  <a:gd name="connsiteX60" fmla="*/ 284129 w 342255"/>
                  <a:gd name="connsiteY60" fmla="*/ 151534 h 355888"/>
                  <a:gd name="connsiteX61" fmla="*/ 288459 w 342255"/>
                  <a:gd name="connsiteY61" fmla="*/ 138545 h 355888"/>
                  <a:gd name="connsiteX62" fmla="*/ 310106 w 342255"/>
                  <a:gd name="connsiteY62" fmla="*/ 119495 h 355888"/>
                  <a:gd name="connsiteX63" fmla="*/ 291056 w 342255"/>
                  <a:gd name="connsiteY63" fmla="*/ 86591 h 355888"/>
                  <a:gd name="connsiteX64" fmla="*/ 264213 w 342255"/>
                  <a:gd name="connsiteY64" fmla="*/ 96116 h 355888"/>
                  <a:gd name="connsiteX65" fmla="*/ 251224 w 342255"/>
                  <a:gd name="connsiteY65" fmla="*/ 93518 h 355888"/>
                  <a:gd name="connsiteX66" fmla="*/ 203599 w 342255"/>
                  <a:gd name="connsiteY66" fmla="*/ 65809 h 355888"/>
                  <a:gd name="connsiteX67" fmla="*/ 194940 w 342255"/>
                  <a:gd name="connsiteY67" fmla="*/ 56284 h 355888"/>
                  <a:gd name="connsiteX68" fmla="*/ 189745 w 342255"/>
                  <a:gd name="connsiteY68" fmla="*/ 28575 h 355888"/>
                  <a:gd name="connsiteX69" fmla="*/ 151645 w 342255"/>
                  <a:gd name="connsiteY69" fmla="*/ 28575 h 355888"/>
                  <a:gd name="connsiteX70" fmla="*/ 146449 w 342255"/>
                  <a:gd name="connsiteY70" fmla="*/ 56284 h 355888"/>
                  <a:gd name="connsiteX71" fmla="*/ 137790 w 342255"/>
                  <a:gd name="connsiteY71" fmla="*/ 65809 h 355888"/>
                  <a:gd name="connsiteX72" fmla="*/ 90165 w 342255"/>
                  <a:gd name="connsiteY72" fmla="*/ 93518 h 355888"/>
                  <a:gd name="connsiteX73" fmla="*/ 77177 w 342255"/>
                  <a:gd name="connsiteY73" fmla="*/ 96116 h 355888"/>
                  <a:gd name="connsiteX74" fmla="*/ 50334 w 342255"/>
                  <a:gd name="connsiteY74" fmla="*/ 86591 h 355888"/>
                  <a:gd name="connsiteX75" fmla="*/ 31283 w 342255"/>
                  <a:gd name="connsiteY75" fmla="*/ 119495 h 355888"/>
                  <a:gd name="connsiteX76" fmla="*/ 52931 w 342255"/>
                  <a:gd name="connsiteY76" fmla="*/ 138545 h 355888"/>
                  <a:gd name="connsiteX77" fmla="*/ 57261 w 342255"/>
                  <a:gd name="connsiteY77" fmla="*/ 151534 h 355888"/>
                  <a:gd name="connsiteX78" fmla="*/ 53797 w 342255"/>
                  <a:gd name="connsiteY78" fmla="*/ 178377 h 355888"/>
                  <a:gd name="connsiteX79" fmla="*/ 57261 w 342255"/>
                  <a:gd name="connsiteY79" fmla="*/ 206086 h 355888"/>
                  <a:gd name="connsiteX80" fmla="*/ 52931 w 342255"/>
                  <a:gd name="connsiteY80" fmla="*/ 219075 h 355888"/>
                  <a:gd name="connsiteX81" fmla="*/ 30417 w 342255"/>
                  <a:gd name="connsiteY81" fmla="*/ 238125 h 355888"/>
                  <a:gd name="connsiteX82" fmla="*/ 49468 w 342255"/>
                  <a:gd name="connsiteY82" fmla="*/ 271029 h 355888"/>
                  <a:gd name="connsiteX83" fmla="*/ 78042 w 342255"/>
                  <a:gd name="connsiteY83" fmla="*/ 261504 h 355888"/>
                  <a:gd name="connsiteX84" fmla="*/ 91031 w 342255"/>
                  <a:gd name="connsiteY84" fmla="*/ 264102 h 355888"/>
                  <a:gd name="connsiteX85" fmla="*/ 137790 w 342255"/>
                  <a:gd name="connsiteY85" fmla="*/ 290945 h 355888"/>
                  <a:gd name="connsiteX86" fmla="*/ 146449 w 342255"/>
                  <a:gd name="connsiteY86" fmla="*/ 300470 h 355888"/>
                  <a:gd name="connsiteX87" fmla="*/ 150779 w 342255"/>
                  <a:gd name="connsiteY87" fmla="*/ 329911 h 355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42255" h="355888">
                    <a:moveTo>
                      <a:pt x="169829" y="247650"/>
                    </a:moveTo>
                    <a:cubicBezTo>
                      <a:pt x="131729" y="247650"/>
                      <a:pt x="100556" y="216477"/>
                      <a:pt x="100556" y="178377"/>
                    </a:cubicBezTo>
                    <a:cubicBezTo>
                      <a:pt x="100556" y="140277"/>
                      <a:pt x="131729" y="109104"/>
                      <a:pt x="169829" y="109104"/>
                    </a:cubicBezTo>
                    <a:cubicBezTo>
                      <a:pt x="207929" y="109104"/>
                      <a:pt x="239102" y="140277"/>
                      <a:pt x="239102" y="178377"/>
                    </a:cubicBezTo>
                    <a:cubicBezTo>
                      <a:pt x="239102" y="216477"/>
                      <a:pt x="207929" y="247650"/>
                      <a:pt x="169829" y="247650"/>
                    </a:cubicBezTo>
                    <a:close/>
                    <a:moveTo>
                      <a:pt x="169829" y="135082"/>
                    </a:moveTo>
                    <a:cubicBezTo>
                      <a:pt x="145584" y="135082"/>
                      <a:pt x="126533" y="154132"/>
                      <a:pt x="126533" y="178377"/>
                    </a:cubicBezTo>
                    <a:cubicBezTo>
                      <a:pt x="126533" y="202623"/>
                      <a:pt x="145584" y="221673"/>
                      <a:pt x="169829" y="221673"/>
                    </a:cubicBezTo>
                    <a:cubicBezTo>
                      <a:pt x="194074" y="221673"/>
                      <a:pt x="213124" y="202623"/>
                      <a:pt x="213124" y="178377"/>
                    </a:cubicBezTo>
                    <a:cubicBezTo>
                      <a:pt x="213124" y="154132"/>
                      <a:pt x="194074" y="135082"/>
                      <a:pt x="169829" y="135082"/>
                    </a:cubicBezTo>
                    <a:close/>
                    <a:moveTo>
                      <a:pt x="200136" y="355888"/>
                    </a:moveTo>
                    <a:lnTo>
                      <a:pt x="140388" y="355888"/>
                    </a:lnTo>
                    <a:cubicBezTo>
                      <a:pt x="134327" y="355888"/>
                      <a:pt x="129131" y="351559"/>
                      <a:pt x="127399" y="345498"/>
                    </a:cubicBezTo>
                    <a:lnTo>
                      <a:pt x="121338" y="313459"/>
                    </a:lnTo>
                    <a:cubicBezTo>
                      <a:pt x="105752" y="307398"/>
                      <a:pt x="91031" y="299604"/>
                      <a:pt x="78042" y="288348"/>
                    </a:cubicBezTo>
                    <a:lnTo>
                      <a:pt x="46870" y="298739"/>
                    </a:lnTo>
                    <a:cubicBezTo>
                      <a:pt x="40808" y="300470"/>
                      <a:pt x="34747" y="297873"/>
                      <a:pt x="31283" y="292677"/>
                    </a:cubicBezTo>
                    <a:lnTo>
                      <a:pt x="1843" y="241589"/>
                    </a:lnTo>
                    <a:cubicBezTo>
                      <a:pt x="-1621" y="236393"/>
                      <a:pt x="111" y="229466"/>
                      <a:pt x="4440" y="225136"/>
                    </a:cubicBezTo>
                    <a:lnTo>
                      <a:pt x="28686" y="203489"/>
                    </a:lnTo>
                    <a:cubicBezTo>
                      <a:pt x="26954" y="194830"/>
                      <a:pt x="26088" y="186170"/>
                      <a:pt x="26088" y="177511"/>
                    </a:cubicBezTo>
                    <a:cubicBezTo>
                      <a:pt x="26088" y="169718"/>
                      <a:pt x="26954" y="161059"/>
                      <a:pt x="28686" y="152400"/>
                    </a:cubicBezTo>
                    <a:lnTo>
                      <a:pt x="4440" y="130752"/>
                    </a:lnTo>
                    <a:cubicBezTo>
                      <a:pt x="111" y="126423"/>
                      <a:pt x="-1621" y="119495"/>
                      <a:pt x="1843" y="114300"/>
                    </a:cubicBezTo>
                    <a:lnTo>
                      <a:pt x="31283" y="63211"/>
                    </a:lnTo>
                    <a:cubicBezTo>
                      <a:pt x="34747" y="58016"/>
                      <a:pt x="40808" y="55418"/>
                      <a:pt x="46870" y="57150"/>
                    </a:cubicBezTo>
                    <a:lnTo>
                      <a:pt x="77177" y="67541"/>
                    </a:lnTo>
                    <a:cubicBezTo>
                      <a:pt x="90165" y="56284"/>
                      <a:pt x="105752" y="47625"/>
                      <a:pt x="122204" y="41564"/>
                    </a:cubicBezTo>
                    <a:lnTo>
                      <a:pt x="128265" y="10391"/>
                    </a:lnTo>
                    <a:cubicBezTo>
                      <a:pt x="129131" y="4330"/>
                      <a:pt x="135193" y="0"/>
                      <a:pt x="141254" y="0"/>
                    </a:cubicBezTo>
                    <a:lnTo>
                      <a:pt x="201002" y="0"/>
                    </a:lnTo>
                    <a:cubicBezTo>
                      <a:pt x="207063" y="0"/>
                      <a:pt x="212258" y="4330"/>
                      <a:pt x="213990" y="10391"/>
                    </a:cubicBezTo>
                    <a:lnTo>
                      <a:pt x="220052" y="41564"/>
                    </a:lnTo>
                    <a:cubicBezTo>
                      <a:pt x="236504" y="47625"/>
                      <a:pt x="251224" y="56284"/>
                      <a:pt x="265079" y="67541"/>
                    </a:cubicBezTo>
                    <a:lnTo>
                      <a:pt x="295386" y="57150"/>
                    </a:lnTo>
                    <a:cubicBezTo>
                      <a:pt x="301447" y="55418"/>
                      <a:pt x="307508" y="58016"/>
                      <a:pt x="310972" y="63211"/>
                    </a:cubicBezTo>
                    <a:lnTo>
                      <a:pt x="340413" y="114300"/>
                    </a:lnTo>
                    <a:cubicBezTo>
                      <a:pt x="343877" y="119495"/>
                      <a:pt x="342145" y="126423"/>
                      <a:pt x="337815" y="130752"/>
                    </a:cubicBezTo>
                    <a:lnTo>
                      <a:pt x="313570" y="152400"/>
                    </a:lnTo>
                    <a:cubicBezTo>
                      <a:pt x="315302" y="161059"/>
                      <a:pt x="316168" y="168852"/>
                      <a:pt x="316168" y="177511"/>
                    </a:cubicBezTo>
                    <a:cubicBezTo>
                      <a:pt x="316168" y="186170"/>
                      <a:pt x="315302" y="194830"/>
                      <a:pt x="313570" y="203489"/>
                    </a:cubicBezTo>
                    <a:lnTo>
                      <a:pt x="337815" y="225136"/>
                    </a:lnTo>
                    <a:cubicBezTo>
                      <a:pt x="342145" y="229466"/>
                      <a:pt x="343877" y="236393"/>
                      <a:pt x="340413" y="241589"/>
                    </a:cubicBezTo>
                    <a:lnTo>
                      <a:pt x="310972" y="292677"/>
                    </a:lnTo>
                    <a:cubicBezTo>
                      <a:pt x="307508" y="297873"/>
                      <a:pt x="301447" y="300470"/>
                      <a:pt x="295386" y="298739"/>
                    </a:cubicBezTo>
                    <a:lnTo>
                      <a:pt x="264213" y="288348"/>
                    </a:lnTo>
                    <a:cubicBezTo>
                      <a:pt x="251224" y="298739"/>
                      <a:pt x="236504" y="307398"/>
                      <a:pt x="220917" y="313459"/>
                    </a:cubicBezTo>
                    <a:lnTo>
                      <a:pt x="214856" y="345498"/>
                    </a:lnTo>
                    <a:cubicBezTo>
                      <a:pt x="211392" y="351559"/>
                      <a:pt x="206197" y="355888"/>
                      <a:pt x="200136" y="355888"/>
                    </a:cubicBezTo>
                    <a:close/>
                    <a:moveTo>
                      <a:pt x="150779" y="329911"/>
                    </a:moveTo>
                    <a:lnTo>
                      <a:pt x="188879" y="329911"/>
                    </a:lnTo>
                    <a:lnTo>
                      <a:pt x="194940" y="300470"/>
                    </a:lnTo>
                    <a:cubicBezTo>
                      <a:pt x="195806" y="296141"/>
                      <a:pt x="199270" y="291811"/>
                      <a:pt x="203599" y="290945"/>
                    </a:cubicBezTo>
                    <a:cubicBezTo>
                      <a:pt x="220917" y="285750"/>
                      <a:pt x="236504" y="276225"/>
                      <a:pt x="250358" y="264102"/>
                    </a:cubicBezTo>
                    <a:cubicBezTo>
                      <a:pt x="253822" y="260638"/>
                      <a:pt x="259017" y="259773"/>
                      <a:pt x="263347" y="261504"/>
                    </a:cubicBezTo>
                    <a:lnTo>
                      <a:pt x="291922" y="271029"/>
                    </a:lnTo>
                    <a:lnTo>
                      <a:pt x="310972" y="238125"/>
                    </a:lnTo>
                    <a:lnTo>
                      <a:pt x="288459" y="219075"/>
                    </a:lnTo>
                    <a:cubicBezTo>
                      <a:pt x="284995" y="215611"/>
                      <a:pt x="283263" y="211282"/>
                      <a:pt x="284129" y="206086"/>
                    </a:cubicBezTo>
                    <a:cubicBezTo>
                      <a:pt x="286727" y="196561"/>
                      <a:pt x="287593" y="187036"/>
                      <a:pt x="287593" y="178377"/>
                    </a:cubicBezTo>
                    <a:cubicBezTo>
                      <a:pt x="287593" y="169718"/>
                      <a:pt x="286727" y="161059"/>
                      <a:pt x="284129" y="151534"/>
                    </a:cubicBezTo>
                    <a:cubicBezTo>
                      <a:pt x="283263" y="147205"/>
                      <a:pt x="284995" y="142009"/>
                      <a:pt x="288459" y="138545"/>
                    </a:cubicBezTo>
                    <a:lnTo>
                      <a:pt x="310106" y="119495"/>
                    </a:lnTo>
                    <a:lnTo>
                      <a:pt x="291056" y="86591"/>
                    </a:lnTo>
                    <a:lnTo>
                      <a:pt x="264213" y="96116"/>
                    </a:lnTo>
                    <a:cubicBezTo>
                      <a:pt x="259883" y="97848"/>
                      <a:pt x="254688" y="96982"/>
                      <a:pt x="251224" y="93518"/>
                    </a:cubicBezTo>
                    <a:cubicBezTo>
                      <a:pt x="237370" y="80529"/>
                      <a:pt x="220917" y="71004"/>
                      <a:pt x="203599" y="65809"/>
                    </a:cubicBezTo>
                    <a:cubicBezTo>
                      <a:pt x="199270" y="64077"/>
                      <a:pt x="195806" y="60614"/>
                      <a:pt x="194940" y="56284"/>
                    </a:cubicBezTo>
                    <a:lnTo>
                      <a:pt x="189745" y="28575"/>
                    </a:lnTo>
                    <a:lnTo>
                      <a:pt x="151645" y="28575"/>
                    </a:lnTo>
                    <a:lnTo>
                      <a:pt x="146449" y="56284"/>
                    </a:lnTo>
                    <a:cubicBezTo>
                      <a:pt x="145584" y="60614"/>
                      <a:pt x="142120" y="64943"/>
                      <a:pt x="137790" y="65809"/>
                    </a:cubicBezTo>
                    <a:cubicBezTo>
                      <a:pt x="120472" y="71004"/>
                      <a:pt x="104020" y="80529"/>
                      <a:pt x="90165" y="93518"/>
                    </a:cubicBezTo>
                    <a:cubicBezTo>
                      <a:pt x="86702" y="96982"/>
                      <a:pt x="81506" y="97848"/>
                      <a:pt x="77177" y="96116"/>
                    </a:cubicBezTo>
                    <a:lnTo>
                      <a:pt x="50334" y="86591"/>
                    </a:lnTo>
                    <a:lnTo>
                      <a:pt x="31283" y="119495"/>
                    </a:lnTo>
                    <a:lnTo>
                      <a:pt x="52931" y="138545"/>
                    </a:lnTo>
                    <a:cubicBezTo>
                      <a:pt x="56395" y="142009"/>
                      <a:pt x="58127" y="146339"/>
                      <a:pt x="57261" y="151534"/>
                    </a:cubicBezTo>
                    <a:cubicBezTo>
                      <a:pt x="55529" y="160193"/>
                      <a:pt x="53797" y="169718"/>
                      <a:pt x="53797" y="178377"/>
                    </a:cubicBezTo>
                    <a:cubicBezTo>
                      <a:pt x="53797" y="187036"/>
                      <a:pt x="54663" y="196561"/>
                      <a:pt x="57261" y="206086"/>
                    </a:cubicBezTo>
                    <a:cubicBezTo>
                      <a:pt x="58127" y="210416"/>
                      <a:pt x="57261" y="215611"/>
                      <a:pt x="52931" y="219075"/>
                    </a:cubicBezTo>
                    <a:lnTo>
                      <a:pt x="30417" y="238125"/>
                    </a:lnTo>
                    <a:lnTo>
                      <a:pt x="49468" y="271029"/>
                    </a:lnTo>
                    <a:lnTo>
                      <a:pt x="78042" y="261504"/>
                    </a:lnTo>
                    <a:cubicBezTo>
                      <a:pt x="82372" y="259773"/>
                      <a:pt x="87568" y="260638"/>
                      <a:pt x="91031" y="264102"/>
                    </a:cubicBezTo>
                    <a:cubicBezTo>
                      <a:pt x="104020" y="276225"/>
                      <a:pt x="120472" y="285750"/>
                      <a:pt x="137790" y="290945"/>
                    </a:cubicBezTo>
                    <a:cubicBezTo>
                      <a:pt x="142120" y="292677"/>
                      <a:pt x="145584" y="296141"/>
                      <a:pt x="146449" y="300470"/>
                    </a:cubicBezTo>
                    <a:lnTo>
                      <a:pt x="150779" y="329911"/>
                    </a:lnTo>
                    <a:close/>
                  </a:path>
                </a:pathLst>
              </a:custGeom>
              <a:solidFill>
                <a:schemeClr val="tx1"/>
              </a:solidFill>
              <a:ln w="8653" cap="flat">
                <a:noFill/>
                <a:prstDash val="solid"/>
                <a:miter/>
              </a:ln>
            </p:spPr>
            <p:txBody>
              <a:bodyPr rtlCol="0" anchor="ctr"/>
              <a:lstStyle/>
              <a:p>
                <a:endParaRPr lang="en-US" dirty="0"/>
              </a:p>
            </p:txBody>
          </p:sp>
        </p:grpSp>
        <p:grpSp>
          <p:nvGrpSpPr>
            <p:cNvPr id="9" name="Group 8">
              <a:extLst>
                <a:ext uri="{FF2B5EF4-FFF2-40B4-BE49-F238E27FC236}">
                  <a16:creationId xmlns:a16="http://schemas.microsoft.com/office/drawing/2014/main" id="{B9884AA8-98AB-3754-E16A-77350C42565B}"/>
                </a:ext>
              </a:extLst>
            </p:cNvPr>
            <p:cNvGrpSpPr>
              <a:grpSpLocks noChangeAspect="1"/>
            </p:cNvGrpSpPr>
            <p:nvPr/>
          </p:nvGrpSpPr>
          <p:grpSpPr>
            <a:xfrm>
              <a:off x="2858159" y="4212032"/>
              <a:ext cx="445451" cy="673888"/>
              <a:chOff x="-3408297" y="-3166363"/>
              <a:chExt cx="337704" cy="510886"/>
            </a:xfrm>
          </p:grpSpPr>
          <p:sp>
            <p:nvSpPr>
              <p:cNvPr id="18" name="Freeform: Shape 137">
                <a:extLst>
                  <a:ext uri="{FF2B5EF4-FFF2-40B4-BE49-F238E27FC236}">
                    <a16:creationId xmlns:a16="http://schemas.microsoft.com/office/drawing/2014/main" id="{86F292CF-B4BE-8200-1EC7-C0D1799E496E}"/>
                  </a:ext>
                </a:extLst>
              </p:cNvPr>
              <p:cNvSpPr/>
              <p:nvPr/>
            </p:nvSpPr>
            <p:spPr>
              <a:xfrm>
                <a:off x="-3408297" y="-3166363"/>
                <a:ext cx="337704" cy="510886"/>
              </a:xfrm>
              <a:custGeom>
                <a:avLst/>
                <a:gdLst>
                  <a:gd name="connsiteX0" fmla="*/ 324716 w 337704"/>
                  <a:gd name="connsiteY0" fmla="*/ 207818 h 510886"/>
                  <a:gd name="connsiteX1" fmla="*/ 303068 w 337704"/>
                  <a:gd name="connsiteY1" fmla="*/ 207818 h 510886"/>
                  <a:gd name="connsiteX2" fmla="*/ 303068 w 337704"/>
                  <a:gd name="connsiteY2" fmla="*/ 125557 h 510886"/>
                  <a:gd name="connsiteX3" fmla="*/ 168852 w 337704"/>
                  <a:gd name="connsiteY3" fmla="*/ 0 h 510886"/>
                  <a:gd name="connsiteX4" fmla="*/ 34636 w 337704"/>
                  <a:gd name="connsiteY4" fmla="*/ 125557 h 510886"/>
                  <a:gd name="connsiteX5" fmla="*/ 34636 w 337704"/>
                  <a:gd name="connsiteY5" fmla="*/ 207818 h 510886"/>
                  <a:gd name="connsiteX6" fmla="*/ 12989 w 337704"/>
                  <a:gd name="connsiteY6" fmla="*/ 207818 h 510886"/>
                  <a:gd name="connsiteX7" fmla="*/ 0 w 337704"/>
                  <a:gd name="connsiteY7" fmla="*/ 220807 h 510886"/>
                  <a:gd name="connsiteX8" fmla="*/ 0 w 337704"/>
                  <a:gd name="connsiteY8" fmla="*/ 342034 h 510886"/>
                  <a:gd name="connsiteX9" fmla="*/ 168852 w 337704"/>
                  <a:gd name="connsiteY9" fmla="*/ 510886 h 510886"/>
                  <a:gd name="connsiteX10" fmla="*/ 337705 w 337704"/>
                  <a:gd name="connsiteY10" fmla="*/ 342034 h 510886"/>
                  <a:gd name="connsiteX11" fmla="*/ 337705 w 337704"/>
                  <a:gd name="connsiteY11" fmla="*/ 220807 h 510886"/>
                  <a:gd name="connsiteX12" fmla="*/ 324716 w 337704"/>
                  <a:gd name="connsiteY12" fmla="*/ 207818 h 510886"/>
                  <a:gd name="connsiteX13" fmla="*/ 60614 w 337704"/>
                  <a:gd name="connsiteY13" fmla="*/ 125557 h 510886"/>
                  <a:gd name="connsiteX14" fmla="*/ 168852 w 337704"/>
                  <a:gd name="connsiteY14" fmla="*/ 25977 h 510886"/>
                  <a:gd name="connsiteX15" fmla="*/ 277091 w 337704"/>
                  <a:gd name="connsiteY15" fmla="*/ 125557 h 510886"/>
                  <a:gd name="connsiteX16" fmla="*/ 277091 w 337704"/>
                  <a:gd name="connsiteY16" fmla="*/ 207818 h 510886"/>
                  <a:gd name="connsiteX17" fmla="*/ 60614 w 337704"/>
                  <a:gd name="connsiteY17" fmla="*/ 207818 h 510886"/>
                  <a:gd name="connsiteX18" fmla="*/ 60614 w 337704"/>
                  <a:gd name="connsiteY18" fmla="*/ 125557 h 510886"/>
                  <a:gd name="connsiteX19" fmla="*/ 311727 w 337704"/>
                  <a:gd name="connsiteY19" fmla="*/ 342034 h 510886"/>
                  <a:gd name="connsiteX20" fmla="*/ 168852 w 337704"/>
                  <a:gd name="connsiteY20" fmla="*/ 484909 h 510886"/>
                  <a:gd name="connsiteX21" fmla="*/ 25977 w 337704"/>
                  <a:gd name="connsiteY21" fmla="*/ 342034 h 510886"/>
                  <a:gd name="connsiteX22" fmla="*/ 25977 w 337704"/>
                  <a:gd name="connsiteY22" fmla="*/ 233795 h 510886"/>
                  <a:gd name="connsiteX23" fmla="*/ 311727 w 337704"/>
                  <a:gd name="connsiteY23" fmla="*/ 233795 h 510886"/>
                  <a:gd name="connsiteX24" fmla="*/ 311727 w 337704"/>
                  <a:gd name="connsiteY24" fmla="*/ 342034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7704" h="510886">
                    <a:moveTo>
                      <a:pt x="324716" y="207818"/>
                    </a:moveTo>
                    <a:lnTo>
                      <a:pt x="303068" y="207818"/>
                    </a:lnTo>
                    <a:lnTo>
                      <a:pt x="303068" y="125557"/>
                    </a:lnTo>
                    <a:cubicBezTo>
                      <a:pt x="303068" y="56284"/>
                      <a:pt x="242455" y="0"/>
                      <a:pt x="168852" y="0"/>
                    </a:cubicBezTo>
                    <a:cubicBezTo>
                      <a:pt x="95250" y="0"/>
                      <a:pt x="34636" y="56284"/>
                      <a:pt x="34636" y="125557"/>
                    </a:cubicBezTo>
                    <a:lnTo>
                      <a:pt x="34636" y="207818"/>
                    </a:lnTo>
                    <a:lnTo>
                      <a:pt x="12989" y="207818"/>
                    </a:lnTo>
                    <a:cubicBezTo>
                      <a:pt x="6061" y="207818"/>
                      <a:pt x="0" y="213879"/>
                      <a:pt x="0" y="220807"/>
                    </a:cubicBezTo>
                    <a:lnTo>
                      <a:pt x="0" y="342034"/>
                    </a:lnTo>
                    <a:cubicBezTo>
                      <a:pt x="0" y="435552"/>
                      <a:pt x="75334" y="510886"/>
                      <a:pt x="168852" y="510886"/>
                    </a:cubicBezTo>
                    <a:cubicBezTo>
                      <a:pt x="262370" y="510886"/>
                      <a:pt x="337705" y="435552"/>
                      <a:pt x="337705" y="342034"/>
                    </a:cubicBezTo>
                    <a:lnTo>
                      <a:pt x="337705" y="220807"/>
                    </a:lnTo>
                    <a:cubicBezTo>
                      <a:pt x="337705" y="213879"/>
                      <a:pt x="332509" y="207818"/>
                      <a:pt x="324716" y="207818"/>
                    </a:cubicBezTo>
                    <a:close/>
                    <a:moveTo>
                      <a:pt x="60614" y="125557"/>
                    </a:moveTo>
                    <a:cubicBezTo>
                      <a:pt x="60614" y="71004"/>
                      <a:pt x="109105" y="25977"/>
                      <a:pt x="168852" y="25977"/>
                    </a:cubicBezTo>
                    <a:cubicBezTo>
                      <a:pt x="228600" y="25977"/>
                      <a:pt x="277091" y="71004"/>
                      <a:pt x="277091" y="125557"/>
                    </a:cubicBezTo>
                    <a:lnTo>
                      <a:pt x="277091" y="207818"/>
                    </a:lnTo>
                    <a:lnTo>
                      <a:pt x="60614" y="207818"/>
                    </a:lnTo>
                    <a:lnTo>
                      <a:pt x="60614" y="125557"/>
                    </a:lnTo>
                    <a:close/>
                    <a:moveTo>
                      <a:pt x="311727" y="342034"/>
                    </a:moveTo>
                    <a:cubicBezTo>
                      <a:pt x="311727" y="420832"/>
                      <a:pt x="247650" y="484909"/>
                      <a:pt x="168852" y="484909"/>
                    </a:cubicBezTo>
                    <a:cubicBezTo>
                      <a:pt x="90055" y="484909"/>
                      <a:pt x="25977" y="420832"/>
                      <a:pt x="25977" y="342034"/>
                    </a:cubicBezTo>
                    <a:lnTo>
                      <a:pt x="25977" y="233795"/>
                    </a:lnTo>
                    <a:lnTo>
                      <a:pt x="311727" y="233795"/>
                    </a:lnTo>
                    <a:lnTo>
                      <a:pt x="311727" y="342034"/>
                    </a:lnTo>
                    <a:close/>
                  </a:path>
                </a:pathLst>
              </a:custGeom>
              <a:solidFill>
                <a:schemeClr val="tx1"/>
              </a:solidFill>
              <a:ln w="8653" cap="flat">
                <a:noFill/>
                <a:prstDash val="solid"/>
                <a:miter/>
              </a:ln>
            </p:spPr>
            <p:txBody>
              <a:bodyPr rtlCol="0" anchor="ctr"/>
              <a:lstStyle/>
              <a:p>
                <a:endParaRPr lang="en-US" dirty="0"/>
              </a:p>
            </p:txBody>
          </p:sp>
          <p:sp>
            <p:nvSpPr>
              <p:cNvPr id="19" name="Freeform: Shape 141">
                <a:extLst>
                  <a:ext uri="{FF2B5EF4-FFF2-40B4-BE49-F238E27FC236}">
                    <a16:creationId xmlns:a16="http://schemas.microsoft.com/office/drawing/2014/main" id="{C3FCA9FB-D30A-F951-B7B8-0F7A9DF69062}"/>
                  </a:ext>
                </a:extLst>
              </p:cNvPr>
              <p:cNvSpPr/>
              <p:nvPr/>
            </p:nvSpPr>
            <p:spPr>
              <a:xfrm>
                <a:off x="-3293482" y="-2897525"/>
                <a:ext cx="109455" cy="164115"/>
              </a:xfrm>
              <a:custGeom>
                <a:avLst/>
                <a:gdLst>
                  <a:gd name="connsiteX0" fmla="*/ 109456 w 109455"/>
                  <a:gd name="connsiteY0" fmla="*/ 55011 h 164115"/>
                  <a:gd name="connsiteX1" fmla="*/ 42781 w 109455"/>
                  <a:gd name="connsiteY1" fmla="*/ 1325 h 164115"/>
                  <a:gd name="connsiteX2" fmla="*/ 1217 w 109455"/>
                  <a:gd name="connsiteY2" fmla="*/ 43755 h 164115"/>
                  <a:gd name="connsiteX3" fmla="*/ 36719 w 109455"/>
                  <a:gd name="connsiteY3" fmla="*/ 106100 h 164115"/>
                  <a:gd name="connsiteX4" fmla="*/ 36719 w 109455"/>
                  <a:gd name="connsiteY4" fmla="*/ 154591 h 164115"/>
                  <a:gd name="connsiteX5" fmla="*/ 46244 w 109455"/>
                  <a:gd name="connsiteY5" fmla="*/ 164116 h 164115"/>
                  <a:gd name="connsiteX6" fmla="*/ 64429 w 109455"/>
                  <a:gd name="connsiteY6" fmla="*/ 164116 h 164115"/>
                  <a:gd name="connsiteX7" fmla="*/ 73953 w 109455"/>
                  <a:gd name="connsiteY7" fmla="*/ 154591 h 164115"/>
                  <a:gd name="connsiteX8" fmla="*/ 73953 w 109455"/>
                  <a:gd name="connsiteY8" fmla="*/ 106100 h 164115"/>
                  <a:gd name="connsiteX9" fmla="*/ 109456 w 109455"/>
                  <a:gd name="connsiteY9" fmla="*/ 55011 h 164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455" h="164115">
                    <a:moveTo>
                      <a:pt x="109456" y="55011"/>
                    </a:moveTo>
                    <a:cubicBezTo>
                      <a:pt x="109456" y="21241"/>
                      <a:pt x="78283" y="-6468"/>
                      <a:pt x="42781" y="1325"/>
                    </a:cubicBezTo>
                    <a:cubicBezTo>
                      <a:pt x="21999" y="5654"/>
                      <a:pt x="5547" y="22973"/>
                      <a:pt x="1217" y="43755"/>
                    </a:cubicBezTo>
                    <a:cubicBezTo>
                      <a:pt x="-4844" y="72330"/>
                      <a:pt x="12474" y="97441"/>
                      <a:pt x="36719" y="106100"/>
                    </a:cubicBezTo>
                    <a:lnTo>
                      <a:pt x="36719" y="154591"/>
                    </a:lnTo>
                    <a:cubicBezTo>
                      <a:pt x="36719" y="159786"/>
                      <a:pt x="41049" y="164116"/>
                      <a:pt x="46244" y="164116"/>
                    </a:cubicBezTo>
                    <a:lnTo>
                      <a:pt x="64429" y="164116"/>
                    </a:lnTo>
                    <a:cubicBezTo>
                      <a:pt x="69624" y="164116"/>
                      <a:pt x="73953" y="159786"/>
                      <a:pt x="73953" y="154591"/>
                    </a:cubicBezTo>
                    <a:lnTo>
                      <a:pt x="73953" y="106100"/>
                    </a:lnTo>
                    <a:cubicBezTo>
                      <a:pt x="93869" y="98307"/>
                      <a:pt x="109456" y="78391"/>
                      <a:pt x="109456" y="55011"/>
                    </a:cubicBezTo>
                    <a:close/>
                  </a:path>
                </a:pathLst>
              </a:custGeom>
              <a:solidFill>
                <a:srgbClr val="62D84E"/>
              </a:solidFill>
              <a:ln w="8653" cap="flat">
                <a:noFill/>
                <a:prstDash val="solid"/>
                <a:miter/>
              </a:ln>
            </p:spPr>
            <p:txBody>
              <a:bodyPr rtlCol="0" anchor="ctr"/>
              <a:lstStyle/>
              <a:p>
                <a:endParaRPr lang="en-US" dirty="0"/>
              </a:p>
            </p:txBody>
          </p:sp>
        </p:grpSp>
        <p:grpSp>
          <p:nvGrpSpPr>
            <p:cNvPr id="10" name="Group 9">
              <a:extLst>
                <a:ext uri="{FF2B5EF4-FFF2-40B4-BE49-F238E27FC236}">
                  <a16:creationId xmlns:a16="http://schemas.microsoft.com/office/drawing/2014/main" id="{046A49E8-86F8-F935-AD17-B5B5FC5BB54A}"/>
                </a:ext>
              </a:extLst>
            </p:cNvPr>
            <p:cNvGrpSpPr>
              <a:grpSpLocks noChangeAspect="1"/>
            </p:cNvGrpSpPr>
            <p:nvPr/>
          </p:nvGrpSpPr>
          <p:grpSpPr>
            <a:xfrm>
              <a:off x="2868992" y="5519723"/>
              <a:ext cx="423749" cy="628200"/>
              <a:chOff x="5387038" y="7112036"/>
              <a:chExt cx="321252" cy="476250"/>
            </a:xfrm>
            <a:solidFill>
              <a:schemeClr val="tx1"/>
            </a:solidFill>
          </p:grpSpPr>
          <p:sp>
            <p:nvSpPr>
              <p:cNvPr id="16" name="Freeform: Shape 572">
                <a:extLst>
                  <a:ext uri="{FF2B5EF4-FFF2-40B4-BE49-F238E27FC236}">
                    <a16:creationId xmlns:a16="http://schemas.microsoft.com/office/drawing/2014/main" id="{10AB34E7-5710-B463-E682-6F90749F95E5}"/>
                  </a:ext>
                </a:extLst>
              </p:cNvPr>
              <p:cNvSpPr/>
              <p:nvPr/>
            </p:nvSpPr>
            <p:spPr>
              <a:xfrm>
                <a:off x="5387038" y="7224604"/>
                <a:ext cx="181840" cy="181840"/>
              </a:xfrm>
              <a:custGeom>
                <a:avLst/>
                <a:gdLst>
                  <a:gd name="connsiteX0" fmla="*/ 181841 w 181840"/>
                  <a:gd name="connsiteY0" fmla="*/ 90921 h 181840"/>
                  <a:gd name="connsiteX1" fmla="*/ 90921 w 181840"/>
                  <a:gd name="connsiteY1" fmla="*/ 181841 h 181840"/>
                  <a:gd name="connsiteX2" fmla="*/ 0 w 181840"/>
                  <a:gd name="connsiteY2" fmla="*/ 90921 h 181840"/>
                  <a:gd name="connsiteX3" fmla="*/ 90921 w 181840"/>
                  <a:gd name="connsiteY3" fmla="*/ 0 h 181840"/>
                  <a:gd name="connsiteX4" fmla="*/ 181841 w 181840"/>
                  <a:gd name="connsiteY4" fmla="*/ 90921 h 181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40" h="181840">
                    <a:moveTo>
                      <a:pt x="181841" y="90921"/>
                    </a:moveTo>
                    <a:cubicBezTo>
                      <a:pt x="181841" y="141135"/>
                      <a:pt x="141135" y="181841"/>
                      <a:pt x="90921" y="181841"/>
                    </a:cubicBezTo>
                    <a:cubicBezTo>
                      <a:pt x="40706" y="181841"/>
                      <a:pt x="0" y="141135"/>
                      <a:pt x="0" y="90921"/>
                    </a:cubicBezTo>
                    <a:cubicBezTo>
                      <a:pt x="0" y="40706"/>
                      <a:pt x="40706" y="0"/>
                      <a:pt x="90921" y="0"/>
                    </a:cubicBezTo>
                    <a:cubicBezTo>
                      <a:pt x="141135" y="0"/>
                      <a:pt x="181841" y="40706"/>
                      <a:pt x="181841" y="90921"/>
                    </a:cubicBezTo>
                    <a:close/>
                  </a:path>
                </a:pathLst>
              </a:custGeom>
              <a:solidFill>
                <a:srgbClr val="62D84E"/>
              </a:solidFill>
              <a:ln w="8653" cap="flat">
                <a:noFill/>
                <a:prstDash val="solid"/>
                <a:miter/>
              </a:ln>
            </p:spPr>
            <p:txBody>
              <a:bodyPr rtlCol="0" anchor="ctr"/>
              <a:lstStyle/>
              <a:p>
                <a:endParaRPr lang="en-US" dirty="0"/>
              </a:p>
            </p:txBody>
          </p:sp>
          <p:sp>
            <p:nvSpPr>
              <p:cNvPr id="17" name="Freeform: Shape 613">
                <a:extLst>
                  <a:ext uri="{FF2B5EF4-FFF2-40B4-BE49-F238E27FC236}">
                    <a16:creationId xmlns:a16="http://schemas.microsoft.com/office/drawing/2014/main" id="{02DEBBAD-1E4B-0019-9CF7-7A4C786E21FC}"/>
                  </a:ext>
                </a:extLst>
              </p:cNvPr>
              <p:cNvSpPr/>
              <p:nvPr/>
            </p:nvSpPr>
            <p:spPr>
              <a:xfrm>
                <a:off x="5473629" y="7112036"/>
                <a:ext cx="234661" cy="476250"/>
              </a:xfrm>
              <a:custGeom>
                <a:avLst/>
                <a:gdLst>
                  <a:gd name="connsiteX0" fmla="*/ 116898 w 234661"/>
                  <a:gd name="connsiteY0" fmla="*/ 0 h 476250"/>
                  <a:gd name="connsiteX1" fmla="*/ 129886 w 234661"/>
                  <a:gd name="connsiteY1" fmla="*/ 12989 h 476250"/>
                  <a:gd name="connsiteX2" fmla="*/ 129886 w 234661"/>
                  <a:gd name="connsiteY2" fmla="*/ 70356 h 476250"/>
                  <a:gd name="connsiteX3" fmla="*/ 174048 w 234661"/>
                  <a:gd name="connsiteY3" fmla="*/ 76201 h 476250"/>
                  <a:gd name="connsiteX4" fmla="*/ 227734 w 234661"/>
                  <a:gd name="connsiteY4" fmla="*/ 102178 h 476250"/>
                  <a:gd name="connsiteX5" fmla="*/ 231198 w 234661"/>
                  <a:gd name="connsiteY5" fmla="*/ 120362 h 476250"/>
                  <a:gd name="connsiteX6" fmla="*/ 213014 w 234661"/>
                  <a:gd name="connsiteY6" fmla="*/ 123826 h 476250"/>
                  <a:gd name="connsiteX7" fmla="*/ 167121 w 234661"/>
                  <a:gd name="connsiteY7" fmla="*/ 101313 h 476250"/>
                  <a:gd name="connsiteX8" fmla="*/ 118223 w 234661"/>
                  <a:gd name="connsiteY8" fmla="*/ 94682 h 476250"/>
                  <a:gd name="connsiteX9" fmla="*/ 116898 w 234661"/>
                  <a:gd name="connsiteY9" fmla="*/ 95250 h 476250"/>
                  <a:gd name="connsiteX10" fmla="*/ 115166 w 234661"/>
                  <a:gd name="connsiteY10" fmla="*/ 94508 h 476250"/>
                  <a:gd name="connsiteX11" fmla="*/ 80177 w 234661"/>
                  <a:gd name="connsiteY11" fmla="*/ 99459 h 476250"/>
                  <a:gd name="connsiteX12" fmla="*/ 26843 w 234661"/>
                  <a:gd name="connsiteY12" fmla="*/ 161926 h 476250"/>
                  <a:gd name="connsiteX13" fmla="*/ 123825 w 234661"/>
                  <a:gd name="connsiteY13" fmla="*/ 234662 h 476250"/>
                  <a:gd name="connsiteX14" fmla="*/ 234661 w 234661"/>
                  <a:gd name="connsiteY14" fmla="*/ 323851 h 476250"/>
                  <a:gd name="connsiteX15" fmla="*/ 131618 w 234661"/>
                  <a:gd name="connsiteY15" fmla="*/ 406112 h 476250"/>
                  <a:gd name="connsiteX16" fmla="*/ 129886 w 234661"/>
                  <a:gd name="connsiteY16" fmla="*/ 406545 h 476250"/>
                  <a:gd name="connsiteX17" fmla="*/ 129886 w 234661"/>
                  <a:gd name="connsiteY17" fmla="*/ 463261 h 476250"/>
                  <a:gd name="connsiteX18" fmla="*/ 116898 w 234661"/>
                  <a:gd name="connsiteY18" fmla="*/ 476250 h 476250"/>
                  <a:gd name="connsiteX19" fmla="*/ 103909 w 234661"/>
                  <a:gd name="connsiteY19" fmla="*/ 463261 h 476250"/>
                  <a:gd name="connsiteX20" fmla="*/ 103909 w 234661"/>
                  <a:gd name="connsiteY20" fmla="*/ 402585 h 476250"/>
                  <a:gd name="connsiteX21" fmla="*/ 62453 w 234661"/>
                  <a:gd name="connsiteY21" fmla="*/ 395072 h 476250"/>
                  <a:gd name="connsiteX22" fmla="*/ 5195 w 234661"/>
                  <a:gd name="connsiteY22" fmla="*/ 361085 h 476250"/>
                  <a:gd name="connsiteX23" fmla="*/ 3464 w 234661"/>
                  <a:gd name="connsiteY23" fmla="*/ 342901 h 476250"/>
                  <a:gd name="connsiteX24" fmla="*/ 21648 w 234661"/>
                  <a:gd name="connsiteY24" fmla="*/ 341169 h 476250"/>
                  <a:gd name="connsiteX25" fmla="*/ 130752 w 234661"/>
                  <a:gd name="connsiteY25" fmla="*/ 380135 h 476250"/>
                  <a:gd name="connsiteX26" fmla="*/ 207818 w 234661"/>
                  <a:gd name="connsiteY26" fmla="*/ 323851 h 476250"/>
                  <a:gd name="connsiteX27" fmla="*/ 117764 w 234661"/>
                  <a:gd name="connsiteY27" fmla="*/ 259773 h 476250"/>
                  <a:gd name="connsiteX28" fmla="*/ 0 w 234661"/>
                  <a:gd name="connsiteY28" fmla="*/ 161926 h 476250"/>
                  <a:gd name="connsiteX29" fmla="*/ 69043 w 234661"/>
                  <a:gd name="connsiteY29" fmla="*/ 75348 h 476250"/>
                  <a:gd name="connsiteX30" fmla="*/ 103909 w 234661"/>
                  <a:gd name="connsiteY30" fmla="*/ 70101 h 476250"/>
                  <a:gd name="connsiteX31" fmla="*/ 103909 w 234661"/>
                  <a:gd name="connsiteY31" fmla="*/ 12989 h 476250"/>
                  <a:gd name="connsiteX32" fmla="*/ 116898 w 234661"/>
                  <a:gd name="connsiteY32" fmla="*/ 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4661" h="476250">
                    <a:moveTo>
                      <a:pt x="116898" y="0"/>
                    </a:moveTo>
                    <a:cubicBezTo>
                      <a:pt x="123825" y="0"/>
                      <a:pt x="129886" y="6061"/>
                      <a:pt x="129886" y="12989"/>
                    </a:cubicBezTo>
                    <a:lnTo>
                      <a:pt x="129886" y="70356"/>
                    </a:lnTo>
                    <a:lnTo>
                      <a:pt x="174048" y="76201"/>
                    </a:lnTo>
                    <a:cubicBezTo>
                      <a:pt x="193098" y="81829"/>
                      <a:pt x="211282" y="90488"/>
                      <a:pt x="227734" y="102178"/>
                    </a:cubicBezTo>
                    <a:cubicBezTo>
                      <a:pt x="233795" y="106507"/>
                      <a:pt x="234661" y="114301"/>
                      <a:pt x="231198" y="120362"/>
                    </a:cubicBezTo>
                    <a:cubicBezTo>
                      <a:pt x="226868" y="126423"/>
                      <a:pt x="219075" y="127289"/>
                      <a:pt x="213014" y="123826"/>
                    </a:cubicBezTo>
                    <a:cubicBezTo>
                      <a:pt x="199160" y="113868"/>
                      <a:pt x="183573" y="106292"/>
                      <a:pt x="167121" y="101313"/>
                    </a:cubicBezTo>
                    <a:lnTo>
                      <a:pt x="118223" y="94682"/>
                    </a:lnTo>
                    <a:lnTo>
                      <a:pt x="116898" y="95250"/>
                    </a:lnTo>
                    <a:lnTo>
                      <a:pt x="115166" y="94508"/>
                    </a:lnTo>
                    <a:lnTo>
                      <a:pt x="80177" y="99459"/>
                    </a:lnTo>
                    <a:cubicBezTo>
                      <a:pt x="47787" y="109322"/>
                      <a:pt x="26843" y="132702"/>
                      <a:pt x="26843" y="161926"/>
                    </a:cubicBezTo>
                    <a:cubicBezTo>
                      <a:pt x="26843" y="195696"/>
                      <a:pt x="42429" y="217344"/>
                      <a:pt x="123825" y="234662"/>
                    </a:cubicBezTo>
                    <a:cubicBezTo>
                      <a:pt x="190500" y="248517"/>
                      <a:pt x="234661" y="268432"/>
                      <a:pt x="234661" y="323851"/>
                    </a:cubicBezTo>
                    <a:cubicBezTo>
                      <a:pt x="234661" y="372342"/>
                      <a:pt x="192232" y="406112"/>
                      <a:pt x="131618" y="406112"/>
                    </a:cubicBezTo>
                    <a:lnTo>
                      <a:pt x="129886" y="406545"/>
                    </a:lnTo>
                    <a:lnTo>
                      <a:pt x="129886" y="463261"/>
                    </a:lnTo>
                    <a:cubicBezTo>
                      <a:pt x="129886" y="470189"/>
                      <a:pt x="123825" y="476250"/>
                      <a:pt x="116898" y="476250"/>
                    </a:cubicBezTo>
                    <a:cubicBezTo>
                      <a:pt x="109970" y="476250"/>
                      <a:pt x="103909" y="470189"/>
                      <a:pt x="103909" y="463261"/>
                    </a:cubicBezTo>
                    <a:lnTo>
                      <a:pt x="103909" y="402585"/>
                    </a:lnTo>
                    <a:lnTo>
                      <a:pt x="62453" y="395072"/>
                    </a:lnTo>
                    <a:cubicBezTo>
                      <a:pt x="41563" y="387279"/>
                      <a:pt x="22080" y="375806"/>
                      <a:pt x="5195" y="361085"/>
                    </a:cubicBezTo>
                    <a:cubicBezTo>
                      <a:pt x="0" y="356755"/>
                      <a:pt x="-866" y="348096"/>
                      <a:pt x="3464" y="342901"/>
                    </a:cubicBezTo>
                    <a:cubicBezTo>
                      <a:pt x="7793" y="337705"/>
                      <a:pt x="16452" y="336839"/>
                      <a:pt x="21648" y="341169"/>
                    </a:cubicBezTo>
                    <a:cubicBezTo>
                      <a:pt x="51955" y="367146"/>
                      <a:pt x="90920" y="381001"/>
                      <a:pt x="130752" y="380135"/>
                    </a:cubicBezTo>
                    <a:cubicBezTo>
                      <a:pt x="176645" y="380135"/>
                      <a:pt x="207818" y="356755"/>
                      <a:pt x="207818" y="323851"/>
                    </a:cubicBezTo>
                    <a:cubicBezTo>
                      <a:pt x="207818" y="294410"/>
                      <a:pt x="193098" y="275360"/>
                      <a:pt x="117764" y="259773"/>
                    </a:cubicBezTo>
                    <a:cubicBezTo>
                      <a:pt x="45027" y="244187"/>
                      <a:pt x="0" y="222539"/>
                      <a:pt x="0" y="161926"/>
                    </a:cubicBezTo>
                    <a:cubicBezTo>
                      <a:pt x="0" y="121012"/>
                      <a:pt x="27276" y="88864"/>
                      <a:pt x="69043" y="75348"/>
                    </a:cubicBezTo>
                    <a:lnTo>
                      <a:pt x="103909" y="70101"/>
                    </a:lnTo>
                    <a:lnTo>
                      <a:pt x="103909" y="12989"/>
                    </a:lnTo>
                    <a:cubicBezTo>
                      <a:pt x="103909" y="6061"/>
                      <a:pt x="109970" y="0"/>
                      <a:pt x="116898" y="0"/>
                    </a:cubicBezTo>
                    <a:close/>
                  </a:path>
                </a:pathLst>
              </a:custGeom>
              <a:grpFill/>
              <a:ln w="8653" cap="flat">
                <a:noFill/>
                <a:prstDash val="solid"/>
                <a:miter/>
              </a:ln>
            </p:spPr>
            <p:txBody>
              <a:bodyPr rtlCol="0" anchor="ctr"/>
              <a:lstStyle/>
              <a:p>
                <a:endParaRPr lang="en-US" dirty="0"/>
              </a:p>
            </p:txBody>
          </p:sp>
        </p:grpSp>
        <p:sp>
          <p:nvSpPr>
            <p:cNvPr id="11" name="TextBox 10">
              <a:extLst>
                <a:ext uri="{FF2B5EF4-FFF2-40B4-BE49-F238E27FC236}">
                  <a16:creationId xmlns:a16="http://schemas.microsoft.com/office/drawing/2014/main" id="{44161EF6-0024-1C81-A323-281D86F33760}"/>
                </a:ext>
              </a:extLst>
            </p:cNvPr>
            <p:cNvSpPr txBox="1"/>
            <p:nvPr/>
          </p:nvSpPr>
          <p:spPr>
            <a:xfrm>
              <a:off x="3922595" y="1687459"/>
              <a:ext cx="4599326" cy="400110"/>
            </a:xfrm>
            <a:prstGeom prst="rect">
              <a:avLst/>
            </a:prstGeom>
            <a:noFill/>
          </p:spPr>
          <p:txBody>
            <a:bodyPr wrap="square" rtlCol="0">
              <a:spAutoFit/>
            </a:bodyPr>
            <a:lstStyle/>
            <a:p>
              <a:pPr algn="l"/>
              <a:r>
                <a:rPr lang="en-US" sz="2000" dirty="0"/>
                <a:t>Specific </a:t>
              </a:r>
              <a:r>
                <a:rPr lang="en-US" sz="2000" b="1" dirty="0"/>
                <a:t>ACTIVITIES</a:t>
              </a:r>
            </a:p>
          </p:txBody>
        </p:sp>
        <p:sp>
          <p:nvSpPr>
            <p:cNvPr id="12" name="TextBox 11">
              <a:extLst>
                <a:ext uri="{FF2B5EF4-FFF2-40B4-BE49-F238E27FC236}">
                  <a16:creationId xmlns:a16="http://schemas.microsoft.com/office/drawing/2014/main" id="{8E5093FE-3BEB-7397-BA09-F6960806A19B}"/>
                </a:ext>
              </a:extLst>
            </p:cNvPr>
            <p:cNvSpPr txBox="1"/>
            <p:nvPr/>
          </p:nvSpPr>
          <p:spPr>
            <a:xfrm>
              <a:off x="3922595" y="3002900"/>
              <a:ext cx="4877941" cy="442887"/>
            </a:xfrm>
            <a:prstGeom prst="rect">
              <a:avLst/>
            </a:prstGeom>
            <a:noFill/>
          </p:spPr>
          <p:txBody>
            <a:bodyPr wrap="square" rtlCol="0">
              <a:spAutoFit/>
            </a:bodyPr>
            <a:lstStyle/>
            <a:p>
              <a:pPr algn="l"/>
              <a:r>
                <a:rPr lang="en-US" sz="2000" dirty="0"/>
                <a:t>Performed by </a:t>
              </a:r>
              <a:r>
                <a:rPr lang="en-US" sz="2000" b="1" dirty="0"/>
                <a:t>People</a:t>
              </a:r>
              <a:r>
                <a:rPr lang="en-US" sz="2000" dirty="0"/>
                <a:t> or </a:t>
              </a:r>
              <a:r>
                <a:rPr lang="en-US" sz="2000" b="1" dirty="0"/>
                <a:t>SYSTEMS</a:t>
              </a:r>
            </a:p>
          </p:txBody>
        </p:sp>
        <p:sp>
          <p:nvSpPr>
            <p:cNvPr id="14" name="TextBox 13">
              <a:extLst>
                <a:ext uri="{FF2B5EF4-FFF2-40B4-BE49-F238E27FC236}">
                  <a16:creationId xmlns:a16="http://schemas.microsoft.com/office/drawing/2014/main" id="{6813AD21-0A61-FD10-85A9-4F68CCA551FB}"/>
                </a:ext>
              </a:extLst>
            </p:cNvPr>
            <p:cNvSpPr txBox="1"/>
            <p:nvPr/>
          </p:nvSpPr>
          <p:spPr>
            <a:xfrm>
              <a:off x="3922595" y="4318341"/>
              <a:ext cx="4599326" cy="400110"/>
            </a:xfrm>
            <a:prstGeom prst="rect">
              <a:avLst/>
            </a:prstGeom>
            <a:noFill/>
          </p:spPr>
          <p:txBody>
            <a:bodyPr wrap="square" rtlCol="0">
              <a:spAutoFit/>
            </a:bodyPr>
            <a:lstStyle/>
            <a:p>
              <a:pPr algn="l"/>
              <a:r>
                <a:rPr lang="en-US" sz="2000" dirty="0"/>
                <a:t>Designed to </a:t>
              </a:r>
              <a:r>
                <a:rPr lang="en-US" sz="2000" b="1" dirty="0"/>
                <a:t>ENSURE</a:t>
              </a:r>
            </a:p>
          </p:txBody>
        </p:sp>
        <p:sp>
          <p:nvSpPr>
            <p:cNvPr id="15" name="TextBox 14">
              <a:extLst>
                <a:ext uri="{FF2B5EF4-FFF2-40B4-BE49-F238E27FC236}">
                  <a16:creationId xmlns:a16="http://schemas.microsoft.com/office/drawing/2014/main" id="{B58DF7C5-17E8-2781-02D9-0663AD0EF336}"/>
                </a:ext>
              </a:extLst>
            </p:cNvPr>
            <p:cNvSpPr txBox="1"/>
            <p:nvPr/>
          </p:nvSpPr>
          <p:spPr>
            <a:xfrm>
              <a:off x="3922595" y="5633783"/>
              <a:ext cx="4599326" cy="400110"/>
            </a:xfrm>
            <a:prstGeom prst="rect">
              <a:avLst/>
            </a:prstGeom>
            <a:noFill/>
          </p:spPr>
          <p:txBody>
            <a:bodyPr wrap="square" rtlCol="0">
              <a:spAutoFit/>
            </a:bodyPr>
            <a:lstStyle/>
            <a:p>
              <a:pPr algn="l"/>
              <a:r>
                <a:rPr lang="en-US" sz="2000" dirty="0"/>
                <a:t>Business </a:t>
              </a:r>
              <a:r>
                <a:rPr lang="en-US" sz="2000" b="1" dirty="0"/>
                <a:t>OBJECTIVES ARE MET</a:t>
              </a:r>
            </a:p>
          </p:txBody>
        </p:sp>
      </p:grpSp>
    </p:spTree>
    <p:extLst>
      <p:ext uri="{BB962C8B-B14F-4D97-AF65-F5344CB8AC3E}">
        <p14:creationId xmlns:p14="http://schemas.microsoft.com/office/powerpoint/2010/main" val="22192631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Controls</a:t>
            </a:r>
          </a:p>
        </p:txBody>
      </p:sp>
      <p:sp>
        <p:nvSpPr>
          <p:cNvPr id="5" name="Content Placeholder 4"/>
          <p:cNvSpPr>
            <a:spLocks noGrp="1"/>
          </p:cNvSpPr>
          <p:nvPr>
            <p:ph idx="1"/>
          </p:nvPr>
        </p:nvSpPr>
        <p:spPr>
          <a:xfrm>
            <a:off x="449251" y="975464"/>
            <a:ext cx="11210544" cy="4907071"/>
          </a:xfrm>
        </p:spPr>
        <p:txBody>
          <a:bodyPr/>
          <a:lstStyle/>
          <a:p>
            <a:r>
              <a:rPr lang="en-US" sz="1600" dirty="0"/>
              <a:t>Controls are the actual control activities that are to be performed by your organization.  Control records include basic required information about the control (e.g., control owner, control activity, frequency, etc.).  </a:t>
            </a:r>
          </a:p>
          <a:p>
            <a:endParaRPr lang="en-US" dirty="0"/>
          </a:p>
          <a:p>
            <a:endParaRPr lang="en-US" dirty="0"/>
          </a:p>
        </p:txBody>
      </p:sp>
      <p:pic>
        <p:nvPicPr>
          <p:cNvPr id="3" name="Picture 2">
            <a:extLst>
              <a:ext uri="{FF2B5EF4-FFF2-40B4-BE49-F238E27FC236}">
                <a16:creationId xmlns:a16="http://schemas.microsoft.com/office/drawing/2014/main" id="{5B74A644-DEA4-7D2A-D2D2-A10B20C1EA3D}"/>
              </a:ext>
            </a:extLst>
          </p:cNvPr>
          <p:cNvPicPr>
            <a:picLocks noChangeAspect="1"/>
          </p:cNvPicPr>
          <p:nvPr/>
        </p:nvPicPr>
        <p:blipFill>
          <a:blip r:embed="rId3"/>
          <a:stretch>
            <a:fillRect/>
          </a:stretch>
        </p:blipFill>
        <p:spPr>
          <a:xfrm>
            <a:off x="791110" y="1791869"/>
            <a:ext cx="10257283" cy="4287032"/>
          </a:xfrm>
          <a:prstGeom prst="rect">
            <a:avLst/>
          </a:prstGeom>
          <a:ln w="6350">
            <a:solidFill>
              <a:schemeClr val="tx1"/>
            </a:solidFill>
          </a:ln>
        </p:spPr>
      </p:pic>
    </p:spTree>
    <p:extLst>
      <p:ext uri="{BB962C8B-B14F-4D97-AF65-F5344CB8AC3E}">
        <p14:creationId xmlns:p14="http://schemas.microsoft.com/office/powerpoint/2010/main" val="26017651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Standard Controls</a:t>
            </a:r>
            <a:endParaRPr lang="en-US" dirty="0"/>
          </a:p>
        </p:txBody>
      </p:sp>
      <p:sp>
        <p:nvSpPr>
          <p:cNvPr id="5" name="Content Placeholder 4"/>
          <p:cNvSpPr>
            <a:spLocks noGrp="1"/>
          </p:cNvSpPr>
          <p:nvPr>
            <p:ph idx="1"/>
          </p:nvPr>
        </p:nvSpPr>
        <p:spPr>
          <a:xfrm>
            <a:off x="449251" y="1033653"/>
            <a:ext cx="11210544" cy="4907071"/>
          </a:xfrm>
        </p:spPr>
        <p:txBody>
          <a:bodyPr/>
          <a:lstStyle/>
          <a:p>
            <a:pPr marL="0" marR="0" indent="0">
              <a:spcBef>
                <a:spcPts val="0"/>
              </a:spcBef>
              <a:spcAft>
                <a:spcPts val="0"/>
              </a:spcAft>
              <a:buNone/>
            </a:pPr>
            <a:r>
              <a:rPr lang="en-US" sz="1600" dirty="0">
                <a:solidFill>
                  <a:srgbClr val="313537"/>
                </a:solidFill>
                <a:effectLst/>
              </a:rPr>
              <a:t>A standard control is the implementation of a control objective for a scoped entity.</a:t>
            </a:r>
          </a:p>
          <a:p>
            <a:pPr marL="0" marR="0" indent="0">
              <a:spcBef>
                <a:spcPts val="0"/>
              </a:spcBef>
              <a:spcAft>
                <a:spcPts val="0"/>
              </a:spcAft>
              <a:buNone/>
            </a:pPr>
            <a:endParaRPr lang="en-US" sz="1600" dirty="0">
              <a:solidFill>
                <a:srgbClr val="313537"/>
              </a:solidFill>
              <a:effectLst/>
            </a:endParaRPr>
          </a:p>
          <a:p>
            <a:pPr marL="0" indent="0" rtl="0" fontAlgn="ctr">
              <a:spcBef>
                <a:spcPts val="0"/>
              </a:spcBef>
              <a:spcAft>
                <a:spcPts val="0"/>
              </a:spcAft>
              <a:buNone/>
            </a:pPr>
            <a:r>
              <a:rPr lang="en-GB" sz="1600" dirty="0">
                <a:effectLst/>
              </a:rPr>
              <a:t>Once an entity type is associated with a control objective, standard controls are generated for each entity in an entity type</a:t>
            </a:r>
            <a:r>
              <a:rPr lang="en-GB" sz="1600" dirty="0"/>
              <a:t> </a:t>
            </a:r>
            <a:r>
              <a:rPr lang="en-GB" sz="1600" i="0" dirty="0">
                <a:effectLst/>
              </a:rPr>
              <a:t>automatically when the “Creates controls automatically” checkbox is checked.</a:t>
            </a:r>
            <a:endParaRPr lang="en-GB" sz="1600" dirty="0">
              <a:effectLst/>
            </a:endParaRPr>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marL="0" indent="0" rtl="0" fontAlgn="ctr">
              <a:spcBef>
                <a:spcPts val="0"/>
              </a:spcBef>
              <a:spcAft>
                <a:spcPts val="0"/>
              </a:spcAft>
              <a:buNone/>
            </a:pPr>
            <a:endParaRPr lang="en-GB" dirty="0"/>
          </a:p>
          <a:p>
            <a:pPr fontAlgn="ctr">
              <a:spcBef>
                <a:spcPts val="0"/>
              </a:spcBef>
              <a:spcAft>
                <a:spcPts val="0"/>
              </a:spcAft>
              <a:buClr>
                <a:schemeClr val="accent1"/>
              </a:buClr>
            </a:pPr>
            <a:endParaRPr lang="en-GB" sz="1600" i="0" dirty="0">
              <a:effectLst/>
            </a:endParaRPr>
          </a:p>
          <a:p>
            <a:pPr fontAlgn="ctr">
              <a:spcBef>
                <a:spcPts val="0"/>
              </a:spcBef>
              <a:spcAft>
                <a:spcPts val="0"/>
              </a:spcAft>
              <a:buClr>
                <a:schemeClr val="tx1"/>
              </a:buClr>
            </a:pPr>
            <a:r>
              <a:rPr lang="en-GB" sz="1600" i="0" dirty="0">
                <a:effectLst/>
              </a:rPr>
              <a:t>Standard controls can also be manually created when associated with an entity from the ‘All Controls’ module or from the Controls related list on a control objective.</a:t>
            </a:r>
          </a:p>
          <a:p>
            <a:pPr marL="0" indent="0" fontAlgn="ctr">
              <a:spcBef>
                <a:spcPts val="0"/>
              </a:spcBef>
              <a:spcAft>
                <a:spcPts val="0"/>
              </a:spcAft>
              <a:buClr>
                <a:schemeClr val="tx1"/>
              </a:buClr>
              <a:buNone/>
            </a:pPr>
            <a:endParaRPr lang="en-GB" sz="1600" i="0" dirty="0">
              <a:effectLst/>
            </a:endParaRPr>
          </a:p>
          <a:p>
            <a:pPr fontAlgn="ctr">
              <a:spcBef>
                <a:spcPts val="0"/>
              </a:spcBef>
              <a:spcAft>
                <a:spcPts val="0"/>
              </a:spcAft>
              <a:buClr>
                <a:schemeClr val="tx1"/>
              </a:buClr>
            </a:pPr>
            <a:r>
              <a:rPr lang="en-GB" sz="1600" i="0" dirty="0">
                <a:effectLst/>
              </a:rPr>
              <a:t>Standard controls can be created when an entity type is associated with a policy. Standard controls will be created for every control objective related to this policy.</a:t>
            </a:r>
          </a:p>
          <a:p>
            <a:pPr marL="0" indent="0" rtl="0" fontAlgn="ctr">
              <a:spcBef>
                <a:spcPts val="0"/>
              </a:spcBef>
              <a:spcAft>
                <a:spcPts val="0"/>
              </a:spcAft>
              <a:buNone/>
            </a:pPr>
            <a:endParaRPr lang="en-GB" sz="1800" dirty="0">
              <a:effectLst/>
              <a:latin typeface="Calibri" panose="020F0502020204030204" pitchFamily="34" charset="0"/>
            </a:endParaRPr>
          </a:p>
        </p:txBody>
      </p:sp>
      <p:grpSp>
        <p:nvGrpSpPr>
          <p:cNvPr id="2" name="Group 1">
            <a:extLst>
              <a:ext uri="{FF2B5EF4-FFF2-40B4-BE49-F238E27FC236}">
                <a16:creationId xmlns:a16="http://schemas.microsoft.com/office/drawing/2014/main" id="{FEC4E1D9-B549-5BB1-7CF8-38A24C57A68D}"/>
              </a:ext>
            </a:extLst>
          </p:cNvPr>
          <p:cNvGrpSpPr/>
          <p:nvPr/>
        </p:nvGrpSpPr>
        <p:grpSpPr>
          <a:xfrm>
            <a:off x="1561441" y="2229536"/>
            <a:ext cx="8209177" cy="2390168"/>
            <a:chOff x="2281287" y="2704351"/>
            <a:chExt cx="8209177" cy="2390168"/>
          </a:xfrm>
        </p:grpSpPr>
        <p:sp>
          <p:nvSpPr>
            <p:cNvPr id="6" name="Rounded Rectangle 5">
              <a:extLst>
                <a:ext uri="{FF2B5EF4-FFF2-40B4-BE49-F238E27FC236}">
                  <a16:creationId xmlns:a16="http://schemas.microsoft.com/office/drawing/2014/main" id="{11CA6877-58E0-31BD-13F6-2E3CF9AAF816}"/>
                </a:ext>
              </a:extLst>
            </p:cNvPr>
            <p:cNvSpPr/>
            <p:nvPr/>
          </p:nvSpPr>
          <p:spPr>
            <a:xfrm>
              <a:off x="3172905" y="3562548"/>
              <a:ext cx="799706" cy="33072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a:t>
              </a:r>
            </a:p>
          </p:txBody>
        </p:sp>
        <p:sp>
          <p:nvSpPr>
            <p:cNvPr id="7" name="Rounded Rectangle 6">
              <a:extLst>
                <a:ext uri="{FF2B5EF4-FFF2-40B4-BE49-F238E27FC236}">
                  <a16:creationId xmlns:a16="http://schemas.microsoft.com/office/drawing/2014/main" id="{48E6D8EB-5DD0-003C-2A3D-2618499B7D40}"/>
                </a:ext>
              </a:extLst>
            </p:cNvPr>
            <p:cNvSpPr/>
            <p:nvPr/>
          </p:nvSpPr>
          <p:spPr>
            <a:xfrm>
              <a:off x="3172905" y="3981837"/>
              <a:ext cx="799706" cy="33072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a:t>
              </a:r>
            </a:p>
          </p:txBody>
        </p:sp>
        <p:sp>
          <p:nvSpPr>
            <p:cNvPr id="8" name="Rounded Rectangle 7">
              <a:extLst>
                <a:ext uri="{FF2B5EF4-FFF2-40B4-BE49-F238E27FC236}">
                  <a16:creationId xmlns:a16="http://schemas.microsoft.com/office/drawing/2014/main" id="{6FF5805B-5D63-78C7-433C-EFE22012953E}"/>
                </a:ext>
              </a:extLst>
            </p:cNvPr>
            <p:cNvSpPr/>
            <p:nvPr/>
          </p:nvSpPr>
          <p:spPr>
            <a:xfrm>
              <a:off x="3172905" y="4401126"/>
              <a:ext cx="799706" cy="33072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a:t>
              </a:r>
            </a:p>
          </p:txBody>
        </p:sp>
        <p:sp>
          <p:nvSpPr>
            <p:cNvPr id="9" name="TextBox 8">
              <a:extLst>
                <a:ext uri="{FF2B5EF4-FFF2-40B4-BE49-F238E27FC236}">
                  <a16:creationId xmlns:a16="http://schemas.microsoft.com/office/drawing/2014/main" id="{9C173946-B686-9F49-74A7-C8E1D5B80043}"/>
                </a:ext>
              </a:extLst>
            </p:cNvPr>
            <p:cNvSpPr txBox="1"/>
            <p:nvPr/>
          </p:nvSpPr>
          <p:spPr>
            <a:xfrm>
              <a:off x="4317476" y="2704351"/>
              <a:ext cx="799706" cy="1015663"/>
            </a:xfrm>
            <a:prstGeom prst="rect">
              <a:avLst/>
            </a:prstGeom>
            <a:noFill/>
          </p:spPr>
          <p:txBody>
            <a:bodyPr wrap="square" rtlCol="0">
              <a:spAutoFit/>
            </a:bodyPr>
            <a:lstStyle/>
            <a:p>
              <a:pPr algn="ctr"/>
              <a:r>
                <a:rPr lang="en-US" sz="6000" b="1" dirty="0"/>
                <a:t>+</a:t>
              </a:r>
            </a:p>
          </p:txBody>
        </p:sp>
        <p:sp>
          <p:nvSpPr>
            <p:cNvPr id="10" name="TextBox 9">
              <a:extLst>
                <a:ext uri="{FF2B5EF4-FFF2-40B4-BE49-F238E27FC236}">
                  <a16:creationId xmlns:a16="http://schemas.microsoft.com/office/drawing/2014/main" id="{B1E0BE96-CCB9-0859-11C1-F30E268D4BED}"/>
                </a:ext>
              </a:extLst>
            </p:cNvPr>
            <p:cNvSpPr txBox="1"/>
            <p:nvPr/>
          </p:nvSpPr>
          <p:spPr>
            <a:xfrm>
              <a:off x="6887064" y="2704351"/>
              <a:ext cx="799706" cy="1015663"/>
            </a:xfrm>
            <a:prstGeom prst="rect">
              <a:avLst/>
            </a:prstGeom>
            <a:noFill/>
          </p:spPr>
          <p:txBody>
            <a:bodyPr wrap="square" rtlCol="0">
              <a:spAutoFit/>
            </a:bodyPr>
            <a:lstStyle/>
            <a:p>
              <a:pPr algn="ctr"/>
              <a:r>
                <a:rPr lang="en-US" sz="6000" b="1" dirty="0"/>
                <a:t>=</a:t>
              </a:r>
            </a:p>
          </p:txBody>
        </p:sp>
        <p:grpSp>
          <p:nvGrpSpPr>
            <p:cNvPr id="11" name="Group 10">
              <a:extLst>
                <a:ext uri="{FF2B5EF4-FFF2-40B4-BE49-F238E27FC236}">
                  <a16:creationId xmlns:a16="http://schemas.microsoft.com/office/drawing/2014/main" id="{48F9ECF0-B836-4A05-2D44-C32EB735DABE}"/>
                </a:ext>
              </a:extLst>
            </p:cNvPr>
            <p:cNvGrpSpPr/>
            <p:nvPr/>
          </p:nvGrpSpPr>
          <p:grpSpPr>
            <a:xfrm>
              <a:off x="7796748" y="2995362"/>
              <a:ext cx="1795811" cy="499622"/>
              <a:chOff x="7796748" y="2995362"/>
              <a:chExt cx="1795811" cy="499622"/>
            </a:xfrm>
          </p:grpSpPr>
          <p:sp>
            <p:nvSpPr>
              <p:cNvPr id="27" name="Rounded Rectangle 26">
                <a:extLst>
                  <a:ext uri="{FF2B5EF4-FFF2-40B4-BE49-F238E27FC236}">
                    <a16:creationId xmlns:a16="http://schemas.microsoft.com/office/drawing/2014/main" id="{7AB1FA35-DBA1-E1AC-7112-272D8C09A55C}"/>
                  </a:ext>
                </a:extLst>
              </p:cNvPr>
              <p:cNvSpPr/>
              <p:nvPr/>
            </p:nvSpPr>
            <p:spPr>
              <a:xfrm>
                <a:off x="7796748" y="2995362"/>
                <a:ext cx="1795811" cy="43363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Control Objective</a:t>
                </a:r>
              </a:p>
            </p:txBody>
          </p:sp>
          <p:sp>
            <p:nvSpPr>
              <p:cNvPr id="28" name="Rounded Rectangle 27">
                <a:extLst>
                  <a:ext uri="{FF2B5EF4-FFF2-40B4-BE49-F238E27FC236}">
                    <a16:creationId xmlns:a16="http://schemas.microsoft.com/office/drawing/2014/main" id="{A85919B3-4B02-6ED6-48AC-30578BB994A9}"/>
                  </a:ext>
                </a:extLst>
              </p:cNvPr>
              <p:cNvSpPr/>
              <p:nvPr/>
            </p:nvSpPr>
            <p:spPr>
              <a:xfrm>
                <a:off x="8656166" y="3164260"/>
                <a:ext cx="799706" cy="33072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a:t>
                </a:r>
              </a:p>
            </p:txBody>
          </p:sp>
        </p:grpSp>
        <p:sp>
          <p:nvSpPr>
            <p:cNvPr id="12" name="Rounded Rectangle 11">
              <a:extLst>
                <a:ext uri="{FF2B5EF4-FFF2-40B4-BE49-F238E27FC236}">
                  <a16:creationId xmlns:a16="http://schemas.microsoft.com/office/drawing/2014/main" id="{5A6B85BD-5E98-521E-15E7-05FEAF4D3A08}"/>
                </a:ext>
              </a:extLst>
            </p:cNvPr>
            <p:cNvSpPr/>
            <p:nvPr/>
          </p:nvSpPr>
          <p:spPr>
            <a:xfrm>
              <a:off x="2521665" y="2995363"/>
              <a:ext cx="1795811" cy="433633"/>
            </a:xfrm>
            <a:prstGeom prst="roundRect">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 Types</a:t>
              </a:r>
            </a:p>
          </p:txBody>
        </p:sp>
        <p:sp>
          <p:nvSpPr>
            <p:cNvPr id="13" name="Rounded Rectangle 12">
              <a:extLst>
                <a:ext uri="{FF2B5EF4-FFF2-40B4-BE49-F238E27FC236}">
                  <a16:creationId xmlns:a16="http://schemas.microsoft.com/office/drawing/2014/main" id="{004B85C9-E182-D296-2B62-331A55DBF96F}"/>
                </a:ext>
              </a:extLst>
            </p:cNvPr>
            <p:cNvSpPr/>
            <p:nvPr/>
          </p:nvSpPr>
          <p:spPr>
            <a:xfrm>
              <a:off x="5062192" y="2995363"/>
              <a:ext cx="1795811" cy="43363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Control Objective</a:t>
              </a:r>
            </a:p>
          </p:txBody>
        </p:sp>
        <p:grpSp>
          <p:nvGrpSpPr>
            <p:cNvPr id="14" name="Group 13">
              <a:extLst>
                <a:ext uri="{FF2B5EF4-FFF2-40B4-BE49-F238E27FC236}">
                  <a16:creationId xmlns:a16="http://schemas.microsoft.com/office/drawing/2014/main" id="{B0A1FE2C-4338-8940-8D3F-F64C49CD491A}"/>
                </a:ext>
              </a:extLst>
            </p:cNvPr>
            <p:cNvGrpSpPr/>
            <p:nvPr/>
          </p:nvGrpSpPr>
          <p:grpSpPr>
            <a:xfrm>
              <a:off x="7996282" y="3245173"/>
              <a:ext cx="1795811" cy="499622"/>
              <a:chOff x="7796748" y="2995362"/>
              <a:chExt cx="1795811" cy="499622"/>
            </a:xfrm>
          </p:grpSpPr>
          <p:sp>
            <p:nvSpPr>
              <p:cNvPr id="25" name="Rounded Rectangle 24">
                <a:extLst>
                  <a:ext uri="{FF2B5EF4-FFF2-40B4-BE49-F238E27FC236}">
                    <a16:creationId xmlns:a16="http://schemas.microsoft.com/office/drawing/2014/main" id="{8FD02FC2-AE9D-59CF-BAB1-42AD8CB5D767}"/>
                  </a:ext>
                </a:extLst>
              </p:cNvPr>
              <p:cNvSpPr/>
              <p:nvPr/>
            </p:nvSpPr>
            <p:spPr>
              <a:xfrm>
                <a:off x="7796748" y="2995362"/>
                <a:ext cx="1795811" cy="43363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Control Objective</a:t>
                </a:r>
              </a:p>
            </p:txBody>
          </p:sp>
          <p:sp>
            <p:nvSpPr>
              <p:cNvPr id="26" name="Rounded Rectangle 25">
                <a:extLst>
                  <a:ext uri="{FF2B5EF4-FFF2-40B4-BE49-F238E27FC236}">
                    <a16:creationId xmlns:a16="http://schemas.microsoft.com/office/drawing/2014/main" id="{F46922C4-2081-4126-A1AE-9FA64CA9A710}"/>
                  </a:ext>
                </a:extLst>
              </p:cNvPr>
              <p:cNvSpPr/>
              <p:nvPr/>
            </p:nvSpPr>
            <p:spPr>
              <a:xfrm>
                <a:off x="8656166" y="3164260"/>
                <a:ext cx="799706" cy="33072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a:t>
                </a:r>
              </a:p>
            </p:txBody>
          </p:sp>
        </p:grpSp>
        <p:grpSp>
          <p:nvGrpSpPr>
            <p:cNvPr id="15" name="Group 14">
              <a:extLst>
                <a:ext uri="{FF2B5EF4-FFF2-40B4-BE49-F238E27FC236}">
                  <a16:creationId xmlns:a16="http://schemas.microsoft.com/office/drawing/2014/main" id="{1DE8865A-AA02-94B1-2CD2-7EB3257AD69A}"/>
                </a:ext>
              </a:extLst>
            </p:cNvPr>
            <p:cNvGrpSpPr/>
            <p:nvPr/>
          </p:nvGrpSpPr>
          <p:grpSpPr>
            <a:xfrm>
              <a:off x="8195816" y="3494984"/>
              <a:ext cx="1795811" cy="499622"/>
              <a:chOff x="7796748" y="2995362"/>
              <a:chExt cx="1795811" cy="499622"/>
            </a:xfrm>
          </p:grpSpPr>
          <p:sp>
            <p:nvSpPr>
              <p:cNvPr id="23" name="Rounded Rectangle 22">
                <a:extLst>
                  <a:ext uri="{FF2B5EF4-FFF2-40B4-BE49-F238E27FC236}">
                    <a16:creationId xmlns:a16="http://schemas.microsoft.com/office/drawing/2014/main" id="{5A910E00-2B7E-4ACB-A863-6BF6859EFBE6}"/>
                  </a:ext>
                </a:extLst>
              </p:cNvPr>
              <p:cNvSpPr/>
              <p:nvPr/>
            </p:nvSpPr>
            <p:spPr>
              <a:xfrm>
                <a:off x="7796748" y="2995362"/>
                <a:ext cx="1795811" cy="43363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Control Objective</a:t>
                </a:r>
              </a:p>
            </p:txBody>
          </p:sp>
          <p:sp>
            <p:nvSpPr>
              <p:cNvPr id="24" name="Rounded Rectangle 23">
                <a:extLst>
                  <a:ext uri="{FF2B5EF4-FFF2-40B4-BE49-F238E27FC236}">
                    <a16:creationId xmlns:a16="http://schemas.microsoft.com/office/drawing/2014/main" id="{E00375D0-2124-9109-2D06-539CC78DAEBF}"/>
                  </a:ext>
                </a:extLst>
              </p:cNvPr>
              <p:cNvSpPr/>
              <p:nvPr/>
            </p:nvSpPr>
            <p:spPr>
              <a:xfrm>
                <a:off x="8656166" y="3164260"/>
                <a:ext cx="799706" cy="33072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Entity</a:t>
                </a:r>
              </a:p>
            </p:txBody>
          </p:sp>
        </p:grpSp>
        <p:sp>
          <p:nvSpPr>
            <p:cNvPr id="16" name="Rounded Rectangle 15">
              <a:extLst>
                <a:ext uri="{FF2B5EF4-FFF2-40B4-BE49-F238E27FC236}">
                  <a16:creationId xmlns:a16="http://schemas.microsoft.com/office/drawing/2014/main" id="{7DB38AA2-ABD6-C3EA-5DD9-1EE0B20F5844}"/>
                </a:ext>
              </a:extLst>
            </p:cNvPr>
            <p:cNvSpPr/>
            <p:nvPr/>
          </p:nvSpPr>
          <p:spPr>
            <a:xfrm>
              <a:off x="8357647" y="4214454"/>
              <a:ext cx="1795811" cy="433633"/>
            </a:xfrm>
            <a:prstGeom prst="round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rPr>
                <a:t>Control Attestation</a:t>
              </a:r>
            </a:p>
          </p:txBody>
        </p:sp>
        <p:sp>
          <p:nvSpPr>
            <p:cNvPr id="17" name="Rounded Rectangle 16">
              <a:extLst>
                <a:ext uri="{FF2B5EF4-FFF2-40B4-BE49-F238E27FC236}">
                  <a16:creationId xmlns:a16="http://schemas.microsoft.com/office/drawing/2014/main" id="{0ECDF920-122A-1DDB-DD25-2761E974D347}"/>
                </a:ext>
              </a:extLst>
            </p:cNvPr>
            <p:cNvSpPr/>
            <p:nvPr/>
          </p:nvSpPr>
          <p:spPr>
            <a:xfrm>
              <a:off x="8557181" y="4434302"/>
              <a:ext cx="1795811" cy="433633"/>
            </a:xfrm>
            <a:prstGeom prst="round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rPr>
                <a:t>Control Attestation</a:t>
              </a:r>
            </a:p>
          </p:txBody>
        </p:sp>
        <p:sp>
          <p:nvSpPr>
            <p:cNvPr id="18" name="Rounded Rectangle 17">
              <a:extLst>
                <a:ext uri="{FF2B5EF4-FFF2-40B4-BE49-F238E27FC236}">
                  <a16:creationId xmlns:a16="http://schemas.microsoft.com/office/drawing/2014/main" id="{23683A83-E57B-2204-ACA1-FA79BB6B171E}"/>
                </a:ext>
              </a:extLst>
            </p:cNvPr>
            <p:cNvSpPr/>
            <p:nvPr/>
          </p:nvSpPr>
          <p:spPr>
            <a:xfrm>
              <a:off x="8694653" y="4660886"/>
              <a:ext cx="1795811" cy="433633"/>
            </a:xfrm>
            <a:prstGeom prst="round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rPr>
                <a:t>Control Attestation</a:t>
              </a:r>
            </a:p>
          </p:txBody>
        </p:sp>
        <p:cxnSp>
          <p:nvCxnSpPr>
            <p:cNvPr id="19" name="Elbow Connector 18">
              <a:extLst>
                <a:ext uri="{FF2B5EF4-FFF2-40B4-BE49-F238E27FC236}">
                  <a16:creationId xmlns:a16="http://schemas.microsoft.com/office/drawing/2014/main" id="{B1F096DD-B98D-5185-6846-1C9D55A62443}"/>
                </a:ext>
              </a:extLst>
            </p:cNvPr>
            <p:cNvCxnSpPr>
              <a:stCxn id="23" idx="1"/>
              <a:endCxn id="16" idx="1"/>
            </p:cNvCxnSpPr>
            <p:nvPr/>
          </p:nvCxnSpPr>
          <p:spPr>
            <a:xfrm rot="10800000" flipH="1" flipV="1">
              <a:off x="8195815" y="3711801"/>
              <a:ext cx="161831" cy="719470"/>
            </a:xfrm>
            <a:prstGeom prst="bentConnector3">
              <a:avLst>
                <a:gd name="adj1" fmla="val -141258"/>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6863609C-59B8-B878-EA50-219ACE27FA9F}"/>
                </a:ext>
              </a:extLst>
            </p:cNvPr>
            <p:cNvCxnSpPr>
              <a:cxnSpLocks/>
              <a:endCxn id="12" idx="1"/>
            </p:cNvCxnSpPr>
            <p:nvPr/>
          </p:nvCxnSpPr>
          <p:spPr>
            <a:xfrm rot="16200000" flipV="1">
              <a:off x="2172068" y="3561778"/>
              <a:ext cx="1350437" cy="651241"/>
            </a:xfrm>
            <a:prstGeom prst="bentConnector4">
              <a:avLst>
                <a:gd name="adj1" fmla="val -1308"/>
                <a:gd name="adj2" fmla="val 13510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2DAF73D-92E9-76DC-437D-5F4AF3EB7E3A}"/>
                </a:ext>
              </a:extLst>
            </p:cNvPr>
            <p:cNvCxnSpPr>
              <a:cxnSpLocks/>
            </p:cNvCxnSpPr>
            <p:nvPr/>
          </p:nvCxnSpPr>
          <p:spPr>
            <a:xfrm flipH="1">
              <a:off x="2281287" y="3721226"/>
              <a:ext cx="8959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02A88D9-F138-3543-0F58-140C01D84D87}"/>
                </a:ext>
              </a:extLst>
            </p:cNvPr>
            <p:cNvCxnSpPr>
              <a:cxnSpLocks/>
            </p:cNvCxnSpPr>
            <p:nvPr/>
          </p:nvCxnSpPr>
          <p:spPr>
            <a:xfrm flipH="1">
              <a:off x="2286394" y="4147199"/>
              <a:ext cx="8959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75269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526F2-C751-059E-A43D-9349BEAB0A62}"/>
              </a:ext>
            </a:extLst>
          </p:cNvPr>
          <p:cNvSpPr>
            <a:spLocks noGrp="1"/>
          </p:cNvSpPr>
          <p:nvPr>
            <p:ph type="title"/>
          </p:nvPr>
        </p:nvSpPr>
        <p:spPr/>
        <p:txBody>
          <a:bodyPr/>
          <a:lstStyle/>
          <a:p>
            <a:r>
              <a:rPr lang="en-US" dirty="0"/>
              <a:t>Common Controls: test once - comply many</a:t>
            </a:r>
          </a:p>
        </p:txBody>
      </p:sp>
      <p:sp>
        <p:nvSpPr>
          <p:cNvPr id="3" name="Content Placeholder 2">
            <a:extLst>
              <a:ext uri="{FF2B5EF4-FFF2-40B4-BE49-F238E27FC236}">
                <a16:creationId xmlns:a16="http://schemas.microsoft.com/office/drawing/2014/main" id="{7DB467AC-9975-CF0E-D644-62ACF526FFDB}"/>
              </a:ext>
            </a:extLst>
          </p:cNvPr>
          <p:cNvSpPr>
            <a:spLocks noGrp="1"/>
          </p:cNvSpPr>
          <p:nvPr>
            <p:ph idx="1"/>
          </p:nvPr>
        </p:nvSpPr>
        <p:spPr>
          <a:xfrm>
            <a:off x="500056" y="1069203"/>
            <a:ext cx="11188711" cy="4185285"/>
          </a:xfrm>
        </p:spPr>
        <p:txBody>
          <a:bodyPr/>
          <a:lstStyle/>
          <a:p>
            <a:r>
              <a:rPr lang="en-US" sz="1600" dirty="0"/>
              <a:t>Standard Controls can be converted to ‘Common Controls’ and associated to one or more entities</a:t>
            </a:r>
          </a:p>
          <a:p>
            <a:r>
              <a:rPr lang="en-US" sz="1600" dirty="0"/>
              <a:t>Entities can inherit the result of the common control without implementing or testing that control, reducing the number of controls required and the time and effort spent on managing controls.</a:t>
            </a:r>
          </a:p>
        </p:txBody>
      </p:sp>
      <p:sp>
        <p:nvSpPr>
          <p:cNvPr id="4" name="Rectangle: Rounded Corners 3">
            <a:extLst>
              <a:ext uri="{FF2B5EF4-FFF2-40B4-BE49-F238E27FC236}">
                <a16:creationId xmlns:a16="http://schemas.microsoft.com/office/drawing/2014/main" id="{C7E7956B-8A4B-4536-9730-CD49D0F0C6DD}"/>
              </a:ext>
            </a:extLst>
          </p:cNvPr>
          <p:cNvSpPr/>
          <p:nvPr/>
        </p:nvSpPr>
        <p:spPr>
          <a:xfrm>
            <a:off x="4434348" y="3774375"/>
            <a:ext cx="2497394" cy="471949"/>
          </a:xfrm>
          <a:prstGeom prst="roundRect">
            <a:avLst/>
          </a:prstGeom>
          <a:solidFill>
            <a:srgbClr val="62D84E"/>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tx1"/>
                </a:solidFill>
              </a:rPr>
              <a:t>Common Control</a:t>
            </a:r>
          </a:p>
        </p:txBody>
      </p:sp>
      <p:sp>
        <p:nvSpPr>
          <p:cNvPr id="5" name="Rectangle: Rounded Corners 4">
            <a:extLst>
              <a:ext uri="{FF2B5EF4-FFF2-40B4-BE49-F238E27FC236}">
                <a16:creationId xmlns:a16="http://schemas.microsoft.com/office/drawing/2014/main" id="{D98500C3-68BC-0F88-B93B-F9B878729C57}"/>
              </a:ext>
            </a:extLst>
          </p:cNvPr>
          <p:cNvSpPr/>
          <p:nvPr/>
        </p:nvSpPr>
        <p:spPr>
          <a:xfrm>
            <a:off x="8094062" y="3769790"/>
            <a:ext cx="1750142" cy="471950"/>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bg1"/>
                </a:solidFill>
              </a:rPr>
              <a:t>Primary Entity</a:t>
            </a:r>
          </a:p>
        </p:txBody>
      </p:sp>
      <p:sp>
        <p:nvSpPr>
          <p:cNvPr id="6" name="Rectangle: Rounded Corners 5">
            <a:extLst>
              <a:ext uri="{FF2B5EF4-FFF2-40B4-BE49-F238E27FC236}">
                <a16:creationId xmlns:a16="http://schemas.microsoft.com/office/drawing/2014/main" id="{45F472B3-B437-731B-BAA8-9D38FA324FE9}"/>
              </a:ext>
            </a:extLst>
          </p:cNvPr>
          <p:cNvSpPr/>
          <p:nvPr/>
        </p:nvSpPr>
        <p:spPr>
          <a:xfrm>
            <a:off x="4311445" y="2719489"/>
            <a:ext cx="2743200" cy="619432"/>
          </a:xfrm>
          <a:prstGeom prst="round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tx1"/>
                </a:solidFill>
              </a:rPr>
              <a:t>Control test, Attestation, Indicator</a:t>
            </a:r>
          </a:p>
        </p:txBody>
      </p:sp>
      <p:sp>
        <p:nvSpPr>
          <p:cNvPr id="7" name="Rectangle: Rounded Corners 6">
            <a:extLst>
              <a:ext uri="{FF2B5EF4-FFF2-40B4-BE49-F238E27FC236}">
                <a16:creationId xmlns:a16="http://schemas.microsoft.com/office/drawing/2014/main" id="{D389CEC1-6FD4-F57B-8C52-0DDD076F4116}"/>
              </a:ext>
            </a:extLst>
          </p:cNvPr>
          <p:cNvSpPr/>
          <p:nvPr/>
        </p:nvSpPr>
        <p:spPr>
          <a:xfrm>
            <a:off x="1610376" y="3774376"/>
            <a:ext cx="1661652" cy="467363"/>
          </a:xfrm>
          <a:prstGeom prst="round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tx1"/>
                </a:solidFill>
              </a:rPr>
              <a:t>Testing Results</a:t>
            </a:r>
          </a:p>
        </p:txBody>
      </p:sp>
      <p:sp>
        <p:nvSpPr>
          <p:cNvPr id="8" name="Rectangle: Rounded Corners 7">
            <a:extLst>
              <a:ext uri="{FF2B5EF4-FFF2-40B4-BE49-F238E27FC236}">
                <a16:creationId xmlns:a16="http://schemas.microsoft.com/office/drawing/2014/main" id="{F671E699-94A8-EC49-98D1-357FFDB2ACB9}"/>
              </a:ext>
            </a:extLst>
          </p:cNvPr>
          <p:cNvSpPr/>
          <p:nvPr/>
        </p:nvSpPr>
        <p:spPr>
          <a:xfrm>
            <a:off x="3347883" y="4913169"/>
            <a:ext cx="963562" cy="428717"/>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Entity 1</a:t>
            </a:r>
          </a:p>
        </p:txBody>
      </p:sp>
      <p:sp>
        <p:nvSpPr>
          <p:cNvPr id="9" name="Rectangle: Rounded Corners 8">
            <a:extLst>
              <a:ext uri="{FF2B5EF4-FFF2-40B4-BE49-F238E27FC236}">
                <a16:creationId xmlns:a16="http://schemas.microsoft.com/office/drawing/2014/main" id="{CB2B0DE8-6248-353A-45FD-17E8BC908998}"/>
              </a:ext>
            </a:extLst>
          </p:cNvPr>
          <p:cNvSpPr/>
          <p:nvPr/>
        </p:nvSpPr>
        <p:spPr>
          <a:xfrm>
            <a:off x="4621160" y="4913169"/>
            <a:ext cx="963562" cy="428717"/>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Entity 2</a:t>
            </a:r>
          </a:p>
        </p:txBody>
      </p:sp>
      <p:sp>
        <p:nvSpPr>
          <p:cNvPr id="10" name="Rectangle: Rounded Corners 9">
            <a:extLst>
              <a:ext uri="{FF2B5EF4-FFF2-40B4-BE49-F238E27FC236}">
                <a16:creationId xmlns:a16="http://schemas.microsoft.com/office/drawing/2014/main" id="{F90CB067-C149-13C5-0C36-AF7559AA7023}"/>
              </a:ext>
            </a:extLst>
          </p:cNvPr>
          <p:cNvSpPr/>
          <p:nvPr/>
        </p:nvSpPr>
        <p:spPr>
          <a:xfrm>
            <a:off x="5894437" y="4913168"/>
            <a:ext cx="963562" cy="428718"/>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Entity 3</a:t>
            </a:r>
          </a:p>
        </p:txBody>
      </p:sp>
      <p:sp>
        <p:nvSpPr>
          <p:cNvPr id="11" name="Rectangle: Rounded Corners 10">
            <a:extLst>
              <a:ext uri="{FF2B5EF4-FFF2-40B4-BE49-F238E27FC236}">
                <a16:creationId xmlns:a16="http://schemas.microsoft.com/office/drawing/2014/main" id="{6311BB2B-5F37-3942-8732-FCCBBCE8CE80}"/>
              </a:ext>
            </a:extLst>
          </p:cNvPr>
          <p:cNvSpPr/>
          <p:nvPr/>
        </p:nvSpPr>
        <p:spPr>
          <a:xfrm>
            <a:off x="7163088" y="4913169"/>
            <a:ext cx="963562" cy="424134"/>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Entity 4</a:t>
            </a:r>
          </a:p>
        </p:txBody>
      </p:sp>
      <p:cxnSp>
        <p:nvCxnSpPr>
          <p:cNvPr id="13" name="Straight Arrow Connector 12">
            <a:extLst>
              <a:ext uri="{FF2B5EF4-FFF2-40B4-BE49-F238E27FC236}">
                <a16:creationId xmlns:a16="http://schemas.microsoft.com/office/drawing/2014/main" id="{AE282E6B-B5AE-E7C1-1FDB-59DE3C138463}"/>
              </a:ext>
            </a:extLst>
          </p:cNvPr>
          <p:cNvCxnSpPr>
            <a:cxnSpLocks/>
            <a:stCxn id="6" idx="2"/>
            <a:endCxn id="4" idx="0"/>
          </p:cNvCxnSpPr>
          <p:nvPr/>
        </p:nvCxnSpPr>
        <p:spPr>
          <a:xfrm>
            <a:off x="5683045" y="3338921"/>
            <a:ext cx="0" cy="4354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8CAA723-B47C-7FCF-C316-1F83CA0EDA18}"/>
              </a:ext>
            </a:extLst>
          </p:cNvPr>
          <p:cNvCxnSpPr>
            <a:cxnSpLocks/>
            <a:stCxn id="4" idx="1"/>
            <a:endCxn id="7" idx="3"/>
          </p:cNvCxnSpPr>
          <p:nvPr/>
        </p:nvCxnSpPr>
        <p:spPr>
          <a:xfrm flipH="1" flipV="1">
            <a:off x="3272028" y="4008058"/>
            <a:ext cx="1162320" cy="229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43E21BA-59D0-10CF-EFAD-BBADE0C62513}"/>
              </a:ext>
            </a:extLst>
          </p:cNvPr>
          <p:cNvCxnSpPr>
            <a:cxnSpLocks/>
            <a:stCxn id="5" idx="1"/>
            <a:endCxn id="4" idx="3"/>
          </p:cNvCxnSpPr>
          <p:nvPr/>
        </p:nvCxnSpPr>
        <p:spPr>
          <a:xfrm flipH="1">
            <a:off x="6931742" y="4005765"/>
            <a:ext cx="1162320" cy="45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D3CEC5C-B8B2-3C5F-26CD-694D50906770}"/>
              </a:ext>
            </a:extLst>
          </p:cNvPr>
          <p:cNvCxnSpPr>
            <a:cxnSpLocks/>
            <a:stCxn id="4" idx="2"/>
            <a:endCxn id="11" idx="0"/>
          </p:cNvCxnSpPr>
          <p:nvPr/>
        </p:nvCxnSpPr>
        <p:spPr>
          <a:xfrm>
            <a:off x="5683045" y="4246324"/>
            <a:ext cx="1961824" cy="66684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458130A-C2BC-1F38-E489-D2A64E06C226}"/>
              </a:ext>
            </a:extLst>
          </p:cNvPr>
          <p:cNvCxnSpPr>
            <a:cxnSpLocks/>
            <a:stCxn id="4" idx="2"/>
            <a:endCxn id="10" idx="0"/>
          </p:cNvCxnSpPr>
          <p:nvPr/>
        </p:nvCxnSpPr>
        <p:spPr>
          <a:xfrm>
            <a:off x="5683045" y="4246324"/>
            <a:ext cx="693173" cy="66684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D9C406A-1C3B-0DBB-45DE-FD41B3045972}"/>
              </a:ext>
            </a:extLst>
          </p:cNvPr>
          <p:cNvCxnSpPr>
            <a:cxnSpLocks/>
            <a:stCxn id="4" idx="2"/>
            <a:endCxn id="9" idx="0"/>
          </p:cNvCxnSpPr>
          <p:nvPr/>
        </p:nvCxnSpPr>
        <p:spPr>
          <a:xfrm flipH="1">
            <a:off x="5102941" y="4246324"/>
            <a:ext cx="580104" cy="66684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E34018A-323C-449B-5A2B-DD4A0EB78449}"/>
              </a:ext>
            </a:extLst>
          </p:cNvPr>
          <p:cNvCxnSpPr>
            <a:cxnSpLocks/>
            <a:stCxn id="4" idx="2"/>
            <a:endCxn id="8" idx="0"/>
          </p:cNvCxnSpPr>
          <p:nvPr/>
        </p:nvCxnSpPr>
        <p:spPr>
          <a:xfrm flipH="1">
            <a:off x="3829664" y="4246324"/>
            <a:ext cx="1853381" cy="66684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544999B-EC9D-0F49-9C47-71DFCAEDDB5B}"/>
              </a:ext>
            </a:extLst>
          </p:cNvPr>
          <p:cNvSpPr txBox="1"/>
          <p:nvPr/>
        </p:nvSpPr>
        <p:spPr>
          <a:xfrm>
            <a:off x="9760749" y="3754205"/>
            <a:ext cx="1742545" cy="825541"/>
          </a:xfrm>
          <a:prstGeom prst="rect">
            <a:avLst/>
          </a:prstGeom>
          <a:noFill/>
        </p:spPr>
        <p:txBody>
          <a:bodyPr wrap="square" rtlCol="0">
            <a:noAutofit/>
          </a:bodyPr>
          <a:lstStyle/>
          <a:p>
            <a:pPr algn="ctr">
              <a:spcBef>
                <a:spcPts val="300"/>
              </a:spcBef>
            </a:pPr>
            <a:r>
              <a:rPr lang="en-US" sz="1100" dirty="0"/>
              <a:t>Entity implementing and managing the control</a:t>
            </a:r>
          </a:p>
        </p:txBody>
      </p:sp>
      <p:sp>
        <p:nvSpPr>
          <p:cNvPr id="30" name="TextBox 29">
            <a:extLst>
              <a:ext uri="{FF2B5EF4-FFF2-40B4-BE49-F238E27FC236}">
                <a16:creationId xmlns:a16="http://schemas.microsoft.com/office/drawing/2014/main" id="{02ACB120-B361-284E-06AD-7F1959B1897B}"/>
              </a:ext>
            </a:extLst>
          </p:cNvPr>
          <p:cNvSpPr txBox="1"/>
          <p:nvPr/>
        </p:nvSpPr>
        <p:spPr>
          <a:xfrm>
            <a:off x="4105963" y="5418783"/>
            <a:ext cx="3340972" cy="374721"/>
          </a:xfrm>
          <a:prstGeom prst="rect">
            <a:avLst/>
          </a:prstGeom>
          <a:noFill/>
        </p:spPr>
        <p:txBody>
          <a:bodyPr wrap="square" rtlCol="0">
            <a:noAutofit/>
          </a:bodyPr>
          <a:lstStyle/>
          <a:p>
            <a:pPr algn="ctr">
              <a:spcBef>
                <a:spcPts val="300"/>
              </a:spcBef>
            </a:pPr>
            <a:r>
              <a:rPr lang="en-US" sz="1100" dirty="0"/>
              <a:t>Reliant entities on the common control</a:t>
            </a:r>
          </a:p>
        </p:txBody>
      </p:sp>
      <p:sp>
        <p:nvSpPr>
          <p:cNvPr id="46" name="TextBox 45">
            <a:extLst>
              <a:ext uri="{FF2B5EF4-FFF2-40B4-BE49-F238E27FC236}">
                <a16:creationId xmlns:a16="http://schemas.microsoft.com/office/drawing/2014/main" id="{5E9FFC3E-CB26-75C7-6474-8023FF14C399}"/>
              </a:ext>
            </a:extLst>
          </p:cNvPr>
          <p:cNvSpPr txBox="1"/>
          <p:nvPr/>
        </p:nvSpPr>
        <p:spPr>
          <a:xfrm>
            <a:off x="2635045" y="5623372"/>
            <a:ext cx="6096000" cy="261610"/>
          </a:xfrm>
          <a:prstGeom prst="rect">
            <a:avLst/>
          </a:prstGeom>
          <a:noFill/>
        </p:spPr>
        <p:txBody>
          <a:bodyPr wrap="square">
            <a:spAutoFit/>
          </a:bodyPr>
          <a:lstStyle/>
          <a:p>
            <a:pPr algn="ctr">
              <a:spcBef>
                <a:spcPts val="300"/>
              </a:spcBef>
            </a:pPr>
            <a:r>
              <a:rPr lang="en-US" sz="1100" dirty="0"/>
              <a:t>The testing result of the Common Control is automatically inherited by the entities.</a:t>
            </a:r>
          </a:p>
        </p:txBody>
      </p:sp>
    </p:spTree>
    <p:extLst>
      <p:ext uri="{BB962C8B-B14F-4D97-AF65-F5344CB8AC3E}">
        <p14:creationId xmlns:p14="http://schemas.microsoft.com/office/powerpoint/2010/main" val="17346149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56A00-B446-454E-A248-91118A28A16B}"/>
              </a:ext>
            </a:extLst>
          </p:cNvPr>
          <p:cNvSpPr>
            <a:spLocks noGrp="1"/>
          </p:cNvSpPr>
          <p:nvPr>
            <p:ph type="title"/>
          </p:nvPr>
        </p:nvSpPr>
        <p:spPr/>
        <p:txBody>
          <a:bodyPr/>
          <a:lstStyle/>
          <a:p>
            <a:r>
              <a:rPr lang="en-US" dirty="0"/>
              <a:t>Deleting the PartnerLogo</a:t>
            </a:r>
          </a:p>
        </p:txBody>
      </p:sp>
      <p:sp>
        <p:nvSpPr>
          <p:cNvPr id="6" name="Content Placeholder 5">
            <a:extLst>
              <a:ext uri="{FF2B5EF4-FFF2-40B4-BE49-F238E27FC236}">
                <a16:creationId xmlns:a16="http://schemas.microsoft.com/office/drawing/2014/main" id="{D695EB61-86D1-8D4D-BFFE-8023C1743062}"/>
              </a:ext>
            </a:extLst>
          </p:cNvPr>
          <p:cNvSpPr>
            <a:spLocks noGrp="1"/>
          </p:cNvSpPr>
          <p:nvPr>
            <p:ph idx="1"/>
          </p:nvPr>
        </p:nvSpPr>
        <p:spPr>
          <a:xfrm>
            <a:off x="448055" y="1345359"/>
            <a:ext cx="6047995" cy="4823665"/>
          </a:xfrm>
        </p:spPr>
        <p:txBody>
          <a:bodyPr/>
          <a:lstStyle/>
          <a:p>
            <a:pPr marL="0" indent="0">
              <a:buNone/>
            </a:pPr>
            <a:r>
              <a:rPr lang="en-GB" b="1" i="1" dirty="0"/>
              <a:t>What to do:</a:t>
            </a:r>
          </a:p>
          <a:p>
            <a:pPr marL="342900" indent="-342900">
              <a:buFont typeface="+mj-lt"/>
              <a:buAutoNum type="arabicPeriod"/>
            </a:pPr>
            <a:r>
              <a:rPr lang="en-GB" dirty="0"/>
              <a:t>Click ‘</a:t>
            </a:r>
            <a:r>
              <a:rPr lang="en-GB" b="1" dirty="0"/>
              <a:t>View</a:t>
            </a:r>
            <a:r>
              <a:rPr lang="en-GB" dirty="0"/>
              <a:t>’ at the top of the screen</a:t>
            </a:r>
          </a:p>
          <a:p>
            <a:pPr marL="342900" indent="-342900">
              <a:buFont typeface="+mj-lt"/>
              <a:buAutoNum type="arabicPeriod"/>
            </a:pPr>
            <a:r>
              <a:rPr lang="en-GB" dirty="0"/>
              <a:t>Click on ‘</a:t>
            </a:r>
            <a:r>
              <a:rPr lang="en-GB" b="1" dirty="0"/>
              <a:t>Slide Master</a:t>
            </a:r>
            <a:r>
              <a:rPr lang="en-GB" dirty="0"/>
              <a:t>’ - this takes you to the slide master for the slide you are looking at</a:t>
            </a:r>
          </a:p>
          <a:p>
            <a:pPr marL="342900" indent="-342900">
              <a:buFont typeface="+mj-lt"/>
              <a:buAutoNum type="arabicPeriod"/>
            </a:pPr>
            <a:r>
              <a:rPr lang="en-GB" dirty="0"/>
              <a:t>Scroll up to </a:t>
            </a:r>
            <a:r>
              <a:rPr lang="en-GB" b="1" dirty="0"/>
              <a:t>Slide 1 </a:t>
            </a:r>
            <a:r>
              <a:rPr lang="en-GB" dirty="0"/>
              <a:t>in the master view. You may have to pull out the view on the left slide, so you can see all of the slides. Slide 1 will be the slide that looks larger than all the rest. It’s kind of the master of that group of slides. </a:t>
            </a:r>
          </a:p>
          <a:p>
            <a:pPr marL="342900" indent="-342900">
              <a:buFont typeface="+mj-lt"/>
              <a:buAutoNum type="arabicPeriod"/>
            </a:pPr>
            <a:r>
              <a:rPr lang="en-GB" dirty="0"/>
              <a:t>At the bottom of the slide there are 2 shapes that you can highlight. A small vertical grey line and the PartnerLogo text.</a:t>
            </a:r>
          </a:p>
          <a:p>
            <a:pPr marL="342900" indent="-342900">
              <a:buFont typeface="+mj-lt"/>
              <a:buAutoNum type="arabicPeriod"/>
            </a:pPr>
            <a:r>
              <a:rPr lang="en-GB" dirty="0"/>
              <a:t>Once highlighted, simply press delete. That </a:t>
            </a:r>
            <a:r>
              <a:rPr lang="en-GB" i="1" dirty="0"/>
              <a:t>should</a:t>
            </a:r>
            <a:r>
              <a:rPr lang="en-GB" dirty="0"/>
              <a:t> remove the PartnerLogo from the slides.</a:t>
            </a:r>
          </a:p>
          <a:p>
            <a:pPr marL="0" indent="0">
              <a:buNone/>
            </a:pPr>
            <a:endParaRPr lang="en-GB" b="1" dirty="0"/>
          </a:p>
          <a:p>
            <a:endParaRPr lang="en-US" dirty="0"/>
          </a:p>
        </p:txBody>
      </p:sp>
      <p:sp>
        <p:nvSpPr>
          <p:cNvPr id="4" name="Text Placeholder 3">
            <a:extLst>
              <a:ext uri="{FF2B5EF4-FFF2-40B4-BE49-F238E27FC236}">
                <a16:creationId xmlns:a16="http://schemas.microsoft.com/office/drawing/2014/main" id="{47CC1891-44B1-8B4D-B1BF-3DE733608C2F}"/>
              </a:ext>
            </a:extLst>
          </p:cNvPr>
          <p:cNvSpPr>
            <a:spLocks noGrp="1"/>
          </p:cNvSpPr>
          <p:nvPr>
            <p:ph type="body" sz="quarter" idx="13"/>
          </p:nvPr>
        </p:nvSpPr>
        <p:spPr/>
        <p:txBody>
          <a:bodyPr/>
          <a:lstStyle/>
          <a:p>
            <a:r>
              <a:rPr lang="en-US" b="1" dirty="0">
                <a:solidFill>
                  <a:srgbClr val="FFDE1D"/>
                </a:solidFill>
              </a:rPr>
              <a:t>PLEASE REMOVE THIS SLIDE BEFORE PRESENTING</a:t>
            </a:r>
          </a:p>
          <a:p>
            <a:endParaRPr lang="en-US" dirty="0"/>
          </a:p>
        </p:txBody>
      </p:sp>
      <p:pic>
        <p:nvPicPr>
          <p:cNvPr id="3" name="Picture 2">
            <a:extLst>
              <a:ext uri="{FF2B5EF4-FFF2-40B4-BE49-F238E27FC236}">
                <a16:creationId xmlns:a16="http://schemas.microsoft.com/office/drawing/2014/main" id="{317CC8F7-DBC8-6579-2C0D-1BC20BD03400}"/>
              </a:ext>
            </a:extLst>
          </p:cNvPr>
          <p:cNvPicPr>
            <a:picLocks noChangeAspect="1"/>
          </p:cNvPicPr>
          <p:nvPr/>
        </p:nvPicPr>
        <p:blipFill>
          <a:blip r:embed="rId2"/>
          <a:stretch>
            <a:fillRect/>
          </a:stretch>
        </p:blipFill>
        <p:spPr>
          <a:xfrm>
            <a:off x="8632848" y="2331720"/>
            <a:ext cx="2260893" cy="2964434"/>
          </a:xfrm>
          <a:prstGeom prst="rect">
            <a:avLst/>
          </a:prstGeom>
        </p:spPr>
      </p:pic>
      <p:pic>
        <p:nvPicPr>
          <p:cNvPr id="5" name="Picture 4">
            <a:extLst>
              <a:ext uri="{FF2B5EF4-FFF2-40B4-BE49-F238E27FC236}">
                <a16:creationId xmlns:a16="http://schemas.microsoft.com/office/drawing/2014/main" id="{2125AAC4-6F8E-868D-2E11-A80E0B5267D6}"/>
              </a:ext>
            </a:extLst>
          </p:cNvPr>
          <p:cNvPicPr>
            <a:picLocks noChangeAspect="1"/>
          </p:cNvPicPr>
          <p:nvPr/>
        </p:nvPicPr>
        <p:blipFill>
          <a:blip r:embed="rId3"/>
          <a:stretch>
            <a:fillRect/>
          </a:stretch>
        </p:blipFill>
        <p:spPr>
          <a:xfrm>
            <a:off x="8632848" y="5533943"/>
            <a:ext cx="2260894" cy="635082"/>
          </a:xfrm>
          <a:prstGeom prst="rect">
            <a:avLst/>
          </a:prstGeom>
        </p:spPr>
      </p:pic>
      <p:pic>
        <p:nvPicPr>
          <p:cNvPr id="11" name="Picture 10">
            <a:extLst>
              <a:ext uri="{FF2B5EF4-FFF2-40B4-BE49-F238E27FC236}">
                <a16:creationId xmlns:a16="http://schemas.microsoft.com/office/drawing/2014/main" id="{429100AD-65B1-2EA3-4402-7E5991B3E266}"/>
              </a:ext>
            </a:extLst>
          </p:cNvPr>
          <p:cNvPicPr>
            <a:picLocks noChangeAspect="1"/>
          </p:cNvPicPr>
          <p:nvPr/>
        </p:nvPicPr>
        <p:blipFill>
          <a:blip r:embed="rId4"/>
          <a:stretch>
            <a:fillRect/>
          </a:stretch>
        </p:blipFill>
        <p:spPr>
          <a:xfrm>
            <a:off x="6745628" y="1507260"/>
            <a:ext cx="4847526" cy="614943"/>
          </a:xfrm>
          <a:prstGeom prst="rect">
            <a:avLst/>
          </a:prstGeom>
        </p:spPr>
      </p:pic>
      <p:sp>
        <p:nvSpPr>
          <p:cNvPr id="15" name="Oval Callout 14">
            <a:extLst>
              <a:ext uri="{FF2B5EF4-FFF2-40B4-BE49-F238E27FC236}">
                <a16:creationId xmlns:a16="http://schemas.microsoft.com/office/drawing/2014/main" id="{152807C7-E125-800C-EBB5-508046E1F230}"/>
              </a:ext>
            </a:extLst>
          </p:cNvPr>
          <p:cNvSpPr/>
          <p:nvPr/>
        </p:nvSpPr>
        <p:spPr>
          <a:xfrm>
            <a:off x="10085832" y="793605"/>
            <a:ext cx="512979" cy="488103"/>
          </a:xfrm>
          <a:prstGeom prst="wedgeEllipseCallout">
            <a:avLst>
              <a:gd name="adj1" fmla="val -25268"/>
              <a:gd name="adj2" fmla="val 102115"/>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1.</a:t>
            </a:r>
          </a:p>
        </p:txBody>
      </p:sp>
      <p:sp>
        <p:nvSpPr>
          <p:cNvPr id="16" name="Oval Callout 15">
            <a:extLst>
              <a:ext uri="{FF2B5EF4-FFF2-40B4-BE49-F238E27FC236}">
                <a16:creationId xmlns:a16="http://schemas.microsoft.com/office/drawing/2014/main" id="{EB396410-BC9B-C997-02F6-BE6D27C72C27}"/>
              </a:ext>
            </a:extLst>
          </p:cNvPr>
          <p:cNvSpPr/>
          <p:nvPr/>
        </p:nvSpPr>
        <p:spPr>
          <a:xfrm>
            <a:off x="7906512" y="920880"/>
            <a:ext cx="512979" cy="488103"/>
          </a:xfrm>
          <a:prstGeom prst="wedgeEllipseCallout">
            <a:avLst>
              <a:gd name="adj1" fmla="val 10383"/>
              <a:gd name="adj2" fmla="val 98368"/>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2.</a:t>
            </a:r>
          </a:p>
        </p:txBody>
      </p:sp>
      <p:sp>
        <p:nvSpPr>
          <p:cNvPr id="17" name="Oval Callout 16">
            <a:extLst>
              <a:ext uri="{FF2B5EF4-FFF2-40B4-BE49-F238E27FC236}">
                <a16:creationId xmlns:a16="http://schemas.microsoft.com/office/drawing/2014/main" id="{3ED4B68F-23BB-BDE6-3020-1D590B920C2D}"/>
              </a:ext>
            </a:extLst>
          </p:cNvPr>
          <p:cNvSpPr/>
          <p:nvPr/>
        </p:nvSpPr>
        <p:spPr>
          <a:xfrm>
            <a:off x="8117736" y="2330427"/>
            <a:ext cx="512979" cy="488103"/>
          </a:xfrm>
          <a:prstGeom prst="wedgeEllipseCallout">
            <a:avLst>
              <a:gd name="adj1" fmla="val 65641"/>
              <a:gd name="adj2" fmla="val 96495"/>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3.</a:t>
            </a:r>
          </a:p>
        </p:txBody>
      </p:sp>
      <p:sp>
        <p:nvSpPr>
          <p:cNvPr id="18" name="Oval Callout 17">
            <a:extLst>
              <a:ext uri="{FF2B5EF4-FFF2-40B4-BE49-F238E27FC236}">
                <a16:creationId xmlns:a16="http://schemas.microsoft.com/office/drawing/2014/main" id="{A57C7C6D-A3AE-AA18-9A57-DDAED074FFF4}"/>
              </a:ext>
            </a:extLst>
          </p:cNvPr>
          <p:cNvSpPr/>
          <p:nvPr/>
        </p:nvSpPr>
        <p:spPr>
          <a:xfrm>
            <a:off x="8050680" y="5106688"/>
            <a:ext cx="512979" cy="488103"/>
          </a:xfrm>
          <a:prstGeom prst="wedgeEllipseCallout">
            <a:avLst>
              <a:gd name="adj1" fmla="val 65641"/>
              <a:gd name="adj2" fmla="val 96495"/>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4.</a:t>
            </a:r>
          </a:p>
        </p:txBody>
      </p:sp>
      <p:sp>
        <p:nvSpPr>
          <p:cNvPr id="19" name="Rounded Rectangle 18">
            <a:extLst>
              <a:ext uri="{FF2B5EF4-FFF2-40B4-BE49-F238E27FC236}">
                <a16:creationId xmlns:a16="http://schemas.microsoft.com/office/drawing/2014/main" id="{AAA5821C-D7B7-7C1F-4A4B-457C60D05F95}"/>
              </a:ext>
            </a:extLst>
          </p:cNvPr>
          <p:cNvSpPr/>
          <p:nvPr/>
        </p:nvSpPr>
        <p:spPr>
          <a:xfrm>
            <a:off x="9610344" y="5594791"/>
            <a:ext cx="1216152" cy="504257"/>
          </a:xfrm>
          <a:prstGeom prst="roundRect">
            <a:avLst/>
          </a:prstGeom>
          <a:solidFill>
            <a:schemeClr val="accent1">
              <a:alpha val="21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20" name="Oval Callout 19">
            <a:extLst>
              <a:ext uri="{FF2B5EF4-FFF2-40B4-BE49-F238E27FC236}">
                <a16:creationId xmlns:a16="http://schemas.microsoft.com/office/drawing/2014/main" id="{16E970B0-EF98-EAB7-E2F1-9EDEEBB75B3C}"/>
              </a:ext>
            </a:extLst>
          </p:cNvPr>
          <p:cNvSpPr/>
          <p:nvPr/>
        </p:nvSpPr>
        <p:spPr>
          <a:xfrm>
            <a:off x="10962930" y="5176792"/>
            <a:ext cx="512979" cy="488103"/>
          </a:xfrm>
          <a:prstGeom prst="wedgeEllipseCallout">
            <a:avLst>
              <a:gd name="adj1" fmla="val -93004"/>
              <a:gd name="adj2" fmla="val 98368"/>
            </a:avLst>
          </a:prstGeom>
          <a:solidFill>
            <a:srgbClr val="62D84E"/>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5.</a:t>
            </a:r>
          </a:p>
        </p:txBody>
      </p:sp>
    </p:spTree>
    <p:extLst>
      <p:ext uri="{BB962C8B-B14F-4D97-AF65-F5344CB8AC3E}">
        <p14:creationId xmlns:p14="http://schemas.microsoft.com/office/powerpoint/2010/main" val="38944887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526F2-C751-059E-A43D-9349BEAB0A62}"/>
              </a:ext>
            </a:extLst>
          </p:cNvPr>
          <p:cNvSpPr>
            <a:spLocks noGrp="1"/>
          </p:cNvSpPr>
          <p:nvPr>
            <p:ph type="title"/>
          </p:nvPr>
        </p:nvSpPr>
        <p:spPr/>
        <p:txBody>
          <a:bodyPr/>
          <a:lstStyle/>
          <a:p>
            <a:r>
              <a:rPr lang="en-US" dirty="0"/>
              <a:t>Common Controls Use Case</a:t>
            </a:r>
          </a:p>
        </p:txBody>
      </p:sp>
      <p:sp>
        <p:nvSpPr>
          <p:cNvPr id="3" name="Content Placeholder 2">
            <a:extLst>
              <a:ext uri="{FF2B5EF4-FFF2-40B4-BE49-F238E27FC236}">
                <a16:creationId xmlns:a16="http://schemas.microsoft.com/office/drawing/2014/main" id="{7DB467AC-9975-CF0E-D644-62ACF526FFDB}"/>
              </a:ext>
            </a:extLst>
          </p:cNvPr>
          <p:cNvSpPr>
            <a:spLocks noGrp="1"/>
          </p:cNvSpPr>
          <p:nvPr>
            <p:ph idx="1"/>
          </p:nvPr>
        </p:nvSpPr>
        <p:spPr>
          <a:xfrm>
            <a:off x="500056" y="1135047"/>
            <a:ext cx="11188711" cy="4185285"/>
          </a:xfrm>
        </p:spPr>
        <p:txBody>
          <a:bodyPr/>
          <a:lstStyle/>
          <a:p>
            <a:pPr algn="just">
              <a:lnSpc>
                <a:spcPct val="90000"/>
              </a:lnSpc>
            </a:pPr>
            <a:r>
              <a:rPr lang="en-US" sz="1600" dirty="0">
                <a:ea typeface="+mn-lt"/>
                <a:cs typeface="+mn-lt"/>
              </a:rPr>
              <a:t>Single sign-on for business applications can rely on the same identity and access management (IAM) solutions and therefore do not need to individually self-assess / test the control.</a:t>
            </a:r>
          </a:p>
          <a:p>
            <a:pPr algn="just">
              <a:lnSpc>
                <a:spcPct val="90000"/>
              </a:lnSpc>
            </a:pPr>
            <a:r>
              <a:rPr lang="en-US" sz="1600" dirty="0">
                <a:ea typeface="+mn-lt"/>
                <a:cs typeface="+mn-lt"/>
              </a:rPr>
              <a:t>The controls are managed and tested by a shared service function, with business applications such as Miro, Teams, Outlook and Zoom automatically inheriting the testing results from Okta.</a:t>
            </a:r>
          </a:p>
        </p:txBody>
      </p:sp>
      <p:sp>
        <p:nvSpPr>
          <p:cNvPr id="4" name="Rectangle: Rounded Corners 3">
            <a:extLst>
              <a:ext uri="{FF2B5EF4-FFF2-40B4-BE49-F238E27FC236}">
                <a16:creationId xmlns:a16="http://schemas.microsoft.com/office/drawing/2014/main" id="{C7E7956B-8A4B-4536-9730-CD49D0F0C6DD}"/>
              </a:ext>
            </a:extLst>
          </p:cNvPr>
          <p:cNvSpPr/>
          <p:nvPr/>
        </p:nvSpPr>
        <p:spPr>
          <a:xfrm>
            <a:off x="4515371" y="3240912"/>
            <a:ext cx="2497394" cy="660038"/>
          </a:xfrm>
          <a:prstGeom prst="roundRect">
            <a:avLst/>
          </a:prstGeom>
          <a:solidFill>
            <a:srgbClr val="62D84E"/>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tx1"/>
                </a:solidFill>
              </a:rPr>
              <a:t>Single Sign-on</a:t>
            </a:r>
          </a:p>
          <a:p>
            <a:pPr algn="ctr"/>
            <a:r>
              <a:rPr lang="en-US" sz="1400" dirty="0">
                <a:solidFill>
                  <a:schemeClr val="tx1"/>
                </a:solidFill>
              </a:rPr>
              <a:t>(Common Control)</a:t>
            </a:r>
          </a:p>
        </p:txBody>
      </p:sp>
      <p:sp>
        <p:nvSpPr>
          <p:cNvPr id="5" name="Rectangle: Rounded Corners 4">
            <a:extLst>
              <a:ext uri="{FF2B5EF4-FFF2-40B4-BE49-F238E27FC236}">
                <a16:creationId xmlns:a16="http://schemas.microsoft.com/office/drawing/2014/main" id="{D98500C3-68BC-0F88-B93B-F9B878729C57}"/>
              </a:ext>
            </a:extLst>
          </p:cNvPr>
          <p:cNvSpPr/>
          <p:nvPr/>
        </p:nvSpPr>
        <p:spPr>
          <a:xfrm>
            <a:off x="8175085" y="3236327"/>
            <a:ext cx="1750142" cy="660038"/>
          </a:xfrm>
          <a:prstGeom prst="round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bg1"/>
                </a:solidFill>
              </a:rPr>
              <a:t>Shared Service (Okta)</a:t>
            </a:r>
          </a:p>
        </p:txBody>
      </p:sp>
      <p:sp>
        <p:nvSpPr>
          <p:cNvPr id="7" name="Rectangle: Rounded Corners 6">
            <a:extLst>
              <a:ext uri="{FF2B5EF4-FFF2-40B4-BE49-F238E27FC236}">
                <a16:creationId xmlns:a16="http://schemas.microsoft.com/office/drawing/2014/main" id="{D389CEC1-6FD4-F57B-8C52-0DDD076F4116}"/>
              </a:ext>
            </a:extLst>
          </p:cNvPr>
          <p:cNvSpPr/>
          <p:nvPr/>
        </p:nvSpPr>
        <p:spPr>
          <a:xfrm>
            <a:off x="1691399" y="3236327"/>
            <a:ext cx="1661652" cy="660037"/>
          </a:xfrm>
          <a:prstGeom prst="round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dirty="0">
                <a:solidFill>
                  <a:schemeClr val="tx1"/>
                </a:solidFill>
              </a:rPr>
              <a:t>Testing Results</a:t>
            </a:r>
          </a:p>
        </p:txBody>
      </p:sp>
      <p:sp>
        <p:nvSpPr>
          <p:cNvPr id="8" name="Rectangle: Rounded Corners 7">
            <a:extLst>
              <a:ext uri="{FF2B5EF4-FFF2-40B4-BE49-F238E27FC236}">
                <a16:creationId xmlns:a16="http://schemas.microsoft.com/office/drawing/2014/main" id="{F671E699-94A8-EC49-98D1-357FFDB2ACB9}"/>
              </a:ext>
            </a:extLst>
          </p:cNvPr>
          <p:cNvSpPr/>
          <p:nvPr/>
        </p:nvSpPr>
        <p:spPr>
          <a:xfrm>
            <a:off x="3428906" y="4567794"/>
            <a:ext cx="963562" cy="652388"/>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Miro</a:t>
            </a:r>
          </a:p>
        </p:txBody>
      </p:sp>
      <p:sp>
        <p:nvSpPr>
          <p:cNvPr id="9" name="Rectangle: Rounded Corners 8">
            <a:extLst>
              <a:ext uri="{FF2B5EF4-FFF2-40B4-BE49-F238E27FC236}">
                <a16:creationId xmlns:a16="http://schemas.microsoft.com/office/drawing/2014/main" id="{CB2B0DE8-6248-353A-45FD-17E8BC908998}"/>
              </a:ext>
            </a:extLst>
          </p:cNvPr>
          <p:cNvSpPr/>
          <p:nvPr/>
        </p:nvSpPr>
        <p:spPr>
          <a:xfrm>
            <a:off x="4702183" y="4567794"/>
            <a:ext cx="963562" cy="666843"/>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Teams</a:t>
            </a:r>
          </a:p>
        </p:txBody>
      </p:sp>
      <p:sp>
        <p:nvSpPr>
          <p:cNvPr id="10" name="Rectangle: Rounded Corners 9">
            <a:extLst>
              <a:ext uri="{FF2B5EF4-FFF2-40B4-BE49-F238E27FC236}">
                <a16:creationId xmlns:a16="http://schemas.microsoft.com/office/drawing/2014/main" id="{F90CB067-C149-13C5-0C36-AF7559AA7023}"/>
              </a:ext>
            </a:extLst>
          </p:cNvPr>
          <p:cNvSpPr/>
          <p:nvPr/>
        </p:nvSpPr>
        <p:spPr>
          <a:xfrm>
            <a:off x="5975460" y="4567792"/>
            <a:ext cx="963562" cy="652389"/>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Outlook</a:t>
            </a:r>
          </a:p>
        </p:txBody>
      </p:sp>
      <p:sp>
        <p:nvSpPr>
          <p:cNvPr id="11" name="Rectangle: Rounded Corners 10">
            <a:extLst>
              <a:ext uri="{FF2B5EF4-FFF2-40B4-BE49-F238E27FC236}">
                <a16:creationId xmlns:a16="http://schemas.microsoft.com/office/drawing/2014/main" id="{6311BB2B-5F37-3942-8732-FCCBBCE8CE80}"/>
              </a:ext>
            </a:extLst>
          </p:cNvPr>
          <p:cNvSpPr/>
          <p:nvPr/>
        </p:nvSpPr>
        <p:spPr>
          <a:xfrm>
            <a:off x="7244111" y="4567793"/>
            <a:ext cx="963562" cy="647803"/>
          </a:xfrm>
          <a:prstGeom prst="round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Zoom</a:t>
            </a:r>
          </a:p>
        </p:txBody>
      </p:sp>
      <p:cxnSp>
        <p:nvCxnSpPr>
          <p:cNvPr id="15" name="Straight Arrow Connector 14">
            <a:extLst>
              <a:ext uri="{FF2B5EF4-FFF2-40B4-BE49-F238E27FC236}">
                <a16:creationId xmlns:a16="http://schemas.microsoft.com/office/drawing/2014/main" id="{28CAA723-B47C-7FCF-C316-1F83CA0EDA18}"/>
              </a:ext>
            </a:extLst>
          </p:cNvPr>
          <p:cNvCxnSpPr>
            <a:cxnSpLocks/>
            <a:stCxn id="4" idx="1"/>
            <a:endCxn id="7" idx="3"/>
          </p:cNvCxnSpPr>
          <p:nvPr/>
        </p:nvCxnSpPr>
        <p:spPr>
          <a:xfrm flipH="1" flipV="1">
            <a:off x="3353051" y="3566346"/>
            <a:ext cx="1162320" cy="45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43E21BA-59D0-10CF-EFAD-BBADE0C62513}"/>
              </a:ext>
            </a:extLst>
          </p:cNvPr>
          <p:cNvCxnSpPr>
            <a:cxnSpLocks/>
            <a:stCxn id="5" idx="1"/>
            <a:endCxn id="4" idx="3"/>
          </p:cNvCxnSpPr>
          <p:nvPr/>
        </p:nvCxnSpPr>
        <p:spPr>
          <a:xfrm flipH="1">
            <a:off x="7012765" y="3566346"/>
            <a:ext cx="1162320" cy="45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D3CEC5C-B8B2-3C5F-26CD-694D50906770}"/>
              </a:ext>
            </a:extLst>
          </p:cNvPr>
          <p:cNvCxnSpPr>
            <a:cxnSpLocks/>
            <a:stCxn id="4" idx="2"/>
            <a:endCxn id="11" idx="0"/>
          </p:cNvCxnSpPr>
          <p:nvPr/>
        </p:nvCxnSpPr>
        <p:spPr>
          <a:xfrm>
            <a:off x="5764068" y="3900950"/>
            <a:ext cx="1961824" cy="66684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458130A-C2BC-1F38-E489-D2A64E06C226}"/>
              </a:ext>
            </a:extLst>
          </p:cNvPr>
          <p:cNvCxnSpPr>
            <a:cxnSpLocks/>
            <a:stCxn id="4" idx="2"/>
            <a:endCxn id="10" idx="0"/>
          </p:cNvCxnSpPr>
          <p:nvPr/>
        </p:nvCxnSpPr>
        <p:spPr>
          <a:xfrm>
            <a:off x="5764068" y="3900950"/>
            <a:ext cx="693173" cy="66684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D9C406A-1C3B-0DBB-45DE-FD41B3045972}"/>
              </a:ext>
            </a:extLst>
          </p:cNvPr>
          <p:cNvCxnSpPr>
            <a:cxnSpLocks/>
            <a:stCxn id="4" idx="2"/>
            <a:endCxn id="9" idx="0"/>
          </p:cNvCxnSpPr>
          <p:nvPr/>
        </p:nvCxnSpPr>
        <p:spPr>
          <a:xfrm flipH="1">
            <a:off x="5183964" y="3900950"/>
            <a:ext cx="580104" cy="66684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E34018A-323C-449B-5A2B-DD4A0EB78449}"/>
              </a:ext>
            </a:extLst>
          </p:cNvPr>
          <p:cNvCxnSpPr>
            <a:cxnSpLocks/>
            <a:stCxn id="4" idx="2"/>
            <a:endCxn id="8" idx="0"/>
          </p:cNvCxnSpPr>
          <p:nvPr/>
        </p:nvCxnSpPr>
        <p:spPr>
          <a:xfrm flipH="1">
            <a:off x="3910687" y="3900950"/>
            <a:ext cx="1853381" cy="66684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6DE8BBB-D103-C786-50B2-B8048ED08D11}"/>
              </a:ext>
            </a:extLst>
          </p:cNvPr>
          <p:cNvSpPr txBox="1"/>
          <p:nvPr/>
        </p:nvSpPr>
        <p:spPr>
          <a:xfrm>
            <a:off x="9956719" y="3236327"/>
            <a:ext cx="1742545" cy="825541"/>
          </a:xfrm>
          <a:prstGeom prst="rect">
            <a:avLst/>
          </a:prstGeom>
          <a:noFill/>
        </p:spPr>
        <p:txBody>
          <a:bodyPr wrap="square" rtlCol="0">
            <a:noAutofit/>
          </a:bodyPr>
          <a:lstStyle/>
          <a:p>
            <a:pPr algn="ctr">
              <a:spcBef>
                <a:spcPts val="300"/>
              </a:spcBef>
            </a:pPr>
            <a:r>
              <a:rPr lang="en-US" sz="1100" dirty="0"/>
              <a:t>Primary Entity implementing and managing the control</a:t>
            </a:r>
          </a:p>
        </p:txBody>
      </p:sp>
      <p:sp>
        <p:nvSpPr>
          <p:cNvPr id="6" name="TextBox 5">
            <a:extLst>
              <a:ext uri="{FF2B5EF4-FFF2-40B4-BE49-F238E27FC236}">
                <a16:creationId xmlns:a16="http://schemas.microsoft.com/office/drawing/2014/main" id="{AFB7571F-4809-E95C-B465-7A51072D0DA6}"/>
              </a:ext>
            </a:extLst>
          </p:cNvPr>
          <p:cNvSpPr txBox="1"/>
          <p:nvPr/>
        </p:nvSpPr>
        <p:spPr>
          <a:xfrm>
            <a:off x="3018264" y="5428790"/>
            <a:ext cx="5583475" cy="430887"/>
          </a:xfrm>
          <a:prstGeom prst="rect">
            <a:avLst/>
          </a:prstGeom>
          <a:noFill/>
        </p:spPr>
        <p:txBody>
          <a:bodyPr wrap="square">
            <a:spAutoFit/>
          </a:bodyPr>
          <a:lstStyle/>
          <a:p>
            <a:pPr algn="ctr">
              <a:spcBef>
                <a:spcPts val="300"/>
              </a:spcBef>
            </a:pPr>
            <a:r>
              <a:rPr lang="en-US" sz="1100" dirty="0"/>
              <a:t>The testing result of the Common Control is automatically inherited by these reliant entities.</a:t>
            </a:r>
          </a:p>
        </p:txBody>
      </p:sp>
    </p:spTree>
    <p:extLst>
      <p:ext uri="{BB962C8B-B14F-4D97-AF65-F5344CB8AC3E}">
        <p14:creationId xmlns:p14="http://schemas.microsoft.com/office/powerpoint/2010/main" val="37764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Monitoring control compliance</a:t>
            </a:r>
            <a:endParaRPr lang="en-US" dirty="0"/>
          </a:p>
        </p:txBody>
      </p:sp>
      <p:sp>
        <p:nvSpPr>
          <p:cNvPr id="5" name="Content Placeholder 4"/>
          <p:cNvSpPr>
            <a:spLocks noGrp="1"/>
          </p:cNvSpPr>
          <p:nvPr>
            <p:ph idx="1"/>
          </p:nvPr>
        </p:nvSpPr>
        <p:spPr>
          <a:xfrm>
            <a:off x="477505" y="850772"/>
            <a:ext cx="10838195" cy="4907071"/>
          </a:xfrm>
        </p:spPr>
        <p:txBody>
          <a:bodyPr/>
          <a:lstStyle/>
          <a:p>
            <a:pPr marL="0" marR="0" indent="0">
              <a:spcBef>
                <a:spcPts val="0"/>
              </a:spcBef>
              <a:spcAft>
                <a:spcPts val="0"/>
              </a:spcAft>
              <a:buNone/>
            </a:pPr>
            <a:endParaRPr lang="en-GB" sz="1800" dirty="0">
              <a:effectLst/>
              <a:latin typeface="Calibri" panose="020F0502020204030204" pitchFamily="34" charset="0"/>
            </a:endParaRPr>
          </a:p>
          <a:p>
            <a:pPr>
              <a:spcBef>
                <a:spcPts val="0"/>
              </a:spcBef>
              <a:spcAft>
                <a:spcPts val="0"/>
              </a:spcAft>
              <a:buClr>
                <a:schemeClr val="tx1"/>
              </a:buClr>
            </a:pPr>
            <a:r>
              <a:rPr lang="en-GB" sz="1700" dirty="0">
                <a:effectLst/>
              </a:rPr>
              <a:t>Leveraging scoped controls allows an organization to monitor compliance at an individual, </a:t>
            </a:r>
            <a:r>
              <a:rPr lang="en-GB" sz="1700" b="1" dirty="0">
                <a:effectLst/>
              </a:rPr>
              <a:t>operational</a:t>
            </a:r>
            <a:r>
              <a:rPr lang="en-GB" sz="1700" dirty="0">
                <a:effectLst/>
              </a:rPr>
              <a:t> level and identify which areas within an organization need additional attention, documentation, and/or support based on control compliance.</a:t>
            </a:r>
            <a:endParaRPr lang="en-GB" sz="1700" dirty="0"/>
          </a:p>
          <a:p>
            <a:pPr>
              <a:spcBef>
                <a:spcPts val="0"/>
              </a:spcBef>
              <a:spcAft>
                <a:spcPts val="0"/>
              </a:spcAft>
              <a:buClr>
                <a:schemeClr val="tx1"/>
              </a:buClr>
            </a:pPr>
            <a:endParaRPr lang="en-GB" sz="1700" dirty="0"/>
          </a:p>
          <a:p>
            <a:pPr>
              <a:spcBef>
                <a:spcPts val="0"/>
              </a:spcBef>
              <a:spcAft>
                <a:spcPts val="0"/>
              </a:spcAft>
              <a:buClr>
                <a:schemeClr val="tx1"/>
              </a:buClr>
            </a:pPr>
            <a:r>
              <a:rPr lang="en-GB" sz="1700" b="1" dirty="0">
                <a:effectLst/>
              </a:rPr>
              <a:t>Compliance</a:t>
            </a:r>
            <a:r>
              <a:rPr lang="en-GB" sz="1700" dirty="0">
                <a:effectLst/>
              </a:rPr>
              <a:t> and </a:t>
            </a:r>
            <a:r>
              <a:rPr lang="en-GB" sz="1700" b="1" dirty="0">
                <a:effectLst/>
              </a:rPr>
              <a:t>non-compliance</a:t>
            </a:r>
            <a:r>
              <a:rPr lang="en-GB" sz="1700" dirty="0">
                <a:effectLst/>
              </a:rPr>
              <a:t> is managed at the </a:t>
            </a:r>
            <a:r>
              <a:rPr lang="en-GB" sz="1700" b="1" dirty="0">
                <a:effectLst/>
              </a:rPr>
              <a:t>control record </a:t>
            </a:r>
            <a:r>
              <a:rPr lang="en-GB" sz="1700" dirty="0">
                <a:effectLst/>
              </a:rPr>
              <a:t>level. Compliance scoring is the percentage of controls that are compliant for a specific control objective.</a:t>
            </a:r>
          </a:p>
          <a:p>
            <a:pPr marL="0" indent="0">
              <a:spcBef>
                <a:spcPts val="0"/>
              </a:spcBef>
              <a:spcAft>
                <a:spcPts val="0"/>
              </a:spcAft>
              <a:buClr>
                <a:schemeClr val="tx1"/>
              </a:buClr>
              <a:buNone/>
            </a:pPr>
            <a:endParaRPr lang="en-GB" sz="1700" dirty="0">
              <a:effectLst/>
            </a:endParaRPr>
          </a:p>
          <a:p>
            <a:pPr>
              <a:spcBef>
                <a:spcPts val="0"/>
              </a:spcBef>
              <a:spcAft>
                <a:spcPts val="0"/>
              </a:spcAft>
              <a:buClr>
                <a:schemeClr val="tx1"/>
              </a:buClr>
            </a:pPr>
            <a:r>
              <a:rPr lang="en-US" sz="1700" dirty="0">
                <a:effectLst/>
              </a:rPr>
              <a:t>Compliance scores are captured on individual controls, enabling an organization to proactively monitor and collect evidence at the operational level. </a:t>
            </a:r>
            <a:r>
              <a:rPr lang="en-US" sz="1700" b="1" dirty="0">
                <a:effectLst/>
              </a:rPr>
              <a:t>Compliance scores roll up to the control objective</a:t>
            </a:r>
            <a:r>
              <a:rPr lang="en-US" sz="1700" dirty="0">
                <a:effectLst/>
              </a:rPr>
              <a:t>, allowing an organization to quickly assess compliance posture. Overall areas of compliance and non-compliance are available as well as the granular view of which controls, and therefore which entities, are passing or failing.</a:t>
            </a:r>
          </a:p>
          <a:p>
            <a:endParaRPr lang="en-US" dirty="0"/>
          </a:p>
          <a:p>
            <a:endParaRPr lang="en-US" dirty="0"/>
          </a:p>
        </p:txBody>
      </p:sp>
    </p:spTree>
    <p:extLst>
      <p:ext uri="{BB962C8B-B14F-4D97-AF65-F5344CB8AC3E}">
        <p14:creationId xmlns:p14="http://schemas.microsoft.com/office/powerpoint/2010/main" val="18463709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4370909" y="1000844"/>
            <a:ext cx="3473815" cy="4597347"/>
          </a:xfrm>
        </p:spPr>
        <p:txBody>
          <a:bodyPr/>
          <a:lstStyle/>
          <a:p>
            <a:r>
              <a:rPr lang="en-US" sz="1600" dirty="0"/>
              <a:t>Frequency</a:t>
            </a:r>
          </a:p>
          <a:p>
            <a:pPr lvl="1"/>
            <a:r>
              <a:rPr lang="en-US" sz="1400" dirty="0"/>
              <a:t>Event driven</a:t>
            </a:r>
          </a:p>
          <a:p>
            <a:pPr lvl="1"/>
            <a:r>
              <a:rPr lang="en-US" sz="1400" dirty="0"/>
              <a:t>Daily</a:t>
            </a:r>
          </a:p>
          <a:p>
            <a:pPr lvl="1"/>
            <a:r>
              <a:rPr lang="en-US" sz="1400" dirty="0"/>
              <a:t>Weekly</a:t>
            </a:r>
          </a:p>
          <a:p>
            <a:pPr lvl="1"/>
            <a:r>
              <a:rPr lang="en-US" sz="1400" dirty="0"/>
              <a:t>Monthly</a:t>
            </a:r>
          </a:p>
          <a:p>
            <a:pPr lvl="1"/>
            <a:r>
              <a:rPr lang="en-US" sz="1400" dirty="0"/>
              <a:t>Quarterly</a:t>
            </a:r>
          </a:p>
          <a:p>
            <a:pPr lvl="1"/>
            <a:r>
              <a:rPr lang="en-US" sz="1400" dirty="0"/>
              <a:t>Semi-annual</a:t>
            </a:r>
          </a:p>
          <a:p>
            <a:pPr lvl="1"/>
            <a:r>
              <a:rPr lang="en-US" sz="1400" dirty="0"/>
              <a:t>Annually</a:t>
            </a:r>
          </a:p>
          <a:p>
            <a:r>
              <a:rPr lang="en-US" sz="1600" dirty="0"/>
              <a:t>Classification</a:t>
            </a:r>
          </a:p>
          <a:p>
            <a:pPr lvl="1"/>
            <a:r>
              <a:rPr lang="en-US" sz="1400" dirty="0"/>
              <a:t>Preventative</a:t>
            </a:r>
          </a:p>
          <a:p>
            <a:pPr lvl="1"/>
            <a:r>
              <a:rPr lang="en-US" sz="1400" dirty="0"/>
              <a:t>Corrective</a:t>
            </a:r>
          </a:p>
          <a:p>
            <a:pPr lvl="1"/>
            <a:r>
              <a:rPr lang="en-US" sz="1400" dirty="0"/>
              <a:t>Detective</a:t>
            </a:r>
          </a:p>
          <a:p>
            <a:pPr lvl="1"/>
            <a:r>
              <a:rPr lang="en-US" sz="1400" dirty="0"/>
              <a:t>IT Impact Zone</a:t>
            </a:r>
          </a:p>
          <a:p>
            <a:pPr lvl="1"/>
            <a:endParaRPr lang="en-US" dirty="0"/>
          </a:p>
          <a:p>
            <a:endParaRPr lang="en-US" dirty="0"/>
          </a:p>
        </p:txBody>
      </p:sp>
      <p:sp>
        <p:nvSpPr>
          <p:cNvPr id="2" name="Title 1"/>
          <p:cNvSpPr>
            <a:spLocks noGrp="1"/>
          </p:cNvSpPr>
          <p:nvPr>
            <p:ph type="title"/>
          </p:nvPr>
        </p:nvSpPr>
        <p:spPr/>
        <p:txBody>
          <a:bodyPr/>
          <a:lstStyle/>
          <a:p>
            <a:r>
              <a:rPr lang="en-US" dirty="0"/>
              <a:t>Control fields</a:t>
            </a:r>
          </a:p>
        </p:txBody>
      </p:sp>
      <p:sp>
        <p:nvSpPr>
          <p:cNvPr id="8" name="Content Placeholder 7"/>
          <p:cNvSpPr>
            <a:spLocks noGrp="1"/>
          </p:cNvSpPr>
          <p:nvPr>
            <p:ph sz="half" idx="14"/>
          </p:nvPr>
        </p:nvSpPr>
        <p:spPr>
          <a:xfrm>
            <a:off x="8292566" y="1000844"/>
            <a:ext cx="3473815" cy="4597347"/>
          </a:xfrm>
        </p:spPr>
        <p:txBody>
          <a:bodyPr/>
          <a:lstStyle/>
          <a:p>
            <a:r>
              <a:rPr lang="en-US" sz="1600" dirty="0"/>
              <a:t>Status</a:t>
            </a:r>
          </a:p>
          <a:p>
            <a:pPr lvl="1"/>
            <a:r>
              <a:rPr lang="en-US" sz="1400" dirty="0"/>
              <a:t>Compliant</a:t>
            </a:r>
          </a:p>
          <a:p>
            <a:pPr lvl="1"/>
            <a:r>
              <a:rPr lang="en-US" sz="1400" dirty="0"/>
              <a:t>Not Compliant</a:t>
            </a:r>
          </a:p>
          <a:p>
            <a:pPr lvl="1"/>
            <a:r>
              <a:rPr lang="en-US" sz="1400" dirty="0"/>
              <a:t>Not Applicable</a:t>
            </a:r>
          </a:p>
          <a:p>
            <a:r>
              <a:rPr lang="en-US" sz="1600" dirty="0"/>
              <a:t>State</a:t>
            </a:r>
          </a:p>
          <a:p>
            <a:pPr lvl="1"/>
            <a:r>
              <a:rPr lang="en-US" sz="1400" dirty="0"/>
              <a:t>Draft</a:t>
            </a:r>
          </a:p>
          <a:p>
            <a:pPr lvl="1"/>
            <a:r>
              <a:rPr lang="en-US" sz="1400" dirty="0"/>
              <a:t>Attest</a:t>
            </a:r>
          </a:p>
          <a:p>
            <a:pPr lvl="1"/>
            <a:r>
              <a:rPr lang="en-US" sz="1400" dirty="0"/>
              <a:t>Review</a:t>
            </a:r>
          </a:p>
          <a:p>
            <a:pPr lvl="1"/>
            <a:r>
              <a:rPr lang="en-US" sz="1400" dirty="0"/>
              <a:t>Monitor</a:t>
            </a:r>
          </a:p>
          <a:p>
            <a:pPr lvl="1"/>
            <a:r>
              <a:rPr lang="en-US" sz="1400" dirty="0"/>
              <a:t>Retired</a:t>
            </a:r>
          </a:p>
          <a:p>
            <a:pPr lvl="1"/>
            <a:endParaRPr lang="en-US" dirty="0"/>
          </a:p>
          <a:p>
            <a:endParaRPr lang="en-US" dirty="0"/>
          </a:p>
        </p:txBody>
      </p:sp>
      <p:sp>
        <p:nvSpPr>
          <p:cNvPr id="3" name="Content Placeholder 2"/>
          <p:cNvSpPr>
            <a:spLocks noGrp="1"/>
          </p:cNvSpPr>
          <p:nvPr>
            <p:ph sz="half" idx="1"/>
          </p:nvPr>
        </p:nvSpPr>
        <p:spPr>
          <a:xfrm>
            <a:off x="449251" y="1000844"/>
            <a:ext cx="3473815" cy="4597347"/>
          </a:xfrm>
        </p:spPr>
        <p:txBody>
          <a:bodyPr/>
          <a:lstStyle/>
          <a:p>
            <a:r>
              <a:rPr lang="en-US" sz="1600" dirty="0"/>
              <a:t>Name</a:t>
            </a:r>
          </a:p>
          <a:p>
            <a:r>
              <a:rPr lang="en-US" sz="1600" dirty="0"/>
              <a:t>Entity</a:t>
            </a:r>
          </a:p>
          <a:p>
            <a:r>
              <a:rPr lang="en-US" sz="1600" dirty="0"/>
              <a:t>Control Objective</a:t>
            </a:r>
          </a:p>
          <a:p>
            <a:r>
              <a:rPr lang="en-US" sz="1600" dirty="0"/>
              <a:t>Owning group</a:t>
            </a:r>
          </a:p>
          <a:p>
            <a:r>
              <a:rPr lang="en-US" sz="1600" dirty="0"/>
              <a:t>Owner</a:t>
            </a:r>
          </a:p>
          <a:p>
            <a:r>
              <a:rPr lang="en-US" sz="1600" dirty="0"/>
              <a:t>Key control</a:t>
            </a:r>
          </a:p>
          <a:p>
            <a:r>
              <a:rPr lang="en-US" sz="1600" dirty="0"/>
              <a:t>Weighting</a:t>
            </a:r>
          </a:p>
          <a:p>
            <a:r>
              <a:rPr lang="en-US" sz="1600" dirty="0"/>
              <a:t>Description</a:t>
            </a:r>
          </a:p>
          <a:p>
            <a:r>
              <a:rPr lang="en-US" sz="1600" dirty="0"/>
              <a:t>Additional Information</a:t>
            </a:r>
          </a:p>
          <a:p>
            <a:r>
              <a:rPr lang="en-US" sz="1600" dirty="0"/>
              <a:t>Enforcement</a:t>
            </a:r>
          </a:p>
          <a:p>
            <a:pPr lvl="1"/>
            <a:r>
              <a:rPr lang="en-US" sz="1400" dirty="0"/>
              <a:t>Mandatory</a:t>
            </a:r>
          </a:p>
          <a:p>
            <a:pPr lvl="1"/>
            <a:r>
              <a:rPr lang="en-US" sz="1400" dirty="0"/>
              <a:t>Voluntary</a:t>
            </a:r>
            <a:endParaRPr lang="en-US" dirty="0"/>
          </a:p>
        </p:txBody>
      </p:sp>
    </p:spTree>
    <p:extLst>
      <p:ext uri="{BB962C8B-B14F-4D97-AF65-F5344CB8AC3E}">
        <p14:creationId xmlns:p14="http://schemas.microsoft.com/office/powerpoint/2010/main" val="917240221"/>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54564" y="1022012"/>
            <a:ext cx="5383398" cy="4597347"/>
          </a:xfrm>
        </p:spPr>
        <p:txBody>
          <a:bodyPr/>
          <a:lstStyle/>
          <a:p>
            <a:r>
              <a:rPr lang="en-US" sz="1600" dirty="0"/>
              <a:t>IT Impact Zone</a:t>
            </a:r>
          </a:p>
          <a:p>
            <a:r>
              <a:rPr lang="en-US" sz="1600" dirty="0"/>
              <a:t>Log Management</a:t>
            </a:r>
          </a:p>
          <a:p>
            <a:r>
              <a:rPr lang="en-US" sz="1600" dirty="0"/>
              <a:t>Maintenance</a:t>
            </a:r>
          </a:p>
          <a:p>
            <a:r>
              <a:rPr lang="en-US" sz="1600" dirty="0"/>
              <a:t>Monitor and Evaluate Occurrences</a:t>
            </a:r>
          </a:p>
          <a:p>
            <a:r>
              <a:rPr lang="en-US" sz="1600" dirty="0"/>
              <a:t>Physical and Environmental Protection</a:t>
            </a:r>
          </a:p>
          <a:p>
            <a:r>
              <a:rPr lang="en-US" sz="1600" dirty="0"/>
              <a:t>Process or Activity</a:t>
            </a:r>
          </a:p>
          <a:p>
            <a:r>
              <a:rPr lang="en-US" sz="1600" dirty="0"/>
              <a:t>Records Management</a:t>
            </a:r>
          </a:p>
          <a:p>
            <a:r>
              <a:rPr lang="en-US" sz="1600" dirty="0"/>
              <a:t>Systems Continuity</a:t>
            </a:r>
          </a:p>
          <a:p>
            <a:r>
              <a:rPr lang="en-US" sz="1600" dirty="0"/>
              <a:t>Systems Design, Build, and Implementation</a:t>
            </a:r>
          </a:p>
          <a:p>
            <a:r>
              <a:rPr lang="en-US" sz="1600" dirty="0"/>
              <a:t>Technical Security</a:t>
            </a:r>
          </a:p>
          <a:p>
            <a:r>
              <a:rPr lang="en-US" sz="1600" dirty="0"/>
              <a:t>Testing</a:t>
            </a:r>
          </a:p>
          <a:p>
            <a:r>
              <a:rPr lang="en-US" sz="1600" dirty="0"/>
              <a:t>Training</a:t>
            </a:r>
          </a:p>
          <a:p>
            <a:endParaRPr lang="en-US" dirty="0"/>
          </a:p>
        </p:txBody>
      </p:sp>
      <p:sp>
        <p:nvSpPr>
          <p:cNvPr id="2" name="Title 1"/>
          <p:cNvSpPr>
            <a:spLocks noGrp="1"/>
          </p:cNvSpPr>
          <p:nvPr>
            <p:ph type="title"/>
          </p:nvPr>
        </p:nvSpPr>
        <p:spPr/>
        <p:txBody>
          <a:bodyPr/>
          <a:lstStyle/>
          <a:p>
            <a:r>
              <a:rPr lang="en-US" dirty="0"/>
              <a:t>Control - Types</a:t>
            </a:r>
          </a:p>
        </p:txBody>
      </p:sp>
      <p:sp>
        <p:nvSpPr>
          <p:cNvPr id="3" name="Content Placeholder 2"/>
          <p:cNvSpPr>
            <a:spLocks noGrp="1"/>
          </p:cNvSpPr>
          <p:nvPr>
            <p:ph sz="half" idx="1"/>
          </p:nvPr>
        </p:nvSpPr>
        <p:spPr>
          <a:xfrm>
            <a:off x="449251" y="997323"/>
            <a:ext cx="5383398" cy="4597347"/>
          </a:xfrm>
        </p:spPr>
        <p:txBody>
          <a:bodyPr/>
          <a:lstStyle/>
          <a:p>
            <a:r>
              <a:rPr lang="en-US" sz="1600" dirty="0"/>
              <a:t>Acquisition/Sale of Assets or Services</a:t>
            </a:r>
          </a:p>
          <a:p>
            <a:r>
              <a:rPr lang="en-US" sz="1600" dirty="0"/>
              <a:t>Actionable Reports or Measurements</a:t>
            </a:r>
          </a:p>
          <a:p>
            <a:r>
              <a:rPr lang="en-US" sz="1600" dirty="0"/>
              <a:t>Audits and Risk Management</a:t>
            </a:r>
          </a:p>
          <a:p>
            <a:r>
              <a:rPr lang="en-US" sz="1600" dirty="0"/>
              <a:t>Behavior</a:t>
            </a:r>
          </a:p>
          <a:p>
            <a:r>
              <a:rPr lang="en-US" sz="1600" dirty="0"/>
              <a:t>Business Processes</a:t>
            </a:r>
          </a:p>
          <a:p>
            <a:r>
              <a:rPr lang="en-US" sz="1600" dirty="0"/>
              <a:t>Communicate</a:t>
            </a:r>
          </a:p>
          <a:p>
            <a:r>
              <a:rPr lang="en-US" sz="1600" dirty="0"/>
              <a:t>Configuration</a:t>
            </a:r>
          </a:p>
          <a:p>
            <a:r>
              <a:rPr lang="en-US" sz="1600" dirty="0"/>
              <a:t>Data and Information Management</a:t>
            </a:r>
          </a:p>
          <a:p>
            <a:r>
              <a:rPr lang="en-US" sz="1600" dirty="0"/>
              <a:t>Duplicate</a:t>
            </a:r>
          </a:p>
          <a:p>
            <a:r>
              <a:rPr lang="en-US" sz="1600" dirty="0"/>
              <a:t>Establish Roles</a:t>
            </a:r>
          </a:p>
          <a:p>
            <a:r>
              <a:rPr lang="en-US" sz="1600" dirty="0"/>
              <a:t>Establish/Maintain Documentation</a:t>
            </a:r>
          </a:p>
          <a:p>
            <a:r>
              <a:rPr lang="en-US" sz="1600" dirty="0"/>
              <a:t>Human Resources Management</a:t>
            </a:r>
          </a:p>
          <a:p>
            <a:r>
              <a:rPr lang="en-US" sz="1600" dirty="0"/>
              <a:t>Investigate</a:t>
            </a:r>
          </a:p>
        </p:txBody>
      </p:sp>
    </p:spTree>
    <p:extLst>
      <p:ext uri="{BB962C8B-B14F-4D97-AF65-F5344CB8AC3E}">
        <p14:creationId xmlns:p14="http://schemas.microsoft.com/office/powerpoint/2010/main" val="3614083254"/>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6167" y="971346"/>
            <a:ext cx="5383398" cy="4597347"/>
          </a:xfrm>
        </p:spPr>
        <p:txBody>
          <a:bodyPr/>
          <a:lstStyle/>
          <a:p>
            <a:r>
              <a:rPr lang="en-US" sz="1600" dirty="0"/>
              <a:t>Records management</a:t>
            </a:r>
          </a:p>
          <a:p>
            <a:r>
              <a:rPr lang="en-US" sz="1600" dirty="0"/>
              <a:t>System hardening through configuration management</a:t>
            </a:r>
          </a:p>
          <a:p>
            <a:r>
              <a:rPr lang="en-US" sz="1600" dirty="0"/>
              <a:t>Systems continuity</a:t>
            </a:r>
          </a:p>
          <a:p>
            <a:r>
              <a:rPr lang="en-US" sz="1600" dirty="0"/>
              <a:t>Systems design, build, and implementation</a:t>
            </a:r>
          </a:p>
          <a:p>
            <a:r>
              <a:rPr lang="en-US" sz="1600" dirty="0"/>
              <a:t>Technical security</a:t>
            </a:r>
          </a:p>
          <a:p>
            <a:r>
              <a:rPr lang="en-US" sz="1600" dirty="0"/>
              <a:t>Third party and supply chain oversight</a:t>
            </a:r>
          </a:p>
          <a:p>
            <a:r>
              <a:rPr lang="en-US" sz="1600" dirty="0"/>
              <a:t>Root</a:t>
            </a:r>
          </a:p>
          <a:p>
            <a:r>
              <a:rPr lang="en-US" sz="1600" dirty="0"/>
              <a:t>Deprecated</a:t>
            </a:r>
          </a:p>
          <a:p>
            <a:endParaRPr lang="en-US" dirty="0"/>
          </a:p>
        </p:txBody>
      </p:sp>
      <p:sp>
        <p:nvSpPr>
          <p:cNvPr id="2" name="Title 1"/>
          <p:cNvSpPr>
            <a:spLocks noGrp="1"/>
          </p:cNvSpPr>
          <p:nvPr>
            <p:ph type="title"/>
          </p:nvPr>
        </p:nvSpPr>
        <p:spPr/>
        <p:txBody>
          <a:bodyPr/>
          <a:lstStyle/>
          <a:p>
            <a:r>
              <a:rPr lang="en-US" dirty="0"/>
              <a:t>Controls - Category</a:t>
            </a:r>
          </a:p>
        </p:txBody>
      </p:sp>
      <p:sp>
        <p:nvSpPr>
          <p:cNvPr id="3" name="Content Placeholder 2"/>
          <p:cNvSpPr>
            <a:spLocks noGrp="1"/>
          </p:cNvSpPr>
          <p:nvPr>
            <p:ph sz="half" idx="1"/>
          </p:nvPr>
        </p:nvSpPr>
        <p:spPr>
          <a:xfrm>
            <a:off x="452330" y="971346"/>
            <a:ext cx="5383398" cy="4597347"/>
          </a:xfrm>
        </p:spPr>
        <p:txBody>
          <a:bodyPr/>
          <a:lstStyle/>
          <a:p>
            <a:r>
              <a:rPr lang="en-US" sz="1600" dirty="0"/>
              <a:t>Acquisition or sale of facilities, technology and services</a:t>
            </a:r>
          </a:p>
          <a:p>
            <a:r>
              <a:rPr lang="en-US" sz="1600" dirty="0"/>
              <a:t>Audits and risk management</a:t>
            </a:r>
          </a:p>
          <a:p>
            <a:r>
              <a:rPr lang="en-US" sz="1600" dirty="0"/>
              <a:t>Compliance and Governance Manual of Style</a:t>
            </a:r>
          </a:p>
          <a:p>
            <a:r>
              <a:rPr lang="en-US" sz="1600" dirty="0"/>
              <a:t>Human Resources management</a:t>
            </a:r>
          </a:p>
          <a:p>
            <a:r>
              <a:rPr lang="en-US" sz="1600" dirty="0"/>
              <a:t>Leadership and high-level objectives</a:t>
            </a:r>
          </a:p>
          <a:p>
            <a:r>
              <a:rPr lang="en-US" sz="1600" dirty="0"/>
              <a:t>Operational management</a:t>
            </a:r>
          </a:p>
          <a:p>
            <a:r>
              <a:rPr lang="en-US" sz="1600" dirty="0"/>
              <a:t>Physical and environmental protection</a:t>
            </a:r>
          </a:p>
          <a:p>
            <a:r>
              <a:rPr lang="en-US" sz="1600" dirty="0"/>
              <a:t>Privacy protection for information and data</a:t>
            </a:r>
          </a:p>
          <a:p>
            <a:endParaRPr lang="en-US" dirty="0"/>
          </a:p>
        </p:txBody>
      </p:sp>
    </p:spTree>
    <p:extLst>
      <p:ext uri="{BB962C8B-B14F-4D97-AF65-F5344CB8AC3E}">
        <p14:creationId xmlns:p14="http://schemas.microsoft.com/office/powerpoint/2010/main" val="4168414925"/>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t>Policies</a:t>
            </a:r>
          </a:p>
        </p:txBody>
      </p:sp>
      <p:sp>
        <p:nvSpPr>
          <p:cNvPr id="3" name="TextBox 2">
            <a:extLst>
              <a:ext uri="{FF2B5EF4-FFF2-40B4-BE49-F238E27FC236}">
                <a16:creationId xmlns:a16="http://schemas.microsoft.com/office/drawing/2014/main" id="{0A5F1BA8-01D4-8957-7739-4B359F39C4A8}"/>
              </a:ext>
            </a:extLst>
          </p:cNvPr>
          <p:cNvSpPr txBox="1"/>
          <p:nvPr/>
        </p:nvSpPr>
        <p:spPr>
          <a:xfrm>
            <a:off x="465029" y="856742"/>
            <a:ext cx="1125041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300"/>
              </a:spcBef>
            </a:pPr>
            <a:r>
              <a:rPr lang="en-US" sz="1600" dirty="0">
                <a:effectLst/>
                <a:latin typeface="Century Gothic" panose="020B0502020202020204" pitchFamily="34" charset="0"/>
              </a:rPr>
              <a:t>A policy defines an internal practice that an organization or business process must follow to ensure compliance and reduce risk exposure. Policies can be categorized and related to control objectives.</a:t>
            </a:r>
            <a:endParaRPr lang="en-US" sz="1600" dirty="0"/>
          </a:p>
        </p:txBody>
      </p:sp>
      <p:pic>
        <p:nvPicPr>
          <p:cNvPr id="4" name="Picture 3">
            <a:extLst>
              <a:ext uri="{FF2B5EF4-FFF2-40B4-BE49-F238E27FC236}">
                <a16:creationId xmlns:a16="http://schemas.microsoft.com/office/drawing/2014/main" id="{163D5D95-0843-8438-65AB-067CD599A61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6658" y="1527601"/>
            <a:ext cx="8961305" cy="4641424"/>
          </a:xfrm>
          <a:prstGeom prst="rect">
            <a:avLst/>
          </a:prstGeom>
          <a:ln w="6350">
            <a:solidFill>
              <a:schemeClr val="tx1"/>
            </a:solidFill>
          </a:ln>
        </p:spPr>
      </p:pic>
    </p:spTree>
    <p:extLst>
      <p:ext uri="{BB962C8B-B14F-4D97-AF65-F5344CB8AC3E}">
        <p14:creationId xmlns:p14="http://schemas.microsoft.com/office/powerpoint/2010/main" val="26901431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AA46B-2266-0393-1BEE-FF888E12E22F}"/>
              </a:ext>
            </a:extLst>
          </p:cNvPr>
          <p:cNvSpPr>
            <a:spLocks noGrp="1"/>
          </p:cNvSpPr>
          <p:nvPr>
            <p:ph type="title"/>
          </p:nvPr>
        </p:nvSpPr>
        <p:spPr/>
        <p:txBody>
          <a:bodyPr/>
          <a:lstStyle/>
          <a:p>
            <a:r>
              <a:rPr lang="en-US" dirty="0"/>
              <a:t>UCF</a:t>
            </a:r>
          </a:p>
        </p:txBody>
      </p:sp>
      <p:sp>
        <p:nvSpPr>
          <p:cNvPr id="3" name="Content Placeholder 2">
            <a:extLst>
              <a:ext uri="{FF2B5EF4-FFF2-40B4-BE49-F238E27FC236}">
                <a16:creationId xmlns:a16="http://schemas.microsoft.com/office/drawing/2014/main" id="{BE21C518-2222-B204-FF81-AEF73F8957C1}"/>
              </a:ext>
            </a:extLst>
          </p:cNvPr>
          <p:cNvSpPr>
            <a:spLocks noGrp="1"/>
          </p:cNvSpPr>
          <p:nvPr>
            <p:ph idx="1"/>
          </p:nvPr>
        </p:nvSpPr>
        <p:spPr>
          <a:xfrm>
            <a:off x="448055" y="1050750"/>
            <a:ext cx="11188711" cy="4185285"/>
          </a:xfrm>
        </p:spPr>
        <p:txBody>
          <a:bodyPr/>
          <a:lstStyle/>
          <a:p>
            <a:r>
              <a:rPr lang="en-US" b="0" i="0" dirty="0">
                <a:solidFill>
                  <a:srgbClr val="161B1C"/>
                </a:solidFill>
                <a:effectLst/>
              </a:rPr>
              <a:t>The GRC: Compliance UCF (com.sn_comp_ucf) plugin is available as a separate subscription.</a:t>
            </a:r>
          </a:p>
          <a:p>
            <a:r>
              <a:rPr lang="en-US" b="0" i="0" dirty="0">
                <a:solidFill>
                  <a:srgbClr val="161B1C"/>
                </a:solidFill>
                <a:effectLst/>
              </a:rPr>
              <a:t>Configure the source of your control library using an API key supplied by UCF (recommended method)</a:t>
            </a:r>
          </a:p>
          <a:p>
            <a:r>
              <a:rPr lang="en-US" b="0" i="0" dirty="0">
                <a:solidFill>
                  <a:srgbClr val="161B1C"/>
                </a:solidFill>
                <a:effectLst/>
              </a:rPr>
              <a:t>Every authority document already imported into the ServiceNow instance must be in any shared list you wish to import from the UCF CCH. This prevents inconsistencies between what is in the UCF CCH (which may have changed) and what you’ve already imported.</a:t>
            </a:r>
            <a:endParaRPr lang="en-US" dirty="0">
              <a:solidFill>
                <a:srgbClr val="161B1C"/>
              </a:solidFill>
            </a:endParaRPr>
          </a:p>
          <a:p>
            <a:r>
              <a:rPr lang="en-US" b="0" i="0" dirty="0">
                <a:solidFill>
                  <a:srgbClr val="161B1C"/>
                </a:solidFill>
                <a:effectLst/>
              </a:rPr>
              <a:t>Authority documents in the UCF content are organized and mapped to their proper citations, which in turn are mapped to a common set of controls. Please see terminology mapping below:</a:t>
            </a:r>
          </a:p>
          <a:p>
            <a:pPr marL="0" indent="0">
              <a:buNone/>
            </a:pPr>
            <a:endParaRPr lang="en-US" dirty="0">
              <a:solidFill>
                <a:srgbClr val="161B1C"/>
              </a:solidFill>
              <a:latin typeface="Source Sans Pro" panose="020B0503030403020204" pitchFamily="34" charset="0"/>
            </a:endParaRPr>
          </a:p>
          <a:p>
            <a:pPr marL="0" indent="0">
              <a:buNone/>
            </a:pPr>
            <a:endParaRPr lang="en-US" dirty="0"/>
          </a:p>
        </p:txBody>
      </p:sp>
      <p:graphicFrame>
        <p:nvGraphicFramePr>
          <p:cNvPr id="4" name="Table 4">
            <a:extLst>
              <a:ext uri="{FF2B5EF4-FFF2-40B4-BE49-F238E27FC236}">
                <a16:creationId xmlns:a16="http://schemas.microsoft.com/office/drawing/2014/main" id="{9B32196A-BECA-370E-2DDB-30A160E0B5EA}"/>
              </a:ext>
            </a:extLst>
          </p:cNvPr>
          <p:cNvGraphicFramePr>
            <a:graphicFrameLocks noGrp="1"/>
          </p:cNvGraphicFramePr>
          <p:nvPr>
            <p:extLst>
              <p:ext uri="{D42A27DB-BD31-4B8C-83A1-F6EECF244321}">
                <p14:modId xmlns:p14="http://schemas.microsoft.com/office/powerpoint/2010/main" val="4268008047"/>
              </p:ext>
            </p:extLst>
          </p:nvPr>
        </p:nvGraphicFramePr>
        <p:xfrm>
          <a:off x="2031470" y="4238811"/>
          <a:ext cx="8125884" cy="1483360"/>
        </p:xfrm>
        <a:graphic>
          <a:graphicData uri="http://schemas.openxmlformats.org/drawingml/2006/table">
            <a:tbl>
              <a:tblPr firstRow="1" bandRow="1">
                <a:tableStyleId>{9D7B26C5-4107-4FEC-AEDC-1716B250A1EF}</a:tableStyleId>
              </a:tblPr>
              <a:tblGrid>
                <a:gridCol w="4062942">
                  <a:extLst>
                    <a:ext uri="{9D8B030D-6E8A-4147-A177-3AD203B41FA5}">
                      <a16:colId xmlns:a16="http://schemas.microsoft.com/office/drawing/2014/main" val="3841725618"/>
                    </a:ext>
                  </a:extLst>
                </a:gridCol>
                <a:gridCol w="4062942">
                  <a:extLst>
                    <a:ext uri="{9D8B030D-6E8A-4147-A177-3AD203B41FA5}">
                      <a16:colId xmlns:a16="http://schemas.microsoft.com/office/drawing/2014/main" val="2924225432"/>
                    </a:ext>
                  </a:extLst>
                </a:gridCol>
              </a:tblGrid>
              <a:tr h="370840">
                <a:tc>
                  <a:txBody>
                    <a:bodyPr/>
                    <a:lstStyle/>
                    <a:p>
                      <a:r>
                        <a:rPr lang="en-US" dirty="0"/>
                        <a:t>UCF</a:t>
                      </a:r>
                    </a:p>
                  </a:txBody>
                  <a:tcPr/>
                </a:tc>
                <a:tc>
                  <a:txBody>
                    <a:bodyPr/>
                    <a:lstStyle/>
                    <a:p>
                      <a:r>
                        <a:rPr lang="en-US" dirty="0"/>
                        <a:t>Policy &amp; Compliance Application</a:t>
                      </a:r>
                    </a:p>
                  </a:txBody>
                  <a:tcPr/>
                </a:tc>
                <a:extLst>
                  <a:ext uri="{0D108BD9-81ED-4DB2-BD59-A6C34878D82A}">
                    <a16:rowId xmlns:a16="http://schemas.microsoft.com/office/drawing/2014/main" val="3410253412"/>
                  </a:ext>
                </a:extLst>
              </a:tr>
              <a:tr h="370840">
                <a:tc>
                  <a:txBody>
                    <a:bodyPr/>
                    <a:lstStyle/>
                    <a:p>
                      <a:r>
                        <a:rPr lang="en-US" dirty="0"/>
                        <a:t>Authority Document</a:t>
                      </a:r>
                    </a:p>
                  </a:txBody>
                  <a:tcPr/>
                </a:tc>
                <a:tc>
                  <a:txBody>
                    <a:bodyPr/>
                    <a:lstStyle/>
                    <a:p>
                      <a:r>
                        <a:rPr lang="en-US" dirty="0"/>
                        <a:t>Authority Document</a:t>
                      </a:r>
                    </a:p>
                  </a:txBody>
                  <a:tcPr/>
                </a:tc>
                <a:extLst>
                  <a:ext uri="{0D108BD9-81ED-4DB2-BD59-A6C34878D82A}">
                    <a16:rowId xmlns:a16="http://schemas.microsoft.com/office/drawing/2014/main" val="1628138289"/>
                  </a:ext>
                </a:extLst>
              </a:tr>
              <a:tr h="370840">
                <a:tc>
                  <a:txBody>
                    <a:bodyPr/>
                    <a:lstStyle/>
                    <a:p>
                      <a:r>
                        <a:rPr lang="en-US" dirty="0"/>
                        <a:t>Citation</a:t>
                      </a:r>
                    </a:p>
                  </a:txBody>
                  <a:tcPr/>
                </a:tc>
                <a:tc>
                  <a:txBody>
                    <a:bodyPr/>
                    <a:lstStyle/>
                    <a:p>
                      <a:r>
                        <a:rPr lang="en-US" dirty="0"/>
                        <a:t>Citation</a:t>
                      </a:r>
                    </a:p>
                  </a:txBody>
                  <a:tcPr/>
                </a:tc>
                <a:extLst>
                  <a:ext uri="{0D108BD9-81ED-4DB2-BD59-A6C34878D82A}">
                    <a16:rowId xmlns:a16="http://schemas.microsoft.com/office/drawing/2014/main" val="599790224"/>
                  </a:ext>
                </a:extLst>
              </a:tr>
              <a:tr h="370840">
                <a:tc>
                  <a:txBody>
                    <a:bodyPr/>
                    <a:lstStyle/>
                    <a:p>
                      <a:r>
                        <a:rPr lang="en-US" dirty="0"/>
                        <a:t>Control</a:t>
                      </a:r>
                    </a:p>
                  </a:txBody>
                  <a:tcPr/>
                </a:tc>
                <a:tc>
                  <a:txBody>
                    <a:bodyPr/>
                    <a:lstStyle/>
                    <a:p>
                      <a:r>
                        <a:rPr lang="en-US" dirty="0"/>
                        <a:t>Control Objective</a:t>
                      </a:r>
                    </a:p>
                  </a:txBody>
                  <a:tcPr/>
                </a:tc>
                <a:extLst>
                  <a:ext uri="{0D108BD9-81ED-4DB2-BD59-A6C34878D82A}">
                    <a16:rowId xmlns:a16="http://schemas.microsoft.com/office/drawing/2014/main" val="2811330426"/>
                  </a:ext>
                </a:extLst>
              </a:tr>
            </a:tbl>
          </a:graphicData>
        </a:graphic>
      </p:graphicFrame>
    </p:spTree>
    <p:extLst>
      <p:ext uri="{BB962C8B-B14F-4D97-AF65-F5344CB8AC3E}">
        <p14:creationId xmlns:p14="http://schemas.microsoft.com/office/powerpoint/2010/main" val="69729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t>Policy fields</a:t>
            </a:r>
          </a:p>
        </p:txBody>
      </p:sp>
      <p:sp>
        <p:nvSpPr>
          <p:cNvPr id="3" name="Content Placeholder 5">
            <a:extLst>
              <a:ext uri="{FF2B5EF4-FFF2-40B4-BE49-F238E27FC236}">
                <a16:creationId xmlns:a16="http://schemas.microsoft.com/office/drawing/2014/main" id="{7AAAEA46-6096-9E93-043F-4901F1B7B3C4}"/>
              </a:ext>
            </a:extLst>
          </p:cNvPr>
          <p:cNvSpPr>
            <a:spLocks noGrp="1"/>
          </p:cNvSpPr>
          <p:nvPr/>
        </p:nvSpPr>
        <p:spPr bwMode="gray">
          <a:xfrm>
            <a:off x="460643" y="1019136"/>
            <a:ext cx="5383398" cy="4597347"/>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48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432"/>
              </a:spcBef>
              <a:buClr>
                <a:schemeClr val="tx1"/>
              </a:buClr>
              <a:buFont typeface="Arial"/>
              <a:buChar char="–"/>
              <a:defRPr sz="1799"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384"/>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336"/>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336"/>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7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7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7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799" kern="1200">
                <a:solidFill>
                  <a:schemeClr val="tx1"/>
                </a:solidFill>
                <a:latin typeface="+mn-lt"/>
                <a:ea typeface="+mn-ea"/>
                <a:cs typeface="+mn-cs"/>
              </a:defRPr>
            </a:lvl9pPr>
          </a:lstStyle>
          <a:p>
            <a:r>
              <a:rPr lang="en-US" sz="1600" dirty="0"/>
              <a:t>Name</a:t>
            </a:r>
          </a:p>
          <a:p>
            <a:r>
              <a:rPr lang="en-US" sz="1600" dirty="0"/>
              <a:t>State</a:t>
            </a:r>
          </a:p>
          <a:p>
            <a:pPr lvl="1"/>
            <a:r>
              <a:rPr lang="en-US" sz="1600" dirty="0"/>
              <a:t>Draft</a:t>
            </a:r>
          </a:p>
          <a:p>
            <a:pPr lvl="1"/>
            <a:r>
              <a:rPr lang="en-US" sz="1600" dirty="0"/>
              <a:t>Review</a:t>
            </a:r>
          </a:p>
          <a:p>
            <a:pPr lvl="1"/>
            <a:r>
              <a:rPr lang="en-US" sz="1600" dirty="0"/>
              <a:t>Awaiting approval</a:t>
            </a:r>
          </a:p>
          <a:p>
            <a:pPr lvl="1"/>
            <a:r>
              <a:rPr lang="en-US" sz="1600" dirty="0"/>
              <a:t>Published</a:t>
            </a:r>
          </a:p>
          <a:p>
            <a:pPr lvl="1"/>
            <a:r>
              <a:rPr lang="en-US" sz="1600" dirty="0"/>
              <a:t>Retired</a:t>
            </a:r>
          </a:p>
          <a:p>
            <a:r>
              <a:rPr lang="en-US" sz="1600" dirty="0"/>
              <a:t>Type</a:t>
            </a:r>
          </a:p>
          <a:p>
            <a:pPr lvl="1"/>
            <a:r>
              <a:rPr lang="en-US" sz="1600" dirty="0"/>
              <a:t>Policy</a:t>
            </a:r>
          </a:p>
          <a:p>
            <a:pPr lvl="1"/>
            <a:r>
              <a:rPr lang="en-US" sz="1600" dirty="0"/>
              <a:t>Procedure</a:t>
            </a:r>
          </a:p>
          <a:p>
            <a:pPr lvl="1"/>
            <a:r>
              <a:rPr lang="en-US" sz="1600" dirty="0"/>
              <a:t>Standard</a:t>
            </a:r>
          </a:p>
          <a:p>
            <a:pPr lvl="1"/>
            <a:r>
              <a:rPr lang="en-US" sz="1600" dirty="0"/>
              <a:t>Plan</a:t>
            </a:r>
          </a:p>
          <a:p>
            <a:pPr lvl="1"/>
            <a:r>
              <a:rPr lang="en-US" sz="1600" dirty="0"/>
              <a:t>Checklist</a:t>
            </a:r>
          </a:p>
          <a:p>
            <a:pPr lvl="1"/>
            <a:r>
              <a:rPr lang="en-US" sz="1600" dirty="0"/>
              <a:t>Framework</a:t>
            </a:r>
          </a:p>
          <a:p>
            <a:pPr lvl="1"/>
            <a:r>
              <a:rPr lang="en-US" sz="1600" dirty="0"/>
              <a:t>Template</a:t>
            </a:r>
          </a:p>
          <a:p>
            <a:pPr lvl="1"/>
            <a:endParaRPr lang="en-US" sz="1600" dirty="0"/>
          </a:p>
          <a:p>
            <a:endParaRPr lang="en-US" sz="1600" dirty="0"/>
          </a:p>
        </p:txBody>
      </p:sp>
      <p:sp>
        <p:nvSpPr>
          <p:cNvPr id="4" name="Content Placeholder 6">
            <a:extLst>
              <a:ext uri="{FF2B5EF4-FFF2-40B4-BE49-F238E27FC236}">
                <a16:creationId xmlns:a16="http://schemas.microsoft.com/office/drawing/2014/main" id="{AADA9DF7-02CB-1BB5-6324-0B91F93E52DB}"/>
              </a:ext>
            </a:extLst>
          </p:cNvPr>
          <p:cNvSpPr>
            <a:spLocks noGrp="1"/>
          </p:cNvSpPr>
          <p:nvPr/>
        </p:nvSpPr>
        <p:spPr bwMode="gray">
          <a:xfrm>
            <a:off x="6244480" y="1019136"/>
            <a:ext cx="5383398" cy="4597347"/>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480"/>
              </a:spcBef>
              <a:buClr>
                <a:schemeClr val="tx1"/>
              </a:buClr>
              <a:buFont typeface="Arial"/>
              <a:buChar char="•"/>
              <a:defRPr sz="1999"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432"/>
              </a:spcBef>
              <a:buClr>
                <a:schemeClr val="tx1"/>
              </a:buClr>
              <a:buFont typeface="Arial"/>
              <a:buChar char="–"/>
              <a:defRPr sz="1799"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384"/>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336"/>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336"/>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7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7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7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799" kern="1200">
                <a:solidFill>
                  <a:schemeClr val="tx1"/>
                </a:solidFill>
                <a:latin typeface="+mn-lt"/>
                <a:ea typeface="+mn-ea"/>
                <a:cs typeface="+mn-cs"/>
              </a:defRPr>
            </a:lvl9pPr>
          </a:lstStyle>
          <a:p>
            <a:r>
              <a:rPr lang="en-US" sz="1600" dirty="0"/>
              <a:t>Owning group</a:t>
            </a:r>
          </a:p>
          <a:p>
            <a:r>
              <a:rPr lang="en-US" sz="1600" dirty="0"/>
              <a:t>Owner</a:t>
            </a:r>
          </a:p>
          <a:p>
            <a:r>
              <a:rPr lang="en-US" sz="1600" dirty="0"/>
              <a:t>Valid from</a:t>
            </a:r>
          </a:p>
          <a:p>
            <a:r>
              <a:rPr lang="en-US" sz="1600" dirty="0"/>
              <a:t>Valid to</a:t>
            </a:r>
          </a:p>
          <a:p>
            <a:r>
              <a:rPr lang="en-US" sz="1600" dirty="0"/>
              <a:t>Approvers</a:t>
            </a:r>
          </a:p>
          <a:p>
            <a:r>
              <a:rPr lang="en-US" sz="1600" dirty="0"/>
              <a:t>Reviewers</a:t>
            </a:r>
          </a:p>
          <a:p>
            <a:r>
              <a:rPr lang="en-US" sz="1600" dirty="0"/>
              <a:t>Description</a:t>
            </a:r>
          </a:p>
          <a:p>
            <a:r>
              <a:rPr lang="en-US" sz="1600" dirty="0"/>
              <a:t>Policy text</a:t>
            </a:r>
          </a:p>
          <a:p>
            <a:r>
              <a:rPr lang="en-US" sz="1600" dirty="0"/>
              <a:t>Knowledge base</a:t>
            </a:r>
          </a:p>
          <a:p>
            <a:r>
              <a:rPr lang="en-US" sz="1600" dirty="0"/>
              <a:t>Article template</a:t>
            </a:r>
          </a:p>
          <a:p>
            <a:r>
              <a:rPr lang="en-US" sz="1600" dirty="0"/>
              <a:t>KB article</a:t>
            </a:r>
          </a:p>
          <a:p>
            <a:r>
              <a:rPr lang="en-US" sz="1600" dirty="0"/>
              <a:t>Compliance score (%)</a:t>
            </a:r>
          </a:p>
          <a:p>
            <a:endParaRPr lang="en-US" sz="1600" dirty="0"/>
          </a:p>
        </p:txBody>
      </p:sp>
    </p:spTree>
    <p:extLst>
      <p:ext uri="{BB962C8B-B14F-4D97-AF65-F5344CB8AC3E}">
        <p14:creationId xmlns:p14="http://schemas.microsoft.com/office/powerpoint/2010/main" val="14153497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5288-C1AA-3744-AD14-6F567CE77CE2}"/>
              </a:ext>
            </a:extLst>
          </p:cNvPr>
          <p:cNvSpPr>
            <a:spLocks noGrp="1"/>
          </p:cNvSpPr>
          <p:nvPr>
            <p:ph type="title"/>
          </p:nvPr>
        </p:nvSpPr>
        <p:spPr/>
        <p:txBody>
          <a:bodyPr/>
          <a:lstStyle/>
          <a:p>
            <a:r>
              <a:rPr lang="en-US" dirty="0"/>
              <a:t>Policy Hierarchy</a:t>
            </a:r>
          </a:p>
        </p:txBody>
      </p:sp>
      <p:sp>
        <p:nvSpPr>
          <p:cNvPr id="3" name="Content Placeholder 2">
            <a:extLst>
              <a:ext uri="{FF2B5EF4-FFF2-40B4-BE49-F238E27FC236}">
                <a16:creationId xmlns:a16="http://schemas.microsoft.com/office/drawing/2014/main" id="{73DD3A17-4EBB-E04F-AA28-F9716C6C0483}"/>
              </a:ext>
            </a:extLst>
          </p:cNvPr>
          <p:cNvSpPr>
            <a:spLocks noGrp="1"/>
          </p:cNvSpPr>
          <p:nvPr>
            <p:ph idx="1"/>
          </p:nvPr>
        </p:nvSpPr>
        <p:spPr>
          <a:xfrm>
            <a:off x="449252" y="1054331"/>
            <a:ext cx="11188711" cy="4185285"/>
          </a:xfrm>
        </p:spPr>
        <p:txBody>
          <a:bodyPr/>
          <a:lstStyle/>
          <a:p>
            <a:r>
              <a:rPr lang="en-US" dirty="0"/>
              <a:t>Provides the ability to define a hierarchy of policies, control objectives, procedures, plans, standards, etc. to help define, measure and attain their business, operational and IT objectives</a:t>
            </a:r>
          </a:p>
          <a:p>
            <a:r>
              <a:rPr lang="en-US" dirty="0"/>
              <a:t>The hierarchical structure allows control objectives to be related to more than one policy</a:t>
            </a:r>
          </a:p>
          <a:p>
            <a:r>
              <a:rPr lang="en-US" dirty="0"/>
              <a:t>Enables calculation and roll-up of compliance scores across a hierarchy of policies</a:t>
            </a:r>
          </a:p>
          <a:p>
            <a:r>
              <a:rPr lang="en-US" dirty="0"/>
              <a:t>Example:</a:t>
            </a:r>
          </a:p>
          <a:p>
            <a:pPr lvl="1"/>
            <a:r>
              <a:rPr lang="en-US" dirty="0"/>
              <a:t>Company IT security policy</a:t>
            </a:r>
          </a:p>
          <a:p>
            <a:pPr lvl="2"/>
            <a:r>
              <a:rPr lang="en-US" dirty="0"/>
              <a:t>AMS IT security policy</a:t>
            </a:r>
          </a:p>
          <a:p>
            <a:pPr lvl="2"/>
            <a:r>
              <a:rPr lang="en-US" dirty="0"/>
              <a:t>EMEA IT security policy</a:t>
            </a:r>
          </a:p>
          <a:p>
            <a:pPr lvl="2"/>
            <a:r>
              <a:rPr lang="en-US" dirty="0"/>
              <a:t>APAC IT security policy</a:t>
            </a:r>
          </a:p>
          <a:p>
            <a:r>
              <a:rPr lang="en-US" dirty="0"/>
              <a:t>If required, associate a control objective to multiple policies</a:t>
            </a:r>
          </a:p>
          <a:p>
            <a:r>
              <a:rPr lang="en-US" dirty="0"/>
              <a:t>Calculate compliance scores across the hierarchy of policies and roll it up to the parent level policy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7377943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1CF3B-C6EE-461E-B5A5-854143196D8E}"/>
              </a:ext>
            </a:extLst>
          </p:cNvPr>
          <p:cNvSpPr>
            <a:spLocks noGrp="1"/>
          </p:cNvSpPr>
          <p:nvPr>
            <p:ph type="title"/>
          </p:nvPr>
        </p:nvSpPr>
        <p:spPr/>
        <p:txBody>
          <a:bodyPr/>
          <a:lstStyle/>
          <a:p>
            <a:r>
              <a:rPr lang="en-US" dirty="0"/>
              <a:t>Options for data upload</a:t>
            </a:r>
          </a:p>
        </p:txBody>
      </p:sp>
      <p:sp>
        <p:nvSpPr>
          <p:cNvPr id="3" name="Text Placeholder 2">
            <a:extLst>
              <a:ext uri="{FF2B5EF4-FFF2-40B4-BE49-F238E27FC236}">
                <a16:creationId xmlns:a16="http://schemas.microsoft.com/office/drawing/2014/main" id="{B057C2D7-5538-418D-A854-111DA73E8FBE}"/>
              </a:ext>
            </a:extLst>
          </p:cNvPr>
          <p:cNvSpPr>
            <a:spLocks noGrp="1"/>
          </p:cNvSpPr>
          <p:nvPr>
            <p:ph type="body" sz="quarter" idx="12"/>
          </p:nvPr>
        </p:nvSpPr>
        <p:spPr/>
        <p:txBody>
          <a:bodyPr/>
          <a:lstStyle/>
          <a:p>
            <a:r>
              <a:rPr lang="en-US" dirty="0"/>
              <a:t>Manual Entry</a:t>
            </a:r>
          </a:p>
        </p:txBody>
      </p:sp>
      <p:sp>
        <p:nvSpPr>
          <p:cNvPr id="4" name="Text Placeholder 3">
            <a:extLst>
              <a:ext uri="{FF2B5EF4-FFF2-40B4-BE49-F238E27FC236}">
                <a16:creationId xmlns:a16="http://schemas.microsoft.com/office/drawing/2014/main" id="{2110647E-2050-4B49-A9D9-611E08D7DA9B}"/>
              </a:ext>
            </a:extLst>
          </p:cNvPr>
          <p:cNvSpPr>
            <a:spLocks noGrp="1"/>
          </p:cNvSpPr>
          <p:nvPr>
            <p:ph type="body" sz="quarter" idx="14"/>
          </p:nvPr>
        </p:nvSpPr>
        <p:spPr/>
        <p:txBody>
          <a:bodyPr/>
          <a:lstStyle/>
          <a:p>
            <a:pPr marL="285750" indent="-285750">
              <a:buFontTx/>
              <a:buChar char="-"/>
            </a:pPr>
            <a:r>
              <a:rPr lang="en-US" dirty="0"/>
              <a:t>Manual Entry</a:t>
            </a:r>
          </a:p>
          <a:p>
            <a:pPr marL="285750" indent="-285750">
              <a:buFontTx/>
              <a:buChar char="-"/>
            </a:pPr>
            <a:r>
              <a:rPr lang="en-US" dirty="0"/>
              <a:t>HTML</a:t>
            </a:r>
          </a:p>
        </p:txBody>
      </p:sp>
      <p:sp>
        <p:nvSpPr>
          <p:cNvPr id="5" name="Text Placeholder 4">
            <a:extLst>
              <a:ext uri="{FF2B5EF4-FFF2-40B4-BE49-F238E27FC236}">
                <a16:creationId xmlns:a16="http://schemas.microsoft.com/office/drawing/2014/main" id="{A2EFFDB6-3300-4B50-A58D-3C57B4FADB7E}"/>
              </a:ext>
            </a:extLst>
          </p:cNvPr>
          <p:cNvSpPr>
            <a:spLocks noGrp="1"/>
          </p:cNvSpPr>
          <p:nvPr>
            <p:ph type="body" sz="quarter" idx="15"/>
          </p:nvPr>
        </p:nvSpPr>
        <p:spPr/>
        <p:txBody>
          <a:bodyPr/>
          <a:lstStyle/>
          <a:p>
            <a:r>
              <a:rPr lang="en-US" dirty="0"/>
              <a:t>Import</a:t>
            </a:r>
          </a:p>
        </p:txBody>
      </p:sp>
      <p:sp>
        <p:nvSpPr>
          <p:cNvPr id="6" name="Text Placeholder 5">
            <a:extLst>
              <a:ext uri="{FF2B5EF4-FFF2-40B4-BE49-F238E27FC236}">
                <a16:creationId xmlns:a16="http://schemas.microsoft.com/office/drawing/2014/main" id="{9271DACC-225A-4D36-9F7F-F9C9AF639D70}"/>
              </a:ext>
            </a:extLst>
          </p:cNvPr>
          <p:cNvSpPr>
            <a:spLocks noGrp="1"/>
          </p:cNvSpPr>
          <p:nvPr>
            <p:ph type="body" sz="quarter" idx="16"/>
          </p:nvPr>
        </p:nvSpPr>
        <p:spPr/>
        <p:txBody>
          <a:bodyPr/>
          <a:lstStyle/>
          <a:p>
            <a:pPr marL="285750" indent="-285750">
              <a:buFontTx/>
              <a:buChar char="-"/>
            </a:pPr>
            <a:r>
              <a:rPr lang="en-US" dirty="0"/>
              <a:t>Transform Maps</a:t>
            </a:r>
          </a:p>
          <a:p>
            <a:pPr marL="285750" indent="-285750">
              <a:buFontTx/>
              <a:buChar char="-"/>
            </a:pPr>
            <a:r>
              <a:rPr lang="en-US" dirty="0"/>
              <a:t>Multiple source types such as JDBC, HTTP/FTP, excel, CSV, XML</a:t>
            </a:r>
          </a:p>
          <a:p>
            <a:pPr marL="285750" indent="-285750">
              <a:buFontTx/>
              <a:buChar char="-"/>
            </a:pPr>
            <a:r>
              <a:rPr lang="en-US" dirty="0"/>
              <a:t>Customer provided spreadsheets, data sources</a:t>
            </a:r>
          </a:p>
        </p:txBody>
      </p:sp>
      <p:sp>
        <p:nvSpPr>
          <p:cNvPr id="30" name="Text Placeholder 29">
            <a:extLst>
              <a:ext uri="{FF2B5EF4-FFF2-40B4-BE49-F238E27FC236}">
                <a16:creationId xmlns:a16="http://schemas.microsoft.com/office/drawing/2014/main" id="{7E606870-68EC-4546-BB3D-A4138856799A}"/>
              </a:ext>
            </a:extLst>
          </p:cNvPr>
          <p:cNvSpPr>
            <a:spLocks noGrp="1"/>
          </p:cNvSpPr>
          <p:nvPr>
            <p:ph type="body" sz="quarter" idx="17"/>
          </p:nvPr>
        </p:nvSpPr>
        <p:spPr/>
        <p:txBody>
          <a:bodyPr/>
          <a:lstStyle/>
          <a:p>
            <a:r>
              <a:rPr lang="en-US" dirty="0"/>
              <a:t>Content Providers</a:t>
            </a:r>
          </a:p>
        </p:txBody>
      </p:sp>
      <p:sp>
        <p:nvSpPr>
          <p:cNvPr id="31" name="Text Placeholder 30">
            <a:extLst>
              <a:ext uri="{FF2B5EF4-FFF2-40B4-BE49-F238E27FC236}">
                <a16:creationId xmlns:a16="http://schemas.microsoft.com/office/drawing/2014/main" id="{BB4E6A4B-3663-4C03-9A81-E0C9B6B2663B}"/>
              </a:ext>
            </a:extLst>
          </p:cNvPr>
          <p:cNvSpPr>
            <a:spLocks noGrp="1"/>
          </p:cNvSpPr>
          <p:nvPr>
            <p:ph type="body" sz="quarter" idx="18"/>
          </p:nvPr>
        </p:nvSpPr>
        <p:spPr/>
        <p:txBody>
          <a:bodyPr/>
          <a:lstStyle/>
          <a:p>
            <a:pPr marL="285750" indent="-285750">
              <a:buFontTx/>
              <a:buChar char="-"/>
            </a:pPr>
            <a:r>
              <a:rPr lang="en-US" dirty="0"/>
              <a:t>Usually requires 3</a:t>
            </a:r>
            <a:r>
              <a:rPr lang="en-US" baseline="30000" dirty="0"/>
              <a:t>rd</a:t>
            </a:r>
            <a:r>
              <a:rPr lang="en-US" dirty="0"/>
              <a:t> party subscription</a:t>
            </a:r>
          </a:p>
          <a:p>
            <a:pPr marL="285750" indent="-285750">
              <a:buFontTx/>
              <a:buChar char="-"/>
            </a:pPr>
            <a:r>
              <a:rPr lang="en-US" dirty="0"/>
              <a:t>Integrations use import transform maps or APIs</a:t>
            </a:r>
          </a:p>
          <a:p>
            <a:pPr marL="285750" indent="-285750">
              <a:buFontTx/>
              <a:buChar char="-"/>
            </a:pPr>
            <a:r>
              <a:rPr lang="en-US" dirty="0"/>
              <a:t>UCF, LexisNexis, Thomson Reuter</a:t>
            </a:r>
          </a:p>
        </p:txBody>
      </p:sp>
      <p:sp>
        <p:nvSpPr>
          <p:cNvPr id="15" name="Text Placeholder 14">
            <a:extLst>
              <a:ext uri="{FF2B5EF4-FFF2-40B4-BE49-F238E27FC236}">
                <a16:creationId xmlns:a16="http://schemas.microsoft.com/office/drawing/2014/main" id="{0257AAC1-D2BB-4056-8228-37A28545799E}"/>
              </a:ext>
            </a:extLst>
          </p:cNvPr>
          <p:cNvSpPr>
            <a:spLocks noGrp="1"/>
          </p:cNvSpPr>
          <p:nvPr>
            <p:ph type="body" sz="quarter" idx="19"/>
          </p:nvPr>
        </p:nvSpPr>
        <p:spPr/>
        <p:txBody>
          <a:bodyPr/>
          <a:lstStyle/>
          <a:p>
            <a:r>
              <a:rPr lang="en-US" dirty="0"/>
              <a:t>Accelerators</a:t>
            </a:r>
          </a:p>
        </p:txBody>
      </p:sp>
      <p:sp>
        <p:nvSpPr>
          <p:cNvPr id="17" name="Text Placeholder 16">
            <a:extLst>
              <a:ext uri="{FF2B5EF4-FFF2-40B4-BE49-F238E27FC236}">
                <a16:creationId xmlns:a16="http://schemas.microsoft.com/office/drawing/2014/main" id="{262A8703-0733-4CDA-B4D8-F304CF0A5CC4}"/>
              </a:ext>
            </a:extLst>
          </p:cNvPr>
          <p:cNvSpPr>
            <a:spLocks noGrp="1"/>
          </p:cNvSpPr>
          <p:nvPr>
            <p:ph type="body" sz="quarter" idx="20"/>
          </p:nvPr>
        </p:nvSpPr>
        <p:spPr>
          <a:xfrm>
            <a:off x="8872942" y="3298877"/>
            <a:ext cx="2400799" cy="2573337"/>
          </a:xfrm>
        </p:spPr>
        <p:txBody>
          <a:bodyPr/>
          <a:lstStyle/>
          <a:p>
            <a:pPr marL="285750" indent="-285750">
              <a:buFontTx/>
              <a:buChar char="-"/>
            </a:pPr>
            <a:r>
              <a:rPr lang="en-US" dirty="0"/>
              <a:t>Provide content and can provide functionality for activities performed on the content</a:t>
            </a:r>
          </a:p>
          <a:p>
            <a:pPr marL="285750" indent="-285750">
              <a:buFontTx/>
              <a:buChar char="-"/>
            </a:pPr>
            <a:r>
              <a:rPr lang="en-US" dirty="0"/>
              <a:t>E.g., SOX Content Pack, Cyber Security Controls etc.</a:t>
            </a:r>
          </a:p>
          <a:p>
            <a:endParaRPr lang="en-US" dirty="0"/>
          </a:p>
        </p:txBody>
      </p:sp>
    </p:spTree>
    <p:extLst>
      <p:ext uri="{BB962C8B-B14F-4D97-AF65-F5344CB8AC3E}">
        <p14:creationId xmlns:p14="http://schemas.microsoft.com/office/powerpoint/2010/main" val="224985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CA5F7-F783-664C-BA25-1B96E3A311D4}"/>
              </a:ext>
            </a:extLst>
          </p:cNvPr>
          <p:cNvSpPr>
            <a:spLocks noGrp="1"/>
          </p:cNvSpPr>
          <p:nvPr>
            <p:ph type="title"/>
          </p:nvPr>
        </p:nvSpPr>
        <p:spPr/>
        <p:txBody>
          <a:bodyPr/>
          <a:lstStyle/>
          <a:p>
            <a:r>
              <a:rPr lang="en-US" dirty="0">
                <a:solidFill>
                  <a:srgbClr val="62D84E"/>
                </a:solidFill>
              </a:rPr>
              <a:t>Housekeeping</a:t>
            </a:r>
          </a:p>
        </p:txBody>
      </p:sp>
    </p:spTree>
    <p:extLst>
      <p:ext uri="{BB962C8B-B14F-4D97-AF65-F5344CB8AC3E}">
        <p14:creationId xmlns:p14="http://schemas.microsoft.com/office/powerpoint/2010/main" val="27464559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t>Policy Management Processes</a:t>
            </a:r>
            <a:endParaRPr lang="en-US" sz="4500" dirty="0"/>
          </a:p>
        </p:txBody>
      </p:sp>
    </p:spTree>
    <p:extLst>
      <p:ext uri="{BB962C8B-B14F-4D97-AF65-F5344CB8AC3E}">
        <p14:creationId xmlns:p14="http://schemas.microsoft.com/office/powerpoint/2010/main" val="9706618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a:xfrm>
            <a:off x="428619" y="255196"/>
            <a:ext cx="11188711" cy="1195883"/>
          </a:xfrm>
        </p:spPr>
        <p:txBody>
          <a:bodyPr/>
          <a:lstStyle/>
          <a:p>
            <a:r>
              <a:rPr lang="en-US" dirty="0">
                <a:ea typeface="+mj-lt"/>
                <a:cs typeface="+mj-lt"/>
              </a:rPr>
              <a:t>Policy Management Lifecycle</a:t>
            </a:r>
            <a:endParaRPr lang="en-US" dirty="0"/>
          </a:p>
        </p:txBody>
      </p:sp>
      <p:sp>
        <p:nvSpPr>
          <p:cNvPr id="63" name="Rounded Rectangle 62">
            <a:extLst>
              <a:ext uri="{FF2B5EF4-FFF2-40B4-BE49-F238E27FC236}">
                <a16:creationId xmlns:a16="http://schemas.microsoft.com/office/drawing/2014/main" id="{C7CBFBC8-846B-16A6-1ACF-FE4BF87198C2}"/>
              </a:ext>
            </a:extLst>
          </p:cNvPr>
          <p:cNvSpPr/>
          <p:nvPr/>
        </p:nvSpPr>
        <p:spPr>
          <a:xfrm>
            <a:off x="472613" y="952500"/>
            <a:ext cx="3067941" cy="5252714"/>
          </a:xfrm>
          <a:prstGeom prst="roundRect">
            <a:avLst/>
          </a:prstGeom>
          <a:solidFill>
            <a:schemeClr val="tx2"/>
          </a:solidFill>
          <a:ln w="38100">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300"/>
              </a:spcBef>
            </a:pPr>
            <a:r>
              <a:rPr lang="en-GB" sz="2400" dirty="0"/>
              <a:t>The Policy management lifecycle process encompasses the end to end management of an organization’s policies including:</a:t>
            </a:r>
          </a:p>
        </p:txBody>
      </p:sp>
      <p:sp>
        <p:nvSpPr>
          <p:cNvPr id="64" name="TextBox 63">
            <a:extLst>
              <a:ext uri="{FF2B5EF4-FFF2-40B4-BE49-F238E27FC236}">
                <a16:creationId xmlns:a16="http://schemas.microsoft.com/office/drawing/2014/main" id="{3020ACA0-5FD3-DA11-D40C-4366F32B521D}"/>
              </a:ext>
            </a:extLst>
          </p:cNvPr>
          <p:cNvSpPr txBox="1"/>
          <p:nvPr/>
        </p:nvSpPr>
        <p:spPr>
          <a:xfrm>
            <a:off x="5955323" y="1060938"/>
            <a:ext cx="0" cy="0"/>
          </a:xfrm>
          <a:prstGeom prst="rect">
            <a:avLst/>
          </a:prstGeom>
          <a:noFill/>
        </p:spPr>
        <p:txBody>
          <a:bodyPr wrap="none" rtlCol="0">
            <a:noAutofit/>
          </a:bodyPr>
          <a:lstStyle/>
          <a:p>
            <a:pPr algn="l">
              <a:spcBef>
                <a:spcPts val="300"/>
              </a:spcBef>
            </a:pPr>
            <a:endParaRPr lang="en-US" sz="1600" dirty="0"/>
          </a:p>
        </p:txBody>
      </p:sp>
      <p:grpSp>
        <p:nvGrpSpPr>
          <p:cNvPr id="75" name="Group 74">
            <a:extLst>
              <a:ext uri="{FF2B5EF4-FFF2-40B4-BE49-F238E27FC236}">
                <a16:creationId xmlns:a16="http://schemas.microsoft.com/office/drawing/2014/main" id="{CCAAB203-A87A-6A9C-0C2A-D334AAAD50B4}"/>
              </a:ext>
            </a:extLst>
          </p:cNvPr>
          <p:cNvGrpSpPr/>
          <p:nvPr/>
        </p:nvGrpSpPr>
        <p:grpSpPr>
          <a:xfrm>
            <a:off x="6413538" y="1382761"/>
            <a:ext cx="2240915" cy="2036847"/>
            <a:chOff x="6478874" y="2017294"/>
            <a:chExt cx="3106284" cy="2823411"/>
          </a:xfrm>
        </p:grpSpPr>
        <p:sp>
          <p:nvSpPr>
            <p:cNvPr id="77" name="Rectangle 76">
              <a:extLst>
                <a:ext uri="{FF2B5EF4-FFF2-40B4-BE49-F238E27FC236}">
                  <a16:creationId xmlns:a16="http://schemas.microsoft.com/office/drawing/2014/main" id="{0E483986-7C48-90FF-623C-610F71AE3860}"/>
                </a:ext>
              </a:extLst>
            </p:cNvPr>
            <p:cNvSpPr/>
            <p:nvPr/>
          </p:nvSpPr>
          <p:spPr>
            <a:xfrm>
              <a:off x="6759414" y="2017294"/>
              <a:ext cx="2823410" cy="28234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78" name="Freeform 77">
              <a:extLst>
                <a:ext uri="{FF2B5EF4-FFF2-40B4-BE49-F238E27FC236}">
                  <a16:creationId xmlns:a16="http://schemas.microsoft.com/office/drawing/2014/main" id="{7718C774-054D-25E7-EC34-53E3F74F23EB}"/>
                </a:ext>
              </a:extLst>
            </p:cNvPr>
            <p:cNvSpPr/>
            <p:nvPr/>
          </p:nvSpPr>
          <p:spPr>
            <a:xfrm>
              <a:off x="6761748" y="2017295"/>
              <a:ext cx="2823410" cy="2823410"/>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79" name="Freeform 78">
              <a:extLst>
                <a:ext uri="{FF2B5EF4-FFF2-40B4-BE49-F238E27FC236}">
                  <a16:creationId xmlns:a16="http://schemas.microsoft.com/office/drawing/2014/main" id="{ABD63C7C-C5A0-6EDF-22BB-70718A6D3CE1}"/>
                </a:ext>
              </a:extLst>
            </p:cNvPr>
            <p:cNvSpPr/>
            <p:nvPr/>
          </p:nvSpPr>
          <p:spPr>
            <a:xfrm>
              <a:off x="6943060" y="2179674"/>
              <a:ext cx="2498651" cy="2498651"/>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80" name="Oval 79">
              <a:extLst>
                <a:ext uri="{FF2B5EF4-FFF2-40B4-BE49-F238E27FC236}">
                  <a16:creationId xmlns:a16="http://schemas.microsoft.com/office/drawing/2014/main" id="{7261A95F-1614-1D71-A006-B878F57F0580}"/>
                </a:ext>
              </a:extLst>
            </p:cNvPr>
            <p:cNvSpPr/>
            <p:nvPr/>
          </p:nvSpPr>
          <p:spPr>
            <a:xfrm>
              <a:off x="7294037" y="2041772"/>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81" name="Oval 80">
              <a:extLst>
                <a:ext uri="{FF2B5EF4-FFF2-40B4-BE49-F238E27FC236}">
                  <a16:creationId xmlns:a16="http://schemas.microsoft.com/office/drawing/2014/main" id="{08B87451-5114-22D5-50E4-F2F6DD85ED74}"/>
                </a:ext>
              </a:extLst>
            </p:cNvPr>
            <p:cNvSpPr/>
            <p:nvPr/>
          </p:nvSpPr>
          <p:spPr>
            <a:xfrm>
              <a:off x="6478874" y="2675678"/>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82" name="Freeform 81">
              <a:extLst>
                <a:ext uri="{FF2B5EF4-FFF2-40B4-BE49-F238E27FC236}">
                  <a16:creationId xmlns:a16="http://schemas.microsoft.com/office/drawing/2014/main" id="{FD91082B-C195-BCD6-C329-8FD072651EC2}"/>
                </a:ext>
              </a:extLst>
            </p:cNvPr>
            <p:cNvSpPr/>
            <p:nvPr/>
          </p:nvSpPr>
          <p:spPr>
            <a:xfrm flipH="1" flipV="1">
              <a:off x="6761748" y="2017295"/>
              <a:ext cx="1122396" cy="857030"/>
            </a:xfrm>
            <a:custGeom>
              <a:avLst/>
              <a:gdLst>
                <a:gd name="connsiteX0" fmla="*/ 0 w 1122396"/>
                <a:gd name="connsiteY0" fmla="*/ 0 h 857030"/>
                <a:gd name="connsiteX1" fmla="*/ 1122396 w 1122396"/>
                <a:gd name="connsiteY1" fmla="*/ 0 h 857030"/>
                <a:gd name="connsiteX2" fmla="*/ 0 w 1122396"/>
                <a:gd name="connsiteY2" fmla="*/ 857030 h 857030"/>
              </a:gdLst>
              <a:ahLst/>
              <a:cxnLst>
                <a:cxn ang="0">
                  <a:pos x="connsiteX0" y="connsiteY0"/>
                </a:cxn>
                <a:cxn ang="0">
                  <a:pos x="connsiteX1" y="connsiteY1"/>
                </a:cxn>
                <a:cxn ang="0">
                  <a:pos x="connsiteX2" y="connsiteY2"/>
                </a:cxn>
              </a:cxnLst>
              <a:rect l="l" t="t" r="r" b="b"/>
              <a:pathLst>
                <a:path w="1122396" h="857030">
                  <a:moveTo>
                    <a:pt x="0" y="0"/>
                  </a:moveTo>
                  <a:lnTo>
                    <a:pt x="1122396" y="0"/>
                  </a:lnTo>
                  <a:lnTo>
                    <a:pt x="0" y="857030"/>
                  </a:lnTo>
                  <a:close/>
                </a:path>
              </a:pathLst>
            </a:custGeom>
            <a:gradFill>
              <a:gsLst>
                <a:gs pos="0">
                  <a:srgbClr val="90CCD3"/>
                </a:gs>
                <a:gs pos="100000">
                  <a:srgbClr val="28677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83" name="TextBox 82">
              <a:extLst>
                <a:ext uri="{FF2B5EF4-FFF2-40B4-BE49-F238E27FC236}">
                  <a16:creationId xmlns:a16="http://schemas.microsoft.com/office/drawing/2014/main" id="{F7D4A4A0-FB97-ADAC-B005-F5B2D8527549}"/>
                </a:ext>
              </a:extLst>
            </p:cNvPr>
            <p:cNvSpPr txBox="1"/>
            <p:nvPr/>
          </p:nvSpPr>
          <p:spPr>
            <a:xfrm>
              <a:off x="6776113" y="2051332"/>
              <a:ext cx="713093" cy="491273"/>
            </a:xfrm>
            <a:prstGeom prst="rect">
              <a:avLst/>
            </a:prstGeom>
            <a:noFill/>
          </p:spPr>
          <p:txBody>
            <a:bodyPr wrap="square" rtlCol="0">
              <a:spAutoFit/>
            </a:bodyPr>
            <a:lstStyle/>
            <a:p>
              <a:pPr algn="l"/>
              <a:endParaRPr lang="en-US" sz="1800" dirty="0">
                <a:solidFill>
                  <a:schemeClr val="bg1"/>
                </a:solidFill>
              </a:endParaRPr>
            </a:p>
          </p:txBody>
        </p:sp>
        <p:sp>
          <p:nvSpPr>
            <p:cNvPr id="84" name="TextBox 83">
              <a:extLst>
                <a:ext uri="{FF2B5EF4-FFF2-40B4-BE49-F238E27FC236}">
                  <a16:creationId xmlns:a16="http://schemas.microsoft.com/office/drawing/2014/main" id="{BF06957F-610E-3B07-3F17-028339BFE375}"/>
                </a:ext>
              </a:extLst>
            </p:cNvPr>
            <p:cNvSpPr txBox="1"/>
            <p:nvPr/>
          </p:nvSpPr>
          <p:spPr>
            <a:xfrm>
              <a:off x="6742552" y="3689774"/>
              <a:ext cx="2498653" cy="426631"/>
            </a:xfrm>
            <a:prstGeom prst="rect">
              <a:avLst/>
            </a:prstGeom>
            <a:noFill/>
          </p:spPr>
          <p:txBody>
            <a:bodyPr wrap="square" rtlCol="0">
              <a:spAutoFit/>
            </a:bodyPr>
            <a:lstStyle/>
            <a:p>
              <a:pPr lvl="1">
                <a:spcBef>
                  <a:spcPts val="300"/>
                </a:spcBef>
              </a:pPr>
              <a:r>
                <a:rPr lang="en-GB" sz="1400" dirty="0"/>
                <a:t>PUBLICATION</a:t>
              </a:r>
            </a:p>
          </p:txBody>
        </p:sp>
      </p:grpSp>
      <p:grpSp>
        <p:nvGrpSpPr>
          <p:cNvPr id="85" name="Group 84">
            <a:extLst>
              <a:ext uri="{FF2B5EF4-FFF2-40B4-BE49-F238E27FC236}">
                <a16:creationId xmlns:a16="http://schemas.microsoft.com/office/drawing/2014/main" id="{DB79D469-3523-A538-F363-724BF10FA228}"/>
              </a:ext>
            </a:extLst>
          </p:cNvPr>
          <p:cNvGrpSpPr/>
          <p:nvPr/>
        </p:nvGrpSpPr>
        <p:grpSpPr>
          <a:xfrm>
            <a:off x="8905969" y="1382760"/>
            <a:ext cx="2243206" cy="2036847"/>
            <a:chOff x="6475699" y="2017294"/>
            <a:chExt cx="3109459" cy="2823411"/>
          </a:xfrm>
        </p:grpSpPr>
        <p:sp>
          <p:nvSpPr>
            <p:cNvPr id="87" name="Rectangle 86">
              <a:extLst>
                <a:ext uri="{FF2B5EF4-FFF2-40B4-BE49-F238E27FC236}">
                  <a16:creationId xmlns:a16="http://schemas.microsoft.com/office/drawing/2014/main" id="{156BEF5F-6104-C09A-0778-07A6001BFDD9}"/>
                </a:ext>
              </a:extLst>
            </p:cNvPr>
            <p:cNvSpPr/>
            <p:nvPr/>
          </p:nvSpPr>
          <p:spPr>
            <a:xfrm>
              <a:off x="6759414" y="2017294"/>
              <a:ext cx="2823410" cy="28234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88" name="Freeform 87">
              <a:extLst>
                <a:ext uri="{FF2B5EF4-FFF2-40B4-BE49-F238E27FC236}">
                  <a16:creationId xmlns:a16="http://schemas.microsoft.com/office/drawing/2014/main" id="{0A381A89-D487-9B98-DA5A-8B710B2289F2}"/>
                </a:ext>
              </a:extLst>
            </p:cNvPr>
            <p:cNvSpPr/>
            <p:nvPr/>
          </p:nvSpPr>
          <p:spPr>
            <a:xfrm>
              <a:off x="6761748" y="2017295"/>
              <a:ext cx="2823410" cy="2823410"/>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89" name="Freeform 88">
              <a:extLst>
                <a:ext uri="{FF2B5EF4-FFF2-40B4-BE49-F238E27FC236}">
                  <a16:creationId xmlns:a16="http://schemas.microsoft.com/office/drawing/2014/main" id="{A44D7E36-9339-FD23-4EE0-4D32507E0565}"/>
                </a:ext>
              </a:extLst>
            </p:cNvPr>
            <p:cNvSpPr/>
            <p:nvPr/>
          </p:nvSpPr>
          <p:spPr>
            <a:xfrm>
              <a:off x="6943060" y="2179674"/>
              <a:ext cx="2498651" cy="2498651"/>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90" name="Oval 89">
              <a:extLst>
                <a:ext uri="{FF2B5EF4-FFF2-40B4-BE49-F238E27FC236}">
                  <a16:creationId xmlns:a16="http://schemas.microsoft.com/office/drawing/2014/main" id="{5A14C5FE-E244-B909-5C96-6B8233011809}"/>
                </a:ext>
              </a:extLst>
            </p:cNvPr>
            <p:cNvSpPr/>
            <p:nvPr/>
          </p:nvSpPr>
          <p:spPr>
            <a:xfrm>
              <a:off x="7294037" y="2041772"/>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91" name="Oval 90">
              <a:extLst>
                <a:ext uri="{FF2B5EF4-FFF2-40B4-BE49-F238E27FC236}">
                  <a16:creationId xmlns:a16="http://schemas.microsoft.com/office/drawing/2014/main" id="{545A8858-3D11-3708-8C8A-487F623D2529}"/>
                </a:ext>
              </a:extLst>
            </p:cNvPr>
            <p:cNvSpPr/>
            <p:nvPr/>
          </p:nvSpPr>
          <p:spPr>
            <a:xfrm>
              <a:off x="6478874" y="2675678"/>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92" name="Freeform 91">
              <a:extLst>
                <a:ext uri="{FF2B5EF4-FFF2-40B4-BE49-F238E27FC236}">
                  <a16:creationId xmlns:a16="http://schemas.microsoft.com/office/drawing/2014/main" id="{F53A6172-C17A-EFE5-9B2B-0FD5F079ECDF}"/>
                </a:ext>
              </a:extLst>
            </p:cNvPr>
            <p:cNvSpPr/>
            <p:nvPr/>
          </p:nvSpPr>
          <p:spPr>
            <a:xfrm flipH="1" flipV="1">
              <a:off x="6761748" y="2017295"/>
              <a:ext cx="1122396" cy="857030"/>
            </a:xfrm>
            <a:custGeom>
              <a:avLst/>
              <a:gdLst>
                <a:gd name="connsiteX0" fmla="*/ 0 w 1122396"/>
                <a:gd name="connsiteY0" fmla="*/ 0 h 857030"/>
                <a:gd name="connsiteX1" fmla="*/ 1122396 w 1122396"/>
                <a:gd name="connsiteY1" fmla="*/ 0 h 857030"/>
                <a:gd name="connsiteX2" fmla="*/ 0 w 1122396"/>
                <a:gd name="connsiteY2" fmla="*/ 857030 h 857030"/>
              </a:gdLst>
              <a:ahLst/>
              <a:cxnLst>
                <a:cxn ang="0">
                  <a:pos x="connsiteX0" y="connsiteY0"/>
                </a:cxn>
                <a:cxn ang="0">
                  <a:pos x="connsiteX1" y="connsiteY1"/>
                </a:cxn>
                <a:cxn ang="0">
                  <a:pos x="connsiteX2" y="connsiteY2"/>
                </a:cxn>
              </a:cxnLst>
              <a:rect l="l" t="t" r="r" b="b"/>
              <a:pathLst>
                <a:path w="1122396" h="857030">
                  <a:moveTo>
                    <a:pt x="0" y="0"/>
                  </a:moveTo>
                  <a:lnTo>
                    <a:pt x="1122396" y="0"/>
                  </a:lnTo>
                  <a:lnTo>
                    <a:pt x="0" y="857030"/>
                  </a:lnTo>
                  <a:close/>
                </a:path>
              </a:pathLst>
            </a:custGeom>
            <a:gradFill>
              <a:gsLst>
                <a:gs pos="0">
                  <a:srgbClr val="90CCD3"/>
                </a:gs>
                <a:gs pos="100000">
                  <a:srgbClr val="28677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93" name="TextBox 92">
              <a:extLst>
                <a:ext uri="{FF2B5EF4-FFF2-40B4-BE49-F238E27FC236}">
                  <a16:creationId xmlns:a16="http://schemas.microsoft.com/office/drawing/2014/main" id="{B0EDFCD5-669D-65FF-CA68-3D1113C9CB50}"/>
                </a:ext>
              </a:extLst>
            </p:cNvPr>
            <p:cNvSpPr txBox="1"/>
            <p:nvPr/>
          </p:nvSpPr>
          <p:spPr>
            <a:xfrm>
              <a:off x="6776113" y="2051332"/>
              <a:ext cx="713093" cy="491273"/>
            </a:xfrm>
            <a:prstGeom prst="rect">
              <a:avLst/>
            </a:prstGeom>
            <a:noFill/>
          </p:spPr>
          <p:txBody>
            <a:bodyPr wrap="square" rtlCol="0">
              <a:spAutoFit/>
            </a:bodyPr>
            <a:lstStyle/>
            <a:p>
              <a:pPr algn="l"/>
              <a:endParaRPr lang="en-US" sz="1800" dirty="0">
                <a:solidFill>
                  <a:schemeClr val="bg1"/>
                </a:solidFill>
              </a:endParaRPr>
            </a:p>
          </p:txBody>
        </p:sp>
        <p:sp>
          <p:nvSpPr>
            <p:cNvPr id="94" name="TextBox 93">
              <a:extLst>
                <a:ext uri="{FF2B5EF4-FFF2-40B4-BE49-F238E27FC236}">
                  <a16:creationId xmlns:a16="http://schemas.microsoft.com/office/drawing/2014/main" id="{85CB94CF-F34B-B86B-5941-3F28E5B00948}"/>
                </a:ext>
              </a:extLst>
            </p:cNvPr>
            <p:cNvSpPr txBox="1"/>
            <p:nvPr/>
          </p:nvSpPr>
          <p:spPr>
            <a:xfrm>
              <a:off x="6475699" y="3689774"/>
              <a:ext cx="2985968" cy="725271"/>
            </a:xfrm>
            <a:prstGeom prst="rect">
              <a:avLst/>
            </a:prstGeom>
            <a:noFill/>
          </p:spPr>
          <p:txBody>
            <a:bodyPr wrap="square" rtlCol="0">
              <a:spAutoFit/>
            </a:bodyPr>
            <a:lstStyle/>
            <a:p>
              <a:pPr lvl="1" algn="ctr">
                <a:spcBef>
                  <a:spcPts val="300"/>
                </a:spcBef>
              </a:pPr>
              <a:r>
                <a:rPr lang="en-GB" sz="1400" dirty="0"/>
                <a:t>CONTINUAL REVIEW</a:t>
              </a:r>
            </a:p>
          </p:txBody>
        </p:sp>
      </p:grpSp>
      <p:grpSp>
        <p:nvGrpSpPr>
          <p:cNvPr id="95" name="Group 94">
            <a:extLst>
              <a:ext uri="{FF2B5EF4-FFF2-40B4-BE49-F238E27FC236}">
                <a16:creationId xmlns:a16="http://schemas.microsoft.com/office/drawing/2014/main" id="{23CC36BD-50A2-09FF-FEC5-19BFABF5CB64}"/>
              </a:ext>
            </a:extLst>
          </p:cNvPr>
          <p:cNvGrpSpPr/>
          <p:nvPr/>
        </p:nvGrpSpPr>
        <p:grpSpPr>
          <a:xfrm>
            <a:off x="4768264" y="3926140"/>
            <a:ext cx="2374141" cy="2036847"/>
            <a:chOff x="6294201" y="2017294"/>
            <a:chExt cx="3290957" cy="2823411"/>
          </a:xfrm>
        </p:grpSpPr>
        <p:sp>
          <p:nvSpPr>
            <p:cNvPr id="97" name="Rectangle 96">
              <a:extLst>
                <a:ext uri="{FF2B5EF4-FFF2-40B4-BE49-F238E27FC236}">
                  <a16:creationId xmlns:a16="http://schemas.microsoft.com/office/drawing/2014/main" id="{D98E71D3-2DCB-E8A9-8E3E-F0694CCAAAB0}"/>
                </a:ext>
              </a:extLst>
            </p:cNvPr>
            <p:cNvSpPr/>
            <p:nvPr/>
          </p:nvSpPr>
          <p:spPr>
            <a:xfrm>
              <a:off x="6759414" y="2017294"/>
              <a:ext cx="2823410" cy="28234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98" name="Freeform 97">
              <a:extLst>
                <a:ext uri="{FF2B5EF4-FFF2-40B4-BE49-F238E27FC236}">
                  <a16:creationId xmlns:a16="http://schemas.microsoft.com/office/drawing/2014/main" id="{19D4E892-8E67-765C-00D6-2A01EF2BC37A}"/>
                </a:ext>
              </a:extLst>
            </p:cNvPr>
            <p:cNvSpPr/>
            <p:nvPr/>
          </p:nvSpPr>
          <p:spPr>
            <a:xfrm>
              <a:off x="6761748" y="2017295"/>
              <a:ext cx="2823410" cy="2823410"/>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99" name="Freeform 98">
              <a:extLst>
                <a:ext uri="{FF2B5EF4-FFF2-40B4-BE49-F238E27FC236}">
                  <a16:creationId xmlns:a16="http://schemas.microsoft.com/office/drawing/2014/main" id="{A944F0E8-952A-ED1F-005E-806207768999}"/>
                </a:ext>
              </a:extLst>
            </p:cNvPr>
            <p:cNvSpPr/>
            <p:nvPr/>
          </p:nvSpPr>
          <p:spPr>
            <a:xfrm>
              <a:off x="6943060" y="2179674"/>
              <a:ext cx="2498651" cy="2498651"/>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100" name="Oval 99">
              <a:extLst>
                <a:ext uri="{FF2B5EF4-FFF2-40B4-BE49-F238E27FC236}">
                  <a16:creationId xmlns:a16="http://schemas.microsoft.com/office/drawing/2014/main" id="{DEEBAABF-1970-B1CE-99B8-07E91808C39D}"/>
                </a:ext>
              </a:extLst>
            </p:cNvPr>
            <p:cNvSpPr/>
            <p:nvPr/>
          </p:nvSpPr>
          <p:spPr>
            <a:xfrm>
              <a:off x="7294037" y="2041772"/>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01" name="Oval 100">
              <a:extLst>
                <a:ext uri="{FF2B5EF4-FFF2-40B4-BE49-F238E27FC236}">
                  <a16:creationId xmlns:a16="http://schemas.microsoft.com/office/drawing/2014/main" id="{631B009B-CD22-E582-DAD9-13790F785060}"/>
                </a:ext>
              </a:extLst>
            </p:cNvPr>
            <p:cNvSpPr/>
            <p:nvPr/>
          </p:nvSpPr>
          <p:spPr>
            <a:xfrm>
              <a:off x="6478874" y="2675678"/>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02" name="Freeform 101">
              <a:extLst>
                <a:ext uri="{FF2B5EF4-FFF2-40B4-BE49-F238E27FC236}">
                  <a16:creationId xmlns:a16="http://schemas.microsoft.com/office/drawing/2014/main" id="{0EF6ABAA-657B-432A-8754-BBA8DB9C548F}"/>
                </a:ext>
              </a:extLst>
            </p:cNvPr>
            <p:cNvSpPr/>
            <p:nvPr/>
          </p:nvSpPr>
          <p:spPr>
            <a:xfrm flipH="1" flipV="1">
              <a:off x="6761748" y="2017295"/>
              <a:ext cx="1122396" cy="857030"/>
            </a:xfrm>
            <a:custGeom>
              <a:avLst/>
              <a:gdLst>
                <a:gd name="connsiteX0" fmla="*/ 0 w 1122396"/>
                <a:gd name="connsiteY0" fmla="*/ 0 h 857030"/>
                <a:gd name="connsiteX1" fmla="*/ 1122396 w 1122396"/>
                <a:gd name="connsiteY1" fmla="*/ 0 h 857030"/>
                <a:gd name="connsiteX2" fmla="*/ 0 w 1122396"/>
                <a:gd name="connsiteY2" fmla="*/ 857030 h 857030"/>
              </a:gdLst>
              <a:ahLst/>
              <a:cxnLst>
                <a:cxn ang="0">
                  <a:pos x="connsiteX0" y="connsiteY0"/>
                </a:cxn>
                <a:cxn ang="0">
                  <a:pos x="connsiteX1" y="connsiteY1"/>
                </a:cxn>
                <a:cxn ang="0">
                  <a:pos x="connsiteX2" y="connsiteY2"/>
                </a:cxn>
              </a:cxnLst>
              <a:rect l="l" t="t" r="r" b="b"/>
              <a:pathLst>
                <a:path w="1122396" h="857030">
                  <a:moveTo>
                    <a:pt x="0" y="0"/>
                  </a:moveTo>
                  <a:lnTo>
                    <a:pt x="1122396" y="0"/>
                  </a:lnTo>
                  <a:lnTo>
                    <a:pt x="0" y="857030"/>
                  </a:lnTo>
                  <a:close/>
                </a:path>
              </a:pathLst>
            </a:custGeom>
            <a:gradFill>
              <a:gsLst>
                <a:gs pos="0">
                  <a:srgbClr val="90CCD3"/>
                </a:gs>
                <a:gs pos="100000">
                  <a:srgbClr val="28677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103" name="TextBox 102">
              <a:extLst>
                <a:ext uri="{FF2B5EF4-FFF2-40B4-BE49-F238E27FC236}">
                  <a16:creationId xmlns:a16="http://schemas.microsoft.com/office/drawing/2014/main" id="{D4203C78-C4D2-EA49-AC09-01D52D2EACF0}"/>
                </a:ext>
              </a:extLst>
            </p:cNvPr>
            <p:cNvSpPr txBox="1"/>
            <p:nvPr/>
          </p:nvSpPr>
          <p:spPr>
            <a:xfrm>
              <a:off x="6776113" y="2051332"/>
              <a:ext cx="713093" cy="491273"/>
            </a:xfrm>
            <a:prstGeom prst="rect">
              <a:avLst/>
            </a:prstGeom>
            <a:noFill/>
          </p:spPr>
          <p:txBody>
            <a:bodyPr wrap="square" rtlCol="0">
              <a:spAutoFit/>
            </a:bodyPr>
            <a:lstStyle/>
            <a:p>
              <a:pPr algn="l"/>
              <a:endParaRPr lang="en-US" sz="1800" dirty="0">
                <a:solidFill>
                  <a:schemeClr val="bg1"/>
                </a:solidFill>
              </a:endParaRPr>
            </a:p>
          </p:txBody>
        </p:sp>
        <p:sp>
          <p:nvSpPr>
            <p:cNvPr id="104" name="TextBox 103">
              <a:extLst>
                <a:ext uri="{FF2B5EF4-FFF2-40B4-BE49-F238E27FC236}">
                  <a16:creationId xmlns:a16="http://schemas.microsoft.com/office/drawing/2014/main" id="{FF117C40-FEBA-EE6F-5E69-708BFE4AB523}"/>
                </a:ext>
              </a:extLst>
            </p:cNvPr>
            <p:cNvSpPr txBox="1"/>
            <p:nvPr/>
          </p:nvSpPr>
          <p:spPr>
            <a:xfrm>
              <a:off x="6294201" y="3593482"/>
              <a:ext cx="3134237" cy="426631"/>
            </a:xfrm>
            <a:prstGeom prst="rect">
              <a:avLst/>
            </a:prstGeom>
            <a:noFill/>
          </p:spPr>
          <p:txBody>
            <a:bodyPr wrap="square" rtlCol="0">
              <a:spAutoFit/>
            </a:bodyPr>
            <a:lstStyle/>
            <a:p>
              <a:pPr lvl="1">
                <a:spcBef>
                  <a:spcPts val="300"/>
                </a:spcBef>
              </a:pPr>
              <a:r>
                <a:rPr lang="en-GB" sz="1400" dirty="0"/>
                <a:t>COMMUNICATION</a:t>
              </a:r>
            </a:p>
          </p:txBody>
        </p:sp>
      </p:grpSp>
      <p:grpSp>
        <p:nvGrpSpPr>
          <p:cNvPr id="105" name="Group 104">
            <a:extLst>
              <a:ext uri="{FF2B5EF4-FFF2-40B4-BE49-F238E27FC236}">
                <a16:creationId xmlns:a16="http://schemas.microsoft.com/office/drawing/2014/main" id="{A9372B69-02CA-C18D-FC59-06AE9B899AF7}"/>
              </a:ext>
            </a:extLst>
          </p:cNvPr>
          <p:cNvGrpSpPr/>
          <p:nvPr/>
        </p:nvGrpSpPr>
        <p:grpSpPr>
          <a:xfrm>
            <a:off x="7800559" y="3926140"/>
            <a:ext cx="2239231" cy="2036847"/>
            <a:chOff x="6478874" y="2017294"/>
            <a:chExt cx="3103950" cy="2823411"/>
          </a:xfrm>
        </p:grpSpPr>
        <p:sp>
          <p:nvSpPr>
            <p:cNvPr id="107" name="Rectangle 106">
              <a:extLst>
                <a:ext uri="{FF2B5EF4-FFF2-40B4-BE49-F238E27FC236}">
                  <a16:creationId xmlns:a16="http://schemas.microsoft.com/office/drawing/2014/main" id="{91B7DACA-7CA5-DAF2-E305-A63413A9DE43}"/>
                </a:ext>
              </a:extLst>
            </p:cNvPr>
            <p:cNvSpPr/>
            <p:nvPr/>
          </p:nvSpPr>
          <p:spPr>
            <a:xfrm>
              <a:off x="6759414" y="2017294"/>
              <a:ext cx="2823410" cy="28234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108" name="Freeform 107">
              <a:extLst>
                <a:ext uri="{FF2B5EF4-FFF2-40B4-BE49-F238E27FC236}">
                  <a16:creationId xmlns:a16="http://schemas.microsoft.com/office/drawing/2014/main" id="{7DA41BE7-8274-4686-67CD-F02BB3992551}"/>
                </a:ext>
              </a:extLst>
            </p:cNvPr>
            <p:cNvSpPr/>
            <p:nvPr/>
          </p:nvSpPr>
          <p:spPr>
            <a:xfrm>
              <a:off x="6749441" y="2017295"/>
              <a:ext cx="2833383" cy="2823410"/>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109" name="Freeform 108">
              <a:extLst>
                <a:ext uri="{FF2B5EF4-FFF2-40B4-BE49-F238E27FC236}">
                  <a16:creationId xmlns:a16="http://schemas.microsoft.com/office/drawing/2014/main" id="{31F37E88-727A-81A9-361D-3A6F0B2778E1}"/>
                </a:ext>
              </a:extLst>
            </p:cNvPr>
            <p:cNvSpPr/>
            <p:nvPr/>
          </p:nvSpPr>
          <p:spPr>
            <a:xfrm>
              <a:off x="6940505" y="2179675"/>
              <a:ext cx="2498650" cy="2498651"/>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110" name="Oval 109">
              <a:extLst>
                <a:ext uri="{FF2B5EF4-FFF2-40B4-BE49-F238E27FC236}">
                  <a16:creationId xmlns:a16="http://schemas.microsoft.com/office/drawing/2014/main" id="{4E06909B-4E2F-FBEE-EF36-A8063FB51E36}"/>
                </a:ext>
              </a:extLst>
            </p:cNvPr>
            <p:cNvSpPr/>
            <p:nvPr/>
          </p:nvSpPr>
          <p:spPr>
            <a:xfrm>
              <a:off x="7294037" y="2041772"/>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11" name="Oval 110">
              <a:extLst>
                <a:ext uri="{FF2B5EF4-FFF2-40B4-BE49-F238E27FC236}">
                  <a16:creationId xmlns:a16="http://schemas.microsoft.com/office/drawing/2014/main" id="{3B13D71F-6E4D-08E4-B750-E8965FF3D561}"/>
                </a:ext>
              </a:extLst>
            </p:cNvPr>
            <p:cNvSpPr/>
            <p:nvPr/>
          </p:nvSpPr>
          <p:spPr>
            <a:xfrm>
              <a:off x="6478874" y="2675678"/>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12" name="Freeform 111">
              <a:extLst>
                <a:ext uri="{FF2B5EF4-FFF2-40B4-BE49-F238E27FC236}">
                  <a16:creationId xmlns:a16="http://schemas.microsoft.com/office/drawing/2014/main" id="{40572E5E-DFFE-FFB8-2252-FF944B08B9ED}"/>
                </a:ext>
              </a:extLst>
            </p:cNvPr>
            <p:cNvSpPr/>
            <p:nvPr/>
          </p:nvSpPr>
          <p:spPr>
            <a:xfrm flipH="1" flipV="1">
              <a:off x="6761748" y="2017295"/>
              <a:ext cx="1122396" cy="857030"/>
            </a:xfrm>
            <a:custGeom>
              <a:avLst/>
              <a:gdLst>
                <a:gd name="connsiteX0" fmla="*/ 0 w 1122396"/>
                <a:gd name="connsiteY0" fmla="*/ 0 h 857030"/>
                <a:gd name="connsiteX1" fmla="*/ 1122396 w 1122396"/>
                <a:gd name="connsiteY1" fmla="*/ 0 h 857030"/>
                <a:gd name="connsiteX2" fmla="*/ 0 w 1122396"/>
                <a:gd name="connsiteY2" fmla="*/ 857030 h 857030"/>
              </a:gdLst>
              <a:ahLst/>
              <a:cxnLst>
                <a:cxn ang="0">
                  <a:pos x="connsiteX0" y="connsiteY0"/>
                </a:cxn>
                <a:cxn ang="0">
                  <a:pos x="connsiteX1" y="connsiteY1"/>
                </a:cxn>
                <a:cxn ang="0">
                  <a:pos x="connsiteX2" y="connsiteY2"/>
                </a:cxn>
              </a:cxnLst>
              <a:rect l="l" t="t" r="r" b="b"/>
              <a:pathLst>
                <a:path w="1122396" h="857030">
                  <a:moveTo>
                    <a:pt x="0" y="0"/>
                  </a:moveTo>
                  <a:lnTo>
                    <a:pt x="1122396" y="0"/>
                  </a:lnTo>
                  <a:lnTo>
                    <a:pt x="0" y="857030"/>
                  </a:lnTo>
                  <a:close/>
                </a:path>
              </a:pathLst>
            </a:custGeom>
            <a:gradFill>
              <a:gsLst>
                <a:gs pos="0">
                  <a:srgbClr val="90CCD3"/>
                </a:gs>
                <a:gs pos="100000">
                  <a:srgbClr val="28677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113" name="TextBox 112">
              <a:extLst>
                <a:ext uri="{FF2B5EF4-FFF2-40B4-BE49-F238E27FC236}">
                  <a16:creationId xmlns:a16="http://schemas.microsoft.com/office/drawing/2014/main" id="{3DC97F74-B70E-AA17-6879-11D25B4E6975}"/>
                </a:ext>
              </a:extLst>
            </p:cNvPr>
            <p:cNvSpPr txBox="1"/>
            <p:nvPr/>
          </p:nvSpPr>
          <p:spPr>
            <a:xfrm>
              <a:off x="6776113" y="2051332"/>
              <a:ext cx="713093" cy="491273"/>
            </a:xfrm>
            <a:prstGeom prst="rect">
              <a:avLst/>
            </a:prstGeom>
            <a:noFill/>
          </p:spPr>
          <p:txBody>
            <a:bodyPr wrap="square" rtlCol="0">
              <a:spAutoFit/>
            </a:bodyPr>
            <a:lstStyle/>
            <a:p>
              <a:pPr algn="l"/>
              <a:endParaRPr lang="en-US" sz="1800" dirty="0">
                <a:solidFill>
                  <a:schemeClr val="bg1"/>
                </a:solidFill>
              </a:endParaRPr>
            </a:p>
          </p:txBody>
        </p:sp>
        <p:sp>
          <p:nvSpPr>
            <p:cNvPr id="114" name="TextBox 113">
              <a:extLst>
                <a:ext uri="{FF2B5EF4-FFF2-40B4-BE49-F238E27FC236}">
                  <a16:creationId xmlns:a16="http://schemas.microsoft.com/office/drawing/2014/main" id="{ACB78397-C171-4B08-A3BC-FDB6806BAEC7}"/>
                </a:ext>
              </a:extLst>
            </p:cNvPr>
            <p:cNvSpPr txBox="1"/>
            <p:nvPr/>
          </p:nvSpPr>
          <p:spPr>
            <a:xfrm>
              <a:off x="6612821" y="3493435"/>
              <a:ext cx="2627429" cy="725271"/>
            </a:xfrm>
            <a:prstGeom prst="rect">
              <a:avLst/>
            </a:prstGeom>
            <a:noFill/>
          </p:spPr>
          <p:txBody>
            <a:bodyPr wrap="square" rtlCol="0">
              <a:spAutoFit/>
            </a:bodyPr>
            <a:lstStyle/>
            <a:p>
              <a:pPr lvl="1">
                <a:spcBef>
                  <a:spcPts val="300"/>
                </a:spcBef>
              </a:pPr>
              <a:r>
                <a:rPr lang="en-GB" sz="1400" dirty="0"/>
                <a:t>MONITORING COMPLIANCE</a:t>
              </a:r>
            </a:p>
          </p:txBody>
        </p:sp>
      </p:grpSp>
      <p:grpSp>
        <p:nvGrpSpPr>
          <p:cNvPr id="115" name="Graphic 405">
            <a:extLst>
              <a:ext uri="{FF2B5EF4-FFF2-40B4-BE49-F238E27FC236}">
                <a16:creationId xmlns:a16="http://schemas.microsoft.com/office/drawing/2014/main" id="{C2213077-915E-C916-BF7D-88B51F18D7AA}"/>
              </a:ext>
            </a:extLst>
          </p:cNvPr>
          <p:cNvGrpSpPr>
            <a:grpSpLocks noChangeAspect="1"/>
          </p:cNvGrpSpPr>
          <p:nvPr/>
        </p:nvGrpSpPr>
        <p:grpSpPr>
          <a:xfrm>
            <a:off x="10393956" y="1626320"/>
            <a:ext cx="515215" cy="515215"/>
            <a:chOff x="6466321" y="10690561"/>
            <a:chExt cx="515215" cy="515215"/>
          </a:xfrm>
        </p:grpSpPr>
        <p:sp>
          <p:nvSpPr>
            <p:cNvPr id="116" name="Freeform: Shape 419">
              <a:extLst>
                <a:ext uri="{FF2B5EF4-FFF2-40B4-BE49-F238E27FC236}">
                  <a16:creationId xmlns:a16="http://schemas.microsoft.com/office/drawing/2014/main" id="{5097E683-77C4-46E5-B150-5981844ACB95}"/>
                </a:ext>
              </a:extLst>
            </p:cNvPr>
            <p:cNvSpPr/>
            <p:nvPr/>
          </p:nvSpPr>
          <p:spPr>
            <a:xfrm>
              <a:off x="6466321" y="10690561"/>
              <a:ext cx="515215" cy="515215"/>
            </a:xfrm>
            <a:custGeom>
              <a:avLst/>
              <a:gdLst>
                <a:gd name="connsiteX0" fmla="*/ 311727 w 515215"/>
                <a:gd name="connsiteY0" fmla="*/ 0 h 515215"/>
                <a:gd name="connsiteX1" fmla="*/ 108239 w 515215"/>
                <a:gd name="connsiteY1" fmla="*/ 203489 h 515215"/>
                <a:gd name="connsiteX2" fmla="*/ 134216 w 515215"/>
                <a:gd name="connsiteY2" fmla="*/ 303068 h 515215"/>
                <a:gd name="connsiteX3" fmla="*/ 16452 w 515215"/>
                <a:gd name="connsiteY3" fmla="*/ 420832 h 515215"/>
                <a:gd name="connsiteX4" fmla="*/ 0 w 515215"/>
                <a:gd name="connsiteY4" fmla="*/ 459798 h 515215"/>
                <a:gd name="connsiteX5" fmla="*/ 16452 w 515215"/>
                <a:gd name="connsiteY5" fmla="*/ 498764 h 515215"/>
                <a:gd name="connsiteX6" fmla="*/ 55418 w 515215"/>
                <a:gd name="connsiteY6" fmla="*/ 515216 h 515215"/>
                <a:gd name="connsiteX7" fmla="*/ 94384 w 515215"/>
                <a:gd name="connsiteY7" fmla="*/ 498764 h 515215"/>
                <a:gd name="connsiteX8" fmla="*/ 212148 w 515215"/>
                <a:gd name="connsiteY8" fmla="*/ 381000 h 515215"/>
                <a:gd name="connsiteX9" fmla="*/ 311727 w 515215"/>
                <a:gd name="connsiteY9" fmla="*/ 406977 h 515215"/>
                <a:gd name="connsiteX10" fmla="*/ 515216 w 515215"/>
                <a:gd name="connsiteY10" fmla="*/ 203489 h 515215"/>
                <a:gd name="connsiteX11" fmla="*/ 311727 w 515215"/>
                <a:gd name="connsiteY11" fmla="*/ 0 h 515215"/>
                <a:gd name="connsiteX12" fmla="*/ 76200 w 515215"/>
                <a:gd name="connsiteY12" fmla="*/ 480580 h 515215"/>
                <a:gd name="connsiteX13" fmla="*/ 34636 w 515215"/>
                <a:gd name="connsiteY13" fmla="*/ 480580 h 515215"/>
                <a:gd name="connsiteX14" fmla="*/ 25977 w 515215"/>
                <a:gd name="connsiteY14" fmla="*/ 459798 h 515215"/>
                <a:gd name="connsiteX15" fmla="*/ 34636 w 515215"/>
                <a:gd name="connsiteY15" fmla="*/ 439016 h 515215"/>
                <a:gd name="connsiteX16" fmla="*/ 148936 w 515215"/>
                <a:gd name="connsiteY16" fmla="*/ 324716 h 515215"/>
                <a:gd name="connsiteX17" fmla="*/ 190500 w 515215"/>
                <a:gd name="connsiteY17" fmla="*/ 366280 h 515215"/>
                <a:gd name="connsiteX18" fmla="*/ 76200 w 515215"/>
                <a:gd name="connsiteY18" fmla="*/ 480580 h 515215"/>
                <a:gd name="connsiteX19" fmla="*/ 311727 w 515215"/>
                <a:gd name="connsiteY19" fmla="*/ 381000 h 515215"/>
                <a:gd name="connsiteX20" fmla="*/ 134216 w 515215"/>
                <a:gd name="connsiteY20" fmla="*/ 203489 h 515215"/>
                <a:gd name="connsiteX21" fmla="*/ 311727 w 515215"/>
                <a:gd name="connsiteY21" fmla="*/ 25977 h 515215"/>
                <a:gd name="connsiteX22" fmla="*/ 489239 w 515215"/>
                <a:gd name="connsiteY22" fmla="*/ 203489 h 515215"/>
                <a:gd name="connsiteX23" fmla="*/ 311727 w 515215"/>
                <a:gd name="connsiteY23" fmla="*/ 381000 h 515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15215" h="515215">
                  <a:moveTo>
                    <a:pt x="311727" y="0"/>
                  </a:moveTo>
                  <a:cubicBezTo>
                    <a:pt x="199159" y="0"/>
                    <a:pt x="108239" y="90920"/>
                    <a:pt x="108239" y="203489"/>
                  </a:cubicBezTo>
                  <a:cubicBezTo>
                    <a:pt x="108239" y="239857"/>
                    <a:pt x="117764" y="273627"/>
                    <a:pt x="134216" y="303068"/>
                  </a:cubicBezTo>
                  <a:lnTo>
                    <a:pt x="16452" y="420832"/>
                  </a:lnTo>
                  <a:cubicBezTo>
                    <a:pt x="6061" y="431223"/>
                    <a:pt x="0" y="445077"/>
                    <a:pt x="0" y="459798"/>
                  </a:cubicBezTo>
                  <a:cubicBezTo>
                    <a:pt x="0" y="474518"/>
                    <a:pt x="6061" y="488373"/>
                    <a:pt x="16452" y="498764"/>
                  </a:cubicBezTo>
                  <a:cubicBezTo>
                    <a:pt x="26843" y="509155"/>
                    <a:pt x="40698" y="515216"/>
                    <a:pt x="55418" y="515216"/>
                  </a:cubicBezTo>
                  <a:cubicBezTo>
                    <a:pt x="70139" y="515216"/>
                    <a:pt x="83993" y="509155"/>
                    <a:pt x="94384" y="498764"/>
                  </a:cubicBezTo>
                  <a:lnTo>
                    <a:pt x="212148" y="381000"/>
                  </a:lnTo>
                  <a:cubicBezTo>
                    <a:pt x="241589" y="397452"/>
                    <a:pt x="275359" y="406977"/>
                    <a:pt x="311727" y="406977"/>
                  </a:cubicBezTo>
                  <a:cubicBezTo>
                    <a:pt x="424295" y="406977"/>
                    <a:pt x="515216" y="316057"/>
                    <a:pt x="515216" y="203489"/>
                  </a:cubicBezTo>
                  <a:cubicBezTo>
                    <a:pt x="515216" y="90920"/>
                    <a:pt x="424295" y="0"/>
                    <a:pt x="311727" y="0"/>
                  </a:cubicBezTo>
                  <a:close/>
                  <a:moveTo>
                    <a:pt x="76200" y="480580"/>
                  </a:moveTo>
                  <a:cubicBezTo>
                    <a:pt x="64943" y="491837"/>
                    <a:pt x="45893" y="491837"/>
                    <a:pt x="34636" y="480580"/>
                  </a:cubicBezTo>
                  <a:cubicBezTo>
                    <a:pt x="29441" y="475384"/>
                    <a:pt x="25977" y="467591"/>
                    <a:pt x="25977" y="459798"/>
                  </a:cubicBezTo>
                  <a:cubicBezTo>
                    <a:pt x="25977" y="452005"/>
                    <a:pt x="29441" y="444212"/>
                    <a:pt x="34636" y="439016"/>
                  </a:cubicBezTo>
                  <a:lnTo>
                    <a:pt x="148936" y="324716"/>
                  </a:lnTo>
                  <a:cubicBezTo>
                    <a:pt x="161059" y="340302"/>
                    <a:pt x="174914" y="354157"/>
                    <a:pt x="190500" y="366280"/>
                  </a:cubicBezTo>
                  <a:lnTo>
                    <a:pt x="76200" y="480580"/>
                  </a:lnTo>
                  <a:close/>
                  <a:moveTo>
                    <a:pt x="311727" y="381000"/>
                  </a:moveTo>
                  <a:cubicBezTo>
                    <a:pt x="213880" y="381000"/>
                    <a:pt x="134216" y="301337"/>
                    <a:pt x="134216" y="203489"/>
                  </a:cubicBezTo>
                  <a:cubicBezTo>
                    <a:pt x="134216" y="105641"/>
                    <a:pt x="213880" y="25977"/>
                    <a:pt x="311727" y="25977"/>
                  </a:cubicBezTo>
                  <a:cubicBezTo>
                    <a:pt x="409575" y="25977"/>
                    <a:pt x="489239" y="105641"/>
                    <a:pt x="489239" y="203489"/>
                  </a:cubicBezTo>
                  <a:cubicBezTo>
                    <a:pt x="489239" y="301337"/>
                    <a:pt x="409575" y="381000"/>
                    <a:pt x="311727" y="381000"/>
                  </a:cubicBezTo>
                  <a:close/>
                </a:path>
              </a:pathLst>
            </a:custGeom>
            <a:solidFill>
              <a:schemeClr val="tx1"/>
            </a:solidFill>
            <a:ln w="8653" cap="flat">
              <a:noFill/>
              <a:prstDash val="solid"/>
              <a:miter/>
            </a:ln>
          </p:spPr>
          <p:txBody>
            <a:bodyPr rtlCol="0" anchor="ctr"/>
            <a:lstStyle/>
            <a:p>
              <a:endParaRPr lang="en-US" dirty="0"/>
            </a:p>
          </p:txBody>
        </p:sp>
        <p:sp>
          <p:nvSpPr>
            <p:cNvPr id="117" name="Freeform: Shape 420">
              <a:extLst>
                <a:ext uri="{FF2B5EF4-FFF2-40B4-BE49-F238E27FC236}">
                  <a16:creationId xmlns:a16="http://schemas.microsoft.com/office/drawing/2014/main" id="{9EC3AC6F-49B4-6ADD-D7C5-5E9B6BC1B80F}"/>
                </a:ext>
              </a:extLst>
            </p:cNvPr>
            <p:cNvSpPr/>
            <p:nvPr/>
          </p:nvSpPr>
          <p:spPr>
            <a:xfrm>
              <a:off x="6648379" y="10807891"/>
              <a:ext cx="260205" cy="172099"/>
            </a:xfrm>
            <a:custGeom>
              <a:avLst/>
              <a:gdLst>
                <a:gd name="connsiteX0" fmla="*/ 52604 w 260205"/>
                <a:gd name="connsiteY0" fmla="*/ 29874 h 172099"/>
                <a:gd name="connsiteX1" fmla="*/ 5845 w 260205"/>
                <a:gd name="connsiteY1" fmla="*/ 73169 h 172099"/>
                <a:gd name="connsiteX2" fmla="*/ 5845 w 260205"/>
                <a:gd name="connsiteY2" fmla="*/ 98281 h 172099"/>
                <a:gd name="connsiteX3" fmla="*/ 52604 w 260205"/>
                <a:gd name="connsiteY3" fmla="*/ 141576 h 172099"/>
                <a:gd name="connsiteX4" fmla="*/ 207602 w 260205"/>
                <a:gd name="connsiteY4" fmla="*/ 141576 h 172099"/>
                <a:gd name="connsiteX5" fmla="*/ 254361 w 260205"/>
                <a:gd name="connsiteY5" fmla="*/ 98281 h 172099"/>
                <a:gd name="connsiteX6" fmla="*/ 254361 w 260205"/>
                <a:gd name="connsiteY6" fmla="*/ 73169 h 172099"/>
                <a:gd name="connsiteX7" fmla="*/ 207602 w 260205"/>
                <a:gd name="connsiteY7" fmla="*/ 29874 h 172099"/>
                <a:gd name="connsiteX8" fmla="*/ 52604 w 260205"/>
                <a:gd name="connsiteY8" fmla="*/ 29874 h 172099"/>
                <a:gd name="connsiteX9" fmla="*/ 129670 w 260205"/>
                <a:gd name="connsiteY9" fmla="*/ 120794 h 172099"/>
                <a:gd name="connsiteX10" fmla="*/ 89838 w 260205"/>
                <a:gd name="connsiteY10" fmla="*/ 86158 h 172099"/>
                <a:gd name="connsiteX11" fmla="*/ 129670 w 260205"/>
                <a:gd name="connsiteY11" fmla="*/ 51522 h 172099"/>
                <a:gd name="connsiteX12" fmla="*/ 169502 w 260205"/>
                <a:gd name="connsiteY12" fmla="*/ 86158 h 172099"/>
                <a:gd name="connsiteX13" fmla="*/ 129670 w 260205"/>
                <a:gd name="connsiteY13" fmla="*/ 120794 h 17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0205" h="172099">
                  <a:moveTo>
                    <a:pt x="52604" y="29874"/>
                  </a:moveTo>
                  <a:lnTo>
                    <a:pt x="5845" y="73169"/>
                  </a:lnTo>
                  <a:cubicBezTo>
                    <a:pt x="-1948" y="80097"/>
                    <a:pt x="-1948" y="91354"/>
                    <a:pt x="5845" y="98281"/>
                  </a:cubicBezTo>
                  <a:lnTo>
                    <a:pt x="52604" y="141576"/>
                  </a:lnTo>
                  <a:cubicBezTo>
                    <a:pt x="95899" y="182274"/>
                    <a:pt x="163440" y="182274"/>
                    <a:pt x="207602" y="141576"/>
                  </a:cubicBezTo>
                  <a:lnTo>
                    <a:pt x="254361" y="98281"/>
                  </a:lnTo>
                  <a:cubicBezTo>
                    <a:pt x="262154" y="91354"/>
                    <a:pt x="262154" y="80097"/>
                    <a:pt x="254361" y="73169"/>
                  </a:cubicBezTo>
                  <a:lnTo>
                    <a:pt x="207602" y="29874"/>
                  </a:lnTo>
                  <a:cubicBezTo>
                    <a:pt x="163440" y="-9958"/>
                    <a:pt x="95899" y="-9958"/>
                    <a:pt x="52604" y="29874"/>
                  </a:cubicBezTo>
                  <a:close/>
                  <a:moveTo>
                    <a:pt x="129670" y="120794"/>
                  </a:moveTo>
                  <a:cubicBezTo>
                    <a:pt x="108022" y="120794"/>
                    <a:pt x="89838" y="105208"/>
                    <a:pt x="89838" y="86158"/>
                  </a:cubicBezTo>
                  <a:cubicBezTo>
                    <a:pt x="89838" y="67108"/>
                    <a:pt x="107156" y="51522"/>
                    <a:pt x="129670" y="51522"/>
                  </a:cubicBezTo>
                  <a:cubicBezTo>
                    <a:pt x="152183" y="51522"/>
                    <a:pt x="169502" y="67108"/>
                    <a:pt x="169502" y="86158"/>
                  </a:cubicBezTo>
                  <a:cubicBezTo>
                    <a:pt x="169502" y="105208"/>
                    <a:pt x="151317" y="120794"/>
                    <a:pt x="129670" y="120794"/>
                  </a:cubicBezTo>
                  <a:close/>
                </a:path>
              </a:pathLst>
            </a:custGeom>
            <a:solidFill>
              <a:srgbClr val="62D84E"/>
            </a:solidFill>
            <a:ln w="8653" cap="flat">
              <a:noFill/>
              <a:prstDash val="solid"/>
              <a:miter/>
            </a:ln>
          </p:spPr>
          <p:txBody>
            <a:bodyPr rtlCol="0" anchor="ctr"/>
            <a:lstStyle/>
            <a:p>
              <a:endParaRPr lang="en-US" dirty="0"/>
            </a:p>
          </p:txBody>
        </p:sp>
      </p:grpSp>
      <p:grpSp>
        <p:nvGrpSpPr>
          <p:cNvPr id="118" name="Graphic 409">
            <a:extLst>
              <a:ext uri="{FF2B5EF4-FFF2-40B4-BE49-F238E27FC236}">
                <a16:creationId xmlns:a16="http://schemas.microsoft.com/office/drawing/2014/main" id="{B46381A9-56A7-2B4C-7B7A-914738A7F156}"/>
              </a:ext>
            </a:extLst>
          </p:cNvPr>
          <p:cNvGrpSpPr>
            <a:grpSpLocks noChangeAspect="1"/>
          </p:cNvGrpSpPr>
          <p:nvPr/>
        </p:nvGrpSpPr>
        <p:grpSpPr>
          <a:xfrm>
            <a:off x="6376718" y="4162549"/>
            <a:ext cx="458065" cy="477115"/>
            <a:chOff x="12444697" y="10709611"/>
            <a:chExt cx="458065" cy="477115"/>
          </a:xfrm>
        </p:grpSpPr>
        <p:sp>
          <p:nvSpPr>
            <p:cNvPr id="119" name="Freeform: Shape 425">
              <a:extLst>
                <a:ext uri="{FF2B5EF4-FFF2-40B4-BE49-F238E27FC236}">
                  <a16:creationId xmlns:a16="http://schemas.microsoft.com/office/drawing/2014/main" id="{F9911247-9611-FBD0-F87B-7E61C5396F5D}"/>
                </a:ext>
              </a:extLst>
            </p:cNvPr>
            <p:cNvSpPr/>
            <p:nvPr/>
          </p:nvSpPr>
          <p:spPr>
            <a:xfrm>
              <a:off x="12825697" y="10847290"/>
              <a:ext cx="77065" cy="147204"/>
            </a:xfrm>
            <a:custGeom>
              <a:avLst/>
              <a:gdLst>
                <a:gd name="connsiteX0" fmla="*/ 12123 w 77065"/>
                <a:gd name="connsiteY0" fmla="*/ 0 h 147204"/>
                <a:gd name="connsiteX1" fmla="*/ 3464 w 77065"/>
                <a:gd name="connsiteY1" fmla="*/ 2598 h 147204"/>
                <a:gd name="connsiteX2" fmla="*/ 0 w 77065"/>
                <a:gd name="connsiteY2" fmla="*/ 10391 h 147204"/>
                <a:gd name="connsiteX3" fmla="*/ 0 w 77065"/>
                <a:gd name="connsiteY3" fmla="*/ 136814 h 147204"/>
                <a:gd name="connsiteX4" fmla="*/ 3464 w 77065"/>
                <a:gd name="connsiteY4" fmla="*/ 144607 h 147204"/>
                <a:gd name="connsiteX5" fmla="*/ 10391 w 77065"/>
                <a:gd name="connsiteY5" fmla="*/ 147205 h 147204"/>
                <a:gd name="connsiteX6" fmla="*/ 11257 w 77065"/>
                <a:gd name="connsiteY6" fmla="*/ 147205 h 147204"/>
                <a:gd name="connsiteX7" fmla="*/ 77066 w 77065"/>
                <a:gd name="connsiteY7" fmla="*/ 73602 h 147204"/>
                <a:gd name="connsiteX8" fmla="*/ 12123 w 77065"/>
                <a:gd name="connsiteY8" fmla="*/ 0 h 147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65" h="147204">
                  <a:moveTo>
                    <a:pt x="12123" y="0"/>
                  </a:moveTo>
                  <a:cubicBezTo>
                    <a:pt x="8659" y="0"/>
                    <a:pt x="6061" y="866"/>
                    <a:pt x="3464" y="2598"/>
                  </a:cubicBezTo>
                  <a:cubicBezTo>
                    <a:pt x="866" y="4330"/>
                    <a:pt x="0" y="7793"/>
                    <a:pt x="0" y="10391"/>
                  </a:cubicBezTo>
                  <a:lnTo>
                    <a:pt x="0" y="136814"/>
                  </a:lnTo>
                  <a:cubicBezTo>
                    <a:pt x="0" y="139411"/>
                    <a:pt x="866" y="142875"/>
                    <a:pt x="3464" y="144607"/>
                  </a:cubicBezTo>
                  <a:cubicBezTo>
                    <a:pt x="5196" y="146339"/>
                    <a:pt x="7793" y="147205"/>
                    <a:pt x="10391" y="147205"/>
                  </a:cubicBezTo>
                  <a:cubicBezTo>
                    <a:pt x="10391" y="147205"/>
                    <a:pt x="11257" y="147205"/>
                    <a:pt x="11257" y="147205"/>
                  </a:cubicBezTo>
                  <a:cubicBezTo>
                    <a:pt x="49357" y="142875"/>
                    <a:pt x="77066" y="110836"/>
                    <a:pt x="77066" y="73602"/>
                  </a:cubicBezTo>
                  <a:cubicBezTo>
                    <a:pt x="77066" y="36368"/>
                    <a:pt x="49357" y="4330"/>
                    <a:pt x="12123" y="0"/>
                  </a:cubicBezTo>
                  <a:close/>
                </a:path>
              </a:pathLst>
            </a:custGeom>
            <a:solidFill>
              <a:srgbClr val="62D84E"/>
            </a:solidFill>
            <a:ln w="8653" cap="flat">
              <a:noFill/>
              <a:prstDash val="solid"/>
              <a:miter/>
            </a:ln>
          </p:spPr>
          <p:txBody>
            <a:bodyPr rtlCol="0" anchor="ctr"/>
            <a:lstStyle/>
            <a:p>
              <a:endParaRPr lang="en-US" dirty="0"/>
            </a:p>
          </p:txBody>
        </p:sp>
        <p:sp>
          <p:nvSpPr>
            <p:cNvPr id="120" name="Freeform: Shape 426">
              <a:extLst>
                <a:ext uri="{FF2B5EF4-FFF2-40B4-BE49-F238E27FC236}">
                  <a16:creationId xmlns:a16="http://schemas.microsoft.com/office/drawing/2014/main" id="{9D8C1C07-0F7C-204D-CF26-B04E503EA267}"/>
                </a:ext>
              </a:extLst>
            </p:cNvPr>
            <p:cNvSpPr/>
            <p:nvPr/>
          </p:nvSpPr>
          <p:spPr>
            <a:xfrm>
              <a:off x="12444697" y="10709611"/>
              <a:ext cx="389659" cy="477115"/>
            </a:xfrm>
            <a:custGeom>
              <a:avLst/>
              <a:gdLst>
                <a:gd name="connsiteX0" fmla="*/ 376670 w 389659"/>
                <a:gd name="connsiteY0" fmla="*/ 0 h 477115"/>
                <a:gd name="connsiteX1" fmla="*/ 363682 w 389659"/>
                <a:gd name="connsiteY1" fmla="*/ 12989 h 477115"/>
                <a:gd name="connsiteX2" fmla="*/ 363682 w 389659"/>
                <a:gd name="connsiteY2" fmla="*/ 27709 h 477115"/>
                <a:gd name="connsiteX3" fmla="*/ 160193 w 389659"/>
                <a:gd name="connsiteY3" fmla="*/ 103909 h 477115"/>
                <a:gd name="connsiteX4" fmla="*/ 63211 w 389659"/>
                <a:gd name="connsiteY4" fmla="*/ 103909 h 477115"/>
                <a:gd name="connsiteX5" fmla="*/ 23380 w 389659"/>
                <a:gd name="connsiteY5" fmla="*/ 126423 h 477115"/>
                <a:gd name="connsiteX6" fmla="*/ 0 w 389659"/>
                <a:gd name="connsiteY6" fmla="*/ 213014 h 477115"/>
                <a:gd name="connsiteX7" fmla="*/ 23380 w 389659"/>
                <a:gd name="connsiteY7" fmla="*/ 298739 h 477115"/>
                <a:gd name="connsiteX8" fmla="*/ 63211 w 389659"/>
                <a:gd name="connsiteY8" fmla="*/ 321252 h 477115"/>
                <a:gd name="connsiteX9" fmla="*/ 81395 w 389659"/>
                <a:gd name="connsiteY9" fmla="*/ 321252 h 477115"/>
                <a:gd name="connsiteX10" fmla="*/ 102177 w 389659"/>
                <a:gd name="connsiteY10" fmla="*/ 432955 h 477115"/>
                <a:gd name="connsiteX11" fmla="*/ 149802 w 389659"/>
                <a:gd name="connsiteY11" fmla="*/ 477116 h 477115"/>
                <a:gd name="connsiteX12" fmla="*/ 186170 w 389659"/>
                <a:gd name="connsiteY12" fmla="*/ 477116 h 477115"/>
                <a:gd name="connsiteX13" fmla="*/ 199159 w 389659"/>
                <a:gd name="connsiteY13" fmla="*/ 464127 h 477115"/>
                <a:gd name="connsiteX14" fmla="*/ 199159 w 389659"/>
                <a:gd name="connsiteY14" fmla="*/ 326448 h 477115"/>
                <a:gd name="connsiteX15" fmla="*/ 363682 w 389659"/>
                <a:gd name="connsiteY15" fmla="*/ 397452 h 477115"/>
                <a:gd name="connsiteX16" fmla="*/ 363682 w 389659"/>
                <a:gd name="connsiteY16" fmla="*/ 412173 h 477115"/>
                <a:gd name="connsiteX17" fmla="*/ 376670 w 389659"/>
                <a:gd name="connsiteY17" fmla="*/ 425161 h 477115"/>
                <a:gd name="connsiteX18" fmla="*/ 389659 w 389659"/>
                <a:gd name="connsiteY18" fmla="*/ 412173 h 477115"/>
                <a:gd name="connsiteX19" fmla="*/ 389659 w 389659"/>
                <a:gd name="connsiteY19" fmla="*/ 13855 h 477115"/>
                <a:gd name="connsiteX20" fmla="*/ 376670 w 389659"/>
                <a:gd name="connsiteY20" fmla="*/ 0 h 477115"/>
                <a:gd name="connsiteX21" fmla="*/ 46759 w 389659"/>
                <a:gd name="connsiteY21" fmla="*/ 285750 h 477115"/>
                <a:gd name="connsiteX22" fmla="*/ 26843 w 389659"/>
                <a:gd name="connsiteY22" fmla="*/ 213014 h 477115"/>
                <a:gd name="connsiteX23" fmla="*/ 46759 w 389659"/>
                <a:gd name="connsiteY23" fmla="*/ 140277 h 477115"/>
                <a:gd name="connsiteX24" fmla="*/ 64077 w 389659"/>
                <a:gd name="connsiteY24" fmla="*/ 130752 h 477115"/>
                <a:gd name="connsiteX25" fmla="*/ 160193 w 389659"/>
                <a:gd name="connsiteY25" fmla="*/ 130752 h 477115"/>
                <a:gd name="connsiteX26" fmla="*/ 173182 w 389659"/>
                <a:gd name="connsiteY26" fmla="*/ 129886 h 477115"/>
                <a:gd name="connsiteX27" fmla="*/ 173182 w 389659"/>
                <a:gd name="connsiteY27" fmla="*/ 295275 h 477115"/>
                <a:gd name="connsiteX28" fmla="*/ 160193 w 389659"/>
                <a:gd name="connsiteY28" fmla="*/ 294409 h 477115"/>
                <a:gd name="connsiteX29" fmla="*/ 63211 w 389659"/>
                <a:gd name="connsiteY29" fmla="*/ 294409 h 477115"/>
                <a:gd name="connsiteX30" fmla="*/ 46759 w 389659"/>
                <a:gd name="connsiteY30" fmla="*/ 285750 h 477115"/>
                <a:gd name="connsiteX31" fmla="*/ 173182 w 389659"/>
                <a:gd name="connsiteY31" fmla="*/ 450273 h 477115"/>
                <a:gd name="connsiteX32" fmla="*/ 149802 w 389659"/>
                <a:gd name="connsiteY32" fmla="*/ 450273 h 477115"/>
                <a:gd name="connsiteX33" fmla="*/ 128154 w 389659"/>
                <a:gd name="connsiteY33" fmla="*/ 430357 h 477115"/>
                <a:gd name="connsiteX34" fmla="*/ 108239 w 389659"/>
                <a:gd name="connsiteY34" fmla="*/ 320386 h 477115"/>
                <a:gd name="connsiteX35" fmla="*/ 160193 w 389659"/>
                <a:gd name="connsiteY35" fmla="*/ 320386 h 477115"/>
                <a:gd name="connsiteX36" fmla="*/ 173182 w 389659"/>
                <a:gd name="connsiteY36" fmla="*/ 321252 h 477115"/>
                <a:gd name="connsiteX37" fmla="*/ 173182 w 389659"/>
                <a:gd name="connsiteY37" fmla="*/ 450273 h 477115"/>
                <a:gd name="connsiteX38" fmla="*/ 199159 w 389659"/>
                <a:gd name="connsiteY38" fmla="*/ 298739 h 477115"/>
                <a:gd name="connsiteX39" fmla="*/ 199159 w 389659"/>
                <a:gd name="connsiteY39" fmla="*/ 125557 h 477115"/>
                <a:gd name="connsiteX40" fmla="*/ 363682 w 389659"/>
                <a:gd name="connsiteY40" fmla="*/ 58882 h 477115"/>
                <a:gd name="connsiteX41" fmla="*/ 363682 w 389659"/>
                <a:gd name="connsiteY41" fmla="*/ 364548 h 477115"/>
                <a:gd name="connsiteX42" fmla="*/ 199159 w 389659"/>
                <a:gd name="connsiteY42" fmla="*/ 298739 h 47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9659" h="477115">
                  <a:moveTo>
                    <a:pt x="376670" y="0"/>
                  </a:moveTo>
                  <a:cubicBezTo>
                    <a:pt x="369743" y="0"/>
                    <a:pt x="363682" y="6061"/>
                    <a:pt x="363682" y="12989"/>
                  </a:cubicBezTo>
                  <a:lnTo>
                    <a:pt x="363682" y="27709"/>
                  </a:lnTo>
                  <a:cubicBezTo>
                    <a:pt x="309995" y="66675"/>
                    <a:pt x="211282" y="103909"/>
                    <a:pt x="160193" y="103909"/>
                  </a:cubicBezTo>
                  <a:lnTo>
                    <a:pt x="63211" y="103909"/>
                  </a:lnTo>
                  <a:cubicBezTo>
                    <a:pt x="46759" y="103909"/>
                    <a:pt x="32039" y="112568"/>
                    <a:pt x="23380" y="126423"/>
                  </a:cubicBezTo>
                  <a:cubicBezTo>
                    <a:pt x="12123" y="144607"/>
                    <a:pt x="0" y="174913"/>
                    <a:pt x="0" y="213014"/>
                  </a:cubicBezTo>
                  <a:cubicBezTo>
                    <a:pt x="0" y="242455"/>
                    <a:pt x="7793" y="271895"/>
                    <a:pt x="23380" y="298739"/>
                  </a:cubicBezTo>
                  <a:cubicBezTo>
                    <a:pt x="31173" y="312593"/>
                    <a:pt x="46759" y="321252"/>
                    <a:pt x="63211" y="321252"/>
                  </a:cubicBezTo>
                  <a:lnTo>
                    <a:pt x="81395" y="321252"/>
                  </a:lnTo>
                  <a:cubicBezTo>
                    <a:pt x="86591" y="341168"/>
                    <a:pt x="97848" y="387927"/>
                    <a:pt x="102177" y="432955"/>
                  </a:cubicBezTo>
                  <a:cubicBezTo>
                    <a:pt x="104775" y="457200"/>
                    <a:pt x="125557" y="477116"/>
                    <a:pt x="149802" y="477116"/>
                  </a:cubicBezTo>
                  <a:lnTo>
                    <a:pt x="186170" y="477116"/>
                  </a:lnTo>
                  <a:cubicBezTo>
                    <a:pt x="193098" y="477116"/>
                    <a:pt x="199159" y="471055"/>
                    <a:pt x="199159" y="464127"/>
                  </a:cubicBezTo>
                  <a:lnTo>
                    <a:pt x="199159" y="326448"/>
                  </a:lnTo>
                  <a:cubicBezTo>
                    <a:pt x="251980" y="337705"/>
                    <a:pt x="321252" y="367145"/>
                    <a:pt x="363682" y="397452"/>
                  </a:cubicBezTo>
                  <a:lnTo>
                    <a:pt x="363682" y="412173"/>
                  </a:lnTo>
                  <a:cubicBezTo>
                    <a:pt x="363682" y="419100"/>
                    <a:pt x="369743" y="425161"/>
                    <a:pt x="376670" y="425161"/>
                  </a:cubicBezTo>
                  <a:cubicBezTo>
                    <a:pt x="383598" y="425161"/>
                    <a:pt x="389659" y="419100"/>
                    <a:pt x="389659" y="412173"/>
                  </a:cubicBezTo>
                  <a:lnTo>
                    <a:pt x="389659" y="13855"/>
                  </a:lnTo>
                  <a:cubicBezTo>
                    <a:pt x="389659" y="6061"/>
                    <a:pt x="383598" y="0"/>
                    <a:pt x="376670" y="0"/>
                  </a:cubicBezTo>
                  <a:close/>
                  <a:moveTo>
                    <a:pt x="46759" y="285750"/>
                  </a:moveTo>
                  <a:cubicBezTo>
                    <a:pt x="33770" y="262370"/>
                    <a:pt x="26843" y="238125"/>
                    <a:pt x="26843" y="213014"/>
                  </a:cubicBezTo>
                  <a:cubicBezTo>
                    <a:pt x="26843" y="180975"/>
                    <a:pt x="38100" y="155864"/>
                    <a:pt x="46759" y="140277"/>
                  </a:cubicBezTo>
                  <a:cubicBezTo>
                    <a:pt x="50223" y="134216"/>
                    <a:pt x="56284" y="130752"/>
                    <a:pt x="64077" y="130752"/>
                  </a:cubicBezTo>
                  <a:lnTo>
                    <a:pt x="160193" y="130752"/>
                  </a:lnTo>
                  <a:cubicBezTo>
                    <a:pt x="164523" y="130752"/>
                    <a:pt x="168852" y="130752"/>
                    <a:pt x="173182" y="129886"/>
                  </a:cubicBezTo>
                  <a:lnTo>
                    <a:pt x="173182" y="295275"/>
                  </a:lnTo>
                  <a:cubicBezTo>
                    <a:pt x="168852" y="295275"/>
                    <a:pt x="164523" y="294409"/>
                    <a:pt x="160193" y="294409"/>
                  </a:cubicBezTo>
                  <a:lnTo>
                    <a:pt x="63211" y="294409"/>
                  </a:lnTo>
                  <a:cubicBezTo>
                    <a:pt x="56284" y="294409"/>
                    <a:pt x="50223" y="290946"/>
                    <a:pt x="46759" y="285750"/>
                  </a:cubicBezTo>
                  <a:close/>
                  <a:moveTo>
                    <a:pt x="173182" y="450273"/>
                  </a:moveTo>
                  <a:lnTo>
                    <a:pt x="149802" y="450273"/>
                  </a:lnTo>
                  <a:cubicBezTo>
                    <a:pt x="139411" y="450273"/>
                    <a:pt x="129020" y="440748"/>
                    <a:pt x="128154" y="430357"/>
                  </a:cubicBezTo>
                  <a:cubicBezTo>
                    <a:pt x="124691" y="387061"/>
                    <a:pt x="114300" y="343766"/>
                    <a:pt x="108239" y="320386"/>
                  </a:cubicBezTo>
                  <a:lnTo>
                    <a:pt x="160193" y="320386"/>
                  </a:lnTo>
                  <a:cubicBezTo>
                    <a:pt x="164523" y="320386"/>
                    <a:pt x="168852" y="320386"/>
                    <a:pt x="173182" y="321252"/>
                  </a:cubicBezTo>
                  <a:lnTo>
                    <a:pt x="173182" y="450273"/>
                  </a:lnTo>
                  <a:close/>
                  <a:moveTo>
                    <a:pt x="199159" y="298739"/>
                  </a:moveTo>
                  <a:lnTo>
                    <a:pt x="199159" y="125557"/>
                  </a:lnTo>
                  <a:cubicBezTo>
                    <a:pt x="252846" y="115166"/>
                    <a:pt x="319520" y="87457"/>
                    <a:pt x="363682" y="58882"/>
                  </a:cubicBezTo>
                  <a:lnTo>
                    <a:pt x="363682" y="364548"/>
                  </a:lnTo>
                  <a:cubicBezTo>
                    <a:pt x="319520" y="336839"/>
                    <a:pt x="252846" y="309129"/>
                    <a:pt x="199159" y="298739"/>
                  </a:cubicBezTo>
                  <a:close/>
                </a:path>
              </a:pathLst>
            </a:custGeom>
            <a:solidFill>
              <a:schemeClr val="tx1"/>
            </a:solidFill>
            <a:ln w="8653" cap="flat">
              <a:noFill/>
              <a:prstDash val="solid"/>
              <a:miter/>
            </a:ln>
          </p:spPr>
          <p:txBody>
            <a:bodyPr rtlCol="0" anchor="ctr"/>
            <a:lstStyle/>
            <a:p>
              <a:endParaRPr lang="en-US" dirty="0"/>
            </a:p>
          </p:txBody>
        </p:sp>
      </p:grpSp>
      <p:grpSp>
        <p:nvGrpSpPr>
          <p:cNvPr id="3" name="Group 2">
            <a:extLst>
              <a:ext uri="{FF2B5EF4-FFF2-40B4-BE49-F238E27FC236}">
                <a16:creationId xmlns:a16="http://schemas.microsoft.com/office/drawing/2014/main" id="{D38F80B6-25B6-0046-C301-6C698F8D9C33}"/>
              </a:ext>
            </a:extLst>
          </p:cNvPr>
          <p:cNvGrpSpPr/>
          <p:nvPr/>
        </p:nvGrpSpPr>
        <p:grpSpPr>
          <a:xfrm>
            <a:off x="3888283" y="1382760"/>
            <a:ext cx="2240915" cy="2036847"/>
            <a:chOff x="3402265" y="1382761"/>
            <a:chExt cx="2240915" cy="2036847"/>
          </a:xfrm>
        </p:grpSpPr>
        <p:grpSp>
          <p:nvGrpSpPr>
            <p:cNvPr id="65" name="Group 64">
              <a:extLst>
                <a:ext uri="{FF2B5EF4-FFF2-40B4-BE49-F238E27FC236}">
                  <a16:creationId xmlns:a16="http://schemas.microsoft.com/office/drawing/2014/main" id="{85BF1689-A4E2-77A4-7F96-BEA78A53FBA2}"/>
                </a:ext>
              </a:extLst>
            </p:cNvPr>
            <p:cNvGrpSpPr/>
            <p:nvPr/>
          </p:nvGrpSpPr>
          <p:grpSpPr>
            <a:xfrm>
              <a:off x="3402265" y="1382761"/>
              <a:ext cx="2240915" cy="2036847"/>
              <a:chOff x="6478874" y="2017294"/>
              <a:chExt cx="3106284" cy="2823411"/>
            </a:xfrm>
          </p:grpSpPr>
          <p:sp>
            <p:nvSpPr>
              <p:cNvPr id="67" name="Rectangle 66">
                <a:extLst>
                  <a:ext uri="{FF2B5EF4-FFF2-40B4-BE49-F238E27FC236}">
                    <a16:creationId xmlns:a16="http://schemas.microsoft.com/office/drawing/2014/main" id="{81D72FC2-14DB-F48A-4AE1-CF397CF47381}"/>
                  </a:ext>
                </a:extLst>
              </p:cNvPr>
              <p:cNvSpPr/>
              <p:nvPr/>
            </p:nvSpPr>
            <p:spPr>
              <a:xfrm>
                <a:off x="6759414" y="2017294"/>
                <a:ext cx="2823410" cy="28234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68" name="Freeform 67">
                <a:extLst>
                  <a:ext uri="{FF2B5EF4-FFF2-40B4-BE49-F238E27FC236}">
                    <a16:creationId xmlns:a16="http://schemas.microsoft.com/office/drawing/2014/main" id="{8CBD3651-F805-02B8-53B4-7A200154969B}"/>
                  </a:ext>
                </a:extLst>
              </p:cNvPr>
              <p:cNvSpPr/>
              <p:nvPr/>
            </p:nvSpPr>
            <p:spPr>
              <a:xfrm>
                <a:off x="6761748" y="2017295"/>
                <a:ext cx="2823410" cy="2823410"/>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rgbClr val="28677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69" name="Freeform 68">
                <a:extLst>
                  <a:ext uri="{FF2B5EF4-FFF2-40B4-BE49-F238E27FC236}">
                    <a16:creationId xmlns:a16="http://schemas.microsoft.com/office/drawing/2014/main" id="{ED06A9CA-91DC-1391-9E1C-9B28E611E122}"/>
                  </a:ext>
                </a:extLst>
              </p:cNvPr>
              <p:cNvSpPr/>
              <p:nvPr/>
            </p:nvSpPr>
            <p:spPr>
              <a:xfrm>
                <a:off x="6943060" y="2179674"/>
                <a:ext cx="2498650" cy="2498651"/>
              </a:xfrm>
              <a:custGeom>
                <a:avLst/>
                <a:gdLst>
                  <a:gd name="connsiteX0" fmla="*/ 1122397 w 2823410"/>
                  <a:gd name="connsiteY0" fmla="*/ 0 h 2823410"/>
                  <a:gd name="connsiteX1" fmla="*/ 2823410 w 2823410"/>
                  <a:gd name="connsiteY1" fmla="*/ 0 h 2823410"/>
                  <a:gd name="connsiteX2" fmla="*/ 2823410 w 2823410"/>
                  <a:gd name="connsiteY2" fmla="*/ 2823410 h 2823410"/>
                  <a:gd name="connsiteX3" fmla="*/ 0 w 2823410"/>
                  <a:gd name="connsiteY3" fmla="*/ 2823410 h 2823410"/>
                  <a:gd name="connsiteX4" fmla="*/ 0 w 2823410"/>
                  <a:gd name="connsiteY4" fmla="*/ 857030 h 28234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10" h="2823410">
                    <a:moveTo>
                      <a:pt x="1122397" y="0"/>
                    </a:moveTo>
                    <a:lnTo>
                      <a:pt x="2823410" y="0"/>
                    </a:lnTo>
                    <a:lnTo>
                      <a:pt x="2823410" y="2823410"/>
                    </a:lnTo>
                    <a:lnTo>
                      <a:pt x="0" y="2823410"/>
                    </a:lnTo>
                    <a:lnTo>
                      <a:pt x="0" y="8570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70" name="Oval 69">
                <a:extLst>
                  <a:ext uri="{FF2B5EF4-FFF2-40B4-BE49-F238E27FC236}">
                    <a16:creationId xmlns:a16="http://schemas.microsoft.com/office/drawing/2014/main" id="{11900618-840E-64C9-804E-BD235BD6C632}"/>
                  </a:ext>
                </a:extLst>
              </p:cNvPr>
              <p:cNvSpPr/>
              <p:nvPr/>
            </p:nvSpPr>
            <p:spPr>
              <a:xfrm>
                <a:off x="7294037" y="2041772"/>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71" name="Oval 70">
                <a:extLst>
                  <a:ext uri="{FF2B5EF4-FFF2-40B4-BE49-F238E27FC236}">
                    <a16:creationId xmlns:a16="http://schemas.microsoft.com/office/drawing/2014/main" id="{FD1BA025-7183-1C4A-93AE-E6590B54EA40}"/>
                  </a:ext>
                </a:extLst>
              </p:cNvPr>
              <p:cNvSpPr/>
              <p:nvPr/>
            </p:nvSpPr>
            <p:spPr>
              <a:xfrm>
                <a:off x="6478874" y="2675678"/>
                <a:ext cx="1201479" cy="393405"/>
              </a:xfrm>
              <a:prstGeom prst="ellipse">
                <a:avLst/>
              </a:prstGeom>
              <a:gradFill flip="none" rotWithShape="1">
                <a:gsLst>
                  <a:gs pos="0">
                    <a:schemeClr val="tx1">
                      <a:alpha val="27223"/>
                    </a:schemeClr>
                  </a:gs>
                  <a:gs pos="100000">
                    <a:schemeClr val="bg1">
                      <a:alpha val="0"/>
                    </a:schemeClr>
                  </a:gs>
                </a:gsLst>
                <a:path path="circle">
                  <a:fillToRect l="50000" t="50000" r="50000" b="50000"/>
                </a:path>
                <a:tileRect/>
              </a:gradFill>
              <a:ln>
                <a:noFill/>
              </a:ln>
              <a:effectLst>
                <a:softEdge rad="134593"/>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72" name="Freeform 71">
                <a:extLst>
                  <a:ext uri="{FF2B5EF4-FFF2-40B4-BE49-F238E27FC236}">
                    <a16:creationId xmlns:a16="http://schemas.microsoft.com/office/drawing/2014/main" id="{78CF402D-2344-C8C6-5B7E-5361319B24A4}"/>
                  </a:ext>
                </a:extLst>
              </p:cNvPr>
              <p:cNvSpPr/>
              <p:nvPr/>
            </p:nvSpPr>
            <p:spPr>
              <a:xfrm flipH="1" flipV="1">
                <a:off x="6761748" y="2017295"/>
                <a:ext cx="1122396" cy="857030"/>
              </a:xfrm>
              <a:custGeom>
                <a:avLst/>
                <a:gdLst>
                  <a:gd name="connsiteX0" fmla="*/ 0 w 1122396"/>
                  <a:gd name="connsiteY0" fmla="*/ 0 h 857030"/>
                  <a:gd name="connsiteX1" fmla="*/ 1122396 w 1122396"/>
                  <a:gd name="connsiteY1" fmla="*/ 0 h 857030"/>
                  <a:gd name="connsiteX2" fmla="*/ 0 w 1122396"/>
                  <a:gd name="connsiteY2" fmla="*/ 857030 h 857030"/>
                </a:gdLst>
                <a:ahLst/>
                <a:cxnLst>
                  <a:cxn ang="0">
                    <a:pos x="connsiteX0" y="connsiteY0"/>
                  </a:cxn>
                  <a:cxn ang="0">
                    <a:pos x="connsiteX1" y="connsiteY1"/>
                  </a:cxn>
                  <a:cxn ang="0">
                    <a:pos x="connsiteX2" y="connsiteY2"/>
                  </a:cxn>
                </a:cxnLst>
                <a:rect l="l" t="t" r="r" b="b"/>
                <a:pathLst>
                  <a:path w="1122396" h="857030">
                    <a:moveTo>
                      <a:pt x="0" y="0"/>
                    </a:moveTo>
                    <a:lnTo>
                      <a:pt x="1122396" y="0"/>
                    </a:lnTo>
                    <a:lnTo>
                      <a:pt x="0" y="857030"/>
                    </a:lnTo>
                    <a:close/>
                  </a:path>
                </a:pathLst>
              </a:custGeom>
              <a:gradFill>
                <a:gsLst>
                  <a:gs pos="0">
                    <a:srgbClr val="90CCD3"/>
                  </a:gs>
                  <a:gs pos="100000">
                    <a:srgbClr val="28677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l"/>
                <a:endParaRPr lang="en-US" sz="1600" dirty="0">
                  <a:solidFill>
                    <a:schemeClr val="tx1"/>
                  </a:solidFill>
                </a:endParaRPr>
              </a:p>
            </p:txBody>
          </p:sp>
          <p:sp>
            <p:nvSpPr>
              <p:cNvPr id="73" name="TextBox 72">
                <a:extLst>
                  <a:ext uri="{FF2B5EF4-FFF2-40B4-BE49-F238E27FC236}">
                    <a16:creationId xmlns:a16="http://schemas.microsoft.com/office/drawing/2014/main" id="{5BC2239E-03F8-9318-CC5B-63CC94EE131F}"/>
                  </a:ext>
                </a:extLst>
              </p:cNvPr>
              <p:cNvSpPr txBox="1"/>
              <p:nvPr/>
            </p:nvSpPr>
            <p:spPr>
              <a:xfrm>
                <a:off x="6776113" y="2051332"/>
                <a:ext cx="713093" cy="491273"/>
              </a:xfrm>
              <a:prstGeom prst="rect">
                <a:avLst/>
              </a:prstGeom>
              <a:noFill/>
            </p:spPr>
            <p:txBody>
              <a:bodyPr wrap="square" rtlCol="0">
                <a:spAutoFit/>
              </a:bodyPr>
              <a:lstStyle/>
              <a:p>
                <a:pPr algn="l"/>
                <a:endParaRPr lang="en-US" sz="1800" dirty="0">
                  <a:solidFill>
                    <a:schemeClr val="bg1"/>
                  </a:solidFill>
                </a:endParaRPr>
              </a:p>
            </p:txBody>
          </p:sp>
          <p:sp>
            <p:nvSpPr>
              <p:cNvPr id="74" name="TextBox 73">
                <a:extLst>
                  <a:ext uri="{FF2B5EF4-FFF2-40B4-BE49-F238E27FC236}">
                    <a16:creationId xmlns:a16="http://schemas.microsoft.com/office/drawing/2014/main" id="{C6E8F626-A1AB-A2AC-9B11-890F489D3FA8}"/>
                  </a:ext>
                </a:extLst>
              </p:cNvPr>
              <p:cNvSpPr txBox="1"/>
              <p:nvPr/>
            </p:nvSpPr>
            <p:spPr>
              <a:xfrm>
                <a:off x="6881082" y="3711281"/>
                <a:ext cx="2498653" cy="426631"/>
              </a:xfrm>
              <a:prstGeom prst="rect">
                <a:avLst/>
              </a:prstGeom>
              <a:noFill/>
            </p:spPr>
            <p:txBody>
              <a:bodyPr wrap="square" rtlCol="0">
                <a:spAutoFit/>
              </a:bodyPr>
              <a:lstStyle/>
              <a:p>
                <a:pPr lvl="1">
                  <a:spcBef>
                    <a:spcPts val="300"/>
                  </a:spcBef>
                </a:pPr>
                <a:r>
                  <a:rPr lang="en-GB" sz="1400" dirty="0"/>
                  <a:t>AUTHORING</a:t>
                </a:r>
              </a:p>
            </p:txBody>
          </p:sp>
        </p:grpSp>
        <p:grpSp>
          <p:nvGrpSpPr>
            <p:cNvPr id="121" name="Group 120">
              <a:extLst>
                <a:ext uri="{FF2B5EF4-FFF2-40B4-BE49-F238E27FC236}">
                  <a16:creationId xmlns:a16="http://schemas.microsoft.com/office/drawing/2014/main" id="{4A00D7FA-F818-349D-ACE5-0FB928C5D467}"/>
                </a:ext>
              </a:extLst>
            </p:cNvPr>
            <p:cNvGrpSpPr>
              <a:grpSpLocks noChangeAspect="1"/>
            </p:cNvGrpSpPr>
            <p:nvPr/>
          </p:nvGrpSpPr>
          <p:grpSpPr>
            <a:xfrm>
              <a:off x="4589722" y="1666206"/>
              <a:ext cx="516082" cy="510886"/>
              <a:chOff x="4758837" y="-972843"/>
              <a:chExt cx="516082" cy="510886"/>
            </a:xfrm>
          </p:grpSpPr>
          <p:sp>
            <p:nvSpPr>
              <p:cNvPr id="122" name="Freeform: Shape 392">
                <a:extLst>
                  <a:ext uri="{FF2B5EF4-FFF2-40B4-BE49-F238E27FC236}">
                    <a16:creationId xmlns:a16="http://schemas.microsoft.com/office/drawing/2014/main" id="{1C8B8B62-C387-8F38-726C-10833BB73BC5}"/>
                  </a:ext>
                </a:extLst>
              </p:cNvPr>
              <p:cNvSpPr/>
              <p:nvPr/>
            </p:nvSpPr>
            <p:spPr>
              <a:xfrm>
                <a:off x="4867942" y="-972843"/>
                <a:ext cx="406977" cy="510886"/>
              </a:xfrm>
              <a:custGeom>
                <a:avLst/>
                <a:gdLst>
                  <a:gd name="connsiteX0" fmla="*/ 203489 w 406977"/>
                  <a:gd name="connsiteY0" fmla="*/ 329045 h 510886"/>
                  <a:gd name="connsiteX1" fmla="*/ 307398 w 406977"/>
                  <a:gd name="connsiteY1" fmla="*/ 329045 h 510886"/>
                  <a:gd name="connsiteX2" fmla="*/ 320386 w 406977"/>
                  <a:gd name="connsiteY2" fmla="*/ 342034 h 510886"/>
                  <a:gd name="connsiteX3" fmla="*/ 307398 w 406977"/>
                  <a:gd name="connsiteY3" fmla="*/ 355022 h 510886"/>
                  <a:gd name="connsiteX4" fmla="*/ 203489 w 406977"/>
                  <a:gd name="connsiteY4" fmla="*/ 355022 h 510886"/>
                  <a:gd name="connsiteX5" fmla="*/ 190500 w 406977"/>
                  <a:gd name="connsiteY5" fmla="*/ 342034 h 510886"/>
                  <a:gd name="connsiteX6" fmla="*/ 203489 w 406977"/>
                  <a:gd name="connsiteY6" fmla="*/ 329045 h 510886"/>
                  <a:gd name="connsiteX7" fmla="*/ 151534 w 406977"/>
                  <a:gd name="connsiteY7" fmla="*/ 259773 h 510886"/>
                  <a:gd name="connsiteX8" fmla="*/ 272761 w 406977"/>
                  <a:gd name="connsiteY8" fmla="*/ 259773 h 510886"/>
                  <a:gd name="connsiteX9" fmla="*/ 285750 w 406977"/>
                  <a:gd name="connsiteY9" fmla="*/ 272762 h 510886"/>
                  <a:gd name="connsiteX10" fmla="*/ 272761 w 406977"/>
                  <a:gd name="connsiteY10" fmla="*/ 285750 h 510886"/>
                  <a:gd name="connsiteX11" fmla="*/ 151534 w 406977"/>
                  <a:gd name="connsiteY11" fmla="*/ 285750 h 510886"/>
                  <a:gd name="connsiteX12" fmla="*/ 138545 w 406977"/>
                  <a:gd name="connsiteY12" fmla="*/ 272762 h 510886"/>
                  <a:gd name="connsiteX13" fmla="*/ 151534 w 406977"/>
                  <a:gd name="connsiteY13" fmla="*/ 259773 h 510886"/>
                  <a:gd name="connsiteX14" fmla="*/ 99580 w 406977"/>
                  <a:gd name="connsiteY14" fmla="*/ 190500 h 510886"/>
                  <a:gd name="connsiteX15" fmla="*/ 307398 w 406977"/>
                  <a:gd name="connsiteY15" fmla="*/ 190500 h 510886"/>
                  <a:gd name="connsiteX16" fmla="*/ 320386 w 406977"/>
                  <a:gd name="connsiteY16" fmla="*/ 203489 h 510886"/>
                  <a:gd name="connsiteX17" fmla="*/ 307398 w 406977"/>
                  <a:gd name="connsiteY17" fmla="*/ 216477 h 510886"/>
                  <a:gd name="connsiteX18" fmla="*/ 99580 w 406977"/>
                  <a:gd name="connsiteY18" fmla="*/ 216477 h 510886"/>
                  <a:gd name="connsiteX19" fmla="*/ 86591 w 406977"/>
                  <a:gd name="connsiteY19" fmla="*/ 203489 h 510886"/>
                  <a:gd name="connsiteX20" fmla="*/ 99580 w 406977"/>
                  <a:gd name="connsiteY20" fmla="*/ 190500 h 510886"/>
                  <a:gd name="connsiteX21" fmla="*/ 99580 w 406977"/>
                  <a:gd name="connsiteY21" fmla="*/ 121227 h 510886"/>
                  <a:gd name="connsiteX22" fmla="*/ 203489 w 406977"/>
                  <a:gd name="connsiteY22" fmla="*/ 121227 h 510886"/>
                  <a:gd name="connsiteX23" fmla="*/ 216477 w 406977"/>
                  <a:gd name="connsiteY23" fmla="*/ 134216 h 510886"/>
                  <a:gd name="connsiteX24" fmla="*/ 203489 w 406977"/>
                  <a:gd name="connsiteY24" fmla="*/ 147204 h 510886"/>
                  <a:gd name="connsiteX25" fmla="*/ 99580 w 406977"/>
                  <a:gd name="connsiteY25" fmla="*/ 147204 h 510886"/>
                  <a:gd name="connsiteX26" fmla="*/ 86591 w 406977"/>
                  <a:gd name="connsiteY26" fmla="*/ 134216 h 510886"/>
                  <a:gd name="connsiteX27" fmla="*/ 99580 w 406977"/>
                  <a:gd name="connsiteY27" fmla="*/ 121227 h 510886"/>
                  <a:gd name="connsiteX28" fmla="*/ 303068 w 406977"/>
                  <a:gd name="connsiteY28" fmla="*/ 26843 h 510886"/>
                  <a:gd name="connsiteX29" fmla="*/ 303068 w 406977"/>
                  <a:gd name="connsiteY29" fmla="*/ 103909 h 510886"/>
                  <a:gd name="connsiteX30" fmla="*/ 380134 w 406977"/>
                  <a:gd name="connsiteY30" fmla="*/ 103909 h 510886"/>
                  <a:gd name="connsiteX31" fmla="*/ 303068 w 406977"/>
                  <a:gd name="connsiteY31" fmla="*/ 26843 h 510886"/>
                  <a:gd name="connsiteX32" fmla="*/ 12989 w 406977"/>
                  <a:gd name="connsiteY32" fmla="*/ 0 h 510886"/>
                  <a:gd name="connsiteX33" fmla="*/ 290080 w 406977"/>
                  <a:gd name="connsiteY33" fmla="*/ 0 h 510886"/>
                  <a:gd name="connsiteX34" fmla="*/ 406977 w 406977"/>
                  <a:gd name="connsiteY34" fmla="*/ 116898 h 510886"/>
                  <a:gd name="connsiteX35" fmla="*/ 406977 w 406977"/>
                  <a:gd name="connsiteY35" fmla="*/ 497898 h 510886"/>
                  <a:gd name="connsiteX36" fmla="*/ 393989 w 406977"/>
                  <a:gd name="connsiteY36" fmla="*/ 510886 h 510886"/>
                  <a:gd name="connsiteX37" fmla="*/ 12989 w 406977"/>
                  <a:gd name="connsiteY37" fmla="*/ 510886 h 510886"/>
                  <a:gd name="connsiteX38" fmla="*/ 0 w 406977"/>
                  <a:gd name="connsiteY38" fmla="*/ 497898 h 510886"/>
                  <a:gd name="connsiteX39" fmla="*/ 0 w 406977"/>
                  <a:gd name="connsiteY39" fmla="*/ 428625 h 510886"/>
                  <a:gd name="connsiteX40" fmla="*/ 12989 w 406977"/>
                  <a:gd name="connsiteY40" fmla="*/ 415636 h 510886"/>
                  <a:gd name="connsiteX41" fmla="*/ 25977 w 406977"/>
                  <a:gd name="connsiteY41" fmla="*/ 428625 h 510886"/>
                  <a:gd name="connsiteX42" fmla="*/ 25977 w 406977"/>
                  <a:gd name="connsiteY42" fmla="*/ 484909 h 510886"/>
                  <a:gd name="connsiteX43" fmla="*/ 381000 w 406977"/>
                  <a:gd name="connsiteY43" fmla="*/ 484909 h 510886"/>
                  <a:gd name="connsiteX44" fmla="*/ 381000 w 406977"/>
                  <a:gd name="connsiteY44" fmla="*/ 129886 h 510886"/>
                  <a:gd name="connsiteX45" fmla="*/ 290080 w 406977"/>
                  <a:gd name="connsiteY45" fmla="*/ 129886 h 510886"/>
                  <a:gd name="connsiteX46" fmla="*/ 277091 w 406977"/>
                  <a:gd name="connsiteY46" fmla="*/ 116898 h 510886"/>
                  <a:gd name="connsiteX47" fmla="*/ 277091 w 406977"/>
                  <a:gd name="connsiteY47" fmla="*/ 25977 h 510886"/>
                  <a:gd name="connsiteX48" fmla="*/ 25977 w 406977"/>
                  <a:gd name="connsiteY48" fmla="*/ 25977 h 510886"/>
                  <a:gd name="connsiteX49" fmla="*/ 25977 w 406977"/>
                  <a:gd name="connsiteY49" fmla="*/ 186170 h 510886"/>
                  <a:gd name="connsiteX50" fmla="*/ 12989 w 406977"/>
                  <a:gd name="connsiteY50" fmla="*/ 199159 h 510886"/>
                  <a:gd name="connsiteX51" fmla="*/ 0 w 406977"/>
                  <a:gd name="connsiteY51" fmla="*/ 186170 h 510886"/>
                  <a:gd name="connsiteX52" fmla="*/ 0 w 406977"/>
                  <a:gd name="connsiteY52" fmla="*/ 12989 h 510886"/>
                  <a:gd name="connsiteX53" fmla="*/ 12989 w 406977"/>
                  <a:gd name="connsiteY53" fmla="*/ 0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06977" h="510886">
                    <a:moveTo>
                      <a:pt x="203489" y="329045"/>
                    </a:moveTo>
                    <a:lnTo>
                      <a:pt x="307398" y="329045"/>
                    </a:lnTo>
                    <a:cubicBezTo>
                      <a:pt x="314325" y="329045"/>
                      <a:pt x="320386" y="335106"/>
                      <a:pt x="320386" y="342034"/>
                    </a:cubicBezTo>
                    <a:cubicBezTo>
                      <a:pt x="320386" y="348961"/>
                      <a:pt x="314325" y="355022"/>
                      <a:pt x="307398" y="355022"/>
                    </a:cubicBezTo>
                    <a:lnTo>
                      <a:pt x="203489" y="355022"/>
                    </a:lnTo>
                    <a:cubicBezTo>
                      <a:pt x="195695" y="355022"/>
                      <a:pt x="190500" y="348961"/>
                      <a:pt x="190500" y="342034"/>
                    </a:cubicBezTo>
                    <a:cubicBezTo>
                      <a:pt x="190500" y="335106"/>
                      <a:pt x="196561" y="329045"/>
                      <a:pt x="203489" y="329045"/>
                    </a:cubicBezTo>
                    <a:close/>
                    <a:moveTo>
                      <a:pt x="151534" y="259773"/>
                    </a:moveTo>
                    <a:lnTo>
                      <a:pt x="272761" y="259773"/>
                    </a:lnTo>
                    <a:cubicBezTo>
                      <a:pt x="279688" y="259773"/>
                      <a:pt x="285750" y="265834"/>
                      <a:pt x="285750" y="272762"/>
                    </a:cubicBezTo>
                    <a:cubicBezTo>
                      <a:pt x="285750" y="279689"/>
                      <a:pt x="279688" y="285750"/>
                      <a:pt x="272761" y="285750"/>
                    </a:cubicBezTo>
                    <a:lnTo>
                      <a:pt x="151534" y="285750"/>
                    </a:lnTo>
                    <a:cubicBezTo>
                      <a:pt x="144606" y="285750"/>
                      <a:pt x="138545" y="279689"/>
                      <a:pt x="138545" y="272762"/>
                    </a:cubicBezTo>
                    <a:cubicBezTo>
                      <a:pt x="138545" y="265834"/>
                      <a:pt x="144606" y="259773"/>
                      <a:pt x="151534" y="259773"/>
                    </a:cubicBezTo>
                    <a:close/>
                    <a:moveTo>
                      <a:pt x="99580" y="190500"/>
                    </a:moveTo>
                    <a:lnTo>
                      <a:pt x="307398" y="190500"/>
                    </a:lnTo>
                    <a:cubicBezTo>
                      <a:pt x="314325" y="190500"/>
                      <a:pt x="320386" y="196561"/>
                      <a:pt x="320386" y="203489"/>
                    </a:cubicBezTo>
                    <a:cubicBezTo>
                      <a:pt x="320386" y="210416"/>
                      <a:pt x="314325" y="216477"/>
                      <a:pt x="307398" y="216477"/>
                    </a:cubicBezTo>
                    <a:lnTo>
                      <a:pt x="99580" y="216477"/>
                    </a:lnTo>
                    <a:cubicBezTo>
                      <a:pt x="91786" y="216477"/>
                      <a:pt x="86591" y="210416"/>
                      <a:pt x="86591" y="203489"/>
                    </a:cubicBezTo>
                    <a:cubicBezTo>
                      <a:pt x="86591" y="196561"/>
                      <a:pt x="92652" y="190500"/>
                      <a:pt x="99580" y="190500"/>
                    </a:cubicBezTo>
                    <a:close/>
                    <a:moveTo>
                      <a:pt x="99580" y="121227"/>
                    </a:moveTo>
                    <a:lnTo>
                      <a:pt x="203489" y="121227"/>
                    </a:lnTo>
                    <a:cubicBezTo>
                      <a:pt x="210416" y="121227"/>
                      <a:pt x="216477" y="127288"/>
                      <a:pt x="216477" y="134216"/>
                    </a:cubicBezTo>
                    <a:cubicBezTo>
                      <a:pt x="216477" y="141143"/>
                      <a:pt x="210416" y="147204"/>
                      <a:pt x="203489" y="147204"/>
                    </a:cubicBezTo>
                    <a:lnTo>
                      <a:pt x="99580" y="147204"/>
                    </a:lnTo>
                    <a:cubicBezTo>
                      <a:pt x="91786" y="147204"/>
                      <a:pt x="86591" y="141143"/>
                      <a:pt x="86591" y="134216"/>
                    </a:cubicBezTo>
                    <a:cubicBezTo>
                      <a:pt x="86591" y="127288"/>
                      <a:pt x="92652" y="121227"/>
                      <a:pt x="99580" y="121227"/>
                    </a:cubicBezTo>
                    <a:close/>
                    <a:moveTo>
                      <a:pt x="303068" y="26843"/>
                    </a:moveTo>
                    <a:lnTo>
                      <a:pt x="303068" y="103909"/>
                    </a:lnTo>
                    <a:lnTo>
                      <a:pt x="380134" y="103909"/>
                    </a:lnTo>
                    <a:cubicBezTo>
                      <a:pt x="374073" y="64077"/>
                      <a:pt x="342900" y="32904"/>
                      <a:pt x="303068" y="26843"/>
                    </a:cubicBezTo>
                    <a:close/>
                    <a:moveTo>
                      <a:pt x="12989" y="0"/>
                    </a:moveTo>
                    <a:lnTo>
                      <a:pt x="290080" y="0"/>
                    </a:lnTo>
                    <a:cubicBezTo>
                      <a:pt x="354157" y="0"/>
                      <a:pt x="406977" y="51955"/>
                      <a:pt x="406977" y="116898"/>
                    </a:cubicBezTo>
                    <a:lnTo>
                      <a:pt x="406977" y="497898"/>
                    </a:lnTo>
                    <a:cubicBezTo>
                      <a:pt x="406977" y="504825"/>
                      <a:pt x="400916" y="510886"/>
                      <a:pt x="393989" y="510886"/>
                    </a:cubicBezTo>
                    <a:lnTo>
                      <a:pt x="12989" y="510886"/>
                    </a:lnTo>
                    <a:cubicBezTo>
                      <a:pt x="6061" y="510886"/>
                      <a:pt x="0" y="504825"/>
                      <a:pt x="0" y="497898"/>
                    </a:cubicBezTo>
                    <a:lnTo>
                      <a:pt x="0" y="428625"/>
                    </a:lnTo>
                    <a:cubicBezTo>
                      <a:pt x="0" y="421698"/>
                      <a:pt x="6061" y="415636"/>
                      <a:pt x="12989" y="415636"/>
                    </a:cubicBezTo>
                    <a:cubicBezTo>
                      <a:pt x="19916" y="415636"/>
                      <a:pt x="25977" y="421698"/>
                      <a:pt x="25977" y="428625"/>
                    </a:cubicBezTo>
                    <a:lnTo>
                      <a:pt x="25977" y="484909"/>
                    </a:lnTo>
                    <a:lnTo>
                      <a:pt x="381000" y="484909"/>
                    </a:lnTo>
                    <a:lnTo>
                      <a:pt x="381000" y="129886"/>
                    </a:lnTo>
                    <a:lnTo>
                      <a:pt x="290080" y="129886"/>
                    </a:lnTo>
                    <a:cubicBezTo>
                      <a:pt x="283152" y="129886"/>
                      <a:pt x="277091" y="123825"/>
                      <a:pt x="277091" y="116898"/>
                    </a:cubicBezTo>
                    <a:lnTo>
                      <a:pt x="277091" y="25977"/>
                    </a:lnTo>
                    <a:lnTo>
                      <a:pt x="25977" y="25977"/>
                    </a:lnTo>
                    <a:lnTo>
                      <a:pt x="25977" y="186170"/>
                    </a:lnTo>
                    <a:cubicBezTo>
                      <a:pt x="25977" y="193098"/>
                      <a:pt x="19916" y="199159"/>
                      <a:pt x="12989" y="199159"/>
                    </a:cubicBezTo>
                    <a:cubicBezTo>
                      <a:pt x="6061" y="199159"/>
                      <a:pt x="0" y="193098"/>
                      <a:pt x="0" y="186170"/>
                    </a:cubicBezTo>
                    <a:lnTo>
                      <a:pt x="0" y="12989"/>
                    </a:lnTo>
                    <a:cubicBezTo>
                      <a:pt x="0" y="6061"/>
                      <a:pt x="6061" y="0"/>
                      <a:pt x="12989" y="0"/>
                    </a:cubicBezTo>
                    <a:close/>
                  </a:path>
                </a:pathLst>
              </a:custGeom>
              <a:solidFill>
                <a:schemeClr val="tx1"/>
              </a:solidFill>
              <a:ln w="8653" cap="flat">
                <a:noFill/>
                <a:prstDash val="solid"/>
                <a:miter/>
              </a:ln>
            </p:spPr>
            <p:txBody>
              <a:bodyPr rtlCol="0" anchor="ctr"/>
              <a:lstStyle/>
              <a:p>
                <a:endParaRPr lang="en-US" dirty="0"/>
              </a:p>
            </p:txBody>
          </p:sp>
          <p:sp>
            <p:nvSpPr>
              <p:cNvPr id="123" name="Freeform: Shape 280">
                <a:extLst>
                  <a:ext uri="{FF2B5EF4-FFF2-40B4-BE49-F238E27FC236}">
                    <a16:creationId xmlns:a16="http://schemas.microsoft.com/office/drawing/2014/main" id="{01811C8B-608D-185C-3AF6-9881C040A1DE}"/>
                  </a:ext>
                </a:extLst>
              </p:cNvPr>
              <p:cNvSpPr/>
              <p:nvPr/>
            </p:nvSpPr>
            <p:spPr>
              <a:xfrm>
                <a:off x="4758837" y="-786673"/>
                <a:ext cx="225357" cy="225136"/>
              </a:xfrm>
              <a:custGeom>
                <a:avLst/>
                <a:gdLst>
                  <a:gd name="connsiteX0" fmla="*/ 220807 w 225357"/>
                  <a:gd name="connsiteY0" fmla="*/ 220807 h 225136"/>
                  <a:gd name="connsiteX1" fmla="*/ 209550 w 225357"/>
                  <a:gd name="connsiteY1" fmla="*/ 225136 h 225136"/>
                  <a:gd name="connsiteX2" fmla="*/ 205220 w 225357"/>
                  <a:gd name="connsiteY2" fmla="*/ 224271 h 225136"/>
                  <a:gd name="connsiteX3" fmla="*/ 153266 w 225357"/>
                  <a:gd name="connsiteY3" fmla="*/ 210416 h 225136"/>
                  <a:gd name="connsiteX4" fmla="*/ 146339 w 225357"/>
                  <a:gd name="connsiteY4" fmla="*/ 206086 h 225136"/>
                  <a:gd name="connsiteX5" fmla="*/ 53686 w 225357"/>
                  <a:gd name="connsiteY5" fmla="*/ 112568 h 225136"/>
                  <a:gd name="connsiteX6" fmla="*/ 113434 w 225357"/>
                  <a:gd name="connsiteY6" fmla="*/ 52820 h 225136"/>
                  <a:gd name="connsiteX7" fmla="*/ 206952 w 225357"/>
                  <a:gd name="connsiteY7" fmla="*/ 145473 h 225136"/>
                  <a:gd name="connsiteX8" fmla="*/ 211282 w 225357"/>
                  <a:gd name="connsiteY8" fmla="*/ 152400 h 225136"/>
                  <a:gd name="connsiteX9" fmla="*/ 225136 w 225357"/>
                  <a:gd name="connsiteY9" fmla="*/ 204355 h 225136"/>
                  <a:gd name="connsiteX10" fmla="*/ 220807 w 225357"/>
                  <a:gd name="connsiteY10" fmla="*/ 220807 h 225136"/>
                  <a:gd name="connsiteX11" fmla="*/ 64077 w 225357"/>
                  <a:gd name="connsiteY11" fmla="*/ 5195 h 225136"/>
                  <a:gd name="connsiteX12" fmla="*/ 39832 w 225357"/>
                  <a:gd name="connsiteY12" fmla="*/ 5195 h 225136"/>
                  <a:gd name="connsiteX13" fmla="*/ 5196 w 225357"/>
                  <a:gd name="connsiteY13" fmla="*/ 39832 h 225136"/>
                  <a:gd name="connsiteX14" fmla="*/ 5196 w 225357"/>
                  <a:gd name="connsiteY14" fmla="*/ 64077 h 225136"/>
                  <a:gd name="connsiteX15" fmla="*/ 32039 w 225357"/>
                  <a:gd name="connsiteY15" fmla="*/ 90921 h 225136"/>
                  <a:gd name="connsiteX16" fmla="*/ 90921 w 225357"/>
                  <a:gd name="connsiteY16" fmla="*/ 32039 h 225136"/>
                  <a:gd name="connsiteX17" fmla="*/ 64077 w 225357"/>
                  <a:gd name="connsiteY17" fmla="*/ 5195 h 22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5357" h="225136">
                    <a:moveTo>
                      <a:pt x="220807" y="220807"/>
                    </a:moveTo>
                    <a:cubicBezTo>
                      <a:pt x="218209" y="223405"/>
                      <a:pt x="213879" y="225136"/>
                      <a:pt x="209550" y="225136"/>
                    </a:cubicBezTo>
                    <a:cubicBezTo>
                      <a:pt x="208684" y="225136"/>
                      <a:pt x="206952" y="225136"/>
                      <a:pt x="205220" y="224271"/>
                    </a:cubicBezTo>
                    <a:lnTo>
                      <a:pt x="153266" y="210416"/>
                    </a:lnTo>
                    <a:cubicBezTo>
                      <a:pt x="150668" y="209550"/>
                      <a:pt x="148071" y="207818"/>
                      <a:pt x="146339" y="206086"/>
                    </a:cubicBezTo>
                    <a:cubicBezTo>
                      <a:pt x="146339" y="206086"/>
                      <a:pt x="53686" y="113434"/>
                      <a:pt x="53686" y="112568"/>
                    </a:cubicBezTo>
                    <a:lnTo>
                      <a:pt x="113434" y="52820"/>
                    </a:lnTo>
                    <a:cubicBezTo>
                      <a:pt x="114300" y="52820"/>
                      <a:pt x="206952" y="145473"/>
                      <a:pt x="206952" y="145473"/>
                    </a:cubicBezTo>
                    <a:cubicBezTo>
                      <a:pt x="208684" y="147205"/>
                      <a:pt x="210416" y="149802"/>
                      <a:pt x="211282" y="152400"/>
                    </a:cubicBezTo>
                    <a:lnTo>
                      <a:pt x="225136" y="204355"/>
                    </a:lnTo>
                    <a:cubicBezTo>
                      <a:pt x="226002" y="210416"/>
                      <a:pt x="224270" y="216477"/>
                      <a:pt x="220807" y="220807"/>
                    </a:cubicBezTo>
                    <a:close/>
                    <a:moveTo>
                      <a:pt x="64077" y="5195"/>
                    </a:moveTo>
                    <a:cubicBezTo>
                      <a:pt x="57150" y="-1732"/>
                      <a:pt x="46759" y="-1732"/>
                      <a:pt x="39832" y="5195"/>
                    </a:cubicBezTo>
                    <a:lnTo>
                      <a:pt x="5196" y="39832"/>
                    </a:lnTo>
                    <a:cubicBezTo>
                      <a:pt x="-1732" y="46759"/>
                      <a:pt x="-1732" y="57150"/>
                      <a:pt x="5196" y="64077"/>
                    </a:cubicBezTo>
                    <a:lnTo>
                      <a:pt x="32039" y="90921"/>
                    </a:lnTo>
                    <a:lnTo>
                      <a:pt x="90921" y="32039"/>
                    </a:lnTo>
                    <a:lnTo>
                      <a:pt x="64077" y="5195"/>
                    </a:lnTo>
                    <a:close/>
                  </a:path>
                </a:pathLst>
              </a:custGeom>
              <a:solidFill>
                <a:srgbClr val="62D84E"/>
              </a:solidFill>
              <a:ln w="8653" cap="flat">
                <a:noFill/>
                <a:prstDash val="solid"/>
                <a:miter/>
              </a:ln>
            </p:spPr>
            <p:txBody>
              <a:bodyPr rtlCol="0" anchor="ctr"/>
              <a:lstStyle/>
              <a:p>
                <a:endParaRPr lang="en-US" dirty="0"/>
              </a:p>
            </p:txBody>
          </p:sp>
        </p:grpSp>
      </p:grpSp>
      <p:grpSp>
        <p:nvGrpSpPr>
          <p:cNvPr id="124" name="Group 123">
            <a:extLst>
              <a:ext uri="{FF2B5EF4-FFF2-40B4-BE49-F238E27FC236}">
                <a16:creationId xmlns:a16="http://schemas.microsoft.com/office/drawing/2014/main" id="{EF1A1219-C12E-3A45-E00B-8533F87EA68D}"/>
              </a:ext>
            </a:extLst>
          </p:cNvPr>
          <p:cNvGrpSpPr>
            <a:grpSpLocks noChangeAspect="1"/>
          </p:cNvGrpSpPr>
          <p:nvPr/>
        </p:nvGrpSpPr>
        <p:grpSpPr>
          <a:xfrm>
            <a:off x="7760793" y="1689248"/>
            <a:ext cx="546267" cy="441614"/>
            <a:chOff x="-89186" y="-706626"/>
            <a:chExt cx="546267" cy="441614"/>
          </a:xfrm>
        </p:grpSpPr>
        <p:sp>
          <p:nvSpPr>
            <p:cNvPr id="125" name="Freeform: Shape 282">
              <a:extLst>
                <a:ext uri="{FF2B5EF4-FFF2-40B4-BE49-F238E27FC236}">
                  <a16:creationId xmlns:a16="http://schemas.microsoft.com/office/drawing/2014/main" id="{F0D568FB-DB1D-D52E-1C67-3A9DA15848A1}"/>
                </a:ext>
              </a:extLst>
            </p:cNvPr>
            <p:cNvSpPr/>
            <p:nvPr/>
          </p:nvSpPr>
          <p:spPr>
            <a:xfrm>
              <a:off x="-89186" y="-706626"/>
              <a:ext cx="546267" cy="441614"/>
            </a:xfrm>
            <a:custGeom>
              <a:avLst/>
              <a:gdLst>
                <a:gd name="connsiteX0" fmla="*/ 236665 w 546267"/>
                <a:gd name="connsiteY0" fmla="*/ 355023 h 441614"/>
                <a:gd name="connsiteX1" fmla="*/ 310267 w 546267"/>
                <a:gd name="connsiteY1" fmla="*/ 355023 h 441614"/>
                <a:gd name="connsiteX2" fmla="*/ 324988 w 546267"/>
                <a:gd name="connsiteY2" fmla="*/ 362816 h 441614"/>
                <a:gd name="connsiteX3" fmla="*/ 330183 w 546267"/>
                <a:gd name="connsiteY3" fmla="*/ 374073 h 441614"/>
                <a:gd name="connsiteX4" fmla="*/ 315463 w 546267"/>
                <a:gd name="connsiteY4" fmla="*/ 389659 h 441614"/>
                <a:gd name="connsiteX5" fmla="*/ 231470 w 546267"/>
                <a:gd name="connsiteY5" fmla="*/ 389659 h 441614"/>
                <a:gd name="connsiteX6" fmla="*/ 216749 w 546267"/>
                <a:gd name="connsiteY6" fmla="*/ 374073 h 441614"/>
                <a:gd name="connsiteX7" fmla="*/ 221945 w 546267"/>
                <a:gd name="connsiteY7" fmla="*/ 362816 h 441614"/>
                <a:gd name="connsiteX8" fmla="*/ 236665 w 546267"/>
                <a:gd name="connsiteY8" fmla="*/ 355023 h 441614"/>
                <a:gd name="connsiteX9" fmla="*/ 88594 w 546267"/>
                <a:gd name="connsiteY9" fmla="*/ 320386 h 441614"/>
                <a:gd name="connsiteX10" fmla="*/ 28847 w 546267"/>
                <a:gd name="connsiteY10" fmla="*/ 395721 h 441614"/>
                <a:gd name="connsiteX11" fmla="*/ 33176 w 546267"/>
                <a:gd name="connsiteY11" fmla="*/ 403514 h 441614"/>
                <a:gd name="connsiteX12" fmla="*/ 52226 w 546267"/>
                <a:gd name="connsiteY12" fmla="*/ 415636 h 441614"/>
                <a:gd name="connsiteX13" fmla="*/ 494706 w 546267"/>
                <a:gd name="connsiteY13" fmla="*/ 415636 h 441614"/>
                <a:gd name="connsiteX14" fmla="*/ 513756 w 546267"/>
                <a:gd name="connsiteY14" fmla="*/ 403514 h 441614"/>
                <a:gd name="connsiteX15" fmla="*/ 517219 w 546267"/>
                <a:gd name="connsiteY15" fmla="*/ 395721 h 441614"/>
                <a:gd name="connsiteX16" fmla="*/ 457472 w 546267"/>
                <a:gd name="connsiteY16" fmla="*/ 320386 h 441614"/>
                <a:gd name="connsiteX17" fmla="*/ 117169 w 546267"/>
                <a:gd name="connsiteY17" fmla="*/ 25977 h 441614"/>
                <a:gd name="connsiteX18" fmla="*/ 95522 w 546267"/>
                <a:gd name="connsiteY18" fmla="*/ 47625 h 441614"/>
                <a:gd name="connsiteX19" fmla="*/ 95522 w 546267"/>
                <a:gd name="connsiteY19" fmla="*/ 294409 h 441614"/>
                <a:gd name="connsiteX20" fmla="*/ 450544 w 546267"/>
                <a:gd name="connsiteY20" fmla="*/ 294409 h 441614"/>
                <a:gd name="connsiteX21" fmla="*/ 450544 w 546267"/>
                <a:gd name="connsiteY21" fmla="*/ 47625 h 441614"/>
                <a:gd name="connsiteX22" fmla="*/ 428897 w 546267"/>
                <a:gd name="connsiteY22" fmla="*/ 25977 h 441614"/>
                <a:gd name="connsiteX23" fmla="*/ 117169 w 546267"/>
                <a:gd name="connsiteY23" fmla="*/ 0 h 441614"/>
                <a:gd name="connsiteX24" fmla="*/ 428897 w 546267"/>
                <a:gd name="connsiteY24" fmla="*/ 0 h 441614"/>
                <a:gd name="connsiteX25" fmla="*/ 476522 w 546267"/>
                <a:gd name="connsiteY25" fmla="*/ 47625 h 441614"/>
                <a:gd name="connsiteX26" fmla="*/ 476522 w 546267"/>
                <a:gd name="connsiteY26" fmla="*/ 303068 h 441614"/>
                <a:gd name="connsiteX27" fmla="*/ 543197 w 546267"/>
                <a:gd name="connsiteY27" fmla="*/ 386195 h 441614"/>
                <a:gd name="connsiteX28" fmla="*/ 544063 w 546267"/>
                <a:gd name="connsiteY28" fmla="*/ 400050 h 441614"/>
                <a:gd name="connsiteX29" fmla="*/ 536269 w 546267"/>
                <a:gd name="connsiteY29" fmla="*/ 415636 h 441614"/>
                <a:gd name="connsiteX30" fmla="*/ 493840 w 546267"/>
                <a:gd name="connsiteY30" fmla="*/ 441614 h 441614"/>
                <a:gd name="connsiteX31" fmla="*/ 51360 w 546267"/>
                <a:gd name="connsiteY31" fmla="*/ 441614 h 441614"/>
                <a:gd name="connsiteX32" fmla="*/ 8931 w 546267"/>
                <a:gd name="connsiteY32" fmla="*/ 415636 h 441614"/>
                <a:gd name="connsiteX33" fmla="*/ 1138 w 546267"/>
                <a:gd name="connsiteY33" fmla="*/ 400050 h 441614"/>
                <a:gd name="connsiteX34" fmla="*/ 2869 w 546267"/>
                <a:gd name="connsiteY34" fmla="*/ 386195 h 441614"/>
                <a:gd name="connsiteX35" fmla="*/ 69544 w 546267"/>
                <a:gd name="connsiteY35" fmla="*/ 303068 h 441614"/>
                <a:gd name="connsiteX36" fmla="*/ 69544 w 546267"/>
                <a:gd name="connsiteY36" fmla="*/ 47625 h 441614"/>
                <a:gd name="connsiteX37" fmla="*/ 117169 w 546267"/>
                <a:gd name="connsiteY37" fmla="*/ 0 h 441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46267" h="441614">
                  <a:moveTo>
                    <a:pt x="236665" y="355023"/>
                  </a:moveTo>
                  <a:lnTo>
                    <a:pt x="310267" y="355023"/>
                  </a:lnTo>
                  <a:cubicBezTo>
                    <a:pt x="317195" y="355023"/>
                    <a:pt x="323256" y="358487"/>
                    <a:pt x="324988" y="362816"/>
                  </a:cubicBezTo>
                  <a:lnTo>
                    <a:pt x="330183" y="374073"/>
                  </a:lnTo>
                  <a:cubicBezTo>
                    <a:pt x="333647" y="381866"/>
                    <a:pt x="325854" y="389659"/>
                    <a:pt x="315463" y="389659"/>
                  </a:cubicBezTo>
                  <a:lnTo>
                    <a:pt x="231470" y="389659"/>
                  </a:lnTo>
                  <a:cubicBezTo>
                    <a:pt x="221079" y="389659"/>
                    <a:pt x="213285" y="381866"/>
                    <a:pt x="216749" y="374073"/>
                  </a:cubicBezTo>
                  <a:lnTo>
                    <a:pt x="221945" y="362816"/>
                  </a:lnTo>
                  <a:cubicBezTo>
                    <a:pt x="224542" y="358487"/>
                    <a:pt x="229738" y="355023"/>
                    <a:pt x="236665" y="355023"/>
                  </a:cubicBezTo>
                  <a:close/>
                  <a:moveTo>
                    <a:pt x="88594" y="320386"/>
                  </a:moveTo>
                  <a:lnTo>
                    <a:pt x="28847" y="395721"/>
                  </a:lnTo>
                  <a:lnTo>
                    <a:pt x="33176" y="403514"/>
                  </a:lnTo>
                  <a:cubicBezTo>
                    <a:pt x="36640" y="411307"/>
                    <a:pt x="43567" y="415636"/>
                    <a:pt x="52226" y="415636"/>
                  </a:cubicBezTo>
                  <a:lnTo>
                    <a:pt x="494706" y="415636"/>
                  </a:lnTo>
                  <a:cubicBezTo>
                    <a:pt x="502499" y="415636"/>
                    <a:pt x="510292" y="411307"/>
                    <a:pt x="513756" y="403514"/>
                  </a:cubicBezTo>
                  <a:lnTo>
                    <a:pt x="517219" y="395721"/>
                  </a:lnTo>
                  <a:lnTo>
                    <a:pt x="457472" y="320386"/>
                  </a:lnTo>
                  <a:close/>
                  <a:moveTo>
                    <a:pt x="117169" y="25977"/>
                  </a:moveTo>
                  <a:cubicBezTo>
                    <a:pt x="105913" y="25977"/>
                    <a:pt x="95522" y="36368"/>
                    <a:pt x="95522" y="47625"/>
                  </a:cubicBezTo>
                  <a:lnTo>
                    <a:pt x="95522" y="294409"/>
                  </a:lnTo>
                  <a:lnTo>
                    <a:pt x="450544" y="294409"/>
                  </a:lnTo>
                  <a:lnTo>
                    <a:pt x="450544" y="47625"/>
                  </a:lnTo>
                  <a:cubicBezTo>
                    <a:pt x="450544" y="35502"/>
                    <a:pt x="441019" y="25977"/>
                    <a:pt x="428897" y="25977"/>
                  </a:cubicBezTo>
                  <a:close/>
                  <a:moveTo>
                    <a:pt x="117169" y="0"/>
                  </a:moveTo>
                  <a:lnTo>
                    <a:pt x="428897" y="0"/>
                  </a:lnTo>
                  <a:cubicBezTo>
                    <a:pt x="454874" y="0"/>
                    <a:pt x="476522" y="21648"/>
                    <a:pt x="476522" y="47625"/>
                  </a:cubicBezTo>
                  <a:lnTo>
                    <a:pt x="476522" y="303068"/>
                  </a:lnTo>
                  <a:lnTo>
                    <a:pt x="543197" y="386195"/>
                  </a:lnTo>
                  <a:cubicBezTo>
                    <a:pt x="546660" y="390525"/>
                    <a:pt x="547526" y="395721"/>
                    <a:pt x="544063" y="400050"/>
                  </a:cubicBezTo>
                  <a:lnTo>
                    <a:pt x="536269" y="415636"/>
                  </a:lnTo>
                  <a:cubicBezTo>
                    <a:pt x="528476" y="431223"/>
                    <a:pt x="512024" y="441614"/>
                    <a:pt x="493840" y="441614"/>
                  </a:cubicBezTo>
                  <a:lnTo>
                    <a:pt x="51360" y="441614"/>
                  </a:lnTo>
                  <a:cubicBezTo>
                    <a:pt x="33176" y="441614"/>
                    <a:pt x="16724" y="432089"/>
                    <a:pt x="8931" y="415636"/>
                  </a:cubicBezTo>
                  <a:lnTo>
                    <a:pt x="1138" y="400050"/>
                  </a:lnTo>
                  <a:cubicBezTo>
                    <a:pt x="-594" y="395721"/>
                    <a:pt x="-594" y="390525"/>
                    <a:pt x="2869" y="386195"/>
                  </a:cubicBezTo>
                  <a:lnTo>
                    <a:pt x="69544" y="303068"/>
                  </a:lnTo>
                  <a:lnTo>
                    <a:pt x="69544" y="47625"/>
                  </a:lnTo>
                  <a:cubicBezTo>
                    <a:pt x="69544" y="21648"/>
                    <a:pt x="91192" y="0"/>
                    <a:pt x="117169" y="0"/>
                  </a:cubicBezTo>
                  <a:close/>
                </a:path>
              </a:pathLst>
            </a:custGeom>
            <a:solidFill>
              <a:schemeClr val="tx1"/>
            </a:solidFill>
            <a:ln w="8653" cap="flat">
              <a:noFill/>
              <a:prstDash val="solid"/>
              <a:miter/>
            </a:ln>
          </p:spPr>
          <p:txBody>
            <a:bodyPr rtlCol="0" anchor="ctr"/>
            <a:lstStyle/>
            <a:p>
              <a:endParaRPr lang="en-US" dirty="0"/>
            </a:p>
          </p:txBody>
        </p:sp>
        <p:sp>
          <p:nvSpPr>
            <p:cNvPr id="126" name="Freeform: Shape 310">
              <a:extLst>
                <a:ext uri="{FF2B5EF4-FFF2-40B4-BE49-F238E27FC236}">
                  <a16:creationId xmlns:a16="http://schemas.microsoft.com/office/drawing/2014/main" id="{5A72EF7E-E541-AA58-3121-14F37376809A}"/>
                </a:ext>
              </a:extLst>
            </p:cNvPr>
            <p:cNvSpPr/>
            <p:nvPr/>
          </p:nvSpPr>
          <p:spPr>
            <a:xfrm>
              <a:off x="41838" y="-646011"/>
              <a:ext cx="285750" cy="199159"/>
            </a:xfrm>
            <a:custGeom>
              <a:avLst/>
              <a:gdLst>
                <a:gd name="connsiteX0" fmla="*/ 267566 w 285750"/>
                <a:gd name="connsiteY0" fmla="*/ 199159 h 199159"/>
                <a:gd name="connsiteX1" fmla="*/ 18184 w 285750"/>
                <a:gd name="connsiteY1" fmla="*/ 199159 h 199159"/>
                <a:gd name="connsiteX2" fmla="*/ 0 w 285750"/>
                <a:gd name="connsiteY2" fmla="*/ 180975 h 199159"/>
                <a:gd name="connsiteX3" fmla="*/ 0 w 285750"/>
                <a:gd name="connsiteY3" fmla="*/ 18184 h 199159"/>
                <a:gd name="connsiteX4" fmla="*/ 18184 w 285750"/>
                <a:gd name="connsiteY4" fmla="*/ 0 h 199159"/>
                <a:gd name="connsiteX5" fmla="*/ 267566 w 285750"/>
                <a:gd name="connsiteY5" fmla="*/ 0 h 199159"/>
                <a:gd name="connsiteX6" fmla="*/ 285750 w 285750"/>
                <a:gd name="connsiteY6" fmla="*/ 18184 h 199159"/>
                <a:gd name="connsiteX7" fmla="*/ 285750 w 285750"/>
                <a:gd name="connsiteY7" fmla="*/ 180975 h 199159"/>
                <a:gd name="connsiteX8" fmla="*/ 267566 w 285750"/>
                <a:gd name="connsiteY8" fmla="*/ 199159 h 199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750" h="199159">
                  <a:moveTo>
                    <a:pt x="267566" y="199159"/>
                  </a:moveTo>
                  <a:lnTo>
                    <a:pt x="18184" y="199159"/>
                  </a:lnTo>
                  <a:cubicBezTo>
                    <a:pt x="8659" y="199159"/>
                    <a:pt x="0" y="191366"/>
                    <a:pt x="0" y="180975"/>
                  </a:cubicBezTo>
                  <a:lnTo>
                    <a:pt x="0" y="18184"/>
                  </a:lnTo>
                  <a:cubicBezTo>
                    <a:pt x="0" y="8659"/>
                    <a:pt x="7793" y="0"/>
                    <a:pt x="18184" y="0"/>
                  </a:cubicBezTo>
                  <a:lnTo>
                    <a:pt x="267566" y="0"/>
                  </a:lnTo>
                  <a:cubicBezTo>
                    <a:pt x="277091" y="0"/>
                    <a:pt x="285750" y="7793"/>
                    <a:pt x="285750" y="18184"/>
                  </a:cubicBezTo>
                  <a:lnTo>
                    <a:pt x="285750" y="180975"/>
                  </a:lnTo>
                  <a:cubicBezTo>
                    <a:pt x="284884" y="191366"/>
                    <a:pt x="277091" y="199159"/>
                    <a:pt x="267566" y="199159"/>
                  </a:cubicBezTo>
                  <a:close/>
                </a:path>
              </a:pathLst>
            </a:custGeom>
            <a:solidFill>
              <a:srgbClr val="62D84E"/>
            </a:solidFill>
            <a:ln w="8653" cap="flat">
              <a:noFill/>
              <a:prstDash val="solid"/>
              <a:miter/>
            </a:ln>
          </p:spPr>
          <p:txBody>
            <a:bodyPr rtlCol="0" anchor="ctr"/>
            <a:lstStyle/>
            <a:p>
              <a:endParaRPr lang="en-US" dirty="0"/>
            </a:p>
          </p:txBody>
        </p:sp>
      </p:grpSp>
      <p:grpSp>
        <p:nvGrpSpPr>
          <p:cNvPr id="127" name="Group 126">
            <a:extLst>
              <a:ext uri="{FF2B5EF4-FFF2-40B4-BE49-F238E27FC236}">
                <a16:creationId xmlns:a16="http://schemas.microsoft.com/office/drawing/2014/main" id="{2C609D60-B626-6EB3-BAB0-49269C9AAD06}"/>
              </a:ext>
            </a:extLst>
          </p:cNvPr>
          <p:cNvGrpSpPr>
            <a:grpSpLocks noChangeAspect="1"/>
          </p:cNvGrpSpPr>
          <p:nvPr/>
        </p:nvGrpSpPr>
        <p:grpSpPr>
          <a:xfrm>
            <a:off x="9216093" y="4207355"/>
            <a:ext cx="528204" cy="545524"/>
            <a:chOff x="9625327" y="-1006949"/>
            <a:chExt cx="528204" cy="545524"/>
          </a:xfrm>
        </p:grpSpPr>
        <p:sp>
          <p:nvSpPr>
            <p:cNvPr id="128" name="Freeform: Shape 393">
              <a:extLst>
                <a:ext uri="{FF2B5EF4-FFF2-40B4-BE49-F238E27FC236}">
                  <a16:creationId xmlns:a16="http://schemas.microsoft.com/office/drawing/2014/main" id="{B19EAB53-0831-C263-485B-56137A03AF88}"/>
                </a:ext>
              </a:extLst>
            </p:cNvPr>
            <p:cNvSpPr/>
            <p:nvPr/>
          </p:nvSpPr>
          <p:spPr>
            <a:xfrm>
              <a:off x="9625327" y="-1006949"/>
              <a:ext cx="406977" cy="510886"/>
            </a:xfrm>
            <a:custGeom>
              <a:avLst/>
              <a:gdLst>
                <a:gd name="connsiteX0" fmla="*/ 168853 w 406977"/>
                <a:gd name="connsiteY0" fmla="*/ 381000 h 510886"/>
                <a:gd name="connsiteX1" fmla="*/ 220807 w 406977"/>
                <a:gd name="connsiteY1" fmla="*/ 381000 h 510886"/>
                <a:gd name="connsiteX2" fmla="*/ 233796 w 406977"/>
                <a:gd name="connsiteY2" fmla="*/ 393989 h 510886"/>
                <a:gd name="connsiteX3" fmla="*/ 220807 w 406977"/>
                <a:gd name="connsiteY3" fmla="*/ 406977 h 510886"/>
                <a:gd name="connsiteX4" fmla="*/ 168853 w 406977"/>
                <a:gd name="connsiteY4" fmla="*/ 406977 h 510886"/>
                <a:gd name="connsiteX5" fmla="*/ 155864 w 406977"/>
                <a:gd name="connsiteY5" fmla="*/ 393989 h 510886"/>
                <a:gd name="connsiteX6" fmla="*/ 168853 w 406977"/>
                <a:gd name="connsiteY6" fmla="*/ 381000 h 510886"/>
                <a:gd name="connsiteX7" fmla="*/ 108239 w 406977"/>
                <a:gd name="connsiteY7" fmla="*/ 372341 h 510886"/>
                <a:gd name="connsiteX8" fmla="*/ 129886 w 406977"/>
                <a:gd name="connsiteY8" fmla="*/ 393989 h 510886"/>
                <a:gd name="connsiteX9" fmla="*/ 108239 w 406977"/>
                <a:gd name="connsiteY9" fmla="*/ 415637 h 510886"/>
                <a:gd name="connsiteX10" fmla="*/ 86591 w 406977"/>
                <a:gd name="connsiteY10" fmla="*/ 393989 h 510886"/>
                <a:gd name="connsiteX11" fmla="*/ 108239 w 406977"/>
                <a:gd name="connsiteY11" fmla="*/ 372341 h 510886"/>
                <a:gd name="connsiteX12" fmla="*/ 168853 w 406977"/>
                <a:gd name="connsiteY12" fmla="*/ 294409 h 510886"/>
                <a:gd name="connsiteX13" fmla="*/ 255444 w 406977"/>
                <a:gd name="connsiteY13" fmla="*/ 294409 h 510886"/>
                <a:gd name="connsiteX14" fmla="*/ 268432 w 406977"/>
                <a:gd name="connsiteY14" fmla="*/ 307398 h 510886"/>
                <a:gd name="connsiteX15" fmla="*/ 255444 w 406977"/>
                <a:gd name="connsiteY15" fmla="*/ 320386 h 510886"/>
                <a:gd name="connsiteX16" fmla="*/ 168853 w 406977"/>
                <a:gd name="connsiteY16" fmla="*/ 320386 h 510886"/>
                <a:gd name="connsiteX17" fmla="*/ 155864 w 406977"/>
                <a:gd name="connsiteY17" fmla="*/ 307398 h 510886"/>
                <a:gd name="connsiteX18" fmla="*/ 168853 w 406977"/>
                <a:gd name="connsiteY18" fmla="*/ 294409 h 510886"/>
                <a:gd name="connsiteX19" fmla="*/ 108239 w 406977"/>
                <a:gd name="connsiteY19" fmla="*/ 285750 h 510886"/>
                <a:gd name="connsiteX20" fmla="*/ 129886 w 406977"/>
                <a:gd name="connsiteY20" fmla="*/ 307398 h 510886"/>
                <a:gd name="connsiteX21" fmla="*/ 108239 w 406977"/>
                <a:gd name="connsiteY21" fmla="*/ 329046 h 510886"/>
                <a:gd name="connsiteX22" fmla="*/ 86591 w 406977"/>
                <a:gd name="connsiteY22" fmla="*/ 307398 h 510886"/>
                <a:gd name="connsiteX23" fmla="*/ 108239 w 406977"/>
                <a:gd name="connsiteY23" fmla="*/ 285750 h 510886"/>
                <a:gd name="connsiteX24" fmla="*/ 168853 w 406977"/>
                <a:gd name="connsiteY24" fmla="*/ 207819 h 510886"/>
                <a:gd name="connsiteX25" fmla="*/ 307398 w 406977"/>
                <a:gd name="connsiteY25" fmla="*/ 207819 h 510886"/>
                <a:gd name="connsiteX26" fmla="*/ 320387 w 406977"/>
                <a:gd name="connsiteY26" fmla="*/ 220808 h 510886"/>
                <a:gd name="connsiteX27" fmla="*/ 307398 w 406977"/>
                <a:gd name="connsiteY27" fmla="*/ 233796 h 510886"/>
                <a:gd name="connsiteX28" fmla="*/ 168853 w 406977"/>
                <a:gd name="connsiteY28" fmla="*/ 233796 h 510886"/>
                <a:gd name="connsiteX29" fmla="*/ 155864 w 406977"/>
                <a:gd name="connsiteY29" fmla="*/ 220808 h 510886"/>
                <a:gd name="connsiteX30" fmla="*/ 168853 w 406977"/>
                <a:gd name="connsiteY30" fmla="*/ 207819 h 510886"/>
                <a:gd name="connsiteX31" fmla="*/ 108239 w 406977"/>
                <a:gd name="connsiteY31" fmla="*/ 199159 h 510886"/>
                <a:gd name="connsiteX32" fmla="*/ 129886 w 406977"/>
                <a:gd name="connsiteY32" fmla="*/ 220807 h 510886"/>
                <a:gd name="connsiteX33" fmla="*/ 108239 w 406977"/>
                <a:gd name="connsiteY33" fmla="*/ 242455 h 510886"/>
                <a:gd name="connsiteX34" fmla="*/ 86591 w 406977"/>
                <a:gd name="connsiteY34" fmla="*/ 220807 h 510886"/>
                <a:gd name="connsiteX35" fmla="*/ 108239 w 406977"/>
                <a:gd name="connsiteY35" fmla="*/ 199159 h 510886"/>
                <a:gd name="connsiteX36" fmla="*/ 203489 w 406977"/>
                <a:gd name="connsiteY36" fmla="*/ 25977 h 510886"/>
                <a:gd name="connsiteX37" fmla="*/ 164523 w 406977"/>
                <a:gd name="connsiteY37" fmla="*/ 64943 h 510886"/>
                <a:gd name="connsiteX38" fmla="*/ 151534 w 406977"/>
                <a:gd name="connsiteY38" fmla="*/ 77932 h 510886"/>
                <a:gd name="connsiteX39" fmla="*/ 112568 w 406977"/>
                <a:gd name="connsiteY39" fmla="*/ 77932 h 510886"/>
                <a:gd name="connsiteX40" fmla="*/ 112568 w 406977"/>
                <a:gd name="connsiteY40" fmla="*/ 121227 h 510886"/>
                <a:gd name="connsiteX41" fmla="*/ 294409 w 406977"/>
                <a:gd name="connsiteY41" fmla="*/ 121227 h 510886"/>
                <a:gd name="connsiteX42" fmla="*/ 294409 w 406977"/>
                <a:gd name="connsiteY42" fmla="*/ 77932 h 510886"/>
                <a:gd name="connsiteX43" fmla="*/ 255443 w 406977"/>
                <a:gd name="connsiteY43" fmla="*/ 77932 h 510886"/>
                <a:gd name="connsiteX44" fmla="*/ 242455 w 406977"/>
                <a:gd name="connsiteY44" fmla="*/ 64943 h 510886"/>
                <a:gd name="connsiteX45" fmla="*/ 203489 w 406977"/>
                <a:gd name="connsiteY45" fmla="*/ 25977 h 510886"/>
                <a:gd name="connsiteX46" fmla="*/ 203489 w 406977"/>
                <a:gd name="connsiteY46" fmla="*/ 0 h 510886"/>
                <a:gd name="connsiteX47" fmla="*/ 266700 w 406977"/>
                <a:gd name="connsiteY47" fmla="*/ 51955 h 510886"/>
                <a:gd name="connsiteX48" fmla="*/ 307398 w 406977"/>
                <a:gd name="connsiteY48" fmla="*/ 51955 h 510886"/>
                <a:gd name="connsiteX49" fmla="*/ 320386 w 406977"/>
                <a:gd name="connsiteY49" fmla="*/ 64943 h 510886"/>
                <a:gd name="connsiteX50" fmla="*/ 320386 w 406977"/>
                <a:gd name="connsiteY50" fmla="*/ 69273 h 510886"/>
                <a:gd name="connsiteX51" fmla="*/ 393989 w 406977"/>
                <a:gd name="connsiteY51" fmla="*/ 69273 h 510886"/>
                <a:gd name="connsiteX52" fmla="*/ 406977 w 406977"/>
                <a:gd name="connsiteY52" fmla="*/ 82261 h 510886"/>
                <a:gd name="connsiteX53" fmla="*/ 406977 w 406977"/>
                <a:gd name="connsiteY53" fmla="*/ 342034 h 510886"/>
                <a:gd name="connsiteX54" fmla="*/ 393989 w 406977"/>
                <a:gd name="connsiteY54" fmla="*/ 355023 h 510886"/>
                <a:gd name="connsiteX55" fmla="*/ 381000 w 406977"/>
                <a:gd name="connsiteY55" fmla="*/ 342034 h 510886"/>
                <a:gd name="connsiteX56" fmla="*/ 381000 w 406977"/>
                <a:gd name="connsiteY56" fmla="*/ 95250 h 510886"/>
                <a:gd name="connsiteX57" fmla="*/ 320386 w 406977"/>
                <a:gd name="connsiteY57" fmla="*/ 95250 h 510886"/>
                <a:gd name="connsiteX58" fmla="*/ 320386 w 406977"/>
                <a:gd name="connsiteY58" fmla="*/ 134216 h 510886"/>
                <a:gd name="connsiteX59" fmla="*/ 307398 w 406977"/>
                <a:gd name="connsiteY59" fmla="*/ 147205 h 510886"/>
                <a:gd name="connsiteX60" fmla="*/ 99580 w 406977"/>
                <a:gd name="connsiteY60" fmla="*/ 147205 h 510886"/>
                <a:gd name="connsiteX61" fmla="*/ 86591 w 406977"/>
                <a:gd name="connsiteY61" fmla="*/ 134216 h 510886"/>
                <a:gd name="connsiteX62" fmla="*/ 86591 w 406977"/>
                <a:gd name="connsiteY62" fmla="*/ 95250 h 510886"/>
                <a:gd name="connsiteX63" fmla="*/ 25977 w 406977"/>
                <a:gd name="connsiteY63" fmla="*/ 95250 h 510886"/>
                <a:gd name="connsiteX64" fmla="*/ 25977 w 406977"/>
                <a:gd name="connsiteY64" fmla="*/ 484909 h 510886"/>
                <a:gd name="connsiteX65" fmla="*/ 335973 w 406977"/>
                <a:gd name="connsiteY65" fmla="*/ 484909 h 510886"/>
                <a:gd name="connsiteX66" fmla="*/ 348962 w 406977"/>
                <a:gd name="connsiteY66" fmla="*/ 497898 h 510886"/>
                <a:gd name="connsiteX67" fmla="*/ 335973 w 406977"/>
                <a:gd name="connsiteY67" fmla="*/ 510886 h 510886"/>
                <a:gd name="connsiteX68" fmla="*/ 12989 w 406977"/>
                <a:gd name="connsiteY68" fmla="*/ 510886 h 510886"/>
                <a:gd name="connsiteX69" fmla="*/ 0 w 406977"/>
                <a:gd name="connsiteY69" fmla="*/ 497898 h 510886"/>
                <a:gd name="connsiteX70" fmla="*/ 0 w 406977"/>
                <a:gd name="connsiteY70" fmla="*/ 82261 h 510886"/>
                <a:gd name="connsiteX71" fmla="*/ 12989 w 406977"/>
                <a:gd name="connsiteY71" fmla="*/ 69273 h 510886"/>
                <a:gd name="connsiteX72" fmla="*/ 86591 w 406977"/>
                <a:gd name="connsiteY72" fmla="*/ 69273 h 510886"/>
                <a:gd name="connsiteX73" fmla="*/ 86591 w 406977"/>
                <a:gd name="connsiteY73" fmla="*/ 64943 h 510886"/>
                <a:gd name="connsiteX74" fmla="*/ 99580 w 406977"/>
                <a:gd name="connsiteY74" fmla="*/ 51955 h 510886"/>
                <a:gd name="connsiteX75" fmla="*/ 140277 w 406977"/>
                <a:gd name="connsiteY75" fmla="*/ 51955 h 510886"/>
                <a:gd name="connsiteX76" fmla="*/ 203489 w 406977"/>
                <a:gd name="connsiteY76" fmla="*/ 0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06977" h="510886">
                  <a:moveTo>
                    <a:pt x="168853" y="381000"/>
                  </a:moveTo>
                  <a:lnTo>
                    <a:pt x="220807" y="381000"/>
                  </a:lnTo>
                  <a:cubicBezTo>
                    <a:pt x="227735" y="381000"/>
                    <a:pt x="233796" y="387061"/>
                    <a:pt x="233796" y="393989"/>
                  </a:cubicBezTo>
                  <a:cubicBezTo>
                    <a:pt x="233796" y="400916"/>
                    <a:pt x="227735" y="406977"/>
                    <a:pt x="220807" y="406977"/>
                  </a:cubicBezTo>
                  <a:lnTo>
                    <a:pt x="168853" y="406977"/>
                  </a:lnTo>
                  <a:cubicBezTo>
                    <a:pt x="161925" y="406977"/>
                    <a:pt x="155864" y="400916"/>
                    <a:pt x="155864" y="393989"/>
                  </a:cubicBezTo>
                  <a:cubicBezTo>
                    <a:pt x="155864" y="387061"/>
                    <a:pt x="161925" y="381000"/>
                    <a:pt x="168853" y="381000"/>
                  </a:cubicBezTo>
                  <a:close/>
                  <a:moveTo>
                    <a:pt x="108239" y="372341"/>
                  </a:moveTo>
                  <a:cubicBezTo>
                    <a:pt x="120194" y="372341"/>
                    <a:pt x="129886" y="382033"/>
                    <a:pt x="129886" y="393989"/>
                  </a:cubicBezTo>
                  <a:cubicBezTo>
                    <a:pt x="129886" y="405945"/>
                    <a:pt x="120194" y="415637"/>
                    <a:pt x="108239" y="415637"/>
                  </a:cubicBezTo>
                  <a:cubicBezTo>
                    <a:pt x="96283" y="415637"/>
                    <a:pt x="86591" y="405945"/>
                    <a:pt x="86591" y="393989"/>
                  </a:cubicBezTo>
                  <a:cubicBezTo>
                    <a:pt x="86591" y="382033"/>
                    <a:pt x="96283" y="372341"/>
                    <a:pt x="108239" y="372341"/>
                  </a:cubicBezTo>
                  <a:close/>
                  <a:moveTo>
                    <a:pt x="168853" y="294409"/>
                  </a:moveTo>
                  <a:lnTo>
                    <a:pt x="255444" y="294409"/>
                  </a:lnTo>
                  <a:cubicBezTo>
                    <a:pt x="262371" y="294409"/>
                    <a:pt x="268432" y="300470"/>
                    <a:pt x="268432" y="307398"/>
                  </a:cubicBezTo>
                  <a:cubicBezTo>
                    <a:pt x="268432" y="315191"/>
                    <a:pt x="262371" y="320386"/>
                    <a:pt x="255444" y="320386"/>
                  </a:cubicBezTo>
                  <a:lnTo>
                    <a:pt x="168853" y="320386"/>
                  </a:lnTo>
                  <a:cubicBezTo>
                    <a:pt x="161925" y="320386"/>
                    <a:pt x="155864" y="314325"/>
                    <a:pt x="155864" y="307398"/>
                  </a:cubicBezTo>
                  <a:cubicBezTo>
                    <a:pt x="155864" y="300470"/>
                    <a:pt x="161925" y="294409"/>
                    <a:pt x="168853" y="294409"/>
                  </a:cubicBezTo>
                  <a:close/>
                  <a:moveTo>
                    <a:pt x="108239" y="285750"/>
                  </a:moveTo>
                  <a:cubicBezTo>
                    <a:pt x="120194" y="285750"/>
                    <a:pt x="129886" y="295442"/>
                    <a:pt x="129886" y="307398"/>
                  </a:cubicBezTo>
                  <a:cubicBezTo>
                    <a:pt x="129886" y="319354"/>
                    <a:pt x="120194" y="329046"/>
                    <a:pt x="108239" y="329046"/>
                  </a:cubicBezTo>
                  <a:cubicBezTo>
                    <a:pt x="96283" y="329046"/>
                    <a:pt x="86591" y="319354"/>
                    <a:pt x="86591" y="307398"/>
                  </a:cubicBezTo>
                  <a:cubicBezTo>
                    <a:pt x="86591" y="295442"/>
                    <a:pt x="96283" y="285750"/>
                    <a:pt x="108239" y="285750"/>
                  </a:cubicBezTo>
                  <a:close/>
                  <a:moveTo>
                    <a:pt x="168853" y="207819"/>
                  </a:moveTo>
                  <a:lnTo>
                    <a:pt x="307398" y="207819"/>
                  </a:lnTo>
                  <a:cubicBezTo>
                    <a:pt x="314326" y="207819"/>
                    <a:pt x="320387" y="213880"/>
                    <a:pt x="320387" y="220808"/>
                  </a:cubicBezTo>
                  <a:cubicBezTo>
                    <a:pt x="320387" y="228601"/>
                    <a:pt x="314326" y="233796"/>
                    <a:pt x="307398" y="233796"/>
                  </a:cubicBezTo>
                  <a:lnTo>
                    <a:pt x="168853" y="233796"/>
                  </a:lnTo>
                  <a:cubicBezTo>
                    <a:pt x="161925" y="233796"/>
                    <a:pt x="155864" y="227735"/>
                    <a:pt x="155864" y="220808"/>
                  </a:cubicBezTo>
                  <a:cubicBezTo>
                    <a:pt x="155864" y="213880"/>
                    <a:pt x="161925" y="207819"/>
                    <a:pt x="168853" y="207819"/>
                  </a:cubicBezTo>
                  <a:close/>
                  <a:moveTo>
                    <a:pt x="108239" y="199159"/>
                  </a:moveTo>
                  <a:cubicBezTo>
                    <a:pt x="120194" y="199159"/>
                    <a:pt x="129886" y="208851"/>
                    <a:pt x="129886" y="220807"/>
                  </a:cubicBezTo>
                  <a:cubicBezTo>
                    <a:pt x="129886" y="232763"/>
                    <a:pt x="120194" y="242455"/>
                    <a:pt x="108239" y="242455"/>
                  </a:cubicBezTo>
                  <a:cubicBezTo>
                    <a:pt x="96283" y="242455"/>
                    <a:pt x="86591" y="232763"/>
                    <a:pt x="86591" y="220807"/>
                  </a:cubicBezTo>
                  <a:cubicBezTo>
                    <a:pt x="86591" y="208851"/>
                    <a:pt x="96283" y="199159"/>
                    <a:pt x="108239" y="199159"/>
                  </a:cubicBezTo>
                  <a:close/>
                  <a:moveTo>
                    <a:pt x="203489" y="25977"/>
                  </a:moveTo>
                  <a:cubicBezTo>
                    <a:pt x="181841" y="25977"/>
                    <a:pt x="164523" y="43295"/>
                    <a:pt x="164523" y="64943"/>
                  </a:cubicBezTo>
                  <a:cubicBezTo>
                    <a:pt x="164523" y="71870"/>
                    <a:pt x="158462" y="77932"/>
                    <a:pt x="151534" y="77932"/>
                  </a:cubicBezTo>
                  <a:lnTo>
                    <a:pt x="112568" y="77932"/>
                  </a:lnTo>
                  <a:lnTo>
                    <a:pt x="112568" y="121227"/>
                  </a:lnTo>
                  <a:lnTo>
                    <a:pt x="294409" y="121227"/>
                  </a:lnTo>
                  <a:lnTo>
                    <a:pt x="294409" y="77932"/>
                  </a:lnTo>
                  <a:lnTo>
                    <a:pt x="255443" y="77932"/>
                  </a:lnTo>
                  <a:cubicBezTo>
                    <a:pt x="248516" y="77932"/>
                    <a:pt x="242455" y="71870"/>
                    <a:pt x="242455" y="64943"/>
                  </a:cubicBezTo>
                  <a:cubicBezTo>
                    <a:pt x="242455" y="43295"/>
                    <a:pt x="225136" y="25977"/>
                    <a:pt x="203489" y="25977"/>
                  </a:cubicBezTo>
                  <a:close/>
                  <a:moveTo>
                    <a:pt x="203489" y="0"/>
                  </a:moveTo>
                  <a:cubicBezTo>
                    <a:pt x="234661" y="0"/>
                    <a:pt x="260639" y="22513"/>
                    <a:pt x="266700" y="51955"/>
                  </a:cubicBezTo>
                  <a:lnTo>
                    <a:pt x="307398" y="51955"/>
                  </a:lnTo>
                  <a:cubicBezTo>
                    <a:pt x="314325" y="51955"/>
                    <a:pt x="320386" y="58016"/>
                    <a:pt x="320386" y="64943"/>
                  </a:cubicBezTo>
                  <a:lnTo>
                    <a:pt x="320386" y="69273"/>
                  </a:lnTo>
                  <a:lnTo>
                    <a:pt x="393989" y="69273"/>
                  </a:lnTo>
                  <a:cubicBezTo>
                    <a:pt x="400916" y="69273"/>
                    <a:pt x="406977" y="75334"/>
                    <a:pt x="406977" y="82261"/>
                  </a:cubicBezTo>
                  <a:lnTo>
                    <a:pt x="406977" y="342034"/>
                  </a:lnTo>
                  <a:cubicBezTo>
                    <a:pt x="406977" y="348961"/>
                    <a:pt x="400916" y="355023"/>
                    <a:pt x="393989" y="355023"/>
                  </a:cubicBezTo>
                  <a:cubicBezTo>
                    <a:pt x="387062" y="355023"/>
                    <a:pt x="381000" y="348961"/>
                    <a:pt x="381000" y="342034"/>
                  </a:cubicBezTo>
                  <a:lnTo>
                    <a:pt x="381000" y="95250"/>
                  </a:lnTo>
                  <a:lnTo>
                    <a:pt x="320386" y="95250"/>
                  </a:lnTo>
                  <a:lnTo>
                    <a:pt x="320386" y="134216"/>
                  </a:lnTo>
                  <a:cubicBezTo>
                    <a:pt x="320386" y="141143"/>
                    <a:pt x="314325" y="147205"/>
                    <a:pt x="307398" y="147205"/>
                  </a:cubicBezTo>
                  <a:lnTo>
                    <a:pt x="99580" y="147205"/>
                  </a:lnTo>
                  <a:cubicBezTo>
                    <a:pt x="92652" y="147205"/>
                    <a:pt x="86591" y="141143"/>
                    <a:pt x="86591" y="134216"/>
                  </a:cubicBezTo>
                  <a:lnTo>
                    <a:pt x="86591" y="95250"/>
                  </a:lnTo>
                  <a:lnTo>
                    <a:pt x="25977" y="95250"/>
                  </a:lnTo>
                  <a:lnTo>
                    <a:pt x="25977" y="484909"/>
                  </a:lnTo>
                  <a:lnTo>
                    <a:pt x="335973" y="484909"/>
                  </a:lnTo>
                  <a:cubicBezTo>
                    <a:pt x="342900" y="484909"/>
                    <a:pt x="348962" y="490970"/>
                    <a:pt x="348962" y="497898"/>
                  </a:cubicBezTo>
                  <a:cubicBezTo>
                    <a:pt x="348962" y="504825"/>
                    <a:pt x="342900" y="510886"/>
                    <a:pt x="335973" y="510886"/>
                  </a:cubicBezTo>
                  <a:lnTo>
                    <a:pt x="12989" y="510886"/>
                  </a:lnTo>
                  <a:cubicBezTo>
                    <a:pt x="6061" y="510886"/>
                    <a:pt x="0" y="504825"/>
                    <a:pt x="0" y="497898"/>
                  </a:cubicBezTo>
                  <a:lnTo>
                    <a:pt x="0" y="82261"/>
                  </a:lnTo>
                  <a:cubicBezTo>
                    <a:pt x="0" y="75334"/>
                    <a:pt x="6061" y="69273"/>
                    <a:pt x="12989" y="69273"/>
                  </a:cubicBezTo>
                  <a:lnTo>
                    <a:pt x="86591" y="69273"/>
                  </a:lnTo>
                  <a:lnTo>
                    <a:pt x="86591" y="64943"/>
                  </a:lnTo>
                  <a:cubicBezTo>
                    <a:pt x="86591" y="58016"/>
                    <a:pt x="92652" y="51955"/>
                    <a:pt x="99580" y="51955"/>
                  </a:cubicBezTo>
                  <a:lnTo>
                    <a:pt x="140277" y="51955"/>
                  </a:lnTo>
                  <a:cubicBezTo>
                    <a:pt x="145473" y="22513"/>
                    <a:pt x="172316" y="0"/>
                    <a:pt x="203489" y="0"/>
                  </a:cubicBezTo>
                  <a:close/>
                </a:path>
              </a:pathLst>
            </a:custGeom>
            <a:solidFill>
              <a:schemeClr val="tx1"/>
            </a:solidFill>
            <a:ln w="8653" cap="flat">
              <a:noFill/>
              <a:prstDash val="solid"/>
              <a:miter/>
            </a:ln>
          </p:spPr>
          <p:txBody>
            <a:bodyPr rtlCol="0" anchor="ctr"/>
            <a:lstStyle/>
            <a:p>
              <a:endParaRPr lang="en-US" dirty="0"/>
            </a:p>
          </p:txBody>
        </p:sp>
        <p:sp>
          <p:nvSpPr>
            <p:cNvPr id="129" name="Freeform: Shape 263">
              <a:extLst>
                <a:ext uri="{FF2B5EF4-FFF2-40B4-BE49-F238E27FC236}">
                  <a16:creationId xmlns:a16="http://schemas.microsoft.com/office/drawing/2014/main" id="{FC6800F9-95DF-E10B-DC85-5157D4244997}"/>
                </a:ext>
              </a:extLst>
            </p:cNvPr>
            <p:cNvSpPr/>
            <p:nvPr/>
          </p:nvSpPr>
          <p:spPr>
            <a:xfrm>
              <a:off x="9919736" y="-695220"/>
              <a:ext cx="233795" cy="233795"/>
            </a:xfrm>
            <a:custGeom>
              <a:avLst/>
              <a:gdLst>
                <a:gd name="connsiteX0" fmla="*/ 233795 w 233795"/>
                <a:gd name="connsiteY0" fmla="*/ 116898 h 233795"/>
                <a:gd name="connsiteX1" fmla="*/ 116898 w 233795"/>
                <a:gd name="connsiteY1" fmla="*/ 233796 h 233795"/>
                <a:gd name="connsiteX2" fmla="*/ 0 w 233795"/>
                <a:gd name="connsiteY2" fmla="*/ 116898 h 233795"/>
                <a:gd name="connsiteX3" fmla="*/ 116898 w 233795"/>
                <a:gd name="connsiteY3" fmla="*/ 0 h 233795"/>
                <a:gd name="connsiteX4" fmla="*/ 233795 w 233795"/>
                <a:gd name="connsiteY4" fmla="*/ 116898 h 233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795" h="233795">
                  <a:moveTo>
                    <a:pt x="233795" y="116898"/>
                  </a:moveTo>
                  <a:cubicBezTo>
                    <a:pt x="233795" y="181459"/>
                    <a:pt x="181459" y="233796"/>
                    <a:pt x="116898" y="233796"/>
                  </a:cubicBezTo>
                  <a:cubicBezTo>
                    <a:pt x="52337" y="233796"/>
                    <a:pt x="0" y="181459"/>
                    <a:pt x="0" y="116898"/>
                  </a:cubicBezTo>
                  <a:cubicBezTo>
                    <a:pt x="0" y="52337"/>
                    <a:pt x="52337" y="0"/>
                    <a:pt x="116898" y="0"/>
                  </a:cubicBezTo>
                  <a:cubicBezTo>
                    <a:pt x="181459" y="0"/>
                    <a:pt x="233795" y="52337"/>
                    <a:pt x="233795" y="116898"/>
                  </a:cubicBezTo>
                  <a:close/>
                </a:path>
              </a:pathLst>
            </a:custGeom>
            <a:solidFill>
              <a:srgbClr val="62D84E"/>
            </a:solidFill>
            <a:ln w="8653" cap="flat">
              <a:noFill/>
              <a:prstDash val="solid"/>
              <a:miter/>
            </a:ln>
          </p:spPr>
          <p:txBody>
            <a:bodyPr rtlCol="0" anchor="ctr"/>
            <a:lstStyle/>
            <a:p>
              <a:endParaRPr lang="en-US" dirty="0"/>
            </a:p>
          </p:txBody>
        </p:sp>
        <p:sp>
          <p:nvSpPr>
            <p:cNvPr id="130" name="Freeform: Shape 264">
              <a:extLst>
                <a:ext uri="{FF2B5EF4-FFF2-40B4-BE49-F238E27FC236}">
                  <a16:creationId xmlns:a16="http://schemas.microsoft.com/office/drawing/2014/main" id="{4DACBD0E-21BD-E22B-E8FD-791EFBB6EE28}"/>
                </a:ext>
              </a:extLst>
            </p:cNvPr>
            <p:cNvSpPr/>
            <p:nvPr/>
          </p:nvSpPr>
          <p:spPr>
            <a:xfrm>
              <a:off x="9972990" y="-625515"/>
              <a:ext cx="130752" cy="94817"/>
            </a:xfrm>
            <a:custGeom>
              <a:avLst/>
              <a:gdLst>
                <a:gd name="connsiteX0" fmla="*/ 49790 w 130752"/>
                <a:gd name="connsiteY0" fmla="*/ 94817 h 94817"/>
                <a:gd name="connsiteX1" fmla="*/ 40265 w 130752"/>
                <a:gd name="connsiteY1" fmla="*/ 91353 h 94817"/>
                <a:gd name="connsiteX2" fmla="*/ 3897 w 130752"/>
                <a:gd name="connsiteY2" fmla="*/ 54985 h 94817"/>
                <a:gd name="connsiteX3" fmla="*/ 3897 w 130752"/>
                <a:gd name="connsiteY3" fmla="*/ 36801 h 94817"/>
                <a:gd name="connsiteX4" fmla="*/ 22081 w 130752"/>
                <a:gd name="connsiteY4" fmla="*/ 36801 h 94817"/>
                <a:gd name="connsiteX5" fmla="*/ 48924 w 130752"/>
                <a:gd name="connsiteY5" fmla="*/ 63644 h 94817"/>
                <a:gd name="connsiteX6" fmla="*/ 108672 w 130752"/>
                <a:gd name="connsiteY6" fmla="*/ 3897 h 94817"/>
                <a:gd name="connsiteX7" fmla="*/ 126856 w 130752"/>
                <a:gd name="connsiteY7" fmla="*/ 3897 h 94817"/>
                <a:gd name="connsiteX8" fmla="*/ 126856 w 130752"/>
                <a:gd name="connsiteY8" fmla="*/ 22081 h 94817"/>
                <a:gd name="connsiteX9" fmla="*/ 57583 w 130752"/>
                <a:gd name="connsiteY9" fmla="*/ 91353 h 94817"/>
                <a:gd name="connsiteX10" fmla="*/ 49790 w 130752"/>
                <a:gd name="connsiteY10" fmla="*/ 94817 h 9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752" h="94817">
                  <a:moveTo>
                    <a:pt x="49790" y="94817"/>
                  </a:moveTo>
                  <a:cubicBezTo>
                    <a:pt x="46326" y="94817"/>
                    <a:pt x="42863" y="93951"/>
                    <a:pt x="40265" y="91353"/>
                  </a:cubicBezTo>
                  <a:lnTo>
                    <a:pt x="3897" y="54985"/>
                  </a:lnTo>
                  <a:cubicBezTo>
                    <a:pt x="-1299" y="49790"/>
                    <a:pt x="-1299" y="41997"/>
                    <a:pt x="3897" y="36801"/>
                  </a:cubicBezTo>
                  <a:cubicBezTo>
                    <a:pt x="9092" y="31606"/>
                    <a:pt x="16885" y="31606"/>
                    <a:pt x="22081" y="36801"/>
                  </a:cubicBezTo>
                  <a:lnTo>
                    <a:pt x="48924" y="63644"/>
                  </a:lnTo>
                  <a:lnTo>
                    <a:pt x="108672" y="3897"/>
                  </a:lnTo>
                  <a:cubicBezTo>
                    <a:pt x="113867" y="-1299"/>
                    <a:pt x="121660" y="-1299"/>
                    <a:pt x="126856" y="3897"/>
                  </a:cubicBezTo>
                  <a:cubicBezTo>
                    <a:pt x="132051" y="9092"/>
                    <a:pt x="132051" y="16885"/>
                    <a:pt x="126856" y="22081"/>
                  </a:cubicBezTo>
                  <a:lnTo>
                    <a:pt x="57583" y="91353"/>
                  </a:lnTo>
                  <a:cubicBezTo>
                    <a:pt x="56717" y="93951"/>
                    <a:pt x="53254" y="94817"/>
                    <a:pt x="49790" y="94817"/>
                  </a:cubicBezTo>
                  <a:close/>
                </a:path>
              </a:pathLst>
            </a:custGeom>
            <a:solidFill>
              <a:srgbClr val="FFFFFF"/>
            </a:solidFill>
            <a:ln w="8653"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11676125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Policy authoring</a:t>
            </a:r>
            <a:endParaRPr lang="en-US" dirty="0"/>
          </a:p>
        </p:txBody>
      </p:sp>
      <p:graphicFrame>
        <p:nvGraphicFramePr>
          <p:cNvPr id="4" name="Diagram 3">
            <a:extLst>
              <a:ext uri="{FF2B5EF4-FFF2-40B4-BE49-F238E27FC236}">
                <a16:creationId xmlns:a16="http://schemas.microsoft.com/office/drawing/2014/main" id="{2F9E74DC-207B-1200-EFF4-807BB3922EAE}"/>
              </a:ext>
            </a:extLst>
          </p:cNvPr>
          <p:cNvGraphicFramePr/>
          <p:nvPr>
            <p:extLst>
              <p:ext uri="{D42A27DB-BD31-4B8C-83A1-F6EECF244321}">
                <p14:modId xmlns:p14="http://schemas.microsoft.com/office/powerpoint/2010/main" val="3879373744"/>
              </p:ext>
            </p:extLst>
          </p:nvPr>
        </p:nvGraphicFramePr>
        <p:xfrm>
          <a:off x="542751" y="1068344"/>
          <a:ext cx="10922453" cy="21718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Table 6">
            <a:extLst>
              <a:ext uri="{FF2B5EF4-FFF2-40B4-BE49-F238E27FC236}">
                <a16:creationId xmlns:a16="http://schemas.microsoft.com/office/drawing/2014/main" id="{F0244742-0C41-7034-3FED-56732B5D33E5}"/>
              </a:ext>
            </a:extLst>
          </p:cNvPr>
          <p:cNvGraphicFramePr>
            <a:graphicFrameLocks noGrp="1"/>
          </p:cNvGraphicFramePr>
          <p:nvPr>
            <p:extLst>
              <p:ext uri="{D42A27DB-BD31-4B8C-83A1-F6EECF244321}">
                <p14:modId xmlns:p14="http://schemas.microsoft.com/office/powerpoint/2010/main" val="1617452325"/>
              </p:ext>
            </p:extLst>
          </p:nvPr>
        </p:nvGraphicFramePr>
        <p:xfrm>
          <a:off x="542751" y="3064684"/>
          <a:ext cx="11188711" cy="2926080"/>
        </p:xfrm>
        <a:graphic>
          <a:graphicData uri="http://schemas.openxmlformats.org/drawingml/2006/table">
            <a:tbl>
              <a:tblPr firstRow="1" bandRow="1">
                <a:tableStyleId>{9D7B26C5-4107-4FEC-AEDC-1716B250A1EF}</a:tableStyleId>
              </a:tblPr>
              <a:tblGrid>
                <a:gridCol w="2060559">
                  <a:extLst>
                    <a:ext uri="{9D8B030D-6E8A-4147-A177-3AD203B41FA5}">
                      <a16:colId xmlns:a16="http://schemas.microsoft.com/office/drawing/2014/main" val="76899901"/>
                    </a:ext>
                  </a:extLst>
                </a:gridCol>
                <a:gridCol w="2324853">
                  <a:extLst>
                    <a:ext uri="{9D8B030D-6E8A-4147-A177-3AD203B41FA5}">
                      <a16:colId xmlns:a16="http://schemas.microsoft.com/office/drawing/2014/main" val="2823277116"/>
                    </a:ext>
                  </a:extLst>
                </a:gridCol>
                <a:gridCol w="2269618">
                  <a:extLst>
                    <a:ext uri="{9D8B030D-6E8A-4147-A177-3AD203B41FA5}">
                      <a16:colId xmlns:a16="http://schemas.microsoft.com/office/drawing/2014/main" val="3982559121"/>
                    </a:ext>
                  </a:extLst>
                </a:gridCol>
                <a:gridCol w="2281999">
                  <a:extLst>
                    <a:ext uri="{9D8B030D-6E8A-4147-A177-3AD203B41FA5}">
                      <a16:colId xmlns:a16="http://schemas.microsoft.com/office/drawing/2014/main" val="1446465724"/>
                    </a:ext>
                  </a:extLst>
                </a:gridCol>
                <a:gridCol w="2251682">
                  <a:extLst>
                    <a:ext uri="{9D8B030D-6E8A-4147-A177-3AD203B41FA5}">
                      <a16:colId xmlns:a16="http://schemas.microsoft.com/office/drawing/2014/main" val="2990572896"/>
                    </a:ext>
                  </a:extLst>
                </a:gridCol>
              </a:tblGrid>
              <a:tr h="323022">
                <a:tc>
                  <a:txBody>
                    <a:bodyPr/>
                    <a:lstStyle/>
                    <a:p>
                      <a:r>
                        <a:rPr lang="en-GB" sz="1200" b="0" dirty="0">
                          <a:latin typeface="+mn-lt"/>
                        </a:rPr>
                        <a:t>Policies are created in Draft by default</a:t>
                      </a:r>
                      <a:endParaRPr lang="en-US" sz="1200" b="0" dirty="0">
                        <a:latin typeface="+mn-lt"/>
                      </a:endParaRPr>
                    </a:p>
                  </a:txBody>
                  <a:tcPr/>
                </a:tc>
                <a:tc>
                  <a:txBody>
                    <a:bodyPr/>
                    <a:lstStyle/>
                    <a:p>
                      <a:r>
                        <a:rPr lang="en-GB" sz="1200" b="0" dirty="0">
                          <a:latin typeface="+mn-lt"/>
                        </a:rPr>
                        <a:t>While in Review, reviewers can send the policy back to draft, edit the policy, can add additional comments</a:t>
                      </a:r>
                      <a:endParaRPr lang="en-US" sz="1200" b="0" dirty="0">
                        <a:latin typeface="+mn-lt"/>
                      </a:endParaRPr>
                    </a:p>
                  </a:txBody>
                  <a:tcPr/>
                </a:tc>
                <a:tc>
                  <a:txBody>
                    <a:bodyPr/>
                    <a:lstStyle/>
                    <a:p>
                      <a:pPr marL="171450" indent="-171450">
                        <a:buFont typeface="Arial" panose="020B0604020202020204" pitchFamily="34" charset="0"/>
                        <a:buChar char="•"/>
                      </a:pPr>
                      <a:r>
                        <a:rPr lang="en-GB" sz="1200" b="0" dirty="0">
                          <a:latin typeface="+mn-lt"/>
                        </a:rPr>
                        <a:t>Approvers receive the approval task in Awaiting approval</a:t>
                      </a:r>
                    </a:p>
                    <a:p>
                      <a:pPr marL="171450" indent="-171450">
                        <a:buFont typeface="Arial" panose="020B0604020202020204" pitchFamily="34" charset="0"/>
                        <a:buChar char="•"/>
                      </a:pPr>
                      <a:r>
                        <a:rPr lang="en-GB" sz="1200" b="0" dirty="0">
                          <a:latin typeface="+mn-lt"/>
                        </a:rPr>
                        <a:t>Approvers can send the policy back to Review</a:t>
                      </a:r>
                      <a:endParaRPr lang="en-US" sz="1200" b="0" dirty="0">
                        <a:latin typeface="+mn-lt"/>
                      </a:endParaRPr>
                    </a:p>
                  </a:txBody>
                  <a:tcPr/>
                </a:tc>
                <a:tc>
                  <a:txBody>
                    <a:bodyPr/>
                    <a:lstStyle/>
                    <a:p>
                      <a:pPr marL="171450" indent="-171450">
                        <a:buFont typeface="Arial" panose="020B0604020202020204" pitchFamily="34" charset="0"/>
                        <a:buChar char="•"/>
                      </a:pPr>
                      <a:r>
                        <a:rPr lang="en-GB" sz="1200" b="0" dirty="0">
                          <a:latin typeface="+mn-lt"/>
                        </a:rPr>
                        <a:t>Policy is published after approval</a:t>
                      </a:r>
                    </a:p>
                    <a:p>
                      <a:pPr marL="171450" indent="-171450">
                        <a:buFont typeface="Arial" panose="020B0604020202020204" pitchFamily="34" charset="0"/>
                        <a:buChar char="•"/>
                      </a:pPr>
                      <a:r>
                        <a:rPr lang="en-GB" sz="1200" b="0" dirty="0">
                          <a:latin typeface="+mn-lt"/>
                        </a:rPr>
                        <a:t>KB article is created in the KB identified on the policy record</a:t>
                      </a:r>
                    </a:p>
                    <a:p>
                      <a:pPr marL="171450" indent="-171450">
                        <a:buFont typeface="Arial" panose="020B0604020202020204" pitchFamily="34" charset="0"/>
                        <a:buChar char="•"/>
                      </a:pPr>
                      <a:r>
                        <a:rPr lang="en-GB" sz="1200" b="0" dirty="0">
                          <a:latin typeface="+mn-lt"/>
                        </a:rPr>
                        <a:t>Associated control objectives set to active</a:t>
                      </a:r>
                      <a:endParaRPr lang="en-US" sz="1200" b="0" dirty="0">
                        <a:latin typeface="+mn-lt"/>
                      </a:endParaRPr>
                    </a:p>
                  </a:txBody>
                  <a:tcPr/>
                </a:tc>
                <a:tc>
                  <a:txBody>
                    <a:bodyPr/>
                    <a:lstStyle/>
                    <a:p>
                      <a:r>
                        <a:rPr lang="en-GB" sz="1200" b="0" dirty="0">
                          <a:latin typeface="+mn-lt"/>
                        </a:rPr>
                        <a:t>When a policy is retired, the KB article also retires</a:t>
                      </a:r>
                      <a:endParaRPr lang="en-US" sz="1200" b="0" dirty="0">
                        <a:latin typeface="+mn-lt"/>
                      </a:endParaRPr>
                    </a:p>
                  </a:txBody>
                  <a:tcPr/>
                </a:tc>
                <a:extLst>
                  <a:ext uri="{0D108BD9-81ED-4DB2-BD59-A6C34878D82A}">
                    <a16:rowId xmlns:a16="http://schemas.microsoft.com/office/drawing/2014/main" val="1221759648"/>
                  </a:ext>
                </a:extLst>
              </a:tr>
              <a:tr h="323022">
                <a:tc>
                  <a:txBody>
                    <a:bodyPr/>
                    <a:lstStyle/>
                    <a:p>
                      <a:pPr marL="0" indent="0">
                        <a:buFont typeface="Arial" panose="020B0604020202020204" pitchFamily="34" charset="0"/>
                        <a:buNone/>
                      </a:pPr>
                      <a:r>
                        <a:rPr lang="en-GB" sz="1200" dirty="0"/>
                        <a:t>Requires sn_compliance.user to create policies and move policies into review</a:t>
                      </a:r>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Only policy owner can move the policy into ‘Awaiting approval’</a:t>
                      </a:r>
                    </a:p>
                    <a:p>
                      <a:pPr marL="171450" indent="-171450">
                        <a:buFont typeface="Arial" panose="020B0604020202020204" pitchFamily="34" charset="0"/>
                        <a:buChar char="•"/>
                      </a:pPr>
                      <a:r>
                        <a:rPr lang="en-GB" sz="1200" dirty="0"/>
                        <a:t>sn_compliance.manager or admin roles alone cannot make this move unless they are policy owners</a:t>
                      </a:r>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Approval(s) are required and validated at this state</a:t>
                      </a:r>
                    </a:p>
                    <a:p>
                      <a:pPr marL="171450" indent="-171450">
                        <a:buFont typeface="Arial" panose="020B0604020202020204" pitchFamily="34" charset="0"/>
                        <a:buChar char="•"/>
                      </a:pPr>
                      <a:r>
                        <a:rPr lang="en-GB" sz="1200" dirty="0"/>
                        <a:t>Listed approvers receive approval notification</a:t>
                      </a:r>
                    </a:p>
                    <a:p>
                      <a:pPr marL="171450" indent="-171450">
                        <a:buFont typeface="Arial" panose="020B0604020202020204" pitchFamily="34" charset="0"/>
                        <a:buChar char="•"/>
                      </a:pPr>
                      <a:r>
                        <a:rPr lang="en-GB" sz="1200" dirty="0"/>
                        <a:t>All approvers listed must approve before the policy is published</a:t>
                      </a:r>
                      <a:endParaRPr lang="en-US" sz="1200" dirty="0"/>
                    </a:p>
                  </a:txBody>
                  <a:tcPr>
                    <a:solidFill>
                      <a:schemeClr val="bg1">
                        <a:lumMod val="75000"/>
                        <a:alpha val="20000"/>
                      </a:schemeClr>
                    </a:solidFill>
                  </a:tcPr>
                </a:tc>
                <a:tc>
                  <a:txBody>
                    <a:bodyPr/>
                    <a:lstStyle/>
                    <a:p>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sn_compliance.manager or the policy owner can manually retire the policy</a:t>
                      </a:r>
                      <a:endParaRPr lang="en-US" sz="1200" dirty="0"/>
                    </a:p>
                  </a:txBody>
                  <a:tcPr>
                    <a:solidFill>
                      <a:schemeClr val="bg1">
                        <a:lumMod val="75000"/>
                        <a:alpha val="20000"/>
                      </a:schemeClr>
                    </a:solidFill>
                  </a:tcPr>
                </a:tc>
                <a:extLst>
                  <a:ext uri="{0D108BD9-81ED-4DB2-BD59-A6C34878D82A}">
                    <a16:rowId xmlns:a16="http://schemas.microsoft.com/office/drawing/2014/main" val="2669899166"/>
                  </a:ext>
                </a:extLst>
              </a:tr>
            </a:tbl>
          </a:graphicData>
        </a:graphic>
      </p:graphicFrame>
    </p:spTree>
    <p:extLst>
      <p:ext uri="{BB962C8B-B14F-4D97-AF65-F5344CB8AC3E}">
        <p14:creationId xmlns:p14="http://schemas.microsoft.com/office/powerpoint/2010/main" val="579497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60232-0453-AB4C-AABF-2FE51A68C528}"/>
              </a:ext>
            </a:extLst>
          </p:cNvPr>
          <p:cNvSpPr>
            <a:spLocks noGrp="1"/>
          </p:cNvSpPr>
          <p:nvPr>
            <p:ph type="title"/>
          </p:nvPr>
        </p:nvSpPr>
        <p:spPr/>
        <p:txBody>
          <a:bodyPr/>
          <a:lstStyle/>
          <a:p>
            <a:r>
              <a:rPr lang="en-US" dirty="0"/>
              <a:t>Policy authoring</a:t>
            </a:r>
          </a:p>
        </p:txBody>
      </p:sp>
      <p:sp>
        <p:nvSpPr>
          <p:cNvPr id="4" name="TextBox 3">
            <a:extLst>
              <a:ext uri="{FF2B5EF4-FFF2-40B4-BE49-F238E27FC236}">
                <a16:creationId xmlns:a16="http://schemas.microsoft.com/office/drawing/2014/main" id="{8A58AD3A-D94D-7E4B-8745-9E421E7F2048}"/>
              </a:ext>
            </a:extLst>
          </p:cNvPr>
          <p:cNvSpPr txBox="1">
            <a:spLocks noChangeAspect="1"/>
          </p:cNvSpPr>
          <p:nvPr/>
        </p:nvSpPr>
        <p:spPr>
          <a:xfrm>
            <a:off x="448055" y="2298949"/>
            <a:ext cx="1031546"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Owner</a:t>
            </a:r>
            <a:endParaRPr lang="en-US" sz="2400" dirty="0">
              <a:solidFill>
                <a:srgbClr val="283D40"/>
              </a:solidFill>
              <a:latin typeface="Century Gothic" panose="020F0302020204030204"/>
            </a:endParaRPr>
          </a:p>
        </p:txBody>
      </p:sp>
      <p:sp>
        <p:nvSpPr>
          <p:cNvPr id="8" name="TextBox 7">
            <a:extLst>
              <a:ext uri="{FF2B5EF4-FFF2-40B4-BE49-F238E27FC236}">
                <a16:creationId xmlns:a16="http://schemas.microsoft.com/office/drawing/2014/main" id="{CD93810A-7720-F74D-8F50-6A4E5C7FD55A}"/>
              </a:ext>
            </a:extLst>
          </p:cNvPr>
          <p:cNvSpPr txBox="1">
            <a:spLocks noChangeAspect="1"/>
          </p:cNvSpPr>
          <p:nvPr/>
        </p:nvSpPr>
        <p:spPr>
          <a:xfrm>
            <a:off x="406089" y="3730238"/>
            <a:ext cx="1120822"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Reviewer</a:t>
            </a:r>
          </a:p>
        </p:txBody>
      </p:sp>
      <p:sp>
        <p:nvSpPr>
          <p:cNvPr id="12" name="TextBox 11">
            <a:extLst>
              <a:ext uri="{FF2B5EF4-FFF2-40B4-BE49-F238E27FC236}">
                <a16:creationId xmlns:a16="http://schemas.microsoft.com/office/drawing/2014/main" id="{11106A9F-02C3-AB47-A24A-31853D89FA75}"/>
              </a:ext>
            </a:extLst>
          </p:cNvPr>
          <p:cNvSpPr txBox="1"/>
          <p:nvPr/>
        </p:nvSpPr>
        <p:spPr>
          <a:xfrm>
            <a:off x="1688013" y="2035167"/>
            <a:ext cx="1412362" cy="707886"/>
          </a:xfrm>
          <a:prstGeom prst="rect">
            <a:avLst/>
          </a:prstGeom>
          <a:noFill/>
        </p:spPr>
        <p:txBody>
          <a:bodyPr wrap="square" rtlCol="0" anchor="t">
            <a:spAutoFit/>
          </a:bodyPr>
          <a:lstStyle/>
          <a:p>
            <a:pPr algn="ctr" defTabSz="456903">
              <a:defRPr/>
            </a:pPr>
            <a:r>
              <a:rPr lang="en-US" sz="1000" b="1" dirty="0">
                <a:solidFill>
                  <a:srgbClr val="283D40"/>
                </a:solidFill>
              </a:rPr>
              <a:t>DRAFT: </a:t>
            </a:r>
            <a:r>
              <a:rPr lang="en-US" sz="1000" dirty="0">
                <a:solidFill>
                  <a:srgbClr val="283D40"/>
                </a:solidFill>
              </a:rPr>
              <a:t>Start drafting a new Policy / edit existing published policy</a:t>
            </a:r>
          </a:p>
        </p:txBody>
      </p:sp>
      <p:sp>
        <p:nvSpPr>
          <p:cNvPr id="22" name="TextBox 21">
            <a:extLst>
              <a:ext uri="{FF2B5EF4-FFF2-40B4-BE49-F238E27FC236}">
                <a16:creationId xmlns:a16="http://schemas.microsoft.com/office/drawing/2014/main" id="{04955A23-B4EC-474F-BD08-C3C00B5A52E7}"/>
              </a:ext>
            </a:extLst>
          </p:cNvPr>
          <p:cNvSpPr txBox="1"/>
          <p:nvPr/>
        </p:nvSpPr>
        <p:spPr>
          <a:xfrm>
            <a:off x="3252886" y="2022767"/>
            <a:ext cx="1136434" cy="553998"/>
          </a:xfrm>
          <a:prstGeom prst="rect">
            <a:avLst/>
          </a:prstGeom>
          <a:noFill/>
        </p:spPr>
        <p:txBody>
          <a:bodyPr wrap="square" rtlCol="0" anchor="t">
            <a:spAutoFit/>
          </a:bodyPr>
          <a:lstStyle/>
          <a:p>
            <a:pPr algn="ctr" defTabSz="456903">
              <a:defRPr/>
            </a:pPr>
            <a:r>
              <a:rPr lang="en-US" sz="1000" b="1" dirty="0">
                <a:solidFill>
                  <a:srgbClr val="283D40"/>
                </a:solidFill>
              </a:rPr>
              <a:t>DRAFT: </a:t>
            </a:r>
            <a:r>
              <a:rPr lang="en-US" sz="1000" dirty="0">
                <a:solidFill>
                  <a:srgbClr val="283D40"/>
                </a:solidFill>
              </a:rPr>
              <a:t>Once draft is ready, request review</a:t>
            </a:r>
          </a:p>
        </p:txBody>
      </p:sp>
      <p:sp>
        <p:nvSpPr>
          <p:cNvPr id="36" name="TextBox 35">
            <a:extLst>
              <a:ext uri="{FF2B5EF4-FFF2-40B4-BE49-F238E27FC236}">
                <a16:creationId xmlns:a16="http://schemas.microsoft.com/office/drawing/2014/main" id="{5A29AA9B-E5E5-3D46-8EF4-65FA838E6CC5}"/>
              </a:ext>
            </a:extLst>
          </p:cNvPr>
          <p:cNvSpPr txBox="1"/>
          <p:nvPr/>
        </p:nvSpPr>
        <p:spPr>
          <a:xfrm>
            <a:off x="4308563" y="3464737"/>
            <a:ext cx="1375994" cy="861774"/>
          </a:xfrm>
          <a:prstGeom prst="rect">
            <a:avLst/>
          </a:prstGeom>
          <a:noFill/>
        </p:spPr>
        <p:txBody>
          <a:bodyPr wrap="square" rtlCol="0" anchor="t">
            <a:spAutoFit/>
          </a:bodyPr>
          <a:lstStyle/>
          <a:p>
            <a:pPr algn="ctr" defTabSz="456903">
              <a:defRPr/>
            </a:pPr>
            <a:r>
              <a:rPr lang="en-US" sz="1000" b="1" dirty="0">
                <a:solidFill>
                  <a:srgbClr val="283D40"/>
                </a:solidFill>
              </a:rPr>
              <a:t>REVIEW: </a:t>
            </a:r>
            <a:r>
              <a:rPr lang="en-US" sz="1000" dirty="0">
                <a:solidFill>
                  <a:srgbClr val="283D40"/>
                </a:solidFill>
              </a:rPr>
              <a:t>Review the policy draft and provide edits, comments and changes</a:t>
            </a:r>
          </a:p>
        </p:txBody>
      </p:sp>
      <p:sp>
        <p:nvSpPr>
          <p:cNvPr id="40" name="TextBox 39">
            <a:extLst>
              <a:ext uri="{FF2B5EF4-FFF2-40B4-BE49-F238E27FC236}">
                <a16:creationId xmlns:a16="http://schemas.microsoft.com/office/drawing/2014/main" id="{5983F697-2428-E844-81B6-AA0BA2F632BF}"/>
              </a:ext>
            </a:extLst>
          </p:cNvPr>
          <p:cNvSpPr txBox="1"/>
          <p:nvPr/>
        </p:nvSpPr>
        <p:spPr>
          <a:xfrm>
            <a:off x="7040582" y="2018739"/>
            <a:ext cx="1323457" cy="553998"/>
          </a:xfrm>
          <a:prstGeom prst="rect">
            <a:avLst/>
          </a:prstGeom>
          <a:noFill/>
        </p:spPr>
        <p:txBody>
          <a:bodyPr wrap="square" rtlCol="0" anchor="t">
            <a:spAutoFit/>
          </a:bodyPr>
          <a:lstStyle/>
          <a:p>
            <a:pPr algn="ctr" defTabSz="456903">
              <a:defRPr/>
            </a:pPr>
            <a:r>
              <a:rPr lang="en-US" sz="1000" b="1" dirty="0">
                <a:solidFill>
                  <a:srgbClr val="283D40"/>
                </a:solidFill>
              </a:rPr>
              <a:t>REVIEW: </a:t>
            </a:r>
            <a:r>
              <a:rPr lang="en-US" sz="1000" dirty="0">
                <a:solidFill>
                  <a:srgbClr val="283D40"/>
                </a:solidFill>
              </a:rPr>
              <a:t>Submit the policy for approval</a:t>
            </a:r>
          </a:p>
        </p:txBody>
      </p:sp>
      <p:cxnSp>
        <p:nvCxnSpPr>
          <p:cNvPr id="44" name="Straight Arrow Connector 43">
            <a:extLst>
              <a:ext uri="{FF2B5EF4-FFF2-40B4-BE49-F238E27FC236}">
                <a16:creationId xmlns:a16="http://schemas.microsoft.com/office/drawing/2014/main" id="{2A197C53-9136-AD43-A3F5-8030ADC37F73}"/>
              </a:ext>
            </a:extLst>
          </p:cNvPr>
          <p:cNvCxnSpPr>
            <a:cxnSpLocks/>
          </p:cNvCxnSpPr>
          <p:nvPr/>
        </p:nvCxnSpPr>
        <p:spPr>
          <a:xfrm>
            <a:off x="6497440" y="1835946"/>
            <a:ext cx="891967" cy="0"/>
          </a:xfrm>
          <a:prstGeom prst="straightConnector1">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A481F1C8-6418-094B-BEEF-141007FF6592}"/>
              </a:ext>
            </a:extLst>
          </p:cNvPr>
          <p:cNvSpPr txBox="1"/>
          <p:nvPr/>
        </p:nvSpPr>
        <p:spPr>
          <a:xfrm>
            <a:off x="9641603" y="4805103"/>
            <a:ext cx="1460788" cy="861774"/>
          </a:xfrm>
          <a:prstGeom prst="rect">
            <a:avLst/>
          </a:prstGeom>
          <a:noFill/>
        </p:spPr>
        <p:txBody>
          <a:bodyPr wrap="square" rtlCol="0" anchor="t">
            <a:spAutoFit/>
          </a:bodyPr>
          <a:lstStyle/>
          <a:p>
            <a:pPr algn="ctr" defTabSz="456903">
              <a:defRPr/>
            </a:pPr>
            <a:r>
              <a:rPr lang="en-US" sz="1000" b="1" dirty="0">
                <a:solidFill>
                  <a:srgbClr val="283D40"/>
                </a:solidFill>
              </a:rPr>
              <a:t>PUBLISHED: </a:t>
            </a:r>
            <a:r>
              <a:rPr lang="en-US" sz="1000" dirty="0">
                <a:solidFill>
                  <a:srgbClr val="283D40"/>
                </a:solidFill>
              </a:rPr>
              <a:t>Policy set to published and knowledge article published to GRC Knowledgebase</a:t>
            </a:r>
          </a:p>
        </p:txBody>
      </p:sp>
      <p:sp>
        <p:nvSpPr>
          <p:cNvPr id="51" name="TextBox 50">
            <a:extLst>
              <a:ext uri="{FF2B5EF4-FFF2-40B4-BE49-F238E27FC236}">
                <a16:creationId xmlns:a16="http://schemas.microsoft.com/office/drawing/2014/main" id="{06AB7593-2A3A-4B47-8358-EC87D0B20189}"/>
              </a:ext>
            </a:extLst>
          </p:cNvPr>
          <p:cNvSpPr txBox="1"/>
          <p:nvPr/>
        </p:nvSpPr>
        <p:spPr>
          <a:xfrm>
            <a:off x="5585166" y="2008847"/>
            <a:ext cx="1245510" cy="861774"/>
          </a:xfrm>
          <a:prstGeom prst="rect">
            <a:avLst/>
          </a:prstGeom>
          <a:noFill/>
        </p:spPr>
        <p:txBody>
          <a:bodyPr wrap="square" rtlCol="0" anchor="t">
            <a:spAutoFit/>
          </a:bodyPr>
          <a:lstStyle/>
          <a:p>
            <a:pPr algn="ctr" defTabSz="456903">
              <a:defRPr/>
            </a:pPr>
            <a:r>
              <a:rPr lang="en-US" sz="1000" b="1" dirty="0">
                <a:solidFill>
                  <a:srgbClr val="283D40"/>
                </a:solidFill>
              </a:rPr>
              <a:t>REVIEW: </a:t>
            </a:r>
            <a:r>
              <a:rPr lang="en-US" sz="1000" dirty="0">
                <a:solidFill>
                  <a:srgbClr val="283D40"/>
                </a:solidFill>
              </a:rPr>
              <a:t>Refine the policy draft based on the review comments</a:t>
            </a:r>
          </a:p>
        </p:txBody>
      </p:sp>
      <p:sp>
        <p:nvSpPr>
          <p:cNvPr id="55" name="TextBox 54">
            <a:extLst>
              <a:ext uri="{FF2B5EF4-FFF2-40B4-BE49-F238E27FC236}">
                <a16:creationId xmlns:a16="http://schemas.microsoft.com/office/drawing/2014/main" id="{D8C9296E-F109-624A-A245-5EE9FBA70B3C}"/>
              </a:ext>
            </a:extLst>
          </p:cNvPr>
          <p:cNvSpPr txBox="1"/>
          <p:nvPr/>
        </p:nvSpPr>
        <p:spPr>
          <a:xfrm>
            <a:off x="7927060" y="4834920"/>
            <a:ext cx="1689041" cy="553998"/>
          </a:xfrm>
          <a:prstGeom prst="rect">
            <a:avLst/>
          </a:prstGeom>
          <a:noFill/>
        </p:spPr>
        <p:txBody>
          <a:bodyPr wrap="square" rtlCol="0" anchor="t">
            <a:spAutoFit/>
          </a:bodyPr>
          <a:lstStyle/>
          <a:p>
            <a:pPr algn="ctr" defTabSz="456903">
              <a:defRPr/>
            </a:pPr>
            <a:r>
              <a:rPr lang="en-US" sz="1000" b="1" dirty="0">
                <a:solidFill>
                  <a:srgbClr val="283D40"/>
                </a:solidFill>
              </a:rPr>
              <a:t>AWAITING APPROVAL: </a:t>
            </a:r>
            <a:r>
              <a:rPr lang="en-US" sz="1000" dirty="0">
                <a:solidFill>
                  <a:srgbClr val="283D40"/>
                </a:solidFill>
              </a:rPr>
              <a:t>Review and approve the policy</a:t>
            </a:r>
          </a:p>
        </p:txBody>
      </p:sp>
      <p:pic>
        <p:nvPicPr>
          <p:cNvPr id="70" name="Graphic 69">
            <a:extLst>
              <a:ext uri="{FF2B5EF4-FFF2-40B4-BE49-F238E27FC236}">
                <a16:creationId xmlns:a16="http://schemas.microsoft.com/office/drawing/2014/main" id="{ADCFD6F5-8C6F-F440-8D83-FF4AD611675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86969" y="1613798"/>
            <a:ext cx="347225" cy="376160"/>
          </a:xfrm>
          <a:prstGeom prst="rect">
            <a:avLst/>
          </a:prstGeom>
        </p:spPr>
      </p:pic>
      <p:pic>
        <p:nvPicPr>
          <p:cNvPr id="75" name="Graphic 74">
            <a:extLst>
              <a:ext uri="{FF2B5EF4-FFF2-40B4-BE49-F238E27FC236}">
                <a16:creationId xmlns:a16="http://schemas.microsoft.com/office/drawing/2014/main" id="{21FF2CC8-B49F-B84F-9EB8-53B39FB5CC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66341" y="3056935"/>
            <a:ext cx="405095" cy="395450"/>
          </a:xfrm>
          <a:prstGeom prst="rect">
            <a:avLst/>
          </a:prstGeom>
        </p:spPr>
      </p:pic>
      <p:cxnSp>
        <p:nvCxnSpPr>
          <p:cNvPr id="78" name="Elbow Connector 77">
            <a:extLst>
              <a:ext uri="{FF2B5EF4-FFF2-40B4-BE49-F238E27FC236}">
                <a16:creationId xmlns:a16="http://schemas.microsoft.com/office/drawing/2014/main" id="{A5C01963-3308-D242-A4E6-AEBBDE2A260C}"/>
              </a:ext>
            </a:extLst>
          </p:cNvPr>
          <p:cNvCxnSpPr>
            <a:cxnSpLocks/>
          </p:cNvCxnSpPr>
          <p:nvPr/>
        </p:nvCxnSpPr>
        <p:spPr>
          <a:xfrm rot="16200000" flipH="1">
            <a:off x="6991739" y="2800623"/>
            <a:ext cx="2486775" cy="546261"/>
          </a:xfrm>
          <a:prstGeom prst="bentConnector3">
            <a:avLst>
              <a:gd name="adj1" fmla="val -360"/>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D860B413-6015-1746-B832-BF9AADFA8DD7}"/>
              </a:ext>
            </a:extLst>
          </p:cNvPr>
          <p:cNvSpPr txBox="1">
            <a:spLocks noChangeAspect="1"/>
          </p:cNvSpPr>
          <p:nvPr/>
        </p:nvSpPr>
        <p:spPr>
          <a:xfrm>
            <a:off x="415516" y="5079845"/>
            <a:ext cx="1120822"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Approver</a:t>
            </a:r>
          </a:p>
        </p:txBody>
      </p:sp>
      <p:cxnSp>
        <p:nvCxnSpPr>
          <p:cNvPr id="67" name="Elbow Connector 66">
            <a:extLst>
              <a:ext uri="{FF2B5EF4-FFF2-40B4-BE49-F238E27FC236}">
                <a16:creationId xmlns:a16="http://schemas.microsoft.com/office/drawing/2014/main" id="{DA04162F-932B-5845-8535-9396C8B0CCE3}"/>
              </a:ext>
            </a:extLst>
          </p:cNvPr>
          <p:cNvCxnSpPr>
            <a:cxnSpLocks/>
          </p:cNvCxnSpPr>
          <p:nvPr/>
        </p:nvCxnSpPr>
        <p:spPr>
          <a:xfrm rot="16200000" flipH="1">
            <a:off x="3629655" y="2347083"/>
            <a:ext cx="1516870" cy="504700"/>
          </a:xfrm>
          <a:prstGeom prst="bentConnector3">
            <a:avLst>
              <a:gd name="adj1" fmla="val 202"/>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77" name="Elbow Connector 76">
            <a:extLst>
              <a:ext uri="{FF2B5EF4-FFF2-40B4-BE49-F238E27FC236}">
                <a16:creationId xmlns:a16="http://schemas.microsoft.com/office/drawing/2014/main" id="{E43C237C-CDD5-0D45-8712-7A47733EF55D}"/>
              </a:ext>
            </a:extLst>
          </p:cNvPr>
          <p:cNvCxnSpPr>
            <a:cxnSpLocks/>
          </p:cNvCxnSpPr>
          <p:nvPr/>
        </p:nvCxnSpPr>
        <p:spPr>
          <a:xfrm rot="5400000" flipH="1" flipV="1">
            <a:off x="4891678" y="2346663"/>
            <a:ext cx="1472942" cy="486006"/>
          </a:xfrm>
          <a:prstGeom prst="bentConnector3">
            <a:avLst>
              <a:gd name="adj1" fmla="val 99934"/>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pic>
        <p:nvPicPr>
          <p:cNvPr id="103" name="Graphic 102">
            <a:extLst>
              <a:ext uri="{FF2B5EF4-FFF2-40B4-BE49-F238E27FC236}">
                <a16:creationId xmlns:a16="http://schemas.microsoft.com/office/drawing/2014/main" id="{5DFED157-552E-0445-864C-72C4099FC5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567891" y="4406023"/>
            <a:ext cx="366515" cy="405096"/>
          </a:xfrm>
          <a:prstGeom prst="rect">
            <a:avLst/>
          </a:prstGeom>
        </p:spPr>
      </p:pic>
      <p:pic>
        <p:nvPicPr>
          <p:cNvPr id="115" name="Graphic 114">
            <a:extLst>
              <a:ext uri="{FF2B5EF4-FFF2-40B4-BE49-F238E27FC236}">
                <a16:creationId xmlns:a16="http://schemas.microsoft.com/office/drawing/2014/main" id="{D94791DE-69B8-ED44-B9BB-9E757826858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552812" y="1613798"/>
            <a:ext cx="298999" cy="405095"/>
          </a:xfrm>
          <a:prstGeom prst="rect">
            <a:avLst/>
          </a:prstGeom>
        </p:spPr>
      </p:pic>
      <p:pic>
        <p:nvPicPr>
          <p:cNvPr id="117" name="Graphic 116">
            <a:extLst>
              <a:ext uri="{FF2B5EF4-FFF2-40B4-BE49-F238E27FC236}">
                <a16:creationId xmlns:a16="http://schemas.microsoft.com/office/drawing/2014/main" id="{228C2E5D-D8D7-9F43-AAE0-526E4B3DD8E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22497" y="4414870"/>
            <a:ext cx="298999" cy="376160"/>
          </a:xfrm>
          <a:prstGeom prst="rect">
            <a:avLst/>
          </a:prstGeom>
        </p:spPr>
      </p:pic>
      <p:pic>
        <p:nvPicPr>
          <p:cNvPr id="126" name="Graphic 125">
            <a:extLst>
              <a:ext uri="{FF2B5EF4-FFF2-40B4-BE49-F238E27FC236}">
                <a16:creationId xmlns:a16="http://schemas.microsoft.com/office/drawing/2014/main" id="{EC728F36-5B5E-7A45-8177-2998FAF12D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7623" y="1642288"/>
            <a:ext cx="347225" cy="376160"/>
          </a:xfrm>
          <a:prstGeom prst="rect">
            <a:avLst/>
          </a:prstGeom>
        </p:spPr>
      </p:pic>
      <p:pic>
        <p:nvPicPr>
          <p:cNvPr id="127" name="Graphic 126">
            <a:extLst>
              <a:ext uri="{FF2B5EF4-FFF2-40B4-BE49-F238E27FC236}">
                <a16:creationId xmlns:a16="http://schemas.microsoft.com/office/drawing/2014/main" id="{894FD616-ED37-3448-A2BD-37271A669EC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678141" y="1630072"/>
            <a:ext cx="327934" cy="405095"/>
          </a:xfrm>
          <a:prstGeom prst="rect">
            <a:avLst/>
          </a:prstGeom>
        </p:spPr>
      </p:pic>
      <p:pic>
        <p:nvPicPr>
          <p:cNvPr id="9" name="Graphic 8" descr="User with solid fill">
            <a:extLst>
              <a:ext uri="{FF2B5EF4-FFF2-40B4-BE49-F238E27FC236}">
                <a16:creationId xmlns:a16="http://schemas.microsoft.com/office/drawing/2014/main" id="{20064FA4-6CDF-3854-7FA3-1653AF75B08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25449" y="1915482"/>
            <a:ext cx="457200" cy="457200"/>
          </a:xfrm>
          <a:prstGeom prst="rect">
            <a:avLst/>
          </a:prstGeom>
        </p:spPr>
      </p:pic>
      <p:pic>
        <p:nvPicPr>
          <p:cNvPr id="42" name="Graphic 41" descr="User with solid fill">
            <a:extLst>
              <a:ext uri="{FF2B5EF4-FFF2-40B4-BE49-F238E27FC236}">
                <a16:creationId xmlns:a16="http://schemas.microsoft.com/office/drawing/2014/main" id="{740010E7-0884-CE64-8292-57C08BC6C1E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25449" y="3309788"/>
            <a:ext cx="457200" cy="457200"/>
          </a:xfrm>
          <a:prstGeom prst="rect">
            <a:avLst/>
          </a:prstGeom>
        </p:spPr>
      </p:pic>
      <p:pic>
        <p:nvPicPr>
          <p:cNvPr id="43" name="Graphic 42" descr="User with solid fill">
            <a:extLst>
              <a:ext uri="{FF2B5EF4-FFF2-40B4-BE49-F238E27FC236}">
                <a16:creationId xmlns:a16="http://schemas.microsoft.com/office/drawing/2014/main" id="{079F66B6-1E96-11D5-60E4-919E4D5DEE9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25449" y="4682896"/>
            <a:ext cx="457200" cy="457200"/>
          </a:xfrm>
          <a:prstGeom prst="rect">
            <a:avLst/>
          </a:prstGeom>
        </p:spPr>
      </p:pic>
      <p:cxnSp>
        <p:nvCxnSpPr>
          <p:cNvPr id="14" name="Straight Connector 13">
            <a:extLst>
              <a:ext uri="{FF2B5EF4-FFF2-40B4-BE49-F238E27FC236}">
                <a16:creationId xmlns:a16="http://schemas.microsoft.com/office/drawing/2014/main" id="{598CA2C2-6417-71B0-5928-F19FA9326DEC}"/>
              </a:ext>
            </a:extLst>
          </p:cNvPr>
          <p:cNvCxnSpPr/>
          <p:nvPr/>
        </p:nvCxnSpPr>
        <p:spPr>
          <a:xfrm>
            <a:off x="491915" y="2900298"/>
            <a:ext cx="11263310"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7" name="Straight Connector 46">
            <a:extLst>
              <a:ext uri="{FF2B5EF4-FFF2-40B4-BE49-F238E27FC236}">
                <a16:creationId xmlns:a16="http://schemas.microsoft.com/office/drawing/2014/main" id="{0DC61C22-7BBA-1659-0CDF-407FB9F500F2}"/>
              </a:ext>
            </a:extLst>
          </p:cNvPr>
          <p:cNvCxnSpPr/>
          <p:nvPr/>
        </p:nvCxnSpPr>
        <p:spPr>
          <a:xfrm>
            <a:off x="425299" y="4342543"/>
            <a:ext cx="11263310"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604728C8-01D2-7614-F781-591961FD2D64}"/>
              </a:ext>
            </a:extLst>
          </p:cNvPr>
          <p:cNvCxnSpPr>
            <a:cxnSpLocks/>
          </p:cNvCxnSpPr>
          <p:nvPr/>
        </p:nvCxnSpPr>
        <p:spPr>
          <a:xfrm>
            <a:off x="2675331" y="1866872"/>
            <a:ext cx="847202" cy="0"/>
          </a:xfrm>
          <a:prstGeom prst="straightConnector1">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62" name="Elbow Connector 66">
            <a:extLst>
              <a:ext uri="{FF2B5EF4-FFF2-40B4-BE49-F238E27FC236}">
                <a16:creationId xmlns:a16="http://schemas.microsoft.com/office/drawing/2014/main" id="{7A1231B3-ECB3-2DD3-8DEE-00BACC489C0E}"/>
              </a:ext>
            </a:extLst>
          </p:cNvPr>
          <p:cNvCxnSpPr>
            <a:cxnSpLocks/>
            <a:stCxn id="36" idx="1"/>
            <a:endCxn id="12" idx="2"/>
          </p:cNvCxnSpPr>
          <p:nvPr/>
        </p:nvCxnSpPr>
        <p:spPr>
          <a:xfrm rot="10800000">
            <a:off x="2394195" y="2743054"/>
            <a:ext cx="1914369" cy="1152571"/>
          </a:xfrm>
          <a:prstGeom prst="bentConnector2">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2454ACEF-8221-6275-33C1-C3C83DFF36B9}"/>
              </a:ext>
            </a:extLst>
          </p:cNvPr>
          <p:cNvSpPr txBox="1"/>
          <p:nvPr/>
        </p:nvSpPr>
        <p:spPr>
          <a:xfrm>
            <a:off x="2171344" y="3895624"/>
            <a:ext cx="1439839" cy="400110"/>
          </a:xfrm>
          <a:prstGeom prst="rect">
            <a:avLst/>
          </a:prstGeom>
          <a:noFill/>
        </p:spPr>
        <p:txBody>
          <a:bodyPr wrap="square" rtlCol="0" anchor="t">
            <a:spAutoFit/>
          </a:bodyPr>
          <a:lstStyle/>
          <a:p>
            <a:pPr algn="ctr" defTabSz="456903">
              <a:defRPr/>
            </a:pPr>
            <a:r>
              <a:rPr lang="en-US" sz="1000" i="1" dirty="0">
                <a:solidFill>
                  <a:srgbClr val="283D40"/>
                </a:solidFill>
              </a:rPr>
              <a:t>Can send back to draft if not satisfied</a:t>
            </a:r>
          </a:p>
        </p:txBody>
      </p:sp>
      <p:cxnSp>
        <p:nvCxnSpPr>
          <p:cNvPr id="79" name="Straight Arrow Connector 78">
            <a:extLst>
              <a:ext uri="{FF2B5EF4-FFF2-40B4-BE49-F238E27FC236}">
                <a16:creationId xmlns:a16="http://schemas.microsoft.com/office/drawing/2014/main" id="{6F73D636-F7C4-7578-093D-62D2D830F476}"/>
              </a:ext>
            </a:extLst>
          </p:cNvPr>
          <p:cNvCxnSpPr>
            <a:cxnSpLocks/>
          </p:cNvCxnSpPr>
          <p:nvPr/>
        </p:nvCxnSpPr>
        <p:spPr>
          <a:xfrm>
            <a:off x="9050906" y="4578754"/>
            <a:ext cx="1077067" cy="0"/>
          </a:xfrm>
          <a:prstGeom prst="straightConnector1">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83" name="Elbow Connector 66">
            <a:extLst>
              <a:ext uri="{FF2B5EF4-FFF2-40B4-BE49-F238E27FC236}">
                <a16:creationId xmlns:a16="http://schemas.microsoft.com/office/drawing/2014/main" id="{3C23D80F-ACD3-DBD8-8EEA-B01A7FB4901C}"/>
              </a:ext>
            </a:extLst>
          </p:cNvPr>
          <p:cNvCxnSpPr>
            <a:cxnSpLocks/>
            <a:endCxn id="36" idx="2"/>
          </p:cNvCxnSpPr>
          <p:nvPr/>
        </p:nvCxnSpPr>
        <p:spPr>
          <a:xfrm rot="10800000">
            <a:off x="4996560" y="4326511"/>
            <a:ext cx="2952686" cy="719016"/>
          </a:xfrm>
          <a:prstGeom prst="bentConnector2">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4DC88D6-88ED-3C8C-E851-6804CC729150}"/>
              </a:ext>
            </a:extLst>
          </p:cNvPr>
          <p:cNvSpPr txBox="1"/>
          <p:nvPr/>
        </p:nvSpPr>
        <p:spPr>
          <a:xfrm>
            <a:off x="5319750" y="5047263"/>
            <a:ext cx="1681661" cy="400110"/>
          </a:xfrm>
          <a:prstGeom prst="rect">
            <a:avLst/>
          </a:prstGeom>
          <a:noFill/>
        </p:spPr>
        <p:txBody>
          <a:bodyPr wrap="square" rtlCol="0" anchor="t">
            <a:spAutoFit/>
          </a:bodyPr>
          <a:lstStyle/>
          <a:p>
            <a:pPr algn="ctr" defTabSz="456903">
              <a:defRPr/>
            </a:pPr>
            <a:r>
              <a:rPr lang="en-US" sz="1000" i="1" dirty="0">
                <a:solidFill>
                  <a:srgbClr val="283D40"/>
                </a:solidFill>
              </a:rPr>
              <a:t>Can reject and send back to Review stage</a:t>
            </a:r>
          </a:p>
        </p:txBody>
      </p:sp>
    </p:spTree>
    <p:extLst>
      <p:ext uri="{BB962C8B-B14F-4D97-AF65-F5344CB8AC3E}">
        <p14:creationId xmlns:p14="http://schemas.microsoft.com/office/powerpoint/2010/main" val="20580821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7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8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2" grpId="0"/>
      <p:bldP spid="22" grpId="0"/>
      <p:bldP spid="36" grpId="0"/>
      <p:bldP spid="40" grpId="0"/>
      <p:bldP spid="45" grpId="0"/>
      <p:bldP spid="51" grpId="0"/>
      <p:bldP spid="55" grpId="0"/>
      <p:bldP spid="61" grpId="0"/>
      <p:bldP spid="64" grpId="0"/>
      <p:bldP spid="8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3D3AE-4838-1F70-E37D-0E5F11856C31}"/>
              </a:ext>
            </a:extLst>
          </p:cNvPr>
          <p:cNvSpPr>
            <a:spLocks noGrp="1"/>
          </p:cNvSpPr>
          <p:nvPr>
            <p:ph type="title"/>
          </p:nvPr>
        </p:nvSpPr>
        <p:spPr/>
        <p:txBody>
          <a:bodyPr/>
          <a:lstStyle/>
          <a:p>
            <a:r>
              <a:rPr lang="en-GB" dirty="0"/>
              <a:t>Policy authoring with O365</a:t>
            </a:r>
            <a:endParaRPr lang="en-US" dirty="0"/>
          </a:p>
        </p:txBody>
      </p:sp>
      <p:sp>
        <p:nvSpPr>
          <p:cNvPr id="5" name="Text Placeholder 4">
            <a:extLst>
              <a:ext uri="{FF2B5EF4-FFF2-40B4-BE49-F238E27FC236}">
                <a16:creationId xmlns:a16="http://schemas.microsoft.com/office/drawing/2014/main" id="{18306499-9BC9-8291-B3BC-E977B81D9524}"/>
              </a:ext>
            </a:extLst>
          </p:cNvPr>
          <p:cNvSpPr>
            <a:spLocks noGrp="1"/>
          </p:cNvSpPr>
          <p:nvPr>
            <p:ph type="body" sz="quarter" idx="15"/>
          </p:nvPr>
        </p:nvSpPr>
        <p:spPr>
          <a:xfrm>
            <a:off x="498284" y="1333429"/>
            <a:ext cx="11192256" cy="3042628"/>
          </a:xfrm>
        </p:spPr>
        <p:txBody>
          <a:bodyPr/>
          <a:lstStyle/>
          <a:p>
            <a:r>
              <a:rPr lang="en-GB" dirty="0"/>
              <a:t>Integrating with O365 OneDrive enhances the policy management experience:</a:t>
            </a:r>
          </a:p>
          <a:p>
            <a:pPr marL="746125" lvl="1" indent="-457200">
              <a:buFont typeface="+mj-lt"/>
              <a:buAutoNum type="arabicPeriod"/>
            </a:pPr>
            <a:r>
              <a:rPr lang="en-US" dirty="0"/>
              <a:t>Ability to create new policy Word document or connect to existing Word document on OneDrive</a:t>
            </a:r>
          </a:p>
          <a:p>
            <a:pPr marL="746125" lvl="1" indent="-457200">
              <a:buFont typeface="+mj-lt"/>
              <a:buAutoNum type="arabicPeriod"/>
            </a:pPr>
            <a:r>
              <a:rPr lang="en-US" dirty="0"/>
              <a:t>Enables collaborative editing, review and approval of the policy in MS Word using O365 OneDrive integration</a:t>
            </a:r>
          </a:p>
          <a:p>
            <a:pPr marL="746125" lvl="1" indent="-457200">
              <a:buFont typeface="+mj-lt"/>
              <a:buAutoNum type="arabicPeriod"/>
            </a:pPr>
            <a:r>
              <a:rPr lang="en-US" dirty="0"/>
              <a:t>Ability to view different versions and history of the policy</a:t>
            </a:r>
          </a:p>
          <a:p>
            <a:pPr marL="746125" lvl="1" indent="-457200">
              <a:buFont typeface="+mj-lt"/>
              <a:buAutoNum type="arabicPeriod"/>
            </a:pPr>
            <a:r>
              <a:rPr lang="en-US" dirty="0"/>
              <a:t>Ability to sync policy text from Word on OneDrive to the policy record</a:t>
            </a:r>
          </a:p>
          <a:p>
            <a:pPr marL="746125" lvl="1" indent="-457200">
              <a:buFont typeface="+mj-lt"/>
              <a:buAutoNum type="arabicPeriod"/>
            </a:pPr>
            <a:r>
              <a:rPr lang="en-US" dirty="0"/>
              <a:t>Enabling PDF conversion of the policy text</a:t>
            </a:r>
          </a:p>
        </p:txBody>
      </p:sp>
    </p:spTree>
    <p:extLst>
      <p:ext uri="{BB962C8B-B14F-4D97-AF65-F5344CB8AC3E}">
        <p14:creationId xmlns:p14="http://schemas.microsoft.com/office/powerpoint/2010/main" val="14481543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D06F8D-EF43-0EC2-AAB6-ECE6106F4C1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6967" y="1157102"/>
            <a:ext cx="9447247" cy="4941410"/>
          </a:xfrm>
          <a:prstGeom prst="rect">
            <a:avLst/>
          </a:prstGeom>
          <a:ln w="6350">
            <a:solidFill>
              <a:schemeClr val="tx1"/>
            </a:solidFill>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3FA9734-0DC6-65A6-C539-B2DA285A778D}"/>
              </a:ext>
            </a:extLst>
          </p:cNvPr>
          <p:cNvSpPr>
            <a:spLocks noGrp="1"/>
          </p:cNvSpPr>
          <p:nvPr>
            <p:ph type="title"/>
          </p:nvPr>
        </p:nvSpPr>
        <p:spPr>
          <a:xfrm>
            <a:off x="449252" y="317445"/>
            <a:ext cx="11188711" cy="1195883"/>
          </a:xfrm>
        </p:spPr>
        <p:txBody>
          <a:bodyPr/>
          <a:lstStyle/>
          <a:p>
            <a:r>
              <a:rPr lang="en-GB" dirty="0"/>
              <a:t>Policy authoring with O365 integration: New Document</a:t>
            </a:r>
            <a:endParaRPr lang="en-US" dirty="0"/>
          </a:p>
        </p:txBody>
      </p:sp>
      <p:sp>
        <p:nvSpPr>
          <p:cNvPr id="7" name="Rectangle 6">
            <a:extLst>
              <a:ext uri="{FF2B5EF4-FFF2-40B4-BE49-F238E27FC236}">
                <a16:creationId xmlns:a16="http://schemas.microsoft.com/office/drawing/2014/main" id="{69047CC9-34D1-84E9-A86B-DE1DDDEEDCBC}"/>
              </a:ext>
            </a:extLst>
          </p:cNvPr>
          <p:cNvSpPr/>
          <p:nvPr/>
        </p:nvSpPr>
        <p:spPr>
          <a:xfrm>
            <a:off x="6843281" y="2428939"/>
            <a:ext cx="1216198" cy="565608"/>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pic>
        <p:nvPicPr>
          <p:cNvPr id="8" name="Content Placeholder 14">
            <a:extLst>
              <a:ext uri="{FF2B5EF4-FFF2-40B4-BE49-F238E27FC236}">
                <a16:creationId xmlns:a16="http://schemas.microsoft.com/office/drawing/2014/main" id="{47123C48-7118-CBF6-E0B4-E80B332597BF}"/>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421352" y="3379766"/>
            <a:ext cx="2969443" cy="2667787"/>
          </a:xfrm>
          <a:prstGeom prst="rect">
            <a:avLst/>
          </a:prstGeom>
        </p:spPr>
      </p:pic>
      <p:cxnSp>
        <p:nvCxnSpPr>
          <p:cNvPr id="10" name="Straight Arrow Connector 9">
            <a:extLst>
              <a:ext uri="{FF2B5EF4-FFF2-40B4-BE49-F238E27FC236}">
                <a16:creationId xmlns:a16="http://schemas.microsoft.com/office/drawing/2014/main" id="{85145770-7C82-7004-FEB5-AFFFE8E4011C}"/>
              </a:ext>
            </a:extLst>
          </p:cNvPr>
          <p:cNvCxnSpPr>
            <a:cxnSpLocks/>
            <a:stCxn id="7" idx="2"/>
          </p:cNvCxnSpPr>
          <p:nvPr/>
        </p:nvCxnSpPr>
        <p:spPr>
          <a:xfrm flipH="1">
            <a:off x="6390795" y="2994547"/>
            <a:ext cx="1060585" cy="633260"/>
          </a:xfrm>
          <a:prstGeom prst="straightConnector1">
            <a:avLst/>
          </a:prstGeom>
          <a:ln w="28575">
            <a:solidFill>
              <a:srgbClr val="62D84E"/>
            </a:solidFill>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8407859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D06F8D-EF43-0EC2-AAB6-ECE6106F4C1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6967" y="1157102"/>
            <a:ext cx="9447247" cy="494141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3FA9734-0DC6-65A6-C539-B2DA285A778D}"/>
              </a:ext>
            </a:extLst>
          </p:cNvPr>
          <p:cNvSpPr>
            <a:spLocks noGrp="1"/>
          </p:cNvSpPr>
          <p:nvPr>
            <p:ph type="title"/>
          </p:nvPr>
        </p:nvSpPr>
        <p:spPr>
          <a:xfrm>
            <a:off x="449252" y="317445"/>
            <a:ext cx="11188711" cy="1195883"/>
          </a:xfrm>
        </p:spPr>
        <p:txBody>
          <a:bodyPr/>
          <a:lstStyle/>
          <a:p>
            <a:r>
              <a:rPr lang="en-GB" dirty="0"/>
              <a:t>Policy authoring with O365 integration: Connect Existing</a:t>
            </a:r>
            <a:endParaRPr lang="en-US" dirty="0"/>
          </a:p>
        </p:txBody>
      </p:sp>
      <p:sp>
        <p:nvSpPr>
          <p:cNvPr id="7" name="Rectangle 6">
            <a:extLst>
              <a:ext uri="{FF2B5EF4-FFF2-40B4-BE49-F238E27FC236}">
                <a16:creationId xmlns:a16="http://schemas.microsoft.com/office/drawing/2014/main" id="{69047CC9-34D1-84E9-A86B-DE1DDDEEDCBC}"/>
              </a:ext>
            </a:extLst>
          </p:cNvPr>
          <p:cNvSpPr/>
          <p:nvPr/>
        </p:nvSpPr>
        <p:spPr>
          <a:xfrm>
            <a:off x="6843281" y="2428939"/>
            <a:ext cx="1216198" cy="565608"/>
          </a:xfrm>
          <a:prstGeom prst="rect">
            <a:avLst/>
          </a:prstGeom>
          <a:noFill/>
          <a:ln w="28575">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cxnSp>
        <p:nvCxnSpPr>
          <p:cNvPr id="10" name="Straight Arrow Connector 9">
            <a:extLst>
              <a:ext uri="{FF2B5EF4-FFF2-40B4-BE49-F238E27FC236}">
                <a16:creationId xmlns:a16="http://schemas.microsoft.com/office/drawing/2014/main" id="{85145770-7C82-7004-FEB5-AFFFE8E4011C}"/>
              </a:ext>
            </a:extLst>
          </p:cNvPr>
          <p:cNvCxnSpPr>
            <a:cxnSpLocks/>
            <a:stCxn id="7" idx="2"/>
          </p:cNvCxnSpPr>
          <p:nvPr/>
        </p:nvCxnSpPr>
        <p:spPr>
          <a:xfrm flipH="1">
            <a:off x="6390795" y="2994547"/>
            <a:ext cx="1060585" cy="633260"/>
          </a:xfrm>
          <a:prstGeom prst="straightConnector1">
            <a:avLst/>
          </a:prstGeom>
          <a:ln w="28575">
            <a:solidFill>
              <a:srgbClr val="62D84E"/>
            </a:solidFill>
            <a:tailEnd type="triangle"/>
          </a:ln>
        </p:spPr>
        <p:style>
          <a:lnRef idx="1">
            <a:schemeClr val="accent5"/>
          </a:lnRef>
          <a:fillRef idx="0">
            <a:schemeClr val="accent5"/>
          </a:fillRef>
          <a:effectRef idx="0">
            <a:schemeClr val="accent5"/>
          </a:effectRef>
          <a:fontRef idx="minor">
            <a:schemeClr val="tx1"/>
          </a:fontRef>
        </p:style>
      </p:cxnSp>
      <p:pic>
        <p:nvPicPr>
          <p:cNvPr id="9" name="Picture 8">
            <a:extLst>
              <a:ext uri="{FF2B5EF4-FFF2-40B4-BE49-F238E27FC236}">
                <a16:creationId xmlns:a16="http://schemas.microsoft.com/office/drawing/2014/main" id="{C22CC043-CCB7-3B7A-09FA-BB959EF28E53}"/>
              </a:ext>
            </a:extLst>
          </p:cNvPr>
          <p:cNvPicPr>
            <a:picLocks noChangeAspect="1"/>
          </p:cNvPicPr>
          <p:nvPr/>
        </p:nvPicPr>
        <p:blipFill>
          <a:blip r:embed="rId4"/>
          <a:stretch>
            <a:fillRect/>
          </a:stretch>
        </p:blipFill>
        <p:spPr>
          <a:xfrm>
            <a:off x="3562654" y="3429000"/>
            <a:ext cx="2816450" cy="2113611"/>
          </a:xfrm>
          <a:prstGeom prst="rect">
            <a:avLst/>
          </a:prstGeom>
          <a:ln>
            <a:solidFill>
              <a:schemeClr val="tx1"/>
            </a:solidFill>
          </a:ln>
        </p:spPr>
      </p:pic>
    </p:spTree>
    <p:extLst>
      <p:ext uri="{BB962C8B-B14F-4D97-AF65-F5344CB8AC3E}">
        <p14:creationId xmlns:p14="http://schemas.microsoft.com/office/powerpoint/2010/main" val="20268137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60232-0453-AB4C-AABF-2FE51A68C528}"/>
              </a:ext>
            </a:extLst>
          </p:cNvPr>
          <p:cNvSpPr>
            <a:spLocks noGrp="1"/>
          </p:cNvSpPr>
          <p:nvPr>
            <p:ph type="title"/>
          </p:nvPr>
        </p:nvSpPr>
        <p:spPr/>
        <p:txBody>
          <a:bodyPr/>
          <a:lstStyle/>
          <a:p>
            <a:r>
              <a:rPr lang="en-US" dirty="0"/>
              <a:t>Policy authoring with O365 integration</a:t>
            </a:r>
          </a:p>
        </p:txBody>
      </p:sp>
      <p:sp>
        <p:nvSpPr>
          <p:cNvPr id="4" name="TextBox 3">
            <a:extLst>
              <a:ext uri="{FF2B5EF4-FFF2-40B4-BE49-F238E27FC236}">
                <a16:creationId xmlns:a16="http://schemas.microsoft.com/office/drawing/2014/main" id="{8A58AD3A-D94D-7E4B-8745-9E421E7F2048}"/>
              </a:ext>
            </a:extLst>
          </p:cNvPr>
          <p:cNvSpPr txBox="1">
            <a:spLocks noChangeAspect="1"/>
          </p:cNvSpPr>
          <p:nvPr/>
        </p:nvSpPr>
        <p:spPr>
          <a:xfrm>
            <a:off x="448055" y="2298949"/>
            <a:ext cx="1031546"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Owner</a:t>
            </a:r>
            <a:endParaRPr lang="en-US" sz="2400" dirty="0">
              <a:solidFill>
                <a:srgbClr val="283D40"/>
              </a:solidFill>
              <a:latin typeface="Century Gothic" panose="020F0302020204030204"/>
            </a:endParaRPr>
          </a:p>
        </p:txBody>
      </p:sp>
      <p:sp>
        <p:nvSpPr>
          <p:cNvPr id="7" name="TextBox 6">
            <a:extLst>
              <a:ext uri="{FF2B5EF4-FFF2-40B4-BE49-F238E27FC236}">
                <a16:creationId xmlns:a16="http://schemas.microsoft.com/office/drawing/2014/main" id="{1D58CC47-B1B4-1744-906A-FE7190FD05AF}"/>
              </a:ext>
            </a:extLst>
          </p:cNvPr>
          <p:cNvSpPr txBox="1">
            <a:spLocks noChangeAspect="1"/>
          </p:cNvSpPr>
          <p:nvPr/>
        </p:nvSpPr>
        <p:spPr>
          <a:xfrm>
            <a:off x="491915" y="3384556"/>
            <a:ext cx="968023"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Contributor</a:t>
            </a:r>
          </a:p>
        </p:txBody>
      </p:sp>
      <p:sp>
        <p:nvSpPr>
          <p:cNvPr id="8" name="TextBox 7">
            <a:extLst>
              <a:ext uri="{FF2B5EF4-FFF2-40B4-BE49-F238E27FC236}">
                <a16:creationId xmlns:a16="http://schemas.microsoft.com/office/drawing/2014/main" id="{CD93810A-7720-F74D-8F50-6A4E5C7FD55A}"/>
              </a:ext>
            </a:extLst>
          </p:cNvPr>
          <p:cNvSpPr txBox="1">
            <a:spLocks noChangeAspect="1"/>
          </p:cNvSpPr>
          <p:nvPr/>
        </p:nvSpPr>
        <p:spPr>
          <a:xfrm>
            <a:off x="406089" y="4435910"/>
            <a:ext cx="1120822"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Reviewer</a:t>
            </a:r>
          </a:p>
        </p:txBody>
      </p:sp>
      <p:sp>
        <p:nvSpPr>
          <p:cNvPr id="12" name="TextBox 11">
            <a:extLst>
              <a:ext uri="{FF2B5EF4-FFF2-40B4-BE49-F238E27FC236}">
                <a16:creationId xmlns:a16="http://schemas.microsoft.com/office/drawing/2014/main" id="{11106A9F-02C3-AB47-A24A-31853D89FA75}"/>
              </a:ext>
            </a:extLst>
          </p:cNvPr>
          <p:cNvSpPr txBox="1"/>
          <p:nvPr/>
        </p:nvSpPr>
        <p:spPr>
          <a:xfrm>
            <a:off x="1859177" y="2023372"/>
            <a:ext cx="1730555" cy="707886"/>
          </a:xfrm>
          <a:prstGeom prst="rect">
            <a:avLst/>
          </a:prstGeom>
          <a:noFill/>
        </p:spPr>
        <p:txBody>
          <a:bodyPr wrap="square" rtlCol="0" anchor="t">
            <a:spAutoFit/>
          </a:bodyPr>
          <a:lstStyle/>
          <a:p>
            <a:pPr algn="ctr" defTabSz="456903">
              <a:defRPr/>
            </a:pPr>
            <a:r>
              <a:rPr lang="en-US" sz="1000" dirty="0">
                <a:solidFill>
                  <a:srgbClr val="283D40"/>
                </a:solidFill>
              </a:rPr>
              <a:t>Start drafting a new Policy / Edit existing published policy (Annual review cycle)</a:t>
            </a:r>
          </a:p>
        </p:txBody>
      </p:sp>
      <p:sp>
        <p:nvSpPr>
          <p:cNvPr id="17" name="TextBox 16">
            <a:extLst>
              <a:ext uri="{FF2B5EF4-FFF2-40B4-BE49-F238E27FC236}">
                <a16:creationId xmlns:a16="http://schemas.microsoft.com/office/drawing/2014/main" id="{FE4ACC0C-0E52-664A-9AAA-29F1E4797614}"/>
              </a:ext>
            </a:extLst>
          </p:cNvPr>
          <p:cNvSpPr txBox="1"/>
          <p:nvPr/>
        </p:nvSpPr>
        <p:spPr>
          <a:xfrm>
            <a:off x="3209060" y="3254498"/>
            <a:ext cx="1540681" cy="553998"/>
          </a:xfrm>
          <a:prstGeom prst="rect">
            <a:avLst/>
          </a:prstGeom>
          <a:noFill/>
        </p:spPr>
        <p:txBody>
          <a:bodyPr wrap="square" rtlCol="0" anchor="t">
            <a:spAutoFit/>
          </a:bodyPr>
          <a:lstStyle/>
          <a:p>
            <a:pPr algn="ctr" defTabSz="456903">
              <a:defRPr/>
            </a:pPr>
            <a:r>
              <a:rPr lang="en-US" sz="1000" dirty="0">
                <a:solidFill>
                  <a:srgbClr val="283D40"/>
                </a:solidFill>
              </a:rPr>
              <a:t>Invite Contributors to collaborate on policy drafting and review</a:t>
            </a:r>
          </a:p>
        </p:txBody>
      </p:sp>
      <p:sp>
        <p:nvSpPr>
          <p:cNvPr id="22" name="TextBox 21">
            <a:extLst>
              <a:ext uri="{FF2B5EF4-FFF2-40B4-BE49-F238E27FC236}">
                <a16:creationId xmlns:a16="http://schemas.microsoft.com/office/drawing/2014/main" id="{04955A23-B4EC-474F-BD08-C3C00B5A52E7}"/>
              </a:ext>
            </a:extLst>
          </p:cNvPr>
          <p:cNvSpPr txBox="1"/>
          <p:nvPr/>
        </p:nvSpPr>
        <p:spPr>
          <a:xfrm>
            <a:off x="4556207" y="2013302"/>
            <a:ext cx="1136434" cy="707886"/>
          </a:xfrm>
          <a:prstGeom prst="rect">
            <a:avLst/>
          </a:prstGeom>
          <a:noFill/>
        </p:spPr>
        <p:txBody>
          <a:bodyPr wrap="square" rtlCol="0" anchor="t">
            <a:spAutoFit/>
          </a:bodyPr>
          <a:lstStyle/>
          <a:p>
            <a:pPr algn="ctr" defTabSz="456903">
              <a:defRPr/>
            </a:pPr>
            <a:r>
              <a:rPr lang="en-US" sz="1000" dirty="0">
                <a:solidFill>
                  <a:srgbClr val="283D40"/>
                </a:solidFill>
              </a:rPr>
              <a:t>Once draft is ready, send it to reviewers for review</a:t>
            </a:r>
          </a:p>
        </p:txBody>
      </p:sp>
      <p:sp>
        <p:nvSpPr>
          <p:cNvPr id="36" name="TextBox 35">
            <a:extLst>
              <a:ext uri="{FF2B5EF4-FFF2-40B4-BE49-F238E27FC236}">
                <a16:creationId xmlns:a16="http://schemas.microsoft.com/office/drawing/2014/main" id="{5A29AA9B-E5E5-3D46-8EF4-65FA838E6CC5}"/>
              </a:ext>
            </a:extLst>
          </p:cNvPr>
          <p:cNvSpPr txBox="1"/>
          <p:nvPr/>
        </p:nvSpPr>
        <p:spPr>
          <a:xfrm>
            <a:off x="4994778" y="4250580"/>
            <a:ext cx="1797655" cy="553998"/>
          </a:xfrm>
          <a:prstGeom prst="rect">
            <a:avLst/>
          </a:prstGeom>
          <a:noFill/>
        </p:spPr>
        <p:txBody>
          <a:bodyPr wrap="square" rtlCol="0" anchor="t">
            <a:spAutoFit/>
          </a:bodyPr>
          <a:lstStyle/>
          <a:p>
            <a:pPr algn="ctr" defTabSz="456903">
              <a:defRPr/>
            </a:pPr>
            <a:r>
              <a:rPr lang="en-US" sz="1000" dirty="0">
                <a:solidFill>
                  <a:srgbClr val="283D40"/>
                </a:solidFill>
              </a:rPr>
              <a:t>Review the policy draft and provide edits, comments and changes</a:t>
            </a:r>
          </a:p>
        </p:txBody>
      </p:sp>
      <p:sp>
        <p:nvSpPr>
          <p:cNvPr id="40" name="TextBox 39">
            <a:extLst>
              <a:ext uri="{FF2B5EF4-FFF2-40B4-BE49-F238E27FC236}">
                <a16:creationId xmlns:a16="http://schemas.microsoft.com/office/drawing/2014/main" id="{5983F697-2428-E844-81B6-AA0BA2F632BF}"/>
              </a:ext>
            </a:extLst>
          </p:cNvPr>
          <p:cNvSpPr txBox="1"/>
          <p:nvPr/>
        </p:nvSpPr>
        <p:spPr>
          <a:xfrm>
            <a:off x="7795954" y="2018739"/>
            <a:ext cx="1323457" cy="707886"/>
          </a:xfrm>
          <a:prstGeom prst="rect">
            <a:avLst/>
          </a:prstGeom>
          <a:noFill/>
        </p:spPr>
        <p:txBody>
          <a:bodyPr wrap="square" rtlCol="0" anchor="t">
            <a:spAutoFit/>
          </a:bodyPr>
          <a:lstStyle/>
          <a:p>
            <a:pPr algn="ctr" defTabSz="456903">
              <a:defRPr/>
            </a:pPr>
            <a:r>
              <a:rPr lang="en-US" sz="1000" dirty="0">
                <a:solidFill>
                  <a:srgbClr val="283D40"/>
                </a:solidFill>
              </a:rPr>
              <a:t>Complete the publishing checklist and request approval</a:t>
            </a:r>
          </a:p>
        </p:txBody>
      </p:sp>
      <p:cxnSp>
        <p:nvCxnSpPr>
          <p:cNvPr id="44" name="Straight Arrow Connector 43">
            <a:extLst>
              <a:ext uri="{FF2B5EF4-FFF2-40B4-BE49-F238E27FC236}">
                <a16:creationId xmlns:a16="http://schemas.microsoft.com/office/drawing/2014/main" id="{2A197C53-9136-AD43-A3F5-8030ADC37F73}"/>
              </a:ext>
            </a:extLst>
          </p:cNvPr>
          <p:cNvCxnSpPr>
            <a:cxnSpLocks/>
          </p:cNvCxnSpPr>
          <p:nvPr/>
        </p:nvCxnSpPr>
        <p:spPr>
          <a:xfrm>
            <a:off x="7302507" y="1835946"/>
            <a:ext cx="891967" cy="0"/>
          </a:xfrm>
          <a:prstGeom prst="straightConnector1">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A481F1C8-6418-094B-BEEF-141007FF6592}"/>
              </a:ext>
            </a:extLst>
          </p:cNvPr>
          <p:cNvSpPr txBox="1"/>
          <p:nvPr/>
        </p:nvSpPr>
        <p:spPr>
          <a:xfrm>
            <a:off x="10122430" y="5446837"/>
            <a:ext cx="1052629" cy="400110"/>
          </a:xfrm>
          <a:prstGeom prst="rect">
            <a:avLst/>
          </a:prstGeom>
          <a:noFill/>
        </p:spPr>
        <p:txBody>
          <a:bodyPr wrap="square" rtlCol="0" anchor="t">
            <a:spAutoFit/>
          </a:bodyPr>
          <a:lstStyle/>
          <a:p>
            <a:pPr algn="ctr" defTabSz="456903">
              <a:defRPr/>
            </a:pPr>
            <a:r>
              <a:rPr lang="en-US" sz="1000" dirty="0">
                <a:solidFill>
                  <a:srgbClr val="283D40"/>
                </a:solidFill>
              </a:rPr>
              <a:t>Published policy</a:t>
            </a:r>
          </a:p>
        </p:txBody>
      </p:sp>
      <p:sp>
        <p:nvSpPr>
          <p:cNvPr id="51" name="TextBox 50">
            <a:extLst>
              <a:ext uri="{FF2B5EF4-FFF2-40B4-BE49-F238E27FC236}">
                <a16:creationId xmlns:a16="http://schemas.microsoft.com/office/drawing/2014/main" id="{06AB7593-2A3A-4B47-8358-EC87D0B20189}"/>
              </a:ext>
            </a:extLst>
          </p:cNvPr>
          <p:cNvSpPr txBox="1"/>
          <p:nvPr/>
        </p:nvSpPr>
        <p:spPr>
          <a:xfrm>
            <a:off x="6360416" y="2008847"/>
            <a:ext cx="1245510" cy="707886"/>
          </a:xfrm>
          <a:prstGeom prst="rect">
            <a:avLst/>
          </a:prstGeom>
          <a:noFill/>
        </p:spPr>
        <p:txBody>
          <a:bodyPr wrap="square" rtlCol="0" anchor="t">
            <a:spAutoFit/>
          </a:bodyPr>
          <a:lstStyle/>
          <a:p>
            <a:pPr algn="ctr" defTabSz="456903">
              <a:defRPr/>
            </a:pPr>
            <a:r>
              <a:rPr lang="en-US" sz="1000" dirty="0">
                <a:solidFill>
                  <a:srgbClr val="283D40"/>
                </a:solidFill>
              </a:rPr>
              <a:t>Refine the policy draft based on the review comments</a:t>
            </a:r>
          </a:p>
        </p:txBody>
      </p:sp>
      <p:sp>
        <p:nvSpPr>
          <p:cNvPr id="55" name="TextBox 54">
            <a:extLst>
              <a:ext uri="{FF2B5EF4-FFF2-40B4-BE49-F238E27FC236}">
                <a16:creationId xmlns:a16="http://schemas.microsoft.com/office/drawing/2014/main" id="{D8C9296E-F109-624A-A245-5EE9FBA70B3C}"/>
              </a:ext>
            </a:extLst>
          </p:cNvPr>
          <p:cNvSpPr txBox="1"/>
          <p:nvPr/>
        </p:nvSpPr>
        <p:spPr>
          <a:xfrm>
            <a:off x="8959232" y="5427910"/>
            <a:ext cx="1136434" cy="553998"/>
          </a:xfrm>
          <a:prstGeom prst="rect">
            <a:avLst/>
          </a:prstGeom>
          <a:noFill/>
        </p:spPr>
        <p:txBody>
          <a:bodyPr wrap="square" rtlCol="0" anchor="t">
            <a:spAutoFit/>
          </a:bodyPr>
          <a:lstStyle/>
          <a:p>
            <a:pPr algn="ctr" defTabSz="456903">
              <a:defRPr/>
            </a:pPr>
            <a:r>
              <a:rPr lang="en-US" sz="1000" dirty="0">
                <a:solidFill>
                  <a:srgbClr val="283D40"/>
                </a:solidFill>
              </a:rPr>
              <a:t>Review and approve the policy</a:t>
            </a:r>
          </a:p>
        </p:txBody>
      </p:sp>
      <p:pic>
        <p:nvPicPr>
          <p:cNvPr id="70" name="Graphic 69">
            <a:extLst>
              <a:ext uri="{FF2B5EF4-FFF2-40B4-BE49-F238E27FC236}">
                <a16:creationId xmlns:a16="http://schemas.microsoft.com/office/drawing/2014/main" id="{ADCFD6F5-8C6F-F440-8D83-FF4AD61167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42341" y="1613798"/>
            <a:ext cx="347225" cy="376160"/>
          </a:xfrm>
          <a:prstGeom prst="rect">
            <a:avLst/>
          </a:prstGeom>
        </p:spPr>
      </p:pic>
      <p:pic>
        <p:nvPicPr>
          <p:cNvPr id="75" name="Graphic 74">
            <a:extLst>
              <a:ext uri="{FF2B5EF4-FFF2-40B4-BE49-F238E27FC236}">
                <a16:creationId xmlns:a16="http://schemas.microsoft.com/office/drawing/2014/main" id="{21FF2CC8-B49F-B84F-9EB8-53B39FB5CC7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758781" y="3873164"/>
            <a:ext cx="405095" cy="395450"/>
          </a:xfrm>
          <a:prstGeom prst="rect">
            <a:avLst/>
          </a:prstGeom>
        </p:spPr>
      </p:pic>
      <p:cxnSp>
        <p:nvCxnSpPr>
          <p:cNvPr id="78" name="Elbow Connector 77">
            <a:extLst>
              <a:ext uri="{FF2B5EF4-FFF2-40B4-BE49-F238E27FC236}">
                <a16:creationId xmlns:a16="http://schemas.microsoft.com/office/drawing/2014/main" id="{A5C01963-3308-D242-A4E6-AEBBDE2A260C}"/>
              </a:ext>
            </a:extLst>
          </p:cNvPr>
          <p:cNvCxnSpPr>
            <a:cxnSpLocks/>
          </p:cNvCxnSpPr>
          <p:nvPr/>
        </p:nvCxnSpPr>
        <p:spPr>
          <a:xfrm rot="16200000" flipH="1">
            <a:off x="7494942" y="3027829"/>
            <a:ext cx="3176764" cy="724862"/>
          </a:xfrm>
          <a:prstGeom prst="bentConnector3">
            <a:avLst>
              <a:gd name="adj1" fmla="val -685"/>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85" name="Elbow Connector 84">
            <a:extLst>
              <a:ext uri="{FF2B5EF4-FFF2-40B4-BE49-F238E27FC236}">
                <a16:creationId xmlns:a16="http://schemas.microsoft.com/office/drawing/2014/main" id="{B516549E-EEA3-8542-B061-EF9E5A1FCD58}"/>
              </a:ext>
            </a:extLst>
          </p:cNvPr>
          <p:cNvCxnSpPr>
            <a:cxnSpLocks/>
          </p:cNvCxnSpPr>
          <p:nvPr/>
        </p:nvCxnSpPr>
        <p:spPr>
          <a:xfrm>
            <a:off x="9759350" y="5225362"/>
            <a:ext cx="672631" cy="0"/>
          </a:xfrm>
          <a:prstGeom prst="bentConnector3">
            <a:avLst>
              <a:gd name="adj1" fmla="val 50000"/>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52" name="Elbow Connector 51">
            <a:extLst>
              <a:ext uri="{FF2B5EF4-FFF2-40B4-BE49-F238E27FC236}">
                <a16:creationId xmlns:a16="http://schemas.microsoft.com/office/drawing/2014/main" id="{B533BFD3-B931-0042-B511-0A21FDEBA8B0}"/>
              </a:ext>
            </a:extLst>
          </p:cNvPr>
          <p:cNvCxnSpPr>
            <a:cxnSpLocks/>
          </p:cNvCxnSpPr>
          <p:nvPr/>
        </p:nvCxnSpPr>
        <p:spPr>
          <a:xfrm rot="16200000" flipH="1">
            <a:off x="2996809" y="1865784"/>
            <a:ext cx="974406" cy="951348"/>
          </a:xfrm>
          <a:prstGeom prst="bentConnector3">
            <a:avLst>
              <a:gd name="adj1" fmla="val 1039"/>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a:extLst>
              <a:ext uri="{FF2B5EF4-FFF2-40B4-BE49-F238E27FC236}">
                <a16:creationId xmlns:a16="http://schemas.microsoft.com/office/drawing/2014/main" id="{75B8AA84-D5E2-3742-8253-F5C56A2294FE}"/>
              </a:ext>
            </a:extLst>
          </p:cNvPr>
          <p:cNvCxnSpPr>
            <a:cxnSpLocks/>
          </p:cNvCxnSpPr>
          <p:nvPr/>
        </p:nvCxnSpPr>
        <p:spPr>
          <a:xfrm rot="5400000" flipH="1" flipV="1">
            <a:off x="3982677" y="1985835"/>
            <a:ext cx="936249" cy="698327"/>
          </a:xfrm>
          <a:prstGeom prst="bentConnector3">
            <a:avLst>
              <a:gd name="adj1" fmla="val 99895"/>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D860B413-6015-1746-B832-BF9AADFA8DD7}"/>
              </a:ext>
            </a:extLst>
          </p:cNvPr>
          <p:cNvSpPr txBox="1">
            <a:spLocks noChangeAspect="1"/>
          </p:cNvSpPr>
          <p:nvPr/>
        </p:nvSpPr>
        <p:spPr>
          <a:xfrm>
            <a:off x="415516" y="5497282"/>
            <a:ext cx="1120822" cy="415498"/>
          </a:xfrm>
          <a:prstGeom prst="rect">
            <a:avLst/>
          </a:prstGeom>
          <a:noFill/>
        </p:spPr>
        <p:txBody>
          <a:bodyPr wrap="square" rtlCol="0" anchor="t">
            <a:spAutoFit/>
          </a:bodyPr>
          <a:lstStyle/>
          <a:p>
            <a:pPr algn="ctr" defTabSz="456903">
              <a:defRPr/>
            </a:pPr>
            <a:r>
              <a:rPr lang="en-US" sz="1050" b="1" dirty="0">
                <a:solidFill>
                  <a:srgbClr val="283D40"/>
                </a:solidFill>
                <a:latin typeface="Century Gothic" panose="020F0302020204030204"/>
              </a:rPr>
              <a:t>Policy Approver</a:t>
            </a:r>
          </a:p>
        </p:txBody>
      </p:sp>
      <p:cxnSp>
        <p:nvCxnSpPr>
          <p:cNvPr id="67" name="Elbow Connector 66">
            <a:extLst>
              <a:ext uri="{FF2B5EF4-FFF2-40B4-BE49-F238E27FC236}">
                <a16:creationId xmlns:a16="http://schemas.microsoft.com/office/drawing/2014/main" id="{DA04162F-932B-5845-8535-9396C8B0CCE3}"/>
              </a:ext>
            </a:extLst>
          </p:cNvPr>
          <p:cNvCxnSpPr>
            <a:cxnSpLocks/>
          </p:cNvCxnSpPr>
          <p:nvPr/>
        </p:nvCxnSpPr>
        <p:spPr>
          <a:xfrm rot="16200000" flipH="1">
            <a:off x="4740631" y="2555918"/>
            <a:ext cx="1902098" cy="501912"/>
          </a:xfrm>
          <a:prstGeom prst="bentConnector3">
            <a:avLst>
              <a:gd name="adj1" fmla="val -378"/>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cxnSp>
        <p:nvCxnSpPr>
          <p:cNvPr id="77" name="Elbow Connector 76">
            <a:extLst>
              <a:ext uri="{FF2B5EF4-FFF2-40B4-BE49-F238E27FC236}">
                <a16:creationId xmlns:a16="http://schemas.microsoft.com/office/drawing/2014/main" id="{E43C237C-CDD5-0D45-8712-7A47733EF55D}"/>
              </a:ext>
            </a:extLst>
          </p:cNvPr>
          <p:cNvCxnSpPr>
            <a:cxnSpLocks/>
          </p:cNvCxnSpPr>
          <p:nvPr/>
        </p:nvCxnSpPr>
        <p:spPr>
          <a:xfrm rot="5400000" flipH="1" flipV="1">
            <a:off x="5417713" y="2526845"/>
            <a:ext cx="1852053" cy="510015"/>
          </a:xfrm>
          <a:prstGeom prst="bentConnector3">
            <a:avLst>
              <a:gd name="adj1" fmla="val 100049"/>
            </a:avLst>
          </a:prstGeom>
          <a:ln w="19050">
            <a:solidFill>
              <a:srgbClr val="62D84E"/>
            </a:solidFill>
            <a:tailEnd type="triangle"/>
          </a:ln>
        </p:spPr>
        <p:style>
          <a:lnRef idx="1">
            <a:schemeClr val="accent1"/>
          </a:lnRef>
          <a:fillRef idx="0">
            <a:schemeClr val="accent1"/>
          </a:fillRef>
          <a:effectRef idx="0">
            <a:schemeClr val="accent1"/>
          </a:effectRef>
          <a:fontRef idx="minor">
            <a:schemeClr val="tx1"/>
          </a:fontRef>
        </p:style>
      </p:cxnSp>
      <p:pic>
        <p:nvPicPr>
          <p:cNvPr id="103" name="Graphic 102">
            <a:extLst>
              <a:ext uri="{FF2B5EF4-FFF2-40B4-BE49-F238E27FC236}">
                <a16:creationId xmlns:a16="http://schemas.microsoft.com/office/drawing/2014/main" id="{5DFED157-552E-0445-864C-72C4099FC5F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23263" y="5022814"/>
            <a:ext cx="366515" cy="405096"/>
          </a:xfrm>
          <a:prstGeom prst="rect">
            <a:avLst/>
          </a:prstGeom>
        </p:spPr>
      </p:pic>
      <p:pic>
        <p:nvPicPr>
          <p:cNvPr id="115" name="Graphic 114">
            <a:extLst>
              <a:ext uri="{FF2B5EF4-FFF2-40B4-BE49-F238E27FC236}">
                <a16:creationId xmlns:a16="http://schemas.microsoft.com/office/drawing/2014/main" id="{D94791DE-69B8-ED44-B9BB-9E757826858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308184" y="1613798"/>
            <a:ext cx="298999" cy="405095"/>
          </a:xfrm>
          <a:prstGeom prst="rect">
            <a:avLst/>
          </a:prstGeom>
        </p:spPr>
      </p:pic>
      <p:pic>
        <p:nvPicPr>
          <p:cNvPr id="116" name="Graphic 115">
            <a:extLst>
              <a:ext uri="{FF2B5EF4-FFF2-40B4-BE49-F238E27FC236}">
                <a16:creationId xmlns:a16="http://schemas.microsoft.com/office/drawing/2014/main" id="{BED2E0F9-8477-6046-BFC9-7B30EFFF382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780692" y="2914532"/>
            <a:ext cx="405095" cy="327934"/>
          </a:xfrm>
          <a:prstGeom prst="rect">
            <a:avLst/>
          </a:prstGeom>
        </p:spPr>
      </p:pic>
      <p:pic>
        <p:nvPicPr>
          <p:cNvPr id="117" name="Graphic 116">
            <a:extLst>
              <a:ext uri="{FF2B5EF4-FFF2-40B4-BE49-F238E27FC236}">
                <a16:creationId xmlns:a16="http://schemas.microsoft.com/office/drawing/2014/main" id="{228C2E5D-D8D7-9F43-AAE0-526E4B3DD8E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490376" y="5060523"/>
            <a:ext cx="298999" cy="376160"/>
          </a:xfrm>
          <a:prstGeom prst="rect">
            <a:avLst/>
          </a:prstGeom>
        </p:spPr>
      </p:pic>
      <p:pic>
        <p:nvPicPr>
          <p:cNvPr id="126" name="Graphic 125">
            <a:extLst>
              <a:ext uri="{FF2B5EF4-FFF2-40B4-BE49-F238E27FC236}">
                <a16:creationId xmlns:a16="http://schemas.microsoft.com/office/drawing/2014/main" id="{EC728F36-5B5E-7A45-8177-2998FAF12D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5738" y="1642288"/>
            <a:ext cx="347225" cy="376160"/>
          </a:xfrm>
          <a:prstGeom prst="rect">
            <a:avLst/>
          </a:prstGeom>
        </p:spPr>
      </p:pic>
      <p:pic>
        <p:nvPicPr>
          <p:cNvPr id="127" name="Graphic 126">
            <a:extLst>
              <a:ext uri="{FF2B5EF4-FFF2-40B4-BE49-F238E27FC236}">
                <a16:creationId xmlns:a16="http://schemas.microsoft.com/office/drawing/2014/main" id="{894FD616-ED37-3448-A2BD-37271A669EC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921134" y="1629675"/>
            <a:ext cx="327934" cy="405095"/>
          </a:xfrm>
          <a:prstGeom prst="rect">
            <a:avLst/>
          </a:prstGeom>
        </p:spPr>
      </p:pic>
      <p:pic>
        <p:nvPicPr>
          <p:cNvPr id="9" name="Graphic 8" descr="User with solid fill">
            <a:extLst>
              <a:ext uri="{FF2B5EF4-FFF2-40B4-BE49-F238E27FC236}">
                <a16:creationId xmlns:a16="http://schemas.microsoft.com/office/drawing/2014/main" id="{20064FA4-6CDF-3854-7FA3-1653AF75B08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25449" y="1915482"/>
            <a:ext cx="457200" cy="457200"/>
          </a:xfrm>
          <a:prstGeom prst="rect">
            <a:avLst/>
          </a:prstGeom>
        </p:spPr>
      </p:pic>
      <p:pic>
        <p:nvPicPr>
          <p:cNvPr id="41" name="Graphic 40" descr="User with solid fill">
            <a:extLst>
              <a:ext uri="{FF2B5EF4-FFF2-40B4-BE49-F238E27FC236}">
                <a16:creationId xmlns:a16="http://schemas.microsoft.com/office/drawing/2014/main" id="{3D16091D-4003-597B-0AA1-0CCAA9A9ACC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25449" y="2987689"/>
            <a:ext cx="457200" cy="457200"/>
          </a:xfrm>
          <a:prstGeom prst="rect">
            <a:avLst/>
          </a:prstGeom>
        </p:spPr>
      </p:pic>
      <p:pic>
        <p:nvPicPr>
          <p:cNvPr id="42" name="Graphic 41" descr="User with solid fill">
            <a:extLst>
              <a:ext uri="{FF2B5EF4-FFF2-40B4-BE49-F238E27FC236}">
                <a16:creationId xmlns:a16="http://schemas.microsoft.com/office/drawing/2014/main" id="{740010E7-0884-CE64-8292-57C08BC6C1E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25449" y="4015460"/>
            <a:ext cx="457200" cy="457200"/>
          </a:xfrm>
          <a:prstGeom prst="rect">
            <a:avLst/>
          </a:prstGeom>
        </p:spPr>
      </p:pic>
      <p:pic>
        <p:nvPicPr>
          <p:cNvPr id="43" name="Graphic 42" descr="User with solid fill">
            <a:extLst>
              <a:ext uri="{FF2B5EF4-FFF2-40B4-BE49-F238E27FC236}">
                <a16:creationId xmlns:a16="http://schemas.microsoft.com/office/drawing/2014/main" id="{079F66B6-1E96-11D5-60E4-919E4D5DEE9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25449" y="5110276"/>
            <a:ext cx="457200" cy="457200"/>
          </a:xfrm>
          <a:prstGeom prst="rect">
            <a:avLst/>
          </a:prstGeom>
        </p:spPr>
      </p:pic>
      <p:cxnSp>
        <p:nvCxnSpPr>
          <p:cNvPr id="14" name="Straight Connector 13">
            <a:extLst>
              <a:ext uri="{FF2B5EF4-FFF2-40B4-BE49-F238E27FC236}">
                <a16:creationId xmlns:a16="http://schemas.microsoft.com/office/drawing/2014/main" id="{598CA2C2-6417-71B0-5928-F19FA9326DEC}"/>
              </a:ext>
            </a:extLst>
          </p:cNvPr>
          <p:cNvCxnSpPr/>
          <p:nvPr/>
        </p:nvCxnSpPr>
        <p:spPr>
          <a:xfrm>
            <a:off x="491915" y="2900298"/>
            <a:ext cx="11263310"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C32E099D-6DED-1B62-787B-E93AAACA34E6}"/>
              </a:ext>
            </a:extLst>
          </p:cNvPr>
          <p:cNvCxnSpPr/>
          <p:nvPr/>
        </p:nvCxnSpPr>
        <p:spPr>
          <a:xfrm>
            <a:off x="462757" y="3890431"/>
            <a:ext cx="11263310"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7" name="Straight Connector 46">
            <a:extLst>
              <a:ext uri="{FF2B5EF4-FFF2-40B4-BE49-F238E27FC236}">
                <a16:creationId xmlns:a16="http://schemas.microsoft.com/office/drawing/2014/main" id="{0DC61C22-7BBA-1659-0CDF-407FB9F500F2}"/>
              </a:ext>
            </a:extLst>
          </p:cNvPr>
          <p:cNvCxnSpPr/>
          <p:nvPr/>
        </p:nvCxnSpPr>
        <p:spPr>
          <a:xfrm>
            <a:off x="425299" y="4978642"/>
            <a:ext cx="11263310"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32" name="Rounded Rectangular Callout 131">
            <a:extLst>
              <a:ext uri="{FF2B5EF4-FFF2-40B4-BE49-F238E27FC236}">
                <a16:creationId xmlns:a16="http://schemas.microsoft.com/office/drawing/2014/main" id="{CEBBBA65-8566-934D-9C58-8A5078E94113}"/>
              </a:ext>
            </a:extLst>
          </p:cNvPr>
          <p:cNvSpPr/>
          <p:nvPr/>
        </p:nvSpPr>
        <p:spPr>
          <a:xfrm>
            <a:off x="1619249" y="3731899"/>
            <a:ext cx="1797655" cy="704594"/>
          </a:xfrm>
          <a:prstGeom prst="wedgeRoundRectCallout">
            <a:avLst>
              <a:gd name="adj1" fmla="val 34770"/>
              <a:gd name="adj2" fmla="val -77123"/>
              <a:gd name="adj3" fmla="val 16667"/>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bg1"/>
                </a:solidFill>
              </a:rPr>
              <a:t>New user persona</a:t>
            </a:r>
            <a:r>
              <a:rPr lang="en-US" sz="1000" dirty="0">
                <a:solidFill>
                  <a:schemeClr val="bg1"/>
                </a:solidFill>
              </a:rPr>
              <a:t> –Collaborates with owner on policy drafting in O365 Word on OneDrive</a:t>
            </a:r>
          </a:p>
        </p:txBody>
      </p:sp>
      <p:sp>
        <p:nvSpPr>
          <p:cNvPr id="131" name="Rounded Rectangular Callout 130">
            <a:extLst>
              <a:ext uri="{FF2B5EF4-FFF2-40B4-BE49-F238E27FC236}">
                <a16:creationId xmlns:a16="http://schemas.microsoft.com/office/drawing/2014/main" id="{C01D510F-2F0D-E44D-8370-37180ED9DFD2}"/>
              </a:ext>
            </a:extLst>
          </p:cNvPr>
          <p:cNvSpPr/>
          <p:nvPr/>
        </p:nvSpPr>
        <p:spPr>
          <a:xfrm>
            <a:off x="6742341" y="2955523"/>
            <a:ext cx="2158227" cy="721152"/>
          </a:xfrm>
          <a:prstGeom prst="wedgeRoundRectCallout">
            <a:avLst>
              <a:gd name="adj1" fmla="val 34770"/>
              <a:gd name="adj2" fmla="val -77123"/>
              <a:gd name="adj3" fmla="val 16667"/>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000" b="1" dirty="0">
                <a:solidFill>
                  <a:schemeClr val="bg1"/>
                </a:solidFill>
              </a:rPr>
              <a:t>Change in workflow </a:t>
            </a:r>
            <a:r>
              <a:rPr lang="en-US" sz="1000" dirty="0">
                <a:solidFill>
                  <a:schemeClr val="bg1"/>
                </a:solidFill>
              </a:rPr>
              <a:t>– Before requesting approval, owner needs to finalize policy using the publishing checklist</a:t>
            </a:r>
          </a:p>
        </p:txBody>
      </p:sp>
      <p:cxnSp>
        <p:nvCxnSpPr>
          <p:cNvPr id="48" name="Elbow Connector 66">
            <a:extLst>
              <a:ext uri="{FF2B5EF4-FFF2-40B4-BE49-F238E27FC236}">
                <a16:creationId xmlns:a16="http://schemas.microsoft.com/office/drawing/2014/main" id="{A47E099B-0D3B-5EAC-48CF-C9DBB7C3B4A5}"/>
              </a:ext>
            </a:extLst>
          </p:cNvPr>
          <p:cNvCxnSpPr>
            <a:cxnSpLocks/>
            <a:stCxn id="36" idx="1"/>
            <a:endCxn id="17" idx="2"/>
          </p:cNvCxnSpPr>
          <p:nvPr/>
        </p:nvCxnSpPr>
        <p:spPr>
          <a:xfrm rot="10800000">
            <a:off x="3979402" y="3808497"/>
            <a:ext cx="1015377" cy="719083"/>
          </a:xfrm>
          <a:prstGeom prst="bentConnector2">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2A821BDA-1ABC-9572-CA79-1F879DE91EDB}"/>
              </a:ext>
            </a:extLst>
          </p:cNvPr>
          <p:cNvSpPr txBox="1"/>
          <p:nvPr/>
        </p:nvSpPr>
        <p:spPr>
          <a:xfrm>
            <a:off x="3290569" y="4579644"/>
            <a:ext cx="1439839" cy="400110"/>
          </a:xfrm>
          <a:prstGeom prst="rect">
            <a:avLst/>
          </a:prstGeom>
          <a:noFill/>
        </p:spPr>
        <p:txBody>
          <a:bodyPr wrap="square" rtlCol="0" anchor="t">
            <a:spAutoFit/>
          </a:bodyPr>
          <a:lstStyle/>
          <a:p>
            <a:pPr algn="ctr" defTabSz="456903">
              <a:defRPr/>
            </a:pPr>
            <a:r>
              <a:rPr lang="en-US" sz="1000" i="1" dirty="0">
                <a:solidFill>
                  <a:srgbClr val="283D40"/>
                </a:solidFill>
              </a:rPr>
              <a:t>Can send back to draft if not satisfied</a:t>
            </a:r>
          </a:p>
        </p:txBody>
      </p:sp>
      <p:cxnSp>
        <p:nvCxnSpPr>
          <p:cNvPr id="50" name="Elbow Connector 66">
            <a:extLst>
              <a:ext uri="{FF2B5EF4-FFF2-40B4-BE49-F238E27FC236}">
                <a16:creationId xmlns:a16="http://schemas.microsoft.com/office/drawing/2014/main" id="{8E1686E1-81E8-BE5C-154F-52726B3DF94D}"/>
              </a:ext>
            </a:extLst>
          </p:cNvPr>
          <p:cNvCxnSpPr>
            <a:cxnSpLocks/>
            <a:stCxn id="55" idx="1"/>
            <a:endCxn id="36" idx="2"/>
          </p:cNvCxnSpPr>
          <p:nvPr/>
        </p:nvCxnSpPr>
        <p:spPr>
          <a:xfrm rot="10800000">
            <a:off x="5893606" y="4804579"/>
            <a:ext cx="3065626" cy="900331"/>
          </a:xfrm>
          <a:prstGeom prst="bentConnector2">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192D91D6-75B1-75C6-021C-C3E04AF61F9D}"/>
              </a:ext>
            </a:extLst>
          </p:cNvPr>
          <p:cNvSpPr txBox="1"/>
          <p:nvPr/>
        </p:nvSpPr>
        <p:spPr>
          <a:xfrm>
            <a:off x="6265492" y="5712725"/>
            <a:ext cx="1681661" cy="400110"/>
          </a:xfrm>
          <a:prstGeom prst="rect">
            <a:avLst/>
          </a:prstGeom>
          <a:noFill/>
        </p:spPr>
        <p:txBody>
          <a:bodyPr wrap="square" rtlCol="0" anchor="t">
            <a:spAutoFit/>
          </a:bodyPr>
          <a:lstStyle/>
          <a:p>
            <a:pPr algn="ctr" defTabSz="456903">
              <a:defRPr/>
            </a:pPr>
            <a:r>
              <a:rPr lang="en-US" sz="1000" i="1" dirty="0">
                <a:solidFill>
                  <a:srgbClr val="283D40"/>
                </a:solidFill>
              </a:rPr>
              <a:t>Can reject and send back to Review stage</a:t>
            </a:r>
          </a:p>
        </p:txBody>
      </p:sp>
    </p:spTree>
    <p:extLst>
      <p:ext uri="{BB962C8B-B14F-4D97-AF65-F5344CB8AC3E}">
        <p14:creationId xmlns:p14="http://schemas.microsoft.com/office/powerpoint/2010/main" val="30011512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1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3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7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0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1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50"/>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12" grpId="0"/>
      <p:bldP spid="17" grpId="0"/>
      <p:bldP spid="22" grpId="0"/>
      <p:bldP spid="36" grpId="0"/>
      <p:bldP spid="40" grpId="0"/>
      <p:bldP spid="45" grpId="0"/>
      <p:bldP spid="51" grpId="0"/>
      <p:bldP spid="55" grpId="0"/>
      <p:bldP spid="61" grpId="0"/>
      <p:bldP spid="132" grpId="0" animBg="1"/>
      <p:bldP spid="131" grpId="0" animBg="1"/>
      <p:bldP spid="49" grpId="0"/>
      <p:bldP spid="5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EA07AD4-0568-FB56-767E-EA4F26E9D3EA}"/>
              </a:ext>
            </a:extLst>
          </p:cNvPr>
          <p:cNvGrpSpPr/>
          <p:nvPr/>
        </p:nvGrpSpPr>
        <p:grpSpPr>
          <a:xfrm>
            <a:off x="817986" y="1152294"/>
            <a:ext cx="7020562" cy="3935464"/>
            <a:chOff x="550862" y="1100924"/>
            <a:chExt cx="7020562" cy="3935464"/>
          </a:xfrm>
        </p:grpSpPr>
        <p:pic>
          <p:nvPicPr>
            <p:cNvPr id="1038" name="Picture 14">
              <a:extLst>
                <a:ext uri="{FF2B5EF4-FFF2-40B4-BE49-F238E27FC236}">
                  <a16:creationId xmlns:a16="http://schemas.microsoft.com/office/drawing/2014/main" id="{A0A241D4-170B-9D99-C3D5-4B31E308763C}"/>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50862" y="1100924"/>
              <a:ext cx="7020562" cy="39354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14">
              <a:extLst>
                <a:ext uri="{FF2B5EF4-FFF2-40B4-BE49-F238E27FC236}">
                  <a16:creationId xmlns:a16="http://schemas.microsoft.com/office/drawing/2014/main" id="{49ECCF7C-104A-A24D-0E01-83DD939C5BE3}"/>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211690" y="1931128"/>
              <a:ext cx="2484060" cy="530914"/>
            </a:xfrm>
            <a:prstGeom prst="ellipse">
              <a:avLst/>
            </a:prstGeom>
            <a:ln w="38100" cap="rnd">
              <a:solidFill>
                <a:srgbClr val="62D84E"/>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B3FA9734-0DC6-65A6-C539-B2DA285A778D}"/>
              </a:ext>
            </a:extLst>
          </p:cNvPr>
          <p:cNvSpPr>
            <a:spLocks noGrp="1"/>
          </p:cNvSpPr>
          <p:nvPr>
            <p:ph type="title"/>
          </p:nvPr>
        </p:nvSpPr>
        <p:spPr>
          <a:xfrm>
            <a:off x="449252" y="317445"/>
            <a:ext cx="11188711" cy="1195883"/>
          </a:xfrm>
        </p:spPr>
        <p:txBody>
          <a:bodyPr/>
          <a:lstStyle/>
          <a:p>
            <a:r>
              <a:rPr lang="en-GB" dirty="0"/>
              <a:t>Policy authoring with Google Drive integration</a:t>
            </a:r>
            <a:endParaRPr lang="en-US" dirty="0"/>
          </a:p>
        </p:txBody>
      </p:sp>
      <p:pic>
        <p:nvPicPr>
          <p:cNvPr id="1040" name="Picture 16">
            <a:extLst>
              <a:ext uri="{FF2B5EF4-FFF2-40B4-BE49-F238E27FC236}">
                <a16:creationId xmlns:a16="http://schemas.microsoft.com/office/drawing/2014/main" id="{86ED4F37-7E0D-B5D3-472F-E7EA81C0D0D0}"/>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040404" y="2764767"/>
            <a:ext cx="5799507" cy="3266902"/>
          </a:xfrm>
          <a:prstGeom prst="rect">
            <a:avLst/>
          </a:prstGeom>
          <a:ln w="63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1248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3D3AE-4838-1F70-E37D-0E5F11856C31}"/>
              </a:ext>
            </a:extLst>
          </p:cNvPr>
          <p:cNvSpPr>
            <a:spLocks noGrp="1"/>
          </p:cNvSpPr>
          <p:nvPr>
            <p:ph type="title"/>
          </p:nvPr>
        </p:nvSpPr>
        <p:spPr/>
        <p:txBody>
          <a:bodyPr/>
          <a:lstStyle/>
          <a:p>
            <a:r>
              <a:rPr lang="en-GB" dirty="0"/>
              <a:t>Policy authoring with Google Drive</a:t>
            </a:r>
            <a:endParaRPr lang="en-US" dirty="0"/>
          </a:p>
        </p:txBody>
      </p:sp>
      <p:sp>
        <p:nvSpPr>
          <p:cNvPr id="5" name="Text Placeholder 4">
            <a:extLst>
              <a:ext uri="{FF2B5EF4-FFF2-40B4-BE49-F238E27FC236}">
                <a16:creationId xmlns:a16="http://schemas.microsoft.com/office/drawing/2014/main" id="{18306499-9BC9-8291-B3BC-E977B81D9524}"/>
              </a:ext>
            </a:extLst>
          </p:cNvPr>
          <p:cNvSpPr>
            <a:spLocks noGrp="1"/>
          </p:cNvSpPr>
          <p:nvPr>
            <p:ph type="body" sz="quarter" idx="15"/>
          </p:nvPr>
        </p:nvSpPr>
        <p:spPr>
          <a:xfrm>
            <a:off x="498284" y="864524"/>
            <a:ext cx="11192256" cy="798021"/>
          </a:xfrm>
        </p:spPr>
        <p:txBody>
          <a:bodyPr/>
          <a:lstStyle/>
          <a:p>
            <a:pPr marL="0" indent="0"/>
            <a:r>
              <a:rPr lang="en-GB" dirty="0"/>
              <a:t>Integrating with Google Drive enhances policy authoring workflow by enabling collaborative editing using Google Drive integration.</a:t>
            </a:r>
          </a:p>
        </p:txBody>
      </p:sp>
      <p:sp>
        <p:nvSpPr>
          <p:cNvPr id="3" name="TextBox 2">
            <a:extLst>
              <a:ext uri="{FF2B5EF4-FFF2-40B4-BE49-F238E27FC236}">
                <a16:creationId xmlns:a16="http://schemas.microsoft.com/office/drawing/2014/main" id="{0C37B47A-C915-4265-64F9-28BC196F531B}"/>
              </a:ext>
            </a:extLst>
          </p:cNvPr>
          <p:cNvSpPr txBox="1"/>
          <p:nvPr/>
        </p:nvSpPr>
        <p:spPr>
          <a:xfrm>
            <a:off x="241831" y="1755775"/>
            <a:ext cx="10599207" cy="4247803"/>
          </a:xfrm>
          <a:prstGeom prst="rect">
            <a:avLst/>
          </a:prstGeom>
          <a:noFill/>
        </p:spPr>
        <p:txBody>
          <a:bodyPr wrap="square" rtlCol="0">
            <a:normAutofit fontScale="92500" lnSpcReduction="10000"/>
          </a:bodyPr>
          <a:lstStyle/>
          <a:p>
            <a:pPr marL="574675" lvl="1" indent="-285750">
              <a:spcAft>
                <a:spcPts val="1200"/>
              </a:spcAft>
              <a:buFont typeface="Arial" panose="020B0604020202020204" pitchFamily="34" charset="0"/>
              <a:buChar char="•"/>
            </a:pPr>
            <a:r>
              <a:rPr lang="en-US" sz="2000" dirty="0"/>
              <a:t>Create a new policy Word document or connect to existing Word document on Google Drive​</a:t>
            </a:r>
          </a:p>
          <a:p>
            <a:pPr marL="574675" lvl="1" indent="-285750">
              <a:spcAft>
                <a:spcPts val="1200"/>
              </a:spcAft>
              <a:buFont typeface="Arial" panose="020B0604020202020204" pitchFamily="34" charset="0"/>
              <a:buChar char="•"/>
            </a:pPr>
            <a:r>
              <a:rPr lang="en-US" sz="2000" dirty="0"/>
              <a:t>Policy owner, contributors (SMEs), reviewers can collaborate on policy editing and review on Google Drive​</a:t>
            </a:r>
          </a:p>
          <a:p>
            <a:pPr marL="574675" lvl="1" indent="-285750">
              <a:spcAft>
                <a:spcPts val="1200"/>
              </a:spcAft>
              <a:buFont typeface="Arial" panose="020B0604020202020204" pitchFamily="34" charset="0"/>
              <a:buChar char="•"/>
            </a:pPr>
            <a:r>
              <a:rPr lang="en-US" sz="2000" dirty="0"/>
              <a:t>Approvers able to review policies on Google Drive and approve before they are published​</a:t>
            </a:r>
          </a:p>
          <a:p>
            <a:pPr marL="574675" lvl="1" indent="-285750">
              <a:spcAft>
                <a:spcPts val="1200"/>
              </a:spcAft>
              <a:buFont typeface="Arial" panose="020B0604020202020204" pitchFamily="34" charset="0"/>
              <a:buChar char="•"/>
            </a:pPr>
            <a:r>
              <a:rPr lang="en-US" sz="2000" dirty="0"/>
              <a:t>View different versions and history of the policy​</a:t>
            </a:r>
          </a:p>
          <a:p>
            <a:pPr marL="574675" lvl="1" indent="-285750">
              <a:spcAft>
                <a:spcPts val="1200"/>
              </a:spcAft>
              <a:buFont typeface="Arial" panose="020B0604020202020204" pitchFamily="34" charset="0"/>
              <a:buChar char="•"/>
            </a:pPr>
            <a:r>
              <a:rPr lang="en-US" sz="2000" dirty="0"/>
              <a:t>Sync policy text from document on Google Drive to the policy record by retaining the format​</a:t>
            </a:r>
          </a:p>
          <a:p>
            <a:pPr marL="574675" lvl="1" indent="-285750">
              <a:spcAft>
                <a:spcPts val="1200"/>
              </a:spcAft>
              <a:buFont typeface="Arial" panose="020B0604020202020204" pitchFamily="34" charset="0"/>
              <a:buChar char="•"/>
            </a:pPr>
            <a:r>
              <a:rPr lang="en-US" sz="2000" dirty="0"/>
              <a:t>Enable PDF conversion of the policy text​</a:t>
            </a:r>
          </a:p>
          <a:p>
            <a:pPr marL="574675" lvl="1" indent="-285750">
              <a:spcAft>
                <a:spcPts val="1200"/>
              </a:spcAft>
              <a:buFont typeface="Arial" panose="020B0604020202020204" pitchFamily="34" charset="0"/>
              <a:buChar char="•"/>
            </a:pPr>
            <a:r>
              <a:rPr lang="en-US" sz="2000" dirty="0"/>
              <a:t>Guide user through the end-to-end policy authoring, redlining and publishing process by simplifying their user experience​</a:t>
            </a:r>
          </a:p>
        </p:txBody>
      </p:sp>
    </p:spTree>
    <p:extLst>
      <p:ext uri="{BB962C8B-B14F-4D97-AF65-F5344CB8AC3E}">
        <p14:creationId xmlns:p14="http://schemas.microsoft.com/office/powerpoint/2010/main" val="6645636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A1758-27BC-FAC7-B65F-591E445FC6DC}"/>
              </a:ext>
            </a:extLst>
          </p:cNvPr>
          <p:cNvSpPr>
            <a:spLocks noGrp="1"/>
          </p:cNvSpPr>
          <p:nvPr>
            <p:ph type="title"/>
          </p:nvPr>
        </p:nvSpPr>
        <p:spPr/>
        <p:txBody>
          <a:bodyPr/>
          <a:lstStyle/>
          <a:p>
            <a:r>
              <a:rPr lang="en-US" dirty="0"/>
              <a:t>Housekeeping</a:t>
            </a:r>
          </a:p>
        </p:txBody>
      </p:sp>
      <p:sp>
        <p:nvSpPr>
          <p:cNvPr id="4" name="Text Placeholder 3">
            <a:extLst>
              <a:ext uri="{FF2B5EF4-FFF2-40B4-BE49-F238E27FC236}">
                <a16:creationId xmlns:a16="http://schemas.microsoft.com/office/drawing/2014/main" id="{40B2080B-A624-086F-BA87-3B6493429E5F}"/>
              </a:ext>
            </a:extLst>
          </p:cNvPr>
          <p:cNvSpPr>
            <a:spLocks noGrp="1"/>
          </p:cNvSpPr>
          <p:nvPr>
            <p:ph type="body" sz="quarter" idx="14"/>
          </p:nvPr>
        </p:nvSpPr>
        <p:spPr/>
        <p:txBody>
          <a:bodyPr/>
          <a:lstStyle/>
          <a:p>
            <a:pPr marL="180975" indent="-180975">
              <a:buFont typeface="Arial" panose="020B0604020202020204" pitchFamily="34" charset="0"/>
              <a:buChar char="•"/>
            </a:pPr>
            <a:r>
              <a:rPr lang="en-US" sz="1500" dirty="0"/>
              <a:t>We’ll aim to start and finish on time</a:t>
            </a:r>
          </a:p>
          <a:p>
            <a:pPr marL="180975" indent="-180975">
              <a:buFont typeface="Arial" panose="020B0604020202020204" pitchFamily="34" charset="0"/>
              <a:buChar char="•"/>
            </a:pPr>
            <a:r>
              <a:rPr lang="en-US" sz="1500" dirty="0"/>
              <a:t>Breaks will be taken as needed; approximately every 1-2 hours</a:t>
            </a:r>
          </a:p>
          <a:p>
            <a:pPr marL="180975" indent="-180975">
              <a:buFont typeface="Arial" panose="020B0604020202020204" pitchFamily="34" charset="0"/>
              <a:buChar char="•"/>
            </a:pPr>
            <a:r>
              <a:rPr lang="en-US" sz="1500" dirty="0"/>
              <a:t>Please return from breaks and lunch promptly; if late, please catch-up during breaks or after the workshop</a:t>
            </a:r>
          </a:p>
          <a:p>
            <a:endParaRPr lang="en-US" sz="1500" dirty="0"/>
          </a:p>
          <a:p>
            <a:endParaRPr lang="en-US" sz="1500" dirty="0"/>
          </a:p>
        </p:txBody>
      </p:sp>
      <p:sp>
        <p:nvSpPr>
          <p:cNvPr id="6" name="Text Placeholder 5">
            <a:extLst>
              <a:ext uri="{FF2B5EF4-FFF2-40B4-BE49-F238E27FC236}">
                <a16:creationId xmlns:a16="http://schemas.microsoft.com/office/drawing/2014/main" id="{94612335-5763-AAFC-A06A-346842D72DFB}"/>
              </a:ext>
            </a:extLst>
          </p:cNvPr>
          <p:cNvSpPr>
            <a:spLocks noGrp="1"/>
          </p:cNvSpPr>
          <p:nvPr>
            <p:ph type="body" sz="quarter" idx="16"/>
          </p:nvPr>
        </p:nvSpPr>
        <p:spPr/>
        <p:txBody>
          <a:bodyPr/>
          <a:lstStyle/>
          <a:p>
            <a:pPr marL="180975" indent="-180975">
              <a:buFont typeface="Arial" panose="020B0604020202020204" pitchFamily="34" charset="0"/>
              <a:buChar char="•"/>
            </a:pPr>
            <a:r>
              <a:rPr lang="en-US" sz="1500" dirty="0"/>
              <a:t>If you are comfortable, please keep your Webcam on</a:t>
            </a:r>
          </a:p>
          <a:p>
            <a:pPr marL="180975" indent="-180975">
              <a:buFont typeface="Arial" panose="020B0604020202020204" pitchFamily="34" charset="0"/>
              <a:buChar char="•"/>
            </a:pPr>
            <a:r>
              <a:rPr lang="en-US" sz="1500" dirty="0"/>
              <a:t>Please let the host know if you need to leave the workshop, via the chat</a:t>
            </a:r>
          </a:p>
          <a:p>
            <a:pPr marL="180975" indent="-180975">
              <a:buFont typeface="Arial" panose="020B0604020202020204" pitchFamily="34" charset="0"/>
              <a:buChar char="•"/>
            </a:pPr>
            <a:r>
              <a:rPr lang="en-US" sz="1500" dirty="0"/>
              <a:t>Avoid temptation to multitask while in the workshop</a:t>
            </a:r>
          </a:p>
          <a:p>
            <a:pPr marL="180975" indent="-180975">
              <a:buFont typeface="Arial" panose="020B0604020202020204" pitchFamily="34" charset="0"/>
              <a:buChar char="•"/>
            </a:pPr>
            <a:r>
              <a:rPr lang="en-US" sz="1500" dirty="0"/>
              <a:t>More than 3 second’s silence = concurrence with the point made</a:t>
            </a:r>
          </a:p>
          <a:p>
            <a:pPr marL="180975" indent="-180975">
              <a:buFont typeface="Arial" panose="020B0604020202020204" pitchFamily="34" charset="0"/>
              <a:buChar char="•"/>
            </a:pPr>
            <a:r>
              <a:rPr lang="en-US" sz="1500" dirty="0"/>
              <a:t>All phones on vibrate and make sure you mute your microphone when not contributing to the discussion</a:t>
            </a:r>
          </a:p>
          <a:p>
            <a:endParaRPr lang="en-US" sz="1500" dirty="0"/>
          </a:p>
        </p:txBody>
      </p:sp>
      <p:sp>
        <p:nvSpPr>
          <p:cNvPr id="8" name="Text Placeholder 7">
            <a:extLst>
              <a:ext uri="{FF2B5EF4-FFF2-40B4-BE49-F238E27FC236}">
                <a16:creationId xmlns:a16="http://schemas.microsoft.com/office/drawing/2014/main" id="{E51EC240-BCC0-D422-7CB5-CBB1071BA2BB}"/>
              </a:ext>
            </a:extLst>
          </p:cNvPr>
          <p:cNvSpPr>
            <a:spLocks noGrp="1"/>
          </p:cNvSpPr>
          <p:nvPr>
            <p:ph type="body" sz="quarter" idx="18"/>
          </p:nvPr>
        </p:nvSpPr>
        <p:spPr/>
        <p:txBody>
          <a:bodyPr/>
          <a:lstStyle/>
          <a:p>
            <a:pPr marL="180975" indent="-180975">
              <a:buFont typeface="Arial" panose="020B0604020202020204" pitchFamily="34" charset="0"/>
              <a:buChar char="•"/>
            </a:pPr>
            <a:r>
              <a:rPr lang="en-US" sz="1500" dirty="0"/>
              <a:t>Maintain a positive atmosphere – everyone’s ideas are valued</a:t>
            </a:r>
          </a:p>
          <a:p>
            <a:pPr marL="180975" indent="-180975">
              <a:buFont typeface="Arial" panose="020B0604020202020204" pitchFamily="34" charset="0"/>
              <a:buChar char="•"/>
            </a:pPr>
            <a:r>
              <a:rPr lang="en-US" sz="1500" dirty="0"/>
              <a:t>Please wait for one speaker to finish. Feel free to raise your (virtual) hand if you would like to make a point</a:t>
            </a:r>
          </a:p>
          <a:p>
            <a:pPr marL="180975" indent="-180975">
              <a:buFont typeface="Arial" panose="020B0604020202020204" pitchFamily="34" charset="0"/>
              <a:buChar char="•"/>
            </a:pPr>
            <a:r>
              <a:rPr lang="en-US" sz="1500" dirty="0"/>
              <a:t>Discussion topics needing greater detail will be recorded in a “Parking Lot” for later resolution</a:t>
            </a:r>
          </a:p>
          <a:p>
            <a:pPr marL="180975" indent="-180975">
              <a:buFont typeface="Arial" panose="020B0604020202020204" pitchFamily="34" charset="0"/>
              <a:buChar char="•"/>
            </a:pPr>
            <a:r>
              <a:rPr lang="en-US" sz="1400" dirty="0"/>
              <a:t>Everyone’s ideas are valued</a:t>
            </a:r>
          </a:p>
          <a:p>
            <a:pPr marL="180975" indent="-180975">
              <a:buFont typeface="Arial" panose="020B0604020202020204" pitchFamily="34" charset="0"/>
              <a:buChar char="•"/>
            </a:pPr>
            <a:r>
              <a:rPr lang="en-US" sz="1500" b="1" dirty="0"/>
              <a:t>Have fun! </a:t>
            </a:r>
            <a:r>
              <a:rPr lang="en-US" sz="1500" b="1" dirty="0">
                <a:sym typeface="Wingdings" pitchFamily="2" charset="2"/>
              </a:rPr>
              <a:t></a:t>
            </a:r>
            <a:endParaRPr lang="en-US" sz="1500" b="1" dirty="0"/>
          </a:p>
          <a:p>
            <a:endParaRPr lang="en-US" sz="1500" dirty="0"/>
          </a:p>
        </p:txBody>
      </p:sp>
      <p:sp>
        <p:nvSpPr>
          <p:cNvPr id="3" name="Text Placeholder 2">
            <a:extLst>
              <a:ext uri="{FF2B5EF4-FFF2-40B4-BE49-F238E27FC236}">
                <a16:creationId xmlns:a16="http://schemas.microsoft.com/office/drawing/2014/main" id="{DB6C0BB6-6C40-5FB5-CE23-FD28FE6CE995}"/>
              </a:ext>
            </a:extLst>
          </p:cNvPr>
          <p:cNvSpPr>
            <a:spLocks noGrp="1"/>
          </p:cNvSpPr>
          <p:nvPr>
            <p:ph type="body" sz="quarter" idx="12"/>
          </p:nvPr>
        </p:nvSpPr>
        <p:spPr/>
        <p:txBody>
          <a:bodyPr/>
          <a:lstStyle/>
          <a:p>
            <a:r>
              <a:rPr lang="en-US" dirty="0"/>
              <a:t>Time</a:t>
            </a:r>
          </a:p>
        </p:txBody>
      </p:sp>
      <p:sp>
        <p:nvSpPr>
          <p:cNvPr id="5" name="Text Placeholder 4">
            <a:extLst>
              <a:ext uri="{FF2B5EF4-FFF2-40B4-BE49-F238E27FC236}">
                <a16:creationId xmlns:a16="http://schemas.microsoft.com/office/drawing/2014/main" id="{1D25FE2B-0FF2-A229-2743-E02380765AF9}"/>
              </a:ext>
            </a:extLst>
          </p:cNvPr>
          <p:cNvSpPr>
            <a:spLocks noGrp="1"/>
          </p:cNvSpPr>
          <p:nvPr>
            <p:ph type="body" sz="quarter" idx="15"/>
          </p:nvPr>
        </p:nvSpPr>
        <p:spPr/>
        <p:txBody>
          <a:bodyPr/>
          <a:lstStyle/>
          <a:p>
            <a:r>
              <a:rPr lang="en-US" dirty="0"/>
              <a:t>Presence</a:t>
            </a:r>
          </a:p>
        </p:txBody>
      </p:sp>
      <p:sp>
        <p:nvSpPr>
          <p:cNvPr id="7" name="Text Placeholder 6">
            <a:extLst>
              <a:ext uri="{FF2B5EF4-FFF2-40B4-BE49-F238E27FC236}">
                <a16:creationId xmlns:a16="http://schemas.microsoft.com/office/drawing/2014/main" id="{2F6A5359-3739-94BF-96EC-1CD1AFFAE6D4}"/>
              </a:ext>
            </a:extLst>
          </p:cNvPr>
          <p:cNvSpPr>
            <a:spLocks noGrp="1"/>
          </p:cNvSpPr>
          <p:nvPr>
            <p:ph type="body" sz="quarter" idx="17"/>
          </p:nvPr>
        </p:nvSpPr>
        <p:spPr/>
        <p:txBody>
          <a:bodyPr/>
          <a:lstStyle/>
          <a:p>
            <a:r>
              <a:rPr lang="en-US" dirty="0"/>
              <a:t>Collaboration</a:t>
            </a:r>
          </a:p>
        </p:txBody>
      </p:sp>
      <p:sp>
        <p:nvSpPr>
          <p:cNvPr id="9" name="TextBox 8">
            <a:extLst>
              <a:ext uri="{FF2B5EF4-FFF2-40B4-BE49-F238E27FC236}">
                <a16:creationId xmlns:a16="http://schemas.microsoft.com/office/drawing/2014/main" id="{2C858DFB-4A04-36CD-E874-4C2C58000B0A}"/>
              </a:ext>
            </a:extLst>
          </p:cNvPr>
          <p:cNvSpPr txBox="1"/>
          <p:nvPr/>
        </p:nvSpPr>
        <p:spPr>
          <a:xfrm>
            <a:off x="9096865" y="0"/>
            <a:ext cx="3091959" cy="2308324"/>
          </a:xfrm>
          <a:prstGeom prst="rect">
            <a:avLst/>
          </a:prstGeom>
          <a:solidFill>
            <a:srgbClr val="FC7786"/>
          </a:solid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F0302020204030204"/>
                <a:ea typeface="+mn-ea"/>
                <a:cs typeface="+mn-cs"/>
              </a:rPr>
              <a:t>For virtual/hybrid workshops. Update depending on which application you are using to run your workshop</a:t>
            </a:r>
          </a:p>
        </p:txBody>
      </p:sp>
    </p:spTree>
    <p:extLst>
      <p:ext uri="{BB962C8B-B14F-4D97-AF65-F5344CB8AC3E}">
        <p14:creationId xmlns:p14="http://schemas.microsoft.com/office/powerpoint/2010/main" val="24375684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5E48F-31D4-1EA9-B487-82E7C0C9F00F}"/>
              </a:ext>
            </a:extLst>
          </p:cNvPr>
          <p:cNvSpPr>
            <a:spLocks noGrp="1"/>
          </p:cNvSpPr>
          <p:nvPr>
            <p:ph type="title"/>
          </p:nvPr>
        </p:nvSpPr>
        <p:spPr/>
        <p:txBody>
          <a:bodyPr/>
          <a:lstStyle/>
          <a:p>
            <a:r>
              <a:rPr lang="en-US" dirty="0"/>
              <a:t>Policy authoring with SharePoint</a:t>
            </a:r>
          </a:p>
        </p:txBody>
      </p:sp>
      <p:pic>
        <p:nvPicPr>
          <p:cNvPr id="5" name="Picture 4">
            <a:extLst>
              <a:ext uri="{FF2B5EF4-FFF2-40B4-BE49-F238E27FC236}">
                <a16:creationId xmlns:a16="http://schemas.microsoft.com/office/drawing/2014/main" id="{92F30450-D3FD-B21A-7637-FBC811BD90F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9251" y="1067219"/>
            <a:ext cx="8191351" cy="4580750"/>
          </a:xfrm>
          <a:prstGeom prst="rect">
            <a:avLst/>
          </a:prstGeom>
        </p:spPr>
      </p:pic>
      <p:pic>
        <p:nvPicPr>
          <p:cNvPr id="6" name="Picture 5">
            <a:extLst>
              <a:ext uri="{FF2B5EF4-FFF2-40B4-BE49-F238E27FC236}">
                <a16:creationId xmlns:a16="http://schemas.microsoft.com/office/drawing/2014/main" id="{15FAEFA2-E544-B5FB-3384-B3B9425AEAB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07746" y="2836481"/>
            <a:ext cx="5974127" cy="3365705"/>
          </a:xfrm>
          <a:prstGeom prst="rect">
            <a:avLst/>
          </a:prstGeom>
          <a:ln w="6350">
            <a:solidFill>
              <a:schemeClr val="tx1"/>
            </a:solidFill>
          </a:ln>
        </p:spPr>
      </p:pic>
    </p:spTree>
    <p:extLst>
      <p:ext uri="{BB962C8B-B14F-4D97-AF65-F5344CB8AC3E}">
        <p14:creationId xmlns:p14="http://schemas.microsoft.com/office/powerpoint/2010/main" val="5338354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AC03-E536-AF47-1721-D17C5B7FEF2F}"/>
              </a:ext>
            </a:extLst>
          </p:cNvPr>
          <p:cNvSpPr>
            <a:spLocks noGrp="1"/>
          </p:cNvSpPr>
          <p:nvPr>
            <p:ph type="title"/>
          </p:nvPr>
        </p:nvSpPr>
        <p:spPr/>
        <p:txBody>
          <a:bodyPr/>
          <a:lstStyle/>
          <a:p>
            <a:r>
              <a:rPr lang="en-US" dirty="0"/>
              <a:t>Policy authoring with integration</a:t>
            </a:r>
          </a:p>
        </p:txBody>
      </p:sp>
      <p:sp>
        <p:nvSpPr>
          <p:cNvPr id="6" name="TextBox 5">
            <a:extLst>
              <a:ext uri="{FF2B5EF4-FFF2-40B4-BE49-F238E27FC236}">
                <a16:creationId xmlns:a16="http://schemas.microsoft.com/office/drawing/2014/main" id="{000124A5-30F5-8647-363B-56E236DBAC47}"/>
              </a:ext>
            </a:extLst>
          </p:cNvPr>
          <p:cNvSpPr txBox="1"/>
          <p:nvPr/>
        </p:nvSpPr>
        <p:spPr>
          <a:xfrm>
            <a:off x="449250" y="990600"/>
            <a:ext cx="10953565" cy="646074"/>
          </a:xfrm>
          <a:prstGeom prst="rect">
            <a:avLst/>
          </a:prstGeom>
          <a:noFill/>
        </p:spPr>
        <p:txBody>
          <a:bodyPr wrap="square">
            <a:spAutoFit/>
          </a:bodyPr>
          <a:lstStyle/>
          <a:p>
            <a:r>
              <a:rPr lang="en-US" dirty="0"/>
              <a:t>Please note, the below setting needs to be updated in ‘GRC Properties’ as part of the setup with the relevant file sharing service.</a:t>
            </a:r>
          </a:p>
        </p:txBody>
      </p:sp>
      <p:grpSp>
        <p:nvGrpSpPr>
          <p:cNvPr id="14" name="Group 13">
            <a:extLst>
              <a:ext uri="{FF2B5EF4-FFF2-40B4-BE49-F238E27FC236}">
                <a16:creationId xmlns:a16="http://schemas.microsoft.com/office/drawing/2014/main" id="{D2CEA7E2-27C0-32D6-E0ED-F9AB3C617B06}"/>
              </a:ext>
            </a:extLst>
          </p:cNvPr>
          <p:cNvGrpSpPr/>
          <p:nvPr/>
        </p:nvGrpSpPr>
        <p:grpSpPr>
          <a:xfrm>
            <a:off x="550863" y="1847899"/>
            <a:ext cx="10851952" cy="4140413"/>
            <a:chOff x="550863" y="1358793"/>
            <a:chExt cx="10851952" cy="4140413"/>
          </a:xfrm>
        </p:grpSpPr>
        <p:pic>
          <p:nvPicPr>
            <p:cNvPr id="12" name="Picture 11">
              <a:extLst>
                <a:ext uri="{FF2B5EF4-FFF2-40B4-BE49-F238E27FC236}">
                  <a16:creationId xmlns:a16="http://schemas.microsoft.com/office/drawing/2014/main" id="{19CC3AD8-BF4E-E485-4DA2-1BF910C06BF7}"/>
                </a:ext>
              </a:extLst>
            </p:cNvPr>
            <p:cNvPicPr>
              <a:picLocks noChangeAspect="1"/>
            </p:cNvPicPr>
            <p:nvPr/>
          </p:nvPicPr>
          <p:blipFill>
            <a:blip r:embed="rId3"/>
            <a:stretch>
              <a:fillRect/>
            </a:stretch>
          </p:blipFill>
          <p:spPr>
            <a:xfrm>
              <a:off x="550863" y="1358793"/>
              <a:ext cx="9227024" cy="4140413"/>
            </a:xfrm>
            <a:prstGeom prst="rect">
              <a:avLst/>
            </a:prstGeom>
            <a:ln w="6350">
              <a:solidFill>
                <a:schemeClr val="tx1"/>
              </a:solidFill>
            </a:ln>
          </p:spPr>
        </p:pic>
        <p:pic>
          <p:nvPicPr>
            <p:cNvPr id="10" name="Picture 9">
              <a:extLst>
                <a:ext uri="{FF2B5EF4-FFF2-40B4-BE49-F238E27FC236}">
                  <a16:creationId xmlns:a16="http://schemas.microsoft.com/office/drawing/2014/main" id="{03126010-2324-AF83-8BF5-73E75FAA91BF}"/>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245402" y="4419465"/>
              <a:ext cx="5157413" cy="754176"/>
            </a:xfrm>
            <a:prstGeom prst="rect">
              <a:avLst/>
            </a:prstGeom>
            <a:ln w="6350">
              <a:solidFill>
                <a:schemeClr val="tx1"/>
              </a:solidFill>
            </a:ln>
          </p:spPr>
        </p:pic>
        <p:sp>
          <p:nvSpPr>
            <p:cNvPr id="13" name="TextBox 12">
              <a:extLst>
                <a:ext uri="{FF2B5EF4-FFF2-40B4-BE49-F238E27FC236}">
                  <a16:creationId xmlns:a16="http://schemas.microsoft.com/office/drawing/2014/main" id="{E5AB93C6-06E4-871E-005C-32DF365EFFE5}"/>
                </a:ext>
              </a:extLst>
            </p:cNvPr>
            <p:cNvSpPr txBox="1"/>
            <p:nvPr/>
          </p:nvSpPr>
          <p:spPr>
            <a:xfrm>
              <a:off x="637953" y="5018567"/>
              <a:ext cx="5456459" cy="480639"/>
            </a:xfrm>
            <a:prstGeom prst="rect">
              <a:avLst/>
            </a:prstGeom>
            <a:noFill/>
            <a:ln w="28575">
              <a:solidFill>
                <a:srgbClr val="62D84E"/>
              </a:solidFill>
            </a:ln>
          </p:spPr>
          <p:txBody>
            <a:bodyPr wrap="square" rtlCol="0">
              <a:noAutofit/>
            </a:bodyPr>
            <a:lstStyle/>
            <a:p>
              <a:pPr algn="l">
                <a:spcBef>
                  <a:spcPts val="300"/>
                </a:spcBef>
              </a:pPr>
              <a:endParaRPr lang="en-US" sz="1600" dirty="0"/>
            </a:p>
          </p:txBody>
        </p:sp>
      </p:grpSp>
    </p:spTree>
    <p:extLst>
      <p:ext uri="{BB962C8B-B14F-4D97-AF65-F5344CB8AC3E}">
        <p14:creationId xmlns:p14="http://schemas.microsoft.com/office/powerpoint/2010/main" val="32628740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CDC22B0-6F81-84C6-27DB-4544A7E858C9}"/>
              </a:ext>
            </a:extLst>
          </p:cNvPr>
          <p:cNvPicPr>
            <a:picLocks noChangeAspect="1"/>
          </p:cNvPicPr>
          <p:nvPr/>
        </p:nvPicPr>
        <p:blipFill>
          <a:blip r:embed="rId3"/>
          <a:stretch>
            <a:fillRect/>
          </a:stretch>
        </p:blipFill>
        <p:spPr>
          <a:xfrm>
            <a:off x="1031508" y="2550313"/>
            <a:ext cx="10514137" cy="3663170"/>
          </a:xfrm>
          <a:prstGeom prst="rect">
            <a:avLst/>
          </a:prstGeom>
          <a:ln w="6350">
            <a:solidFill>
              <a:schemeClr val="tx1"/>
            </a:solidFill>
          </a:ln>
        </p:spPr>
      </p:pic>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Policy acknowledgement campaigns</a:t>
            </a:r>
            <a:endParaRPr lang="en-US" dirty="0"/>
          </a:p>
        </p:txBody>
      </p:sp>
      <p:sp>
        <p:nvSpPr>
          <p:cNvPr id="3" name="TextBox 2">
            <a:extLst>
              <a:ext uri="{FF2B5EF4-FFF2-40B4-BE49-F238E27FC236}">
                <a16:creationId xmlns:a16="http://schemas.microsoft.com/office/drawing/2014/main" id="{FEB91AB1-40F3-4394-FEFE-81D3B94A9BCA}"/>
              </a:ext>
            </a:extLst>
          </p:cNvPr>
          <p:cNvSpPr txBox="1"/>
          <p:nvPr/>
        </p:nvSpPr>
        <p:spPr>
          <a:xfrm>
            <a:off x="449251" y="974036"/>
            <a:ext cx="11004078" cy="2156791"/>
          </a:xfrm>
          <a:prstGeom prst="rect">
            <a:avLst/>
          </a:prstGeom>
          <a:noFill/>
        </p:spPr>
        <p:txBody>
          <a:bodyPr wrap="square" rtlCol="0">
            <a:noAutofit/>
          </a:bodyPr>
          <a:lstStyle/>
          <a:p>
            <a:pPr>
              <a:spcBef>
                <a:spcPts val="300"/>
              </a:spcBef>
            </a:pPr>
            <a:r>
              <a:rPr lang="en-GB" sz="1600" dirty="0"/>
              <a:t>Policy acknowledgement campaigns can be used as part of communicating and training employees on the organization’s policies such as employee handbook or Information Security Policy. </a:t>
            </a:r>
            <a:r>
              <a:rPr lang="en-US" sz="1600" dirty="0"/>
              <a:t>Employees are asked to acknowledge that they have reviewed and understood the company's policies</a:t>
            </a:r>
            <a:endParaRPr lang="en-GB" sz="1600" dirty="0"/>
          </a:p>
          <a:p>
            <a:pPr algn="l">
              <a:spcBef>
                <a:spcPts val="300"/>
              </a:spcBef>
            </a:pPr>
            <a:endParaRPr lang="en-GB" sz="400" dirty="0"/>
          </a:p>
          <a:p>
            <a:pPr algn="l">
              <a:spcBef>
                <a:spcPts val="300"/>
              </a:spcBef>
            </a:pPr>
            <a:r>
              <a:rPr lang="en-GB" sz="1600" dirty="0"/>
              <a:t>A</a:t>
            </a:r>
            <a:r>
              <a:rPr lang="en-US" sz="1600" dirty="0"/>
              <a:t> policy acknowledgement campaign in ServiceNow is used to prepare for a policy acknowledgement request by defining the audience who must provide the attestation and details of the campaign duration.</a:t>
            </a:r>
            <a:endParaRPr lang="en-GB" sz="1600" b="0" i="0" dirty="0">
              <a:solidFill>
                <a:srgbClr val="202124"/>
              </a:solidFill>
              <a:effectLst/>
              <a:latin typeface="arial" panose="020B0604020202020204" pitchFamily="34" charset="0"/>
            </a:endParaRPr>
          </a:p>
        </p:txBody>
      </p:sp>
      <p:sp>
        <p:nvSpPr>
          <p:cNvPr id="6" name="Rectangle 5">
            <a:extLst>
              <a:ext uri="{FF2B5EF4-FFF2-40B4-BE49-F238E27FC236}">
                <a16:creationId xmlns:a16="http://schemas.microsoft.com/office/drawing/2014/main" id="{948B7479-1B3C-7FC0-3D46-F6186246BF70}"/>
              </a:ext>
            </a:extLst>
          </p:cNvPr>
          <p:cNvSpPr/>
          <p:nvPr/>
        </p:nvSpPr>
        <p:spPr>
          <a:xfrm>
            <a:off x="1031508" y="3727175"/>
            <a:ext cx="3766523" cy="1492098"/>
          </a:xfrm>
          <a:prstGeom prst="rect">
            <a:avLst/>
          </a:prstGeom>
          <a:noFill/>
          <a:ln w="1905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7666244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Policy acknowledgement campaign workflow</a:t>
            </a:r>
            <a:endParaRPr lang="en-US" dirty="0"/>
          </a:p>
        </p:txBody>
      </p:sp>
      <p:graphicFrame>
        <p:nvGraphicFramePr>
          <p:cNvPr id="4" name="Diagram 3">
            <a:extLst>
              <a:ext uri="{FF2B5EF4-FFF2-40B4-BE49-F238E27FC236}">
                <a16:creationId xmlns:a16="http://schemas.microsoft.com/office/drawing/2014/main" id="{2F9E74DC-207B-1200-EFF4-807BB3922EAE}"/>
              </a:ext>
            </a:extLst>
          </p:cNvPr>
          <p:cNvGraphicFramePr/>
          <p:nvPr>
            <p:extLst>
              <p:ext uri="{D42A27DB-BD31-4B8C-83A1-F6EECF244321}">
                <p14:modId xmlns:p14="http://schemas.microsoft.com/office/powerpoint/2010/main" val="3037752774"/>
              </p:ext>
            </p:extLst>
          </p:nvPr>
        </p:nvGraphicFramePr>
        <p:xfrm>
          <a:off x="1236389" y="1470991"/>
          <a:ext cx="8662986" cy="1053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Table 6">
            <a:extLst>
              <a:ext uri="{FF2B5EF4-FFF2-40B4-BE49-F238E27FC236}">
                <a16:creationId xmlns:a16="http://schemas.microsoft.com/office/drawing/2014/main" id="{025D87CD-BA89-12B3-181F-D90E722A2058}"/>
              </a:ext>
            </a:extLst>
          </p:cNvPr>
          <p:cNvGraphicFramePr>
            <a:graphicFrameLocks noGrp="1"/>
          </p:cNvGraphicFramePr>
          <p:nvPr>
            <p:extLst>
              <p:ext uri="{D42A27DB-BD31-4B8C-83A1-F6EECF244321}">
                <p14:modId xmlns:p14="http://schemas.microsoft.com/office/powerpoint/2010/main" val="3181152836"/>
              </p:ext>
            </p:extLst>
          </p:nvPr>
        </p:nvGraphicFramePr>
        <p:xfrm>
          <a:off x="780618" y="2796564"/>
          <a:ext cx="9953642" cy="3339504"/>
        </p:xfrm>
        <a:graphic>
          <a:graphicData uri="http://schemas.openxmlformats.org/drawingml/2006/table">
            <a:tbl>
              <a:tblPr firstRow="1" bandRow="1">
                <a:tableStyleId>{9D7B26C5-4107-4FEC-AEDC-1716B250A1EF}</a:tableStyleId>
              </a:tblPr>
              <a:tblGrid>
                <a:gridCol w="2294954">
                  <a:extLst>
                    <a:ext uri="{9D8B030D-6E8A-4147-A177-3AD203B41FA5}">
                      <a16:colId xmlns:a16="http://schemas.microsoft.com/office/drawing/2014/main" val="76899901"/>
                    </a:ext>
                  </a:extLst>
                </a:gridCol>
                <a:gridCol w="2599671">
                  <a:extLst>
                    <a:ext uri="{9D8B030D-6E8A-4147-A177-3AD203B41FA5}">
                      <a16:colId xmlns:a16="http://schemas.microsoft.com/office/drawing/2014/main" val="2823277116"/>
                    </a:ext>
                  </a:extLst>
                </a:gridCol>
                <a:gridCol w="2517434">
                  <a:extLst>
                    <a:ext uri="{9D8B030D-6E8A-4147-A177-3AD203B41FA5}">
                      <a16:colId xmlns:a16="http://schemas.microsoft.com/office/drawing/2014/main" val="3982559121"/>
                    </a:ext>
                  </a:extLst>
                </a:gridCol>
                <a:gridCol w="2541583">
                  <a:extLst>
                    <a:ext uri="{9D8B030D-6E8A-4147-A177-3AD203B41FA5}">
                      <a16:colId xmlns:a16="http://schemas.microsoft.com/office/drawing/2014/main" val="1446465724"/>
                    </a:ext>
                  </a:extLst>
                </a:gridCol>
              </a:tblGrid>
              <a:tr h="1419264">
                <a:tc>
                  <a:txBody>
                    <a:bodyPr/>
                    <a:lstStyle/>
                    <a:p>
                      <a:pPr marL="171450" indent="-171450">
                        <a:buFont typeface="Arial" panose="020B0604020202020204" pitchFamily="34" charset="0"/>
                        <a:buChar char="•"/>
                      </a:pPr>
                      <a:r>
                        <a:rPr lang="en-GB" sz="1200" b="0" dirty="0">
                          <a:latin typeface="+mn-lt"/>
                        </a:rPr>
                        <a:t>Campaigns are created in New state for published policy records</a:t>
                      </a:r>
                    </a:p>
                    <a:p>
                      <a:pPr marL="171450" indent="-171450">
                        <a:buFont typeface="Arial" panose="020B0604020202020204" pitchFamily="34" charset="0"/>
                        <a:buChar char="•"/>
                      </a:pPr>
                      <a:r>
                        <a:rPr lang="en-GB" sz="1200" b="0" dirty="0">
                          <a:latin typeface="+mn-lt"/>
                        </a:rPr>
                        <a:t>Audience is identified after campaign set-up</a:t>
                      </a:r>
                      <a:endParaRPr lang="en-US" sz="1200" b="0" dirty="0">
                        <a:latin typeface="+mn-lt"/>
                      </a:endParaRPr>
                    </a:p>
                  </a:txBody>
                  <a:tcPr/>
                </a:tc>
                <a:tc>
                  <a:txBody>
                    <a:bodyPr/>
                    <a:lstStyle/>
                    <a:p>
                      <a:pPr marL="171450" indent="-171450">
                        <a:buFont typeface="Arial" panose="020B0604020202020204" pitchFamily="34" charset="0"/>
                        <a:buChar char="•"/>
                      </a:pPr>
                      <a:r>
                        <a:rPr lang="en-GB" sz="1200" b="0" dirty="0">
                          <a:latin typeface="+mn-lt"/>
                        </a:rPr>
                        <a:t>Instances are created for all users in the audience list</a:t>
                      </a:r>
                    </a:p>
                    <a:p>
                      <a:pPr marL="171450" indent="-171450">
                        <a:buFont typeface="Arial" panose="020B0604020202020204" pitchFamily="34" charset="0"/>
                        <a:buChar char="•"/>
                      </a:pPr>
                      <a:r>
                        <a:rPr lang="en-GB" sz="1200" b="0" dirty="0">
                          <a:latin typeface="+mn-lt"/>
                        </a:rPr>
                        <a:t>Policy is presented on the Employee Center with due date</a:t>
                      </a:r>
                    </a:p>
                    <a:p>
                      <a:pPr marL="171450" indent="-171450">
                        <a:buFont typeface="Arial" panose="020B0604020202020204" pitchFamily="34" charset="0"/>
                        <a:buChar char="•"/>
                      </a:pPr>
                      <a:r>
                        <a:rPr lang="en-GB" sz="1200" b="0" dirty="0">
                          <a:latin typeface="+mn-lt"/>
                        </a:rPr>
                        <a:t>Employee responses are captured</a:t>
                      </a:r>
                      <a:endParaRPr lang="en-US" sz="1200" b="0" dirty="0">
                        <a:latin typeface="+mn-lt"/>
                      </a:endParaRPr>
                    </a:p>
                  </a:txBody>
                  <a:tcPr/>
                </a:tc>
                <a:tc>
                  <a:txBody>
                    <a:bodyPr/>
                    <a:lstStyle/>
                    <a:p>
                      <a:pPr marL="171450" indent="-171450">
                        <a:buFont typeface="Arial" panose="020B0604020202020204" pitchFamily="34" charset="0"/>
                        <a:buChar char="•"/>
                      </a:pPr>
                      <a:r>
                        <a:rPr lang="en-GB" sz="1200" b="0" dirty="0">
                          <a:latin typeface="+mn-lt"/>
                        </a:rPr>
                        <a:t>Automation with scheduled jobs, campaign is closed when overdue</a:t>
                      </a:r>
                    </a:p>
                    <a:p>
                      <a:pPr marL="171450" indent="-171450">
                        <a:buFont typeface="Arial" panose="020B0604020202020204" pitchFamily="34" charset="0"/>
                        <a:buChar char="•"/>
                      </a:pPr>
                      <a:r>
                        <a:rPr lang="en-GB" sz="1200" b="0" dirty="0">
                          <a:latin typeface="+mn-lt"/>
                        </a:rPr>
                        <a:t>Acknowledgement state resets when policy is expired</a:t>
                      </a:r>
                      <a:endParaRPr lang="en-US" sz="1200" b="0" dirty="0">
                        <a:latin typeface="+mn-lt"/>
                      </a:endParaRPr>
                    </a:p>
                  </a:txBody>
                  <a:tcPr/>
                </a:tc>
                <a:tc>
                  <a:txBody>
                    <a:bodyPr/>
                    <a:lstStyle/>
                    <a:p>
                      <a:pPr marL="171450" indent="-171450">
                        <a:buFont typeface="Arial" panose="020B0604020202020204" pitchFamily="34" charset="0"/>
                        <a:buChar char="•"/>
                      </a:pPr>
                      <a:r>
                        <a:rPr lang="en-GB" sz="1200" b="0" dirty="0">
                          <a:latin typeface="+mn-lt"/>
                        </a:rPr>
                        <a:t>Cancelling the campaign cancels all associated instances</a:t>
                      </a:r>
                      <a:endParaRPr lang="en-US" sz="1200" b="0" dirty="0">
                        <a:latin typeface="+mn-lt"/>
                      </a:endParaRPr>
                    </a:p>
                  </a:txBody>
                  <a:tcPr/>
                </a:tc>
                <a:extLst>
                  <a:ext uri="{0D108BD9-81ED-4DB2-BD59-A6C34878D82A}">
                    <a16:rowId xmlns:a16="http://schemas.microsoft.com/office/drawing/2014/main" val="1221759648"/>
                  </a:ext>
                </a:extLst>
              </a:tr>
              <a:tr h="1608499">
                <a:tc>
                  <a:txBody>
                    <a:bodyPr/>
                    <a:lstStyle/>
                    <a:p>
                      <a:pPr marL="171450" indent="-171450">
                        <a:buFont typeface="Arial" panose="020B0604020202020204" pitchFamily="34" charset="0"/>
                        <a:buChar char="•"/>
                      </a:pPr>
                      <a:r>
                        <a:rPr lang="en-GB" sz="1200" dirty="0"/>
                        <a:t>Policy owner or compliance users and above can set up campaign, set schedule and extend valid to date</a:t>
                      </a:r>
                    </a:p>
                    <a:p>
                      <a:pPr marL="171450" indent="-171450">
                        <a:buFont typeface="Arial" panose="020B0604020202020204" pitchFamily="34" charset="0"/>
                        <a:buChar char="•"/>
                      </a:pPr>
                      <a:r>
                        <a:rPr lang="en-GB" sz="1200" dirty="0"/>
                        <a:t>Compliance manager and above can identify campaign audience and add users for ongoing campaign</a:t>
                      </a:r>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Audience defined in the campaigns receive requests</a:t>
                      </a:r>
                    </a:p>
                    <a:p>
                      <a:pPr marL="171450" indent="-171450">
                        <a:buFont typeface="Arial" panose="020B0604020202020204" pitchFamily="34" charset="0"/>
                        <a:buChar char="•"/>
                      </a:pPr>
                      <a:r>
                        <a:rPr lang="en-GB" sz="1200" dirty="0"/>
                        <a:t>Audience can consist of users, groups or a newly defined user filter</a:t>
                      </a:r>
                    </a:p>
                    <a:p>
                      <a:pPr marL="171450" indent="-171450">
                        <a:buFont typeface="Arial" panose="020B0604020202020204" pitchFamily="34" charset="0"/>
                        <a:buChar char="•"/>
                      </a:pPr>
                      <a:r>
                        <a:rPr lang="en-GB" sz="1200" dirty="0"/>
                        <a:t>Audience can accept, decline or request exception</a:t>
                      </a:r>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Compliance manager or campaign owner can cancel the campaign</a:t>
                      </a:r>
                      <a:endParaRPr lang="en-US" sz="1200" dirty="0"/>
                    </a:p>
                  </a:txBody>
                  <a:tcPr>
                    <a:solidFill>
                      <a:schemeClr val="bg1">
                        <a:lumMod val="75000"/>
                        <a:alpha val="20000"/>
                      </a:schemeClr>
                    </a:solidFill>
                  </a:tcPr>
                </a:tc>
                <a:extLst>
                  <a:ext uri="{0D108BD9-81ED-4DB2-BD59-A6C34878D82A}">
                    <a16:rowId xmlns:a16="http://schemas.microsoft.com/office/drawing/2014/main" val="2669899166"/>
                  </a:ext>
                </a:extLst>
              </a:tr>
            </a:tbl>
          </a:graphicData>
        </a:graphic>
      </p:graphicFrame>
    </p:spTree>
    <p:extLst>
      <p:ext uri="{BB962C8B-B14F-4D97-AF65-F5344CB8AC3E}">
        <p14:creationId xmlns:p14="http://schemas.microsoft.com/office/powerpoint/2010/main" val="31709912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Rectangle 34"/>
          <p:cNvSpPr/>
          <p:nvPr/>
        </p:nvSpPr>
        <p:spPr>
          <a:xfrm>
            <a:off x="550083" y="1699592"/>
            <a:ext cx="4659996" cy="249472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02" name="Rectangle 201"/>
          <p:cNvSpPr/>
          <p:nvPr/>
        </p:nvSpPr>
        <p:spPr>
          <a:xfrm>
            <a:off x="6843583" y="1699592"/>
            <a:ext cx="4904722" cy="249472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4" name="Rectangle 43"/>
          <p:cNvSpPr/>
          <p:nvPr/>
        </p:nvSpPr>
        <p:spPr>
          <a:xfrm>
            <a:off x="589830" y="3223042"/>
            <a:ext cx="964741" cy="63708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Audience</a:t>
            </a:r>
          </a:p>
        </p:txBody>
      </p:sp>
      <p:cxnSp>
        <p:nvCxnSpPr>
          <p:cNvPr id="16" name="Elbow Connector 15"/>
          <p:cNvCxnSpPr>
            <a:cxnSpLocks/>
            <a:stCxn id="26" idx="2"/>
            <a:endCxn id="44" idx="0"/>
          </p:cNvCxnSpPr>
          <p:nvPr/>
        </p:nvCxnSpPr>
        <p:spPr>
          <a:xfrm rot="5400000">
            <a:off x="1613202" y="2094110"/>
            <a:ext cx="587932" cy="1669933"/>
          </a:xfrm>
          <a:prstGeom prst="bentConnector3">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1" name="Title 1"/>
          <p:cNvSpPr>
            <a:spLocks noGrp="1"/>
          </p:cNvSpPr>
          <p:nvPr>
            <p:ph type="title"/>
          </p:nvPr>
        </p:nvSpPr>
        <p:spPr>
          <a:xfrm>
            <a:off x="441623" y="330696"/>
            <a:ext cx="10510124" cy="712743"/>
          </a:xfrm>
          <a:solidFill>
            <a:srgbClr val="FFFFFF"/>
          </a:solidFill>
        </p:spPr>
        <p:txBody>
          <a:bodyPr/>
          <a:lstStyle/>
          <a:p>
            <a:r>
              <a:rPr lang="en-US" dirty="0"/>
              <a:t>Policy acknowledgement campaigns</a:t>
            </a:r>
          </a:p>
        </p:txBody>
      </p:sp>
      <p:sp>
        <p:nvSpPr>
          <p:cNvPr id="22" name="TextBox 21"/>
          <p:cNvSpPr txBox="1"/>
          <p:nvPr/>
        </p:nvSpPr>
        <p:spPr>
          <a:xfrm>
            <a:off x="441623" y="999804"/>
            <a:ext cx="10437439" cy="400006"/>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999" b="0" i="0" u="none" strike="noStrike" kern="1200" cap="none" spc="0" normalizeH="0" baseline="0" noProof="0" dirty="0">
                <a:ln>
                  <a:noFill/>
                </a:ln>
                <a:solidFill>
                  <a:srgbClr val="000000"/>
                </a:solidFill>
                <a:effectLst/>
                <a:uLnTx/>
                <a:uFillTx/>
                <a:latin typeface="Century Gothic" panose="020F0302020204030204"/>
                <a:ea typeface="+mn-ea"/>
                <a:cs typeface="+mn-cs"/>
              </a:rPr>
              <a:t>Step 1: Setup Acknowledgement Campaign</a:t>
            </a:r>
          </a:p>
        </p:txBody>
      </p:sp>
      <p:sp>
        <p:nvSpPr>
          <p:cNvPr id="26" name="Rectangle 25"/>
          <p:cNvSpPr/>
          <p:nvPr/>
        </p:nvSpPr>
        <p:spPr>
          <a:xfrm>
            <a:off x="1617142" y="2042838"/>
            <a:ext cx="2249983" cy="592272"/>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Acknowledgment Setup</a:t>
            </a:r>
          </a:p>
        </p:txBody>
      </p:sp>
      <p:sp>
        <p:nvSpPr>
          <p:cNvPr id="29" name="TextBox 28"/>
          <p:cNvSpPr txBox="1"/>
          <p:nvPr/>
        </p:nvSpPr>
        <p:spPr>
          <a:xfrm>
            <a:off x="684620" y="4297485"/>
            <a:ext cx="4457647" cy="1077218"/>
          </a:xfrm>
          <a:prstGeom prst="rect">
            <a:avLst/>
          </a:prstGeom>
          <a:solidFill>
            <a:schemeClr val="bg1"/>
          </a:solidFill>
        </p:spPr>
        <p:style>
          <a:lnRef idx="3">
            <a:schemeClr val="lt1"/>
          </a:lnRef>
          <a:fillRef idx="1">
            <a:schemeClr val="accent3"/>
          </a:fillRef>
          <a:effectRef idx="1">
            <a:schemeClr val="accent3"/>
          </a:effectRef>
          <a:fontRef idx="minor">
            <a:schemeClr val="lt1"/>
          </a:fontRef>
        </p:style>
        <p:txBody>
          <a:bodyPr wrap="square" rtlCol="0">
            <a:spAutoFit/>
          </a:bodyPr>
          <a:lstStyle/>
          <a:p>
            <a:pPr marL="0" marR="0" lvl="0" indent="0" algn="ctr" defTabSz="457040" rtl="0" eaLnBrk="1" fontAlgn="auto" latinLnBrk="0" hangingPunct="1">
              <a:lnSpc>
                <a:spcPct val="100000"/>
              </a:lnSpc>
              <a:spcBef>
                <a:spcPts val="1200"/>
              </a:spcBef>
              <a:spcAft>
                <a:spcPts val="0"/>
              </a:spcAft>
              <a:buClr>
                <a:srgbClr val="032D42"/>
              </a:buClr>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Policy Acknowledgment setup can only be </a:t>
            </a:r>
            <a:r>
              <a:rPr lang="en-US" sz="1600" dirty="0">
                <a:solidFill>
                  <a:srgbClr val="000000"/>
                </a:solidFill>
                <a:latin typeface="Century Gothic" panose="020F0302020204030204"/>
              </a:rPr>
              <a:t>completed on a</a:t>
            </a: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 </a:t>
            </a:r>
            <a:r>
              <a:rPr lang="en-US" sz="1600" b="1" dirty="0">
                <a:solidFill>
                  <a:srgbClr val="000000"/>
                </a:solidFill>
                <a:latin typeface="Century Gothic" panose="020F0302020204030204"/>
              </a:rPr>
              <a:t>‘Published’ </a:t>
            </a: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policy an</a:t>
            </a:r>
            <a:r>
              <a:rPr lang="en-US" sz="1600" dirty="0">
                <a:solidFill>
                  <a:srgbClr val="000000"/>
                </a:solidFill>
                <a:latin typeface="Century Gothic" panose="020F0302020204030204"/>
              </a:rPr>
              <a:t>d is completed in</a:t>
            </a: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 the Details tab in the Acknowledgement Setup section.</a:t>
            </a:r>
          </a:p>
        </p:txBody>
      </p:sp>
      <p:sp>
        <p:nvSpPr>
          <p:cNvPr id="32" name="Rectangle 31"/>
          <p:cNvSpPr/>
          <p:nvPr/>
        </p:nvSpPr>
        <p:spPr>
          <a:xfrm>
            <a:off x="6958411" y="3221271"/>
            <a:ext cx="1143078"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entury Gothic" panose="020F0302020204030204"/>
              </a:rPr>
              <a:t>Campaign</a:t>
            </a: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 Owner &amp; Audience</a:t>
            </a:r>
          </a:p>
        </p:txBody>
      </p:sp>
      <p:sp>
        <p:nvSpPr>
          <p:cNvPr id="34" name="TextBox 33"/>
          <p:cNvSpPr txBox="1"/>
          <p:nvPr/>
        </p:nvSpPr>
        <p:spPr>
          <a:xfrm>
            <a:off x="7011589" y="4297485"/>
            <a:ext cx="4567498" cy="1323439"/>
          </a:xfrm>
          <a:prstGeom prst="rect">
            <a:avLst/>
          </a:prstGeom>
          <a:solidFill>
            <a:schemeClr val="bg1"/>
          </a:solidFill>
        </p:spPr>
        <p:style>
          <a:lnRef idx="3">
            <a:schemeClr val="lt1"/>
          </a:lnRef>
          <a:fillRef idx="1">
            <a:schemeClr val="accent3"/>
          </a:fillRef>
          <a:effectRef idx="1">
            <a:schemeClr val="accent3"/>
          </a:effectRef>
          <a:fontRef idx="minor">
            <a:schemeClr val="lt1"/>
          </a:fontRef>
        </p:style>
        <p:txBody>
          <a:bodyPr wrap="square" rtlCol="0">
            <a:spAutoFit/>
          </a:bodyPr>
          <a:lstStyle/>
          <a:p>
            <a:pPr marL="0" marR="0" lvl="0" indent="0" algn="ctr" defTabSz="457040" rtl="0" eaLnBrk="1" fontAlgn="auto" latinLnBrk="0" hangingPunct="1">
              <a:lnSpc>
                <a:spcPct val="100000"/>
              </a:lnSpc>
              <a:spcBef>
                <a:spcPts val="1200"/>
              </a:spcBef>
              <a:spcAft>
                <a:spcPts val="0"/>
              </a:spcAft>
              <a:buClr>
                <a:srgbClr val="032D42"/>
              </a:buClr>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Policy exception campaign has ‘Valid </a:t>
            </a:r>
            <a:r>
              <a:rPr lang="en-US" sz="1600" dirty="0">
                <a:solidFill>
                  <a:srgbClr val="000000"/>
                </a:solidFill>
                <a:latin typeface="Century Gothic" panose="020F0302020204030204"/>
              </a:rPr>
              <a:t>f</a:t>
            </a: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rom’ and ‘Valid to’ dates and ‘Number of days to respond’ are set for employees to reply by. The Audience and reference material can also be amended.</a:t>
            </a:r>
          </a:p>
        </p:txBody>
      </p:sp>
      <p:sp>
        <p:nvSpPr>
          <p:cNvPr id="203" name="TextBox 202"/>
          <p:cNvSpPr txBox="1"/>
          <p:nvPr/>
        </p:nvSpPr>
        <p:spPr>
          <a:xfrm>
            <a:off x="5160408" y="3105192"/>
            <a:ext cx="1758222" cy="738664"/>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Create Acknowledgment Campaign  </a:t>
            </a:r>
          </a:p>
        </p:txBody>
      </p:sp>
      <p:sp>
        <p:nvSpPr>
          <p:cNvPr id="204" name="Right Arrow 203"/>
          <p:cNvSpPr/>
          <p:nvPr/>
        </p:nvSpPr>
        <p:spPr>
          <a:xfrm>
            <a:off x="5489119" y="2594917"/>
            <a:ext cx="1075423" cy="513136"/>
          </a:xfrm>
          <a:prstGeom prst="rightArrow">
            <a:avLst/>
          </a:prstGeom>
          <a:solidFill>
            <a:srgbClr val="286771"/>
          </a:solidFill>
          <a:ln>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cxnSp>
        <p:nvCxnSpPr>
          <p:cNvPr id="8" name="Elbow Connector 7">
            <a:extLst>
              <a:ext uri="{FF2B5EF4-FFF2-40B4-BE49-F238E27FC236}">
                <a16:creationId xmlns:a16="http://schemas.microsoft.com/office/drawing/2014/main" id="{98DEA8E6-CD82-2441-A269-96D1B7EFAAC2}"/>
              </a:ext>
            </a:extLst>
          </p:cNvPr>
          <p:cNvCxnSpPr>
            <a:cxnSpLocks/>
            <a:stCxn id="26" idx="2"/>
            <a:endCxn id="30" idx="0"/>
          </p:cNvCxnSpPr>
          <p:nvPr/>
        </p:nvCxnSpPr>
        <p:spPr>
          <a:xfrm rot="16200000" flipH="1">
            <a:off x="3386919" y="1990324"/>
            <a:ext cx="580825" cy="1870395"/>
          </a:xfrm>
          <a:prstGeom prst="bentConnector3">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D824F6BE-9767-B443-B24C-CF0C1F85073C}"/>
              </a:ext>
            </a:extLst>
          </p:cNvPr>
          <p:cNvSpPr/>
          <p:nvPr/>
        </p:nvSpPr>
        <p:spPr>
          <a:xfrm>
            <a:off x="1664745" y="3215935"/>
            <a:ext cx="1099899" cy="63708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Reference Material URL</a:t>
            </a:r>
          </a:p>
        </p:txBody>
      </p:sp>
      <p:sp>
        <p:nvSpPr>
          <p:cNvPr id="30" name="Rectangle 29">
            <a:extLst>
              <a:ext uri="{FF2B5EF4-FFF2-40B4-BE49-F238E27FC236}">
                <a16:creationId xmlns:a16="http://schemas.microsoft.com/office/drawing/2014/main" id="{F17A4DBF-5D80-5846-B641-D1BAE0C41B9B}"/>
              </a:ext>
            </a:extLst>
          </p:cNvPr>
          <p:cNvSpPr/>
          <p:nvPr/>
        </p:nvSpPr>
        <p:spPr>
          <a:xfrm>
            <a:off x="4062579" y="3215935"/>
            <a:ext cx="1099899" cy="63708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Decline / Request Exception?</a:t>
            </a:r>
          </a:p>
        </p:txBody>
      </p:sp>
      <p:sp>
        <p:nvSpPr>
          <p:cNvPr id="40" name="Rectangle 39">
            <a:extLst>
              <a:ext uri="{FF2B5EF4-FFF2-40B4-BE49-F238E27FC236}">
                <a16:creationId xmlns:a16="http://schemas.microsoft.com/office/drawing/2014/main" id="{32F36C7D-BA99-804F-912E-47FE425A6F4A}"/>
              </a:ext>
            </a:extLst>
          </p:cNvPr>
          <p:cNvSpPr/>
          <p:nvPr/>
        </p:nvSpPr>
        <p:spPr>
          <a:xfrm>
            <a:off x="8239404" y="3215475"/>
            <a:ext cx="1134608"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Valid from and Valid to</a:t>
            </a:r>
          </a:p>
        </p:txBody>
      </p:sp>
      <p:sp>
        <p:nvSpPr>
          <p:cNvPr id="46" name="Rectangle 45">
            <a:extLst>
              <a:ext uri="{FF2B5EF4-FFF2-40B4-BE49-F238E27FC236}">
                <a16:creationId xmlns:a16="http://schemas.microsoft.com/office/drawing/2014/main" id="{5F32BC6E-745D-6349-9C42-454FE17F9836}"/>
              </a:ext>
            </a:extLst>
          </p:cNvPr>
          <p:cNvSpPr/>
          <p:nvPr/>
        </p:nvSpPr>
        <p:spPr>
          <a:xfrm>
            <a:off x="9507730" y="3225688"/>
            <a:ext cx="941622"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No. of days</a:t>
            </a:r>
            <a:r>
              <a:rPr kumimoji="0" lang="en-US" sz="1200" b="0" i="0" u="none" strike="noStrike" kern="1200" cap="none" spc="0" normalizeH="0" noProof="0" dirty="0">
                <a:ln>
                  <a:noFill/>
                </a:ln>
                <a:solidFill>
                  <a:schemeClr val="tx1"/>
                </a:solidFill>
                <a:effectLst/>
                <a:uLnTx/>
                <a:uFillTx/>
                <a:latin typeface="Century Gothic" panose="020F0302020204030204"/>
                <a:ea typeface="+mn-ea"/>
                <a:cs typeface="+mn-cs"/>
              </a:rPr>
              <a:t> to respond</a:t>
            </a:r>
            <a:endPar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sp>
        <p:nvSpPr>
          <p:cNvPr id="37" name="Rectangle 36">
            <a:extLst>
              <a:ext uri="{FF2B5EF4-FFF2-40B4-BE49-F238E27FC236}">
                <a16:creationId xmlns:a16="http://schemas.microsoft.com/office/drawing/2014/main" id="{BB25B191-D6D2-9640-B4F1-71D9898A9A04}"/>
              </a:ext>
            </a:extLst>
          </p:cNvPr>
          <p:cNvSpPr/>
          <p:nvPr/>
        </p:nvSpPr>
        <p:spPr>
          <a:xfrm>
            <a:off x="10598057" y="3221271"/>
            <a:ext cx="1039906"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Reference Material URL</a:t>
            </a:r>
          </a:p>
        </p:txBody>
      </p:sp>
      <p:cxnSp>
        <p:nvCxnSpPr>
          <p:cNvPr id="9" name="Connector: Elbow 8">
            <a:extLst>
              <a:ext uri="{FF2B5EF4-FFF2-40B4-BE49-F238E27FC236}">
                <a16:creationId xmlns:a16="http://schemas.microsoft.com/office/drawing/2014/main" id="{409405F0-1178-4C48-A2DA-6B1C411262A7}"/>
              </a:ext>
            </a:extLst>
          </p:cNvPr>
          <p:cNvCxnSpPr>
            <a:stCxn id="53" idx="2"/>
            <a:endCxn id="32" idx="0"/>
          </p:cNvCxnSpPr>
          <p:nvPr/>
        </p:nvCxnSpPr>
        <p:spPr>
          <a:xfrm rot="5400000">
            <a:off x="8154737" y="2010324"/>
            <a:ext cx="586160" cy="1835734"/>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0CF2B444-F76D-4648-9202-B61CA7FDAE48}"/>
              </a:ext>
            </a:extLst>
          </p:cNvPr>
          <p:cNvCxnSpPr>
            <a:stCxn id="53" idx="2"/>
            <a:endCxn id="40" idx="0"/>
          </p:cNvCxnSpPr>
          <p:nvPr/>
        </p:nvCxnSpPr>
        <p:spPr>
          <a:xfrm rot="5400000">
            <a:off x="8796014" y="2645805"/>
            <a:ext cx="580364" cy="558976"/>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57626F6E-7C32-451F-A339-B381E4B4EC39}"/>
              </a:ext>
            </a:extLst>
          </p:cNvPr>
          <p:cNvCxnSpPr>
            <a:cxnSpLocks/>
            <a:endCxn id="46" idx="0"/>
          </p:cNvCxnSpPr>
          <p:nvPr/>
        </p:nvCxnSpPr>
        <p:spPr>
          <a:xfrm rot="16200000" flipH="1">
            <a:off x="9262659" y="2509806"/>
            <a:ext cx="818906" cy="612858"/>
          </a:xfrm>
          <a:prstGeom prst="bentConnector3">
            <a:avLst>
              <a:gd name="adj1" fmla="val 6409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8071800" y="2039973"/>
            <a:ext cx="2587768" cy="595138"/>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Policy Acknowledgment Campaign</a:t>
            </a:r>
          </a:p>
        </p:txBody>
      </p:sp>
      <p:cxnSp>
        <p:nvCxnSpPr>
          <p:cNvPr id="48" name="Connector: Elbow 47">
            <a:extLst>
              <a:ext uri="{FF2B5EF4-FFF2-40B4-BE49-F238E27FC236}">
                <a16:creationId xmlns:a16="http://schemas.microsoft.com/office/drawing/2014/main" id="{081D5CC1-F7BD-4660-B0A4-0BAD0839014D}"/>
              </a:ext>
            </a:extLst>
          </p:cNvPr>
          <p:cNvCxnSpPr>
            <a:cxnSpLocks/>
            <a:stCxn id="53" idx="2"/>
            <a:endCxn id="37" idx="0"/>
          </p:cNvCxnSpPr>
          <p:nvPr/>
        </p:nvCxnSpPr>
        <p:spPr>
          <a:xfrm rot="16200000" flipH="1">
            <a:off x="9948767" y="2052028"/>
            <a:ext cx="586160" cy="1752326"/>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81E6DC79-09F8-2722-1EA6-CD5655F5AB04}"/>
              </a:ext>
            </a:extLst>
          </p:cNvPr>
          <p:cNvSpPr/>
          <p:nvPr/>
        </p:nvSpPr>
        <p:spPr>
          <a:xfrm>
            <a:off x="2859386" y="3223041"/>
            <a:ext cx="1099899" cy="629983"/>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Frequency</a:t>
            </a:r>
            <a:r>
              <a:rPr kumimoji="0" lang="en-US" sz="1200" b="0" i="0" u="none" strike="noStrike" kern="1200" cap="none" spc="0" normalizeH="0" noProof="0" dirty="0">
                <a:ln>
                  <a:noFill/>
                </a:ln>
                <a:solidFill>
                  <a:schemeClr val="tx1"/>
                </a:solidFill>
                <a:effectLst/>
                <a:uLnTx/>
                <a:uFillTx/>
                <a:latin typeface="Century Gothic" panose="020F0302020204030204"/>
                <a:ea typeface="+mn-ea"/>
                <a:cs typeface="+mn-cs"/>
              </a:rPr>
              <a:t> &amp; response time</a:t>
            </a:r>
            <a:endPar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cxnSp>
        <p:nvCxnSpPr>
          <p:cNvPr id="6" name="Connector: Elbow 5">
            <a:extLst>
              <a:ext uri="{FF2B5EF4-FFF2-40B4-BE49-F238E27FC236}">
                <a16:creationId xmlns:a16="http://schemas.microsoft.com/office/drawing/2014/main" id="{E2F827E3-2D06-ABCD-41BA-E4E20C011862}"/>
              </a:ext>
            </a:extLst>
          </p:cNvPr>
          <p:cNvCxnSpPr>
            <a:cxnSpLocks/>
            <a:stCxn id="26" idx="2"/>
            <a:endCxn id="28" idx="0"/>
          </p:cNvCxnSpPr>
          <p:nvPr/>
        </p:nvCxnSpPr>
        <p:spPr>
          <a:xfrm rot="5400000">
            <a:off x="2188003" y="2661803"/>
            <a:ext cx="580825" cy="527439"/>
          </a:xfrm>
          <a:prstGeom prst="bentConnector3">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or: Elbow 9">
            <a:extLst>
              <a:ext uri="{FF2B5EF4-FFF2-40B4-BE49-F238E27FC236}">
                <a16:creationId xmlns:a16="http://schemas.microsoft.com/office/drawing/2014/main" id="{62588115-814E-136E-BC7B-AA03F244ACD7}"/>
              </a:ext>
            </a:extLst>
          </p:cNvPr>
          <p:cNvCxnSpPr>
            <a:cxnSpLocks/>
            <a:stCxn id="26" idx="2"/>
            <a:endCxn id="27" idx="0"/>
          </p:cNvCxnSpPr>
          <p:nvPr/>
        </p:nvCxnSpPr>
        <p:spPr>
          <a:xfrm rot="16200000" flipH="1">
            <a:off x="2781770" y="2595474"/>
            <a:ext cx="587931" cy="667202"/>
          </a:xfrm>
          <a:prstGeom prst="bentConnector3">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24417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02" grpId="0" animBg="1"/>
      <p:bldP spid="44" grpId="0" animBg="1"/>
      <p:bldP spid="26" grpId="0" animBg="1"/>
      <p:bldP spid="29" grpId="0" animBg="1"/>
      <p:bldP spid="32" grpId="0" animBg="1"/>
      <p:bldP spid="34" grpId="0" animBg="1"/>
      <p:bldP spid="203" grpId="0"/>
      <p:bldP spid="204" grpId="0" animBg="1"/>
      <p:bldP spid="28" grpId="0" animBg="1"/>
      <p:bldP spid="30" grpId="0" animBg="1"/>
      <p:bldP spid="40" grpId="0" animBg="1"/>
      <p:bldP spid="46" grpId="0" animBg="1"/>
      <p:bldP spid="37" grpId="0" animBg="1"/>
      <p:bldP spid="53" grpId="0" animBg="1"/>
      <p:bldP spid="2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2" name="Rectangle 201"/>
          <p:cNvSpPr/>
          <p:nvPr/>
        </p:nvSpPr>
        <p:spPr>
          <a:xfrm>
            <a:off x="6960939" y="1762842"/>
            <a:ext cx="4827426" cy="249472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 name="TextBox 28"/>
          <p:cNvSpPr txBox="1"/>
          <p:nvPr/>
        </p:nvSpPr>
        <p:spPr>
          <a:xfrm>
            <a:off x="828239" y="4363502"/>
            <a:ext cx="3799997" cy="1077218"/>
          </a:xfrm>
          <a:prstGeom prst="rect">
            <a:avLst/>
          </a:prstGeom>
          <a:solidFill>
            <a:schemeClr val="bg1"/>
          </a:solidFill>
        </p:spPr>
        <p:style>
          <a:lnRef idx="3">
            <a:schemeClr val="lt1"/>
          </a:lnRef>
          <a:fillRef idx="1">
            <a:schemeClr val="accent3"/>
          </a:fillRef>
          <a:effectRef idx="1">
            <a:schemeClr val="accent3"/>
          </a:effectRef>
          <a:fontRef idx="minor">
            <a:schemeClr val="lt1"/>
          </a:fontRef>
        </p:style>
        <p:txBody>
          <a:bodyPr wrap="square" rtlCol="0">
            <a:spAutoFit/>
          </a:bodyPr>
          <a:lstStyle/>
          <a:p>
            <a:pPr marL="0" marR="0" lvl="0" indent="0" algn="ctr" defTabSz="457040" rtl="0" eaLnBrk="1" fontAlgn="auto" latinLnBrk="0" hangingPunct="1">
              <a:lnSpc>
                <a:spcPct val="100000"/>
              </a:lnSpc>
              <a:spcBef>
                <a:spcPts val="1200"/>
              </a:spcBef>
              <a:spcAft>
                <a:spcPts val="0"/>
              </a:spcAft>
              <a:buClr>
                <a:srgbClr val="032D42"/>
              </a:buClr>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Policy Acknowledgment Campaign is set up for specific duration of time and all the acknowledgments sent out are valid for that duration. </a:t>
            </a:r>
          </a:p>
        </p:txBody>
      </p:sp>
      <p:sp>
        <p:nvSpPr>
          <p:cNvPr id="32" name="Rectangle 31"/>
          <p:cNvSpPr/>
          <p:nvPr/>
        </p:nvSpPr>
        <p:spPr>
          <a:xfrm>
            <a:off x="7148952" y="3116974"/>
            <a:ext cx="973079" cy="637549"/>
          </a:xfrm>
          <a:prstGeom prst="rect">
            <a:avLst/>
          </a:prstGeom>
          <a:solidFill>
            <a:srgbClr val="90C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Policy</a:t>
            </a:r>
          </a:p>
        </p:txBody>
      </p:sp>
      <p:sp>
        <p:nvSpPr>
          <p:cNvPr id="34" name="TextBox 33"/>
          <p:cNvSpPr txBox="1"/>
          <p:nvPr/>
        </p:nvSpPr>
        <p:spPr>
          <a:xfrm>
            <a:off x="7330071" y="4323824"/>
            <a:ext cx="4153772" cy="1723549"/>
          </a:xfrm>
          <a:prstGeom prst="rect">
            <a:avLst/>
          </a:prstGeom>
          <a:solidFill>
            <a:schemeClr val="bg1"/>
          </a:solidFill>
        </p:spPr>
        <p:style>
          <a:lnRef idx="3">
            <a:schemeClr val="lt1"/>
          </a:lnRef>
          <a:fillRef idx="1">
            <a:schemeClr val="accent3"/>
          </a:fillRef>
          <a:effectRef idx="1">
            <a:schemeClr val="accent3"/>
          </a:effectRef>
          <a:fontRef idx="minor">
            <a:schemeClr val="lt1"/>
          </a:fontRef>
        </p:style>
        <p:txBody>
          <a:bodyPr wrap="square" rtlCol="0">
            <a:spAutoFit/>
          </a:bodyPr>
          <a:lstStyle/>
          <a:p>
            <a:pPr marL="0" marR="0" lvl="0" indent="0" algn="ctr" defTabSz="457040" rtl="0" eaLnBrk="1" fontAlgn="auto" latinLnBrk="0" hangingPunct="1">
              <a:lnSpc>
                <a:spcPct val="100000"/>
              </a:lnSpc>
              <a:spcBef>
                <a:spcPts val="1200"/>
              </a:spcBef>
              <a:spcAft>
                <a:spcPts val="0"/>
              </a:spcAft>
              <a:buClr>
                <a:srgbClr val="032D42"/>
              </a:buClr>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Acknowledgment</a:t>
            </a:r>
            <a:r>
              <a:rPr kumimoji="0" lang="en-US" sz="1600" b="0" i="0" u="none" strike="noStrike" kern="1200" cap="none" spc="0" normalizeH="0" noProof="0" dirty="0">
                <a:ln>
                  <a:noFill/>
                </a:ln>
                <a:solidFill>
                  <a:srgbClr val="000000"/>
                </a:solidFill>
                <a:effectLst/>
                <a:uLnTx/>
                <a:uFillTx/>
                <a:latin typeface="Century Gothic" panose="020F0302020204030204"/>
                <a:ea typeface="+mn-ea"/>
                <a:cs typeface="+mn-cs"/>
              </a:rPr>
              <a:t> tasks</a:t>
            </a: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 are created for each user defined in the ‘audience’ and have a due date on them by when the responses are due.</a:t>
            </a:r>
            <a:endParaRPr lang="en-US" sz="1600" dirty="0">
              <a:solidFill>
                <a:srgbClr val="000000"/>
              </a:solidFill>
              <a:latin typeface="Century Gothic" panose="020F0302020204030204"/>
            </a:endParaRPr>
          </a:p>
          <a:p>
            <a:pPr marL="0" marR="0" lvl="0" indent="0" algn="ctr" defTabSz="457040" rtl="0" eaLnBrk="1" fontAlgn="auto" latinLnBrk="0" hangingPunct="1">
              <a:lnSpc>
                <a:spcPct val="100000"/>
              </a:lnSpc>
              <a:spcBef>
                <a:spcPts val="1200"/>
              </a:spcBef>
              <a:spcAft>
                <a:spcPts val="0"/>
              </a:spcAft>
              <a:buClr>
                <a:srgbClr val="032D42"/>
              </a:buClr>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F0302020204030204"/>
                <a:ea typeface="+mn-ea"/>
                <a:cs typeface="+mn-cs"/>
              </a:rPr>
              <a:t>The responses are captured and presented on the campaign.</a:t>
            </a:r>
          </a:p>
        </p:txBody>
      </p:sp>
      <p:sp>
        <p:nvSpPr>
          <p:cNvPr id="203" name="TextBox 202"/>
          <p:cNvSpPr txBox="1"/>
          <p:nvPr/>
        </p:nvSpPr>
        <p:spPr>
          <a:xfrm>
            <a:off x="5208488" y="2985843"/>
            <a:ext cx="1849141" cy="523220"/>
          </a:xfrm>
          <a:prstGeom prst="rect">
            <a:avLst/>
          </a:prstGeom>
          <a:noFill/>
        </p:spPr>
        <p:txBody>
          <a:bodyPr wrap="square" rtlCol="0">
            <a:spAutoFit/>
          </a:bodyPr>
          <a:lstStyle/>
          <a:p>
            <a:pPr algn="ctr">
              <a:defRPr/>
            </a:pPr>
            <a:r>
              <a:rPr lang="en-US" sz="1400" b="1" dirty="0">
                <a:solidFill>
                  <a:srgbClr val="000000"/>
                </a:solidFill>
                <a:latin typeface="Century Gothic" panose="020F0302020204030204"/>
              </a:rPr>
              <a:t>Request Acknowledgments</a:t>
            </a:r>
          </a:p>
        </p:txBody>
      </p:sp>
      <p:sp>
        <p:nvSpPr>
          <p:cNvPr id="204" name="Right Arrow 203"/>
          <p:cNvSpPr/>
          <p:nvPr/>
        </p:nvSpPr>
        <p:spPr>
          <a:xfrm>
            <a:off x="5660970" y="2442783"/>
            <a:ext cx="1075423" cy="513136"/>
          </a:xfrm>
          <a:prstGeom prst="rightArrow">
            <a:avLst/>
          </a:prstGeom>
          <a:solidFill>
            <a:srgbClr val="286771"/>
          </a:solidFill>
          <a:ln>
            <a:solidFill>
              <a:srgbClr val="90C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1" name="Title 1"/>
          <p:cNvSpPr>
            <a:spLocks noGrp="1"/>
          </p:cNvSpPr>
          <p:nvPr>
            <p:ph type="title"/>
          </p:nvPr>
        </p:nvSpPr>
        <p:spPr>
          <a:xfrm>
            <a:off x="429705" y="322529"/>
            <a:ext cx="10510124" cy="712743"/>
          </a:xfrm>
          <a:solidFill>
            <a:srgbClr val="FFFFFF"/>
          </a:solidFill>
        </p:spPr>
        <p:txBody>
          <a:bodyPr/>
          <a:lstStyle/>
          <a:p>
            <a:r>
              <a:rPr lang="en-US" dirty="0"/>
              <a:t>Policy acknowledgement campaigns</a:t>
            </a:r>
          </a:p>
        </p:txBody>
      </p:sp>
      <p:sp>
        <p:nvSpPr>
          <p:cNvPr id="22" name="TextBox 21"/>
          <p:cNvSpPr txBox="1"/>
          <p:nvPr/>
        </p:nvSpPr>
        <p:spPr>
          <a:xfrm>
            <a:off x="466048" y="996809"/>
            <a:ext cx="10437439" cy="400006"/>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999" b="0" i="0" u="none" strike="noStrike" kern="1200" cap="none" spc="0" normalizeH="0" baseline="0" noProof="0" dirty="0">
                <a:ln>
                  <a:noFill/>
                </a:ln>
                <a:solidFill>
                  <a:srgbClr val="000000"/>
                </a:solidFill>
                <a:effectLst/>
                <a:uLnTx/>
                <a:uFillTx/>
                <a:latin typeface="Century Gothic" panose="020F0302020204030204"/>
                <a:ea typeface="+mn-ea"/>
                <a:cs typeface="+mn-cs"/>
              </a:rPr>
              <a:t>Step 2: </a:t>
            </a:r>
            <a:r>
              <a:rPr lang="en-US" sz="1999" dirty="0">
                <a:solidFill>
                  <a:srgbClr val="000000"/>
                </a:solidFill>
                <a:latin typeface="Century Gothic" panose="020F0302020204030204"/>
              </a:rPr>
              <a:t>Request</a:t>
            </a:r>
            <a:r>
              <a:rPr kumimoji="0" lang="en-US" sz="1999" b="0" i="0" u="none" strike="noStrike" kern="1200" cap="none" spc="0" normalizeH="0" baseline="0" noProof="0" dirty="0">
                <a:ln>
                  <a:noFill/>
                </a:ln>
                <a:solidFill>
                  <a:srgbClr val="000000"/>
                </a:solidFill>
                <a:effectLst/>
                <a:uLnTx/>
                <a:uFillTx/>
                <a:latin typeface="Century Gothic" panose="020F0302020204030204"/>
                <a:ea typeface="+mn-ea"/>
                <a:cs typeface="+mn-cs"/>
              </a:rPr>
              <a:t> Acknowledgements from the audience</a:t>
            </a:r>
          </a:p>
        </p:txBody>
      </p:sp>
      <p:cxnSp>
        <p:nvCxnSpPr>
          <p:cNvPr id="10" name="Elbow Connector 9">
            <a:extLst>
              <a:ext uri="{FF2B5EF4-FFF2-40B4-BE49-F238E27FC236}">
                <a16:creationId xmlns:a16="http://schemas.microsoft.com/office/drawing/2014/main" id="{774E6266-B5C3-854B-93BA-58B057D85D58}"/>
              </a:ext>
            </a:extLst>
          </p:cNvPr>
          <p:cNvCxnSpPr>
            <a:cxnSpLocks/>
            <a:stCxn id="53" idx="2"/>
            <a:endCxn id="32" idx="0"/>
          </p:cNvCxnSpPr>
          <p:nvPr/>
        </p:nvCxnSpPr>
        <p:spPr>
          <a:xfrm rot="5400000">
            <a:off x="8193757" y="2045188"/>
            <a:ext cx="513521" cy="1630050"/>
          </a:xfrm>
          <a:prstGeom prst="bentConnector3">
            <a:avLst>
              <a:gd name="adj1" fmla="val 38387"/>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32F36C7D-BA99-804F-912E-47FE425A6F4A}"/>
              </a:ext>
            </a:extLst>
          </p:cNvPr>
          <p:cNvSpPr/>
          <p:nvPr/>
        </p:nvSpPr>
        <p:spPr>
          <a:xfrm>
            <a:off x="8281306" y="3117817"/>
            <a:ext cx="1134608" cy="637549"/>
          </a:xfrm>
          <a:prstGeom prst="rect">
            <a:avLst/>
          </a:prstGeom>
          <a:solidFill>
            <a:srgbClr val="90C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Reference Material URL:</a:t>
            </a:r>
          </a:p>
        </p:txBody>
      </p:sp>
      <p:cxnSp>
        <p:nvCxnSpPr>
          <p:cNvPr id="41" name="Elbow Connector 40">
            <a:extLst>
              <a:ext uri="{FF2B5EF4-FFF2-40B4-BE49-F238E27FC236}">
                <a16:creationId xmlns:a16="http://schemas.microsoft.com/office/drawing/2014/main" id="{900A5CFA-C6A2-E940-BF78-695D7D888BD4}"/>
              </a:ext>
            </a:extLst>
          </p:cNvPr>
          <p:cNvCxnSpPr>
            <a:cxnSpLocks/>
            <a:endCxn id="40" idx="0"/>
          </p:cNvCxnSpPr>
          <p:nvPr/>
        </p:nvCxnSpPr>
        <p:spPr>
          <a:xfrm rot="5400000">
            <a:off x="8761904" y="2612624"/>
            <a:ext cx="591898" cy="418485"/>
          </a:xfrm>
          <a:prstGeom prst="bentConnector3">
            <a:avLst>
              <a:gd name="adj1" fmla="val 46902"/>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46" name="Rectangle 45">
            <a:extLst>
              <a:ext uri="{FF2B5EF4-FFF2-40B4-BE49-F238E27FC236}">
                <a16:creationId xmlns:a16="http://schemas.microsoft.com/office/drawing/2014/main" id="{5F32BC6E-745D-6349-9C42-454FE17F9836}"/>
              </a:ext>
            </a:extLst>
          </p:cNvPr>
          <p:cNvSpPr/>
          <p:nvPr/>
        </p:nvSpPr>
        <p:spPr>
          <a:xfrm>
            <a:off x="9588086" y="3116973"/>
            <a:ext cx="941622" cy="637549"/>
          </a:xfrm>
          <a:prstGeom prst="rect">
            <a:avLst/>
          </a:prstGeom>
          <a:solidFill>
            <a:srgbClr val="90C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Due Date</a:t>
            </a:r>
          </a:p>
        </p:txBody>
      </p:sp>
      <p:cxnSp>
        <p:nvCxnSpPr>
          <p:cNvPr id="64" name="Elbow Connector 63">
            <a:extLst>
              <a:ext uri="{FF2B5EF4-FFF2-40B4-BE49-F238E27FC236}">
                <a16:creationId xmlns:a16="http://schemas.microsoft.com/office/drawing/2014/main" id="{703E7E74-7890-E940-893B-DDF7C3A6B914}"/>
              </a:ext>
            </a:extLst>
          </p:cNvPr>
          <p:cNvCxnSpPr>
            <a:cxnSpLocks/>
            <a:stCxn id="53" idx="2"/>
            <a:endCxn id="46" idx="0"/>
          </p:cNvCxnSpPr>
          <p:nvPr/>
        </p:nvCxnSpPr>
        <p:spPr>
          <a:xfrm rot="16200000" flipH="1">
            <a:off x="9405459" y="2463535"/>
            <a:ext cx="513520" cy="793355"/>
          </a:xfrm>
          <a:prstGeom prst="bentConnector3">
            <a:avLst>
              <a:gd name="adj1" fmla="val 38387"/>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B25B191-D6D2-9640-B4F1-71D9898A9A04}"/>
              </a:ext>
            </a:extLst>
          </p:cNvPr>
          <p:cNvSpPr/>
          <p:nvPr/>
        </p:nvSpPr>
        <p:spPr>
          <a:xfrm>
            <a:off x="10620407" y="3110225"/>
            <a:ext cx="1005981" cy="935484"/>
          </a:xfrm>
          <a:prstGeom prst="rect">
            <a:avLst/>
          </a:prstGeom>
          <a:solidFill>
            <a:srgbClr val="90C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Status:</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Accepted</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Declined</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Exception-Requested</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mn-cs"/>
              </a:rPr>
              <a:t>Exempted</a:t>
            </a:r>
          </a:p>
        </p:txBody>
      </p:sp>
      <p:cxnSp>
        <p:nvCxnSpPr>
          <p:cNvPr id="27" name="Elbow Connector 26">
            <a:extLst>
              <a:ext uri="{FF2B5EF4-FFF2-40B4-BE49-F238E27FC236}">
                <a16:creationId xmlns:a16="http://schemas.microsoft.com/office/drawing/2014/main" id="{71B4DC13-7ADB-9D4B-9F6B-2C4A63AB2F83}"/>
              </a:ext>
            </a:extLst>
          </p:cNvPr>
          <p:cNvCxnSpPr>
            <a:cxnSpLocks/>
          </p:cNvCxnSpPr>
          <p:nvPr/>
        </p:nvCxnSpPr>
        <p:spPr>
          <a:xfrm>
            <a:off x="9263364" y="2800576"/>
            <a:ext cx="1850988" cy="310687"/>
          </a:xfrm>
          <a:prstGeom prst="bentConnector3">
            <a:avLst>
              <a:gd name="adj1" fmla="val 99897"/>
            </a:avLst>
          </a:prstGeom>
          <a:ln>
            <a:solidFill>
              <a:schemeClr val="bg1"/>
            </a:solidFill>
            <a:tailEnd type="triangle"/>
          </a:ln>
        </p:spPr>
        <p:style>
          <a:lnRef idx="1">
            <a:schemeClr val="dk1"/>
          </a:lnRef>
          <a:fillRef idx="0">
            <a:schemeClr val="dk1"/>
          </a:fillRef>
          <a:effectRef idx="0">
            <a:schemeClr val="dk1"/>
          </a:effectRef>
          <a:fontRef idx="minor">
            <a:schemeClr val="tx1"/>
          </a:fontRef>
        </p:style>
      </p:cxnSp>
      <p:sp>
        <p:nvSpPr>
          <p:cNvPr id="30" name="Rectangle 29">
            <a:extLst>
              <a:ext uri="{FF2B5EF4-FFF2-40B4-BE49-F238E27FC236}">
                <a16:creationId xmlns:a16="http://schemas.microsoft.com/office/drawing/2014/main" id="{D6DB1B19-EDC1-F3D0-61E1-E25FBE236367}"/>
              </a:ext>
            </a:extLst>
          </p:cNvPr>
          <p:cNvSpPr/>
          <p:nvPr/>
        </p:nvSpPr>
        <p:spPr>
          <a:xfrm>
            <a:off x="400460" y="1762842"/>
            <a:ext cx="4895949" cy="249472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7"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1" name="Rectangle 30">
            <a:extLst>
              <a:ext uri="{FF2B5EF4-FFF2-40B4-BE49-F238E27FC236}">
                <a16:creationId xmlns:a16="http://schemas.microsoft.com/office/drawing/2014/main" id="{7A1B9535-5A10-2F32-9453-ED8D209435C4}"/>
              </a:ext>
            </a:extLst>
          </p:cNvPr>
          <p:cNvSpPr/>
          <p:nvPr/>
        </p:nvSpPr>
        <p:spPr>
          <a:xfrm>
            <a:off x="530972" y="3284521"/>
            <a:ext cx="1078153"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entury Gothic" panose="020F0302020204030204"/>
              </a:rPr>
              <a:t>Campaign</a:t>
            </a: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 Owner &amp; Audience</a:t>
            </a:r>
          </a:p>
        </p:txBody>
      </p:sp>
      <p:sp>
        <p:nvSpPr>
          <p:cNvPr id="35" name="Rectangle 34">
            <a:extLst>
              <a:ext uri="{FF2B5EF4-FFF2-40B4-BE49-F238E27FC236}">
                <a16:creationId xmlns:a16="http://schemas.microsoft.com/office/drawing/2014/main" id="{AA1FD063-A5FA-FDAA-8074-B6149ADB14E2}"/>
              </a:ext>
            </a:extLst>
          </p:cNvPr>
          <p:cNvSpPr/>
          <p:nvPr/>
        </p:nvSpPr>
        <p:spPr>
          <a:xfrm>
            <a:off x="1747041" y="3278725"/>
            <a:ext cx="1134608"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Valid from and Valid to</a:t>
            </a:r>
          </a:p>
        </p:txBody>
      </p:sp>
      <p:sp>
        <p:nvSpPr>
          <p:cNvPr id="36" name="Rectangle 35">
            <a:extLst>
              <a:ext uri="{FF2B5EF4-FFF2-40B4-BE49-F238E27FC236}">
                <a16:creationId xmlns:a16="http://schemas.microsoft.com/office/drawing/2014/main" id="{EFD43947-FC81-10EF-0676-931858E45ACD}"/>
              </a:ext>
            </a:extLst>
          </p:cNvPr>
          <p:cNvSpPr/>
          <p:nvPr/>
        </p:nvSpPr>
        <p:spPr>
          <a:xfrm>
            <a:off x="3015367" y="3288938"/>
            <a:ext cx="941622"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No. of days</a:t>
            </a:r>
            <a:r>
              <a:rPr kumimoji="0" lang="en-US" sz="1200" b="0" i="0" u="none" strike="noStrike" kern="1200" cap="none" spc="0" normalizeH="0" noProof="0" dirty="0">
                <a:ln>
                  <a:noFill/>
                </a:ln>
                <a:solidFill>
                  <a:schemeClr val="tx1"/>
                </a:solidFill>
                <a:effectLst/>
                <a:uLnTx/>
                <a:uFillTx/>
                <a:latin typeface="Century Gothic" panose="020F0302020204030204"/>
                <a:ea typeface="+mn-ea"/>
                <a:cs typeface="+mn-cs"/>
              </a:rPr>
              <a:t> to respond</a:t>
            </a:r>
            <a:endPar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sp>
        <p:nvSpPr>
          <p:cNvPr id="44" name="Rectangle 43">
            <a:extLst>
              <a:ext uri="{FF2B5EF4-FFF2-40B4-BE49-F238E27FC236}">
                <a16:creationId xmlns:a16="http://schemas.microsoft.com/office/drawing/2014/main" id="{90F1587A-FF4B-4FC5-03B2-7340CFC79247}"/>
              </a:ext>
            </a:extLst>
          </p:cNvPr>
          <p:cNvSpPr/>
          <p:nvPr/>
        </p:nvSpPr>
        <p:spPr>
          <a:xfrm>
            <a:off x="4105694" y="3284521"/>
            <a:ext cx="1134608" cy="637549"/>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Reference Material URL</a:t>
            </a:r>
          </a:p>
        </p:txBody>
      </p:sp>
      <p:cxnSp>
        <p:nvCxnSpPr>
          <p:cNvPr id="51" name="Connector: Elbow 50">
            <a:extLst>
              <a:ext uri="{FF2B5EF4-FFF2-40B4-BE49-F238E27FC236}">
                <a16:creationId xmlns:a16="http://schemas.microsoft.com/office/drawing/2014/main" id="{AC1E142B-AD44-AB25-2393-FA71F2F62320}"/>
              </a:ext>
            </a:extLst>
          </p:cNvPr>
          <p:cNvCxnSpPr>
            <a:cxnSpLocks/>
            <a:stCxn id="55" idx="2"/>
            <a:endCxn id="31" idx="0"/>
          </p:cNvCxnSpPr>
          <p:nvPr/>
        </p:nvCxnSpPr>
        <p:spPr>
          <a:xfrm rot="5400000">
            <a:off x="1678605" y="2089805"/>
            <a:ext cx="586160" cy="1803272"/>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096C7D67-7B2A-FC30-FA83-ACDC7F0A2576}"/>
              </a:ext>
            </a:extLst>
          </p:cNvPr>
          <p:cNvCxnSpPr>
            <a:stCxn id="55" idx="2"/>
            <a:endCxn id="35" idx="0"/>
          </p:cNvCxnSpPr>
          <p:nvPr/>
        </p:nvCxnSpPr>
        <p:spPr>
          <a:xfrm rot="5400000">
            <a:off x="2303651" y="2709055"/>
            <a:ext cx="580364" cy="558976"/>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EF69E367-CA10-4BF4-2BFC-49D8064B420D}"/>
              </a:ext>
            </a:extLst>
          </p:cNvPr>
          <p:cNvCxnSpPr>
            <a:cxnSpLocks/>
            <a:endCxn id="36" idx="0"/>
          </p:cNvCxnSpPr>
          <p:nvPr/>
        </p:nvCxnSpPr>
        <p:spPr>
          <a:xfrm rot="16200000" flipH="1">
            <a:off x="2770296" y="2573056"/>
            <a:ext cx="818906" cy="612858"/>
          </a:xfrm>
          <a:prstGeom prst="bentConnector3">
            <a:avLst>
              <a:gd name="adj1" fmla="val 62879"/>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EA7C2777-D505-BE55-532B-6C9A51731C8A}"/>
              </a:ext>
            </a:extLst>
          </p:cNvPr>
          <p:cNvSpPr/>
          <p:nvPr/>
        </p:nvSpPr>
        <p:spPr>
          <a:xfrm>
            <a:off x="1579437" y="2103223"/>
            <a:ext cx="2587768" cy="595138"/>
          </a:xfrm>
          <a:prstGeom prst="rect">
            <a:avLst/>
          </a:prstGeom>
          <a:solidFill>
            <a:srgbClr val="90CCD3"/>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Policy Acknowledgment Campaign</a:t>
            </a:r>
          </a:p>
        </p:txBody>
      </p:sp>
      <p:cxnSp>
        <p:nvCxnSpPr>
          <p:cNvPr id="56" name="Connector: Elbow 55">
            <a:extLst>
              <a:ext uri="{FF2B5EF4-FFF2-40B4-BE49-F238E27FC236}">
                <a16:creationId xmlns:a16="http://schemas.microsoft.com/office/drawing/2014/main" id="{47C240C6-12B6-AB02-C2D5-2F8CF54972CF}"/>
              </a:ext>
            </a:extLst>
          </p:cNvPr>
          <p:cNvCxnSpPr>
            <a:stCxn id="55" idx="2"/>
            <a:endCxn id="44" idx="0"/>
          </p:cNvCxnSpPr>
          <p:nvPr/>
        </p:nvCxnSpPr>
        <p:spPr>
          <a:xfrm rot="16200000" flipH="1">
            <a:off x="3480079" y="2091602"/>
            <a:ext cx="586160" cy="1799677"/>
          </a:xfrm>
          <a:prstGeom prst="bentConnector3">
            <a:avLst/>
          </a:prstGeom>
          <a:ln w="127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7971658" y="2008315"/>
            <a:ext cx="2587768" cy="595138"/>
          </a:xfrm>
          <a:prstGeom prst="rect">
            <a:avLst/>
          </a:prstGeom>
          <a:solidFill>
            <a:srgbClr val="90C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solidFill>
                <a:effectLst/>
                <a:uLnTx/>
                <a:uFillTx/>
                <a:latin typeface="Century Gothic" panose="020F0302020204030204"/>
                <a:ea typeface="+mn-ea"/>
                <a:cs typeface="+mn-cs"/>
              </a:rPr>
              <a:t>Acknowledgments</a:t>
            </a:r>
          </a:p>
        </p:txBody>
      </p:sp>
    </p:spTree>
    <p:extLst>
      <p:ext uri="{BB962C8B-B14F-4D97-AF65-F5344CB8AC3E}">
        <p14:creationId xmlns:p14="http://schemas.microsoft.com/office/powerpoint/2010/main" val="38600914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9" grpId="0" animBg="1"/>
      <p:bldP spid="32" grpId="0" animBg="1"/>
      <p:bldP spid="34" grpId="0" animBg="1"/>
      <p:bldP spid="203" grpId="0"/>
      <p:bldP spid="204" grpId="0" animBg="1"/>
      <p:bldP spid="40" grpId="0" animBg="1"/>
      <p:bldP spid="46" grpId="0" animBg="1"/>
      <p:bldP spid="37" grpId="0" animBg="1"/>
      <p:bldP spid="30" grpId="0" animBg="1"/>
      <p:bldP spid="31" grpId="0" animBg="1"/>
      <p:bldP spid="35" grpId="0" animBg="1"/>
      <p:bldP spid="36" grpId="0" animBg="1"/>
      <p:bldP spid="44" grpId="0" animBg="1"/>
      <p:bldP spid="55" grpId="0" animBg="1"/>
      <p:bldP spid="53"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Policy acknowledgement campaigns</a:t>
            </a:r>
            <a:endParaRPr lang="en-US" dirty="0"/>
          </a:p>
        </p:txBody>
      </p:sp>
      <p:pic>
        <p:nvPicPr>
          <p:cNvPr id="7" name="Picture 6">
            <a:extLst>
              <a:ext uri="{FF2B5EF4-FFF2-40B4-BE49-F238E27FC236}">
                <a16:creationId xmlns:a16="http://schemas.microsoft.com/office/drawing/2014/main" id="{CD9566A2-728D-4256-BD4B-7380BDA7DA92}"/>
              </a:ext>
            </a:extLst>
          </p:cNvPr>
          <p:cNvPicPr>
            <a:picLocks noChangeAspect="1"/>
          </p:cNvPicPr>
          <p:nvPr/>
        </p:nvPicPr>
        <p:blipFill>
          <a:blip r:embed="rId3"/>
          <a:stretch>
            <a:fillRect/>
          </a:stretch>
        </p:blipFill>
        <p:spPr>
          <a:xfrm>
            <a:off x="1330281" y="1175729"/>
            <a:ext cx="9306089" cy="4981039"/>
          </a:xfrm>
          <a:prstGeom prst="rect">
            <a:avLst/>
          </a:prstGeom>
          <a:ln w="6350">
            <a:solidFill>
              <a:schemeClr val="tx1"/>
            </a:solidFill>
          </a:ln>
        </p:spPr>
      </p:pic>
    </p:spTree>
    <p:extLst>
      <p:ext uri="{BB962C8B-B14F-4D97-AF65-F5344CB8AC3E}">
        <p14:creationId xmlns:p14="http://schemas.microsoft.com/office/powerpoint/2010/main" val="11103957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Policy acknowledgement campaigns</a:t>
            </a:r>
            <a:endParaRPr lang="en-US" dirty="0"/>
          </a:p>
        </p:txBody>
      </p:sp>
      <p:pic>
        <p:nvPicPr>
          <p:cNvPr id="5" name="Picture 4">
            <a:extLst>
              <a:ext uri="{FF2B5EF4-FFF2-40B4-BE49-F238E27FC236}">
                <a16:creationId xmlns:a16="http://schemas.microsoft.com/office/drawing/2014/main" id="{05B66C2C-95BB-4094-B47D-2B9D6A573BA4}"/>
              </a:ext>
            </a:extLst>
          </p:cNvPr>
          <p:cNvPicPr>
            <a:picLocks noChangeAspect="1"/>
          </p:cNvPicPr>
          <p:nvPr/>
        </p:nvPicPr>
        <p:blipFill>
          <a:blip r:embed="rId3"/>
          <a:stretch>
            <a:fillRect/>
          </a:stretch>
        </p:blipFill>
        <p:spPr>
          <a:xfrm>
            <a:off x="1306324" y="1061303"/>
            <a:ext cx="9576175" cy="5116430"/>
          </a:xfrm>
          <a:prstGeom prst="rect">
            <a:avLst/>
          </a:prstGeom>
          <a:ln w="6350">
            <a:solidFill>
              <a:schemeClr val="tx1"/>
            </a:solidFill>
          </a:ln>
        </p:spPr>
      </p:pic>
    </p:spTree>
    <p:extLst>
      <p:ext uri="{BB962C8B-B14F-4D97-AF65-F5344CB8AC3E}">
        <p14:creationId xmlns:p14="http://schemas.microsoft.com/office/powerpoint/2010/main" val="1521547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3C650-F35A-9D86-A26C-043B96767DD5}"/>
              </a:ext>
            </a:extLst>
          </p:cNvPr>
          <p:cNvSpPr>
            <a:spLocks noGrp="1"/>
          </p:cNvSpPr>
          <p:nvPr>
            <p:ph type="title"/>
          </p:nvPr>
        </p:nvSpPr>
        <p:spPr/>
        <p:txBody>
          <a:bodyPr/>
          <a:lstStyle/>
          <a:p>
            <a:r>
              <a:rPr lang="en-GB" dirty="0"/>
              <a:t>Policy acknowledgement request</a:t>
            </a:r>
            <a:endParaRPr lang="en-US" dirty="0"/>
          </a:p>
        </p:txBody>
      </p:sp>
      <p:pic>
        <p:nvPicPr>
          <p:cNvPr id="7" name="Picture 6">
            <a:extLst>
              <a:ext uri="{FF2B5EF4-FFF2-40B4-BE49-F238E27FC236}">
                <a16:creationId xmlns:a16="http://schemas.microsoft.com/office/drawing/2014/main" id="{E9D1F091-6991-2610-163F-5D96D72BC902}"/>
              </a:ext>
            </a:extLst>
          </p:cNvPr>
          <p:cNvPicPr>
            <a:picLocks noChangeAspect="1"/>
          </p:cNvPicPr>
          <p:nvPr/>
        </p:nvPicPr>
        <p:blipFill>
          <a:blip r:embed="rId3"/>
          <a:stretch>
            <a:fillRect/>
          </a:stretch>
        </p:blipFill>
        <p:spPr>
          <a:xfrm>
            <a:off x="844825" y="1071469"/>
            <a:ext cx="9793495" cy="4868956"/>
          </a:xfrm>
          <a:prstGeom prst="rect">
            <a:avLst/>
          </a:prstGeom>
          <a:ln w="6350">
            <a:solidFill>
              <a:schemeClr val="tx1"/>
            </a:solidFill>
          </a:ln>
        </p:spPr>
      </p:pic>
      <p:sp>
        <p:nvSpPr>
          <p:cNvPr id="8" name="Rectangle 7">
            <a:extLst>
              <a:ext uri="{FF2B5EF4-FFF2-40B4-BE49-F238E27FC236}">
                <a16:creationId xmlns:a16="http://schemas.microsoft.com/office/drawing/2014/main" id="{D951E071-C560-A260-CD6A-EF8905ED689A}"/>
              </a:ext>
            </a:extLst>
          </p:cNvPr>
          <p:cNvSpPr/>
          <p:nvPr/>
        </p:nvSpPr>
        <p:spPr>
          <a:xfrm>
            <a:off x="8898035" y="1061315"/>
            <a:ext cx="1740285" cy="340765"/>
          </a:xfrm>
          <a:prstGeom prst="rect">
            <a:avLst/>
          </a:prstGeom>
          <a:noFill/>
          <a:ln w="38100">
            <a:solidFill>
              <a:srgbClr val="62D8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27388296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A759E-75E3-C339-968F-DFC706A219A8}"/>
              </a:ext>
            </a:extLst>
          </p:cNvPr>
          <p:cNvSpPr>
            <a:spLocks noGrp="1"/>
          </p:cNvSpPr>
          <p:nvPr>
            <p:ph type="title"/>
          </p:nvPr>
        </p:nvSpPr>
        <p:spPr>
          <a:xfrm>
            <a:off x="428619" y="311377"/>
            <a:ext cx="11188711" cy="793523"/>
          </a:xfrm>
        </p:spPr>
        <p:txBody>
          <a:bodyPr/>
          <a:lstStyle/>
          <a:p>
            <a:r>
              <a:rPr lang="en-US" dirty="0"/>
              <a:t>Viewing Published Policies in Employee Center</a:t>
            </a:r>
          </a:p>
        </p:txBody>
      </p:sp>
      <p:pic>
        <p:nvPicPr>
          <p:cNvPr id="6" name="Picture 2">
            <a:extLst>
              <a:ext uri="{FF2B5EF4-FFF2-40B4-BE49-F238E27FC236}">
                <a16:creationId xmlns:a16="http://schemas.microsoft.com/office/drawing/2014/main" id="{DB0D3022-869E-A00E-E7A6-F81931AB6BF8}"/>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r="13731"/>
          <a:stretch/>
        </p:blipFill>
        <p:spPr bwMode="auto">
          <a:xfrm>
            <a:off x="550864" y="1381593"/>
            <a:ext cx="7485556" cy="4509119"/>
          </a:xfrm>
          <a:prstGeom prst="rect">
            <a:avLst/>
          </a:prstGeom>
          <a:ln w="6350">
            <a:solidFill>
              <a:schemeClr val="tx1"/>
            </a:solidFill>
          </a:ln>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0E0104B-7E40-904A-1D56-B321DA5D8CB2}"/>
              </a:ext>
            </a:extLst>
          </p:cNvPr>
          <p:cNvSpPr txBox="1"/>
          <p:nvPr/>
        </p:nvSpPr>
        <p:spPr>
          <a:xfrm>
            <a:off x="8306656" y="1381593"/>
            <a:ext cx="3331305" cy="3754874"/>
          </a:xfrm>
          <a:prstGeom prst="rect">
            <a:avLst/>
          </a:prstGeom>
          <a:noFill/>
        </p:spPr>
        <p:txBody>
          <a:bodyPr wrap="square">
            <a:spAutoFit/>
          </a:bodyPr>
          <a:lstStyle/>
          <a:p>
            <a:pPr marL="285750" indent="-285750" defTabSz="456766">
              <a:spcAft>
                <a:spcPts val="1200"/>
              </a:spcAft>
              <a:buClr>
                <a:schemeClr val="tx1"/>
              </a:buClr>
              <a:buFont typeface="Arial" panose="020B0604020202020204" pitchFamily="34" charset="0"/>
              <a:buChar char="•"/>
              <a:defRPr/>
            </a:pPr>
            <a:r>
              <a:rPr lang="en-US" sz="1600" dirty="0"/>
              <a:t>Ability for employees to view all published policies in one central place</a:t>
            </a:r>
          </a:p>
          <a:p>
            <a:pPr marL="285750" indent="-285750" defTabSz="456766">
              <a:spcAft>
                <a:spcPts val="1200"/>
              </a:spcAft>
              <a:buClr>
                <a:schemeClr val="tx1"/>
              </a:buClr>
              <a:buFont typeface="Arial" panose="020B0604020202020204" pitchFamily="34" charset="0"/>
              <a:buChar char="•"/>
              <a:defRPr/>
            </a:pPr>
            <a:r>
              <a:rPr lang="en-US" sz="1600" dirty="0"/>
              <a:t>Ability to filter and sort by various criteria</a:t>
            </a:r>
          </a:p>
          <a:p>
            <a:pPr marL="285750" indent="-285750" defTabSz="456766">
              <a:spcAft>
                <a:spcPts val="1200"/>
              </a:spcAft>
              <a:buClr>
                <a:schemeClr val="tx1"/>
              </a:buClr>
              <a:buFont typeface="Arial" panose="020B0604020202020204" pitchFamily="34" charset="0"/>
              <a:buChar char="•"/>
              <a:defRPr/>
            </a:pPr>
            <a:r>
              <a:rPr lang="en-US" sz="1600" dirty="0"/>
              <a:t>Ability to view quick links to report issues, request exceptions, report risk events etc.</a:t>
            </a:r>
          </a:p>
          <a:p>
            <a:pPr marL="285750" indent="-285750" defTabSz="456766">
              <a:spcAft>
                <a:spcPts val="1200"/>
              </a:spcAft>
              <a:buClr>
                <a:schemeClr val="tx1"/>
              </a:buClr>
              <a:buFont typeface="Arial" panose="020B0604020202020204" pitchFamily="34" charset="0"/>
              <a:buChar char="•"/>
              <a:defRPr/>
            </a:pPr>
            <a:r>
              <a:rPr lang="en-US" sz="1600" dirty="0"/>
              <a:t>Ability to view all policies and all requests in one place and sort by either KB article or request filter</a:t>
            </a:r>
          </a:p>
        </p:txBody>
      </p:sp>
    </p:spTree>
    <p:extLst>
      <p:ext uri="{BB962C8B-B14F-4D97-AF65-F5344CB8AC3E}">
        <p14:creationId xmlns:p14="http://schemas.microsoft.com/office/powerpoint/2010/main" val="18514273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A1758-27BC-FAC7-B65F-591E445FC6DC}"/>
              </a:ext>
            </a:extLst>
          </p:cNvPr>
          <p:cNvSpPr>
            <a:spLocks noGrp="1"/>
          </p:cNvSpPr>
          <p:nvPr>
            <p:ph type="title"/>
          </p:nvPr>
        </p:nvSpPr>
        <p:spPr/>
        <p:txBody>
          <a:bodyPr/>
          <a:lstStyle/>
          <a:p>
            <a:r>
              <a:rPr lang="en-US" dirty="0"/>
              <a:t>Housekeeping</a:t>
            </a:r>
          </a:p>
        </p:txBody>
      </p:sp>
      <p:sp>
        <p:nvSpPr>
          <p:cNvPr id="4" name="Text Placeholder 3">
            <a:extLst>
              <a:ext uri="{FF2B5EF4-FFF2-40B4-BE49-F238E27FC236}">
                <a16:creationId xmlns:a16="http://schemas.microsoft.com/office/drawing/2014/main" id="{40B2080B-A624-086F-BA87-3B6493429E5F}"/>
              </a:ext>
            </a:extLst>
          </p:cNvPr>
          <p:cNvSpPr>
            <a:spLocks noGrp="1"/>
          </p:cNvSpPr>
          <p:nvPr>
            <p:ph type="body" sz="quarter" idx="14"/>
          </p:nvPr>
        </p:nvSpPr>
        <p:spPr/>
        <p:txBody>
          <a:bodyPr/>
          <a:lstStyle/>
          <a:p>
            <a:pPr marL="180975" indent="-180975">
              <a:buFont typeface="Arial" panose="020B0604020202020204" pitchFamily="34" charset="0"/>
              <a:buChar char="•"/>
            </a:pPr>
            <a:r>
              <a:rPr lang="en-US" sz="1500" dirty="0"/>
              <a:t>We’ll aim to start and finish on time</a:t>
            </a:r>
          </a:p>
          <a:p>
            <a:pPr marL="180975" indent="-180975">
              <a:buFont typeface="Arial" panose="020B0604020202020204" pitchFamily="34" charset="0"/>
              <a:buChar char="•"/>
            </a:pPr>
            <a:r>
              <a:rPr lang="en-US" sz="1500" dirty="0"/>
              <a:t>Breaks will be taken as needed; approximately every 1-2 hours</a:t>
            </a:r>
          </a:p>
          <a:p>
            <a:pPr marL="180975" indent="-180975">
              <a:buFont typeface="Arial" panose="020B0604020202020204" pitchFamily="34" charset="0"/>
              <a:buChar char="•"/>
            </a:pPr>
            <a:r>
              <a:rPr lang="en-US" sz="1500" dirty="0"/>
              <a:t>Please return from breaks and lunch promptly; if late, please catch-up during breaks or after the workshop</a:t>
            </a:r>
          </a:p>
          <a:p>
            <a:endParaRPr lang="en-US" sz="1500" dirty="0"/>
          </a:p>
          <a:p>
            <a:endParaRPr lang="en-US" sz="1500" dirty="0"/>
          </a:p>
        </p:txBody>
      </p:sp>
      <p:sp>
        <p:nvSpPr>
          <p:cNvPr id="6" name="Text Placeholder 5">
            <a:extLst>
              <a:ext uri="{FF2B5EF4-FFF2-40B4-BE49-F238E27FC236}">
                <a16:creationId xmlns:a16="http://schemas.microsoft.com/office/drawing/2014/main" id="{94612335-5763-AAFC-A06A-346842D72DFB}"/>
              </a:ext>
            </a:extLst>
          </p:cNvPr>
          <p:cNvSpPr>
            <a:spLocks noGrp="1"/>
          </p:cNvSpPr>
          <p:nvPr>
            <p:ph type="body" sz="quarter" idx="16"/>
          </p:nvPr>
        </p:nvSpPr>
        <p:spPr/>
        <p:txBody>
          <a:bodyPr/>
          <a:lstStyle/>
          <a:p>
            <a:pPr marL="180975" indent="-180975">
              <a:buFont typeface="Arial" panose="020B0604020202020204" pitchFamily="34" charset="0"/>
              <a:buChar char="•"/>
            </a:pPr>
            <a:r>
              <a:rPr lang="en-US" sz="1500" dirty="0"/>
              <a:t>In the case of an emergency…..</a:t>
            </a:r>
          </a:p>
          <a:p>
            <a:pPr marL="180975" indent="-180975">
              <a:buFont typeface="Arial" panose="020B0604020202020204" pitchFamily="34" charset="0"/>
              <a:buChar char="•"/>
            </a:pPr>
            <a:r>
              <a:rPr lang="en-US" sz="1500" dirty="0"/>
              <a:t>All phones on vibrate. Please leave the room if you must take a call</a:t>
            </a:r>
          </a:p>
          <a:p>
            <a:pPr marL="180975" indent="-180975">
              <a:buFont typeface="Arial" panose="020B0604020202020204" pitchFamily="34" charset="0"/>
              <a:buChar char="•"/>
            </a:pPr>
            <a:r>
              <a:rPr lang="en-US" sz="1500" dirty="0"/>
              <a:t>Avoid temptation to check email.  Please keep laptops closed unless taking notes or working on something for the Workshop</a:t>
            </a:r>
          </a:p>
          <a:p>
            <a:pPr marL="180975" indent="-180975">
              <a:buFont typeface="Arial" panose="020B0604020202020204" pitchFamily="34" charset="0"/>
              <a:buChar char="•"/>
            </a:pPr>
            <a:r>
              <a:rPr lang="en-US" sz="1500" dirty="0"/>
              <a:t>More than 3 second’s silence = concurrence with the point made</a:t>
            </a:r>
          </a:p>
          <a:p>
            <a:endParaRPr lang="en-US" sz="1500" dirty="0"/>
          </a:p>
          <a:p>
            <a:endParaRPr lang="en-US" sz="1500" dirty="0"/>
          </a:p>
          <a:p>
            <a:endParaRPr lang="en-US" sz="1500" dirty="0"/>
          </a:p>
          <a:p>
            <a:endParaRPr lang="en-US" sz="1500" dirty="0"/>
          </a:p>
        </p:txBody>
      </p:sp>
      <p:sp>
        <p:nvSpPr>
          <p:cNvPr id="8" name="Text Placeholder 7">
            <a:extLst>
              <a:ext uri="{FF2B5EF4-FFF2-40B4-BE49-F238E27FC236}">
                <a16:creationId xmlns:a16="http://schemas.microsoft.com/office/drawing/2014/main" id="{E51EC240-BCC0-D422-7CB5-CBB1071BA2BB}"/>
              </a:ext>
            </a:extLst>
          </p:cNvPr>
          <p:cNvSpPr>
            <a:spLocks noGrp="1"/>
          </p:cNvSpPr>
          <p:nvPr>
            <p:ph type="body" sz="quarter" idx="18"/>
          </p:nvPr>
        </p:nvSpPr>
        <p:spPr/>
        <p:txBody>
          <a:bodyPr/>
          <a:lstStyle/>
          <a:p>
            <a:pPr marL="180975" indent="-180975">
              <a:buFont typeface="Arial" panose="020B0604020202020204" pitchFamily="34" charset="0"/>
              <a:buChar char="•"/>
            </a:pPr>
            <a:r>
              <a:rPr lang="en-US" sz="1500" dirty="0"/>
              <a:t>Maintain a positive atmosphere – everyone’s ideas are valued</a:t>
            </a:r>
          </a:p>
          <a:p>
            <a:pPr marL="180975" indent="-180975">
              <a:buFont typeface="Arial" panose="020B0604020202020204" pitchFamily="34" charset="0"/>
              <a:buChar char="•"/>
            </a:pPr>
            <a:r>
              <a:rPr lang="en-US" sz="1500" dirty="0"/>
              <a:t>Active participation and listening</a:t>
            </a:r>
          </a:p>
          <a:p>
            <a:pPr marL="180975" indent="-180975">
              <a:buFont typeface="Arial" panose="020B0604020202020204" pitchFamily="34" charset="0"/>
              <a:buChar char="•"/>
            </a:pPr>
            <a:r>
              <a:rPr lang="en-US" sz="1500" dirty="0"/>
              <a:t>Discussion topics needing greater detail will be recorded in a “Parking Lot” for later resolution</a:t>
            </a:r>
          </a:p>
          <a:p>
            <a:pPr marL="180975" indent="-180975">
              <a:buFont typeface="Arial" panose="020B0604020202020204" pitchFamily="34" charset="0"/>
              <a:buChar char="•"/>
            </a:pPr>
            <a:r>
              <a:rPr lang="en-US" sz="1500" dirty="0"/>
              <a:t>Everyone’s ideas are valued</a:t>
            </a:r>
          </a:p>
          <a:p>
            <a:pPr marL="180975" indent="-180975">
              <a:buFont typeface="Arial" panose="020B0604020202020204" pitchFamily="34" charset="0"/>
              <a:buChar char="•"/>
            </a:pPr>
            <a:r>
              <a:rPr lang="en-US" sz="1500" b="1" dirty="0"/>
              <a:t>Have fun! </a:t>
            </a:r>
            <a:r>
              <a:rPr lang="en-US" sz="1500" b="1" dirty="0">
                <a:sym typeface="Wingdings" pitchFamily="2" charset="2"/>
              </a:rPr>
              <a:t></a:t>
            </a:r>
            <a:endParaRPr lang="en-US" sz="1500" b="1" dirty="0"/>
          </a:p>
          <a:p>
            <a:endParaRPr lang="en-US" sz="1500" dirty="0"/>
          </a:p>
        </p:txBody>
      </p:sp>
      <p:sp>
        <p:nvSpPr>
          <p:cNvPr id="3" name="Text Placeholder 2">
            <a:extLst>
              <a:ext uri="{FF2B5EF4-FFF2-40B4-BE49-F238E27FC236}">
                <a16:creationId xmlns:a16="http://schemas.microsoft.com/office/drawing/2014/main" id="{DB6C0BB6-6C40-5FB5-CE23-FD28FE6CE995}"/>
              </a:ext>
            </a:extLst>
          </p:cNvPr>
          <p:cNvSpPr>
            <a:spLocks noGrp="1"/>
          </p:cNvSpPr>
          <p:nvPr>
            <p:ph type="body" sz="quarter" idx="12"/>
          </p:nvPr>
        </p:nvSpPr>
        <p:spPr/>
        <p:txBody>
          <a:bodyPr/>
          <a:lstStyle/>
          <a:p>
            <a:r>
              <a:rPr lang="en-US" dirty="0"/>
              <a:t>Time</a:t>
            </a:r>
          </a:p>
        </p:txBody>
      </p:sp>
      <p:sp>
        <p:nvSpPr>
          <p:cNvPr id="5" name="Text Placeholder 4">
            <a:extLst>
              <a:ext uri="{FF2B5EF4-FFF2-40B4-BE49-F238E27FC236}">
                <a16:creationId xmlns:a16="http://schemas.microsoft.com/office/drawing/2014/main" id="{1D25FE2B-0FF2-A229-2743-E02380765AF9}"/>
              </a:ext>
            </a:extLst>
          </p:cNvPr>
          <p:cNvSpPr>
            <a:spLocks noGrp="1"/>
          </p:cNvSpPr>
          <p:nvPr>
            <p:ph type="body" sz="quarter" idx="15"/>
          </p:nvPr>
        </p:nvSpPr>
        <p:spPr/>
        <p:txBody>
          <a:bodyPr/>
          <a:lstStyle/>
          <a:p>
            <a:r>
              <a:rPr lang="en-US" dirty="0"/>
              <a:t>Presence</a:t>
            </a:r>
          </a:p>
        </p:txBody>
      </p:sp>
      <p:sp>
        <p:nvSpPr>
          <p:cNvPr id="7" name="Text Placeholder 6">
            <a:extLst>
              <a:ext uri="{FF2B5EF4-FFF2-40B4-BE49-F238E27FC236}">
                <a16:creationId xmlns:a16="http://schemas.microsoft.com/office/drawing/2014/main" id="{2F6A5359-3739-94BF-96EC-1CD1AFFAE6D4}"/>
              </a:ext>
            </a:extLst>
          </p:cNvPr>
          <p:cNvSpPr>
            <a:spLocks noGrp="1"/>
          </p:cNvSpPr>
          <p:nvPr>
            <p:ph type="body" sz="quarter" idx="17"/>
          </p:nvPr>
        </p:nvSpPr>
        <p:spPr/>
        <p:txBody>
          <a:bodyPr/>
          <a:lstStyle/>
          <a:p>
            <a:r>
              <a:rPr lang="en-US" dirty="0"/>
              <a:t>Collaboration</a:t>
            </a:r>
          </a:p>
        </p:txBody>
      </p:sp>
      <p:sp>
        <p:nvSpPr>
          <p:cNvPr id="10" name="TextBox 9">
            <a:extLst>
              <a:ext uri="{FF2B5EF4-FFF2-40B4-BE49-F238E27FC236}">
                <a16:creationId xmlns:a16="http://schemas.microsoft.com/office/drawing/2014/main" id="{411B77B6-9DEE-8FA4-9F44-E12756094662}"/>
              </a:ext>
            </a:extLst>
          </p:cNvPr>
          <p:cNvSpPr txBox="1"/>
          <p:nvPr/>
        </p:nvSpPr>
        <p:spPr>
          <a:xfrm>
            <a:off x="9096865" y="0"/>
            <a:ext cx="3091959" cy="2308324"/>
          </a:xfrm>
          <a:prstGeom prst="rect">
            <a:avLst/>
          </a:prstGeom>
          <a:solidFill>
            <a:srgbClr val="FC7786"/>
          </a:solid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entury Gothic" panose="020F0302020204030204"/>
                <a:ea typeface="+mn-ea"/>
                <a:cs typeface="+mn-cs"/>
              </a:rPr>
              <a:t>For in-person workshops. Update depending on your location, e.g. you may have to add fire exit information</a:t>
            </a:r>
          </a:p>
        </p:txBody>
      </p:sp>
    </p:spTree>
    <p:extLst>
      <p:ext uri="{BB962C8B-B14F-4D97-AF65-F5344CB8AC3E}">
        <p14:creationId xmlns:p14="http://schemas.microsoft.com/office/powerpoint/2010/main" val="6326021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8AE77-814A-3744-926A-117D94FA37A0}"/>
              </a:ext>
            </a:extLst>
          </p:cNvPr>
          <p:cNvSpPr>
            <a:spLocks noGrp="1"/>
          </p:cNvSpPr>
          <p:nvPr>
            <p:ph type="title"/>
          </p:nvPr>
        </p:nvSpPr>
        <p:spPr/>
        <p:txBody>
          <a:bodyPr/>
          <a:lstStyle/>
          <a:p>
            <a:r>
              <a:rPr lang="en-US" dirty="0"/>
              <a:t>Policy exception management</a:t>
            </a:r>
          </a:p>
        </p:txBody>
      </p:sp>
      <p:sp>
        <p:nvSpPr>
          <p:cNvPr id="3" name="Content Placeholder 2">
            <a:extLst>
              <a:ext uri="{FF2B5EF4-FFF2-40B4-BE49-F238E27FC236}">
                <a16:creationId xmlns:a16="http://schemas.microsoft.com/office/drawing/2014/main" id="{0B2ABB73-A399-3D4D-9082-30988F8EAF60}"/>
              </a:ext>
            </a:extLst>
          </p:cNvPr>
          <p:cNvSpPr>
            <a:spLocks noGrp="1"/>
          </p:cNvSpPr>
          <p:nvPr>
            <p:ph idx="1"/>
          </p:nvPr>
        </p:nvSpPr>
        <p:spPr>
          <a:xfrm>
            <a:off x="466804" y="966565"/>
            <a:ext cx="11188711" cy="5321024"/>
          </a:xfrm>
        </p:spPr>
        <p:txBody>
          <a:bodyPr vert="horz" lIns="91440" tIns="45720" rIns="91440" bIns="45720" rtlCol="0" anchor="t">
            <a:noAutofit/>
          </a:bodyPr>
          <a:lstStyle/>
          <a:p>
            <a:r>
              <a:rPr lang="en-US" dirty="0"/>
              <a:t>Provides temporary relief for control owners that are unable to meet compliance requirements e.g. inability to meet a control objective/control that stipulates that all critical servers OS’ be patched within 48 hours after the OS vendor releases patches as some servers are off-line for a limited period.</a:t>
            </a:r>
          </a:p>
          <a:p>
            <a:r>
              <a:rPr lang="en-US" dirty="0"/>
              <a:t>Allows exceptions to be requested for a specific Policy, Control Objectives (controls) and Issues</a:t>
            </a:r>
          </a:p>
          <a:p>
            <a:pPr lvl="1" indent="-233045"/>
            <a:r>
              <a:rPr lang="en-US" dirty="0"/>
              <a:t>Request exceptions from the GRC application (GRC users)</a:t>
            </a:r>
          </a:p>
          <a:p>
            <a:pPr lvl="1" indent="-233045"/>
            <a:r>
              <a:rPr lang="en-US" dirty="0"/>
              <a:t>Request exceptions from the GRC service catalog (non-GRC users)</a:t>
            </a:r>
          </a:p>
          <a:p>
            <a:r>
              <a:rPr lang="en-US" dirty="0"/>
              <a:t>Helps Compliance and Risk Managers to assess risk from potentially granting an exception prior to approving one</a:t>
            </a:r>
          </a:p>
          <a:p>
            <a:r>
              <a:rPr lang="en-US" dirty="0"/>
              <a:t>Also provides a logical link to risk handling/treatment (Accept/Mitigate/Reject) as part of the exception process</a:t>
            </a:r>
          </a:p>
          <a:p>
            <a:r>
              <a:rPr lang="en-GB" dirty="0"/>
              <a:t>Can be leveraged from within other </a:t>
            </a:r>
            <a:r>
              <a:rPr lang="en-GB" dirty="0">
                <a:hlinkClick r:id="rId4"/>
              </a:rPr>
              <a:t>applications</a:t>
            </a:r>
            <a:r>
              <a:rPr lang="en-GB" dirty="0"/>
              <a:t>:</a:t>
            </a:r>
          </a:p>
          <a:p>
            <a:pPr lvl="1"/>
            <a:r>
              <a:rPr lang="en-GB" dirty="0"/>
              <a:t>Human Resources: case</a:t>
            </a:r>
          </a:p>
          <a:p>
            <a:pPr lvl="1"/>
            <a:r>
              <a:rPr lang="en-GB" dirty="0"/>
              <a:t>Vulnerability Response: vulnerable item</a:t>
            </a:r>
          </a:p>
          <a:p>
            <a:pPr lvl="1"/>
            <a:r>
              <a:rPr lang="en-GB" dirty="0"/>
              <a:t>Project and Portfolio Management: risk</a:t>
            </a:r>
          </a:p>
          <a:p>
            <a:endParaRPr lang="en-US" dirty="0"/>
          </a:p>
        </p:txBody>
      </p:sp>
    </p:spTree>
    <p:extLst>
      <p:ext uri="{BB962C8B-B14F-4D97-AF65-F5344CB8AC3E}">
        <p14:creationId xmlns:p14="http://schemas.microsoft.com/office/powerpoint/2010/main" val="29769420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B473E-C1E5-3AC2-93F7-D9FF0A9F333E}"/>
              </a:ext>
            </a:extLst>
          </p:cNvPr>
          <p:cNvSpPr>
            <a:spLocks noGrp="1"/>
          </p:cNvSpPr>
          <p:nvPr>
            <p:ph type="title"/>
          </p:nvPr>
        </p:nvSpPr>
        <p:spPr/>
        <p:txBody>
          <a:bodyPr/>
          <a:lstStyle/>
          <a:p>
            <a:r>
              <a:rPr lang="en-US" dirty="0"/>
              <a:t>Policy exception</a:t>
            </a:r>
          </a:p>
        </p:txBody>
      </p:sp>
      <p:sp>
        <p:nvSpPr>
          <p:cNvPr id="8" name="Oval 7">
            <a:extLst>
              <a:ext uri="{FF2B5EF4-FFF2-40B4-BE49-F238E27FC236}">
                <a16:creationId xmlns:a16="http://schemas.microsoft.com/office/drawing/2014/main" id="{2833BC0F-72BD-50C4-E510-CD86FE7972B7}"/>
              </a:ext>
            </a:extLst>
          </p:cNvPr>
          <p:cNvSpPr/>
          <p:nvPr/>
        </p:nvSpPr>
        <p:spPr>
          <a:xfrm>
            <a:off x="556834" y="1513991"/>
            <a:ext cx="806928" cy="788989"/>
          </a:xfrm>
          <a:prstGeom prst="ellipse">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400" b="1" dirty="0">
                <a:solidFill>
                  <a:schemeClr val="bg1"/>
                </a:solidFill>
              </a:rPr>
              <a:t>Start</a:t>
            </a:r>
          </a:p>
        </p:txBody>
      </p:sp>
      <p:sp>
        <p:nvSpPr>
          <p:cNvPr id="9" name="Rectangle 8">
            <a:extLst>
              <a:ext uri="{FF2B5EF4-FFF2-40B4-BE49-F238E27FC236}">
                <a16:creationId xmlns:a16="http://schemas.microsoft.com/office/drawing/2014/main" id="{C966477B-98FF-108E-2785-0232BB59852C}"/>
              </a:ext>
            </a:extLst>
          </p:cNvPr>
          <p:cNvSpPr/>
          <p:nvPr/>
        </p:nvSpPr>
        <p:spPr>
          <a:xfrm>
            <a:off x="1904373" y="1689904"/>
            <a:ext cx="2379482" cy="3935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Request a policy exception</a:t>
            </a:r>
          </a:p>
        </p:txBody>
      </p:sp>
      <p:sp>
        <p:nvSpPr>
          <p:cNvPr id="10" name="Rectangle 9">
            <a:extLst>
              <a:ext uri="{FF2B5EF4-FFF2-40B4-BE49-F238E27FC236}">
                <a16:creationId xmlns:a16="http://schemas.microsoft.com/office/drawing/2014/main" id="{A90FE665-2556-221C-95FE-37C4179C37C1}"/>
              </a:ext>
            </a:extLst>
          </p:cNvPr>
          <p:cNvSpPr/>
          <p:nvPr/>
        </p:nvSpPr>
        <p:spPr>
          <a:xfrm>
            <a:off x="1904373" y="2083443"/>
            <a:ext cx="2379482" cy="393539"/>
          </a:xfrm>
          <a:prstGeom prst="rect">
            <a:avLst/>
          </a:prstGeom>
          <a:solidFill>
            <a:srgbClr val="379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Requires GRC Business User</a:t>
            </a:r>
          </a:p>
        </p:txBody>
      </p:sp>
      <p:sp>
        <p:nvSpPr>
          <p:cNvPr id="11" name="Rectangle 10">
            <a:extLst>
              <a:ext uri="{FF2B5EF4-FFF2-40B4-BE49-F238E27FC236}">
                <a16:creationId xmlns:a16="http://schemas.microsoft.com/office/drawing/2014/main" id="{51AB3051-9AD4-2277-2B93-1C573F24B192}"/>
              </a:ext>
            </a:extLst>
          </p:cNvPr>
          <p:cNvSpPr/>
          <p:nvPr/>
        </p:nvSpPr>
        <p:spPr>
          <a:xfrm>
            <a:off x="1904373" y="2476982"/>
            <a:ext cx="2379482" cy="35276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12" name="TextBox 11">
            <a:extLst>
              <a:ext uri="{FF2B5EF4-FFF2-40B4-BE49-F238E27FC236}">
                <a16:creationId xmlns:a16="http://schemas.microsoft.com/office/drawing/2014/main" id="{C324751A-C724-5478-E7EB-45393BE0B3CE}"/>
              </a:ext>
            </a:extLst>
          </p:cNvPr>
          <p:cNvSpPr txBox="1"/>
          <p:nvPr/>
        </p:nvSpPr>
        <p:spPr>
          <a:xfrm>
            <a:off x="1904373" y="2598597"/>
            <a:ext cx="2379482" cy="3219820"/>
          </a:xfrm>
          <a:prstGeom prst="rect">
            <a:avLst/>
          </a:prstGeom>
          <a:noFill/>
        </p:spPr>
        <p:txBody>
          <a:bodyPr wrap="square" rtlCol="0">
            <a:noAutofit/>
          </a:bodyPr>
          <a:lstStyle/>
          <a:p>
            <a:pPr algn="l">
              <a:spcBef>
                <a:spcPts val="300"/>
              </a:spcBef>
            </a:pPr>
            <a:r>
              <a:rPr lang="en-US" sz="1200" b="1" dirty="0"/>
              <a:t>Where can a user create a policy exception request?</a:t>
            </a:r>
          </a:p>
          <a:p>
            <a:pPr marL="342900" indent="-342900" algn="l">
              <a:spcBef>
                <a:spcPts val="300"/>
              </a:spcBef>
              <a:buFont typeface="+mj-lt"/>
              <a:buAutoNum type="arabicPeriod"/>
            </a:pPr>
            <a:r>
              <a:rPr lang="en-US" sz="1200" dirty="0"/>
              <a:t>Self-service </a:t>
            </a:r>
            <a:r>
              <a:rPr lang="en-US" sz="1200" dirty="0">
                <a:sym typeface="Wingdings" panose="05000000000000000000" pitchFamily="2" charset="2"/>
              </a:rPr>
              <a:t> Employee Center</a:t>
            </a:r>
          </a:p>
          <a:p>
            <a:pPr marL="342900" indent="-342900" algn="l">
              <a:spcBef>
                <a:spcPts val="300"/>
              </a:spcBef>
              <a:buFont typeface="+mj-lt"/>
              <a:buAutoNum type="arabicPeriod"/>
            </a:pPr>
            <a:r>
              <a:rPr lang="en-US" sz="1200" dirty="0">
                <a:sym typeface="Wingdings" panose="05000000000000000000" pitchFamily="2" charset="2"/>
              </a:rPr>
              <a:t>Compliance Workspace</a:t>
            </a:r>
          </a:p>
          <a:p>
            <a:pPr marL="342900" indent="-342900" algn="l">
              <a:spcBef>
                <a:spcPts val="300"/>
              </a:spcBef>
              <a:buFont typeface="+mj-lt"/>
              <a:buAutoNum type="arabicPeriod"/>
            </a:pPr>
            <a:r>
              <a:rPr lang="en-US" sz="1200" dirty="0">
                <a:sym typeface="Wingdings" panose="05000000000000000000" pitchFamily="2" charset="2"/>
              </a:rPr>
              <a:t>Policy Exceptions module</a:t>
            </a:r>
          </a:p>
          <a:p>
            <a:pPr marL="342900" indent="-342900" algn="l">
              <a:spcBef>
                <a:spcPts val="300"/>
              </a:spcBef>
              <a:buFont typeface="+mj-lt"/>
              <a:buAutoNum type="arabicPeriod"/>
            </a:pPr>
            <a:r>
              <a:rPr lang="en-US" sz="1200" dirty="0">
                <a:sym typeface="Wingdings" panose="05000000000000000000" pitchFamily="2" charset="2"/>
              </a:rPr>
              <a:t>Control Objective record</a:t>
            </a:r>
          </a:p>
          <a:p>
            <a:pPr marL="342900" indent="-342900" algn="l">
              <a:spcBef>
                <a:spcPts val="300"/>
              </a:spcBef>
              <a:buFont typeface="+mj-lt"/>
              <a:buAutoNum type="arabicPeriod"/>
            </a:pPr>
            <a:r>
              <a:rPr lang="en-US" sz="1200" dirty="0">
                <a:sym typeface="Wingdings" panose="05000000000000000000" pitchFamily="2" charset="2"/>
              </a:rPr>
              <a:t>Issue record</a:t>
            </a:r>
          </a:p>
          <a:p>
            <a:pPr algn="l">
              <a:spcBef>
                <a:spcPts val="300"/>
              </a:spcBef>
            </a:pPr>
            <a:endParaRPr lang="en-US" sz="1200" dirty="0">
              <a:sym typeface="Wingdings" panose="05000000000000000000" pitchFamily="2" charset="2"/>
            </a:endParaRPr>
          </a:p>
          <a:p>
            <a:pPr algn="l">
              <a:spcBef>
                <a:spcPts val="300"/>
              </a:spcBef>
            </a:pPr>
            <a:r>
              <a:rPr lang="en-US" sz="1200" b="1" dirty="0">
                <a:sym typeface="Wingdings" panose="05000000000000000000" pitchFamily="2" charset="2"/>
              </a:rPr>
              <a:t>Additional options require configuration</a:t>
            </a:r>
          </a:p>
          <a:p>
            <a:pPr marL="171450" indent="-171450" algn="l">
              <a:spcBef>
                <a:spcPts val="300"/>
              </a:spcBef>
              <a:buFontTx/>
              <a:buChar char="-"/>
            </a:pPr>
            <a:r>
              <a:rPr lang="en-US" sz="1200" dirty="0">
                <a:sym typeface="Wingdings" panose="05000000000000000000" pitchFamily="2" charset="2"/>
              </a:rPr>
              <a:t>Enable other apps by registering them with the Integration Registry</a:t>
            </a:r>
          </a:p>
          <a:p>
            <a:pPr marL="171450" indent="-171450" algn="l">
              <a:spcBef>
                <a:spcPts val="300"/>
              </a:spcBef>
              <a:buFontTx/>
              <a:buChar char="-"/>
            </a:pPr>
            <a:endParaRPr lang="en-US" sz="1200" dirty="0"/>
          </a:p>
        </p:txBody>
      </p:sp>
      <p:sp>
        <p:nvSpPr>
          <p:cNvPr id="13" name="Rectangle 12">
            <a:extLst>
              <a:ext uri="{FF2B5EF4-FFF2-40B4-BE49-F238E27FC236}">
                <a16:creationId xmlns:a16="http://schemas.microsoft.com/office/drawing/2014/main" id="{50FF6A9E-6164-F579-2EA9-0C5F18EFA7D3}"/>
              </a:ext>
            </a:extLst>
          </p:cNvPr>
          <p:cNvSpPr/>
          <p:nvPr/>
        </p:nvSpPr>
        <p:spPr>
          <a:xfrm>
            <a:off x="5373906" y="3756562"/>
            <a:ext cx="2379482" cy="3935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Analyze exception request</a:t>
            </a:r>
          </a:p>
        </p:txBody>
      </p:sp>
      <p:sp>
        <p:nvSpPr>
          <p:cNvPr id="14" name="Rectangle 13">
            <a:extLst>
              <a:ext uri="{FF2B5EF4-FFF2-40B4-BE49-F238E27FC236}">
                <a16:creationId xmlns:a16="http://schemas.microsoft.com/office/drawing/2014/main" id="{96E9FE57-910E-136A-C8FD-A6513C0B9540}"/>
              </a:ext>
            </a:extLst>
          </p:cNvPr>
          <p:cNvSpPr/>
          <p:nvPr/>
        </p:nvSpPr>
        <p:spPr>
          <a:xfrm>
            <a:off x="8873040" y="3779053"/>
            <a:ext cx="2379482" cy="3935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Approval options</a:t>
            </a:r>
          </a:p>
        </p:txBody>
      </p:sp>
      <p:sp>
        <p:nvSpPr>
          <p:cNvPr id="16" name="Rectangle 15">
            <a:extLst>
              <a:ext uri="{FF2B5EF4-FFF2-40B4-BE49-F238E27FC236}">
                <a16:creationId xmlns:a16="http://schemas.microsoft.com/office/drawing/2014/main" id="{8C926C9E-57CC-25B1-5F8A-78EC7C57CF78}"/>
              </a:ext>
            </a:extLst>
          </p:cNvPr>
          <p:cNvSpPr/>
          <p:nvPr/>
        </p:nvSpPr>
        <p:spPr>
          <a:xfrm>
            <a:off x="5373906" y="4150101"/>
            <a:ext cx="2379482" cy="18545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l">
              <a:buFont typeface="Wingdings" panose="05000000000000000000" pitchFamily="2" charset="2"/>
              <a:buChar char="ü"/>
            </a:pPr>
            <a:r>
              <a:rPr lang="en-US" sz="1200" dirty="0">
                <a:solidFill>
                  <a:schemeClr val="tx1"/>
                </a:solidFill>
              </a:rPr>
              <a:t>Review impacted and mitigating controls</a:t>
            </a:r>
          </a:p>
          <a:p>
            <a:pPr algn="l"/>
            <a:endParaRPr lang="en-US" sz="800" dirty="0">
              <a:solidFill>
                <a:schemeClr val="tx1"/>
              </a:solidFill>
            </a:endParaRPr>
          </a:p>
          <a:p>
            <a:pPr marL="285750" indent="-285750" algn="l">
              <a:buFont typeface="Wingdings" panose="05000000000000000000" pitchFamily="2" charset="2"/>
              <a:buChar char="ü"/>
            </a:pPr>
            <a:r>
              <a:rPr lang="en-US" sz="1200" dirty="0">
                <a:solidFill>
                  <a:schemeClr val="tx1"/>
                </a:solidFill>
              </a:rPr>
              <a:t>Set risk rating</a:t>
            </a:r>
          </a:p>
          <a:p>
            <a:pPr algn="l"/>
            <a:endParaRPr lang="en-US" sz="800" dirty="0">
              <a:solidFill>
                <a:schemeClr val="tx1"/>
              </a:solidFill>
            </a:endParaRPr>
          </a:p>
          <a:p>
            <a:pPr marL="285750" indent="-285750" algn="l">
              <a:buFont typeface="Wingdings" panose="05000000000000000000" pitchFamily="2" charset="2"/>
              <a:buChar char="ü"/>
            </a:pPr>
            <a:r>
              <a:rPr lang="en-US" sz="1200" dirty="0">
                <a:solidFill>
                  <a:schemeClr val="tx1"/>
                </a:solidFill>
              </a:rPr>
              <a:t>Ask for information and/or review</a:t>
            </a:r>
          </a:p>
          <a:p>
            <a:pPr algn="l"/>
            <a:endParaRPr lang="en-US" sz="800" dirty="0">
              <a:solidFill>
                <a:schemeClr val="tx1"/>
              </a:solidFill>
            </a:endParaRPr>
          </a:p>
          <a:p>
            <a:pPr marL="285750" indent="-285750" algn="l">
              <a:buFont typeface="Wingdings" panose="05000000000000000000" pitchFamily="2" charset="2"/>
              <a:buChar char="ü"/>
            </a:pPr>
            <a:r>
              <a:rPr lang="en-US" sz="1200" dirty="0">
                <a:solidFill>
                  <a:schemeClr val="tx1"/>
                </a:solidFill>
              </a:rPr>
              <a:t>Approve, reject or send for approval</a:t>
            </a:r>
          </a:p>
        </p:txBody>
      </p:sp>
      <p:pic>
        <p:nvPicPr>
          <p:cNvPr id="17" name="Graphic 16">
            <a:extLst>
              <a:ext uri="{FF2B5EF4-FFF2-40B4-BE49-F238E27FC236}">
                <a16:creationId xmlns:a16="http://schemas.microsoft.com/office/drawing/2014/main" id="{233C5B55-3D6F-57D5-D782-B603AA511C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46410" y="1679547"/>
            <a:ext cx="567666" cy="567666"/>
          </a:xfrm>
          <a:prstGeom prst="rect">
            <a:avLst/>
          </a:prstGeom>
        </p:spPr>
      </p:pic>
      <p:pic>
        <p:nvPicPr>
          <p:cNvPr id="18" name="Graphic 17">
            <a:extLst>
              <a:ext uri="{FF2B5EF4-FFF2-40B4-BE49-F238E27FC236}">
                <a16:creationId xmlns:a16="http://schemas.microsoft.com/office/drawing/2014/main" id="{F1C65E9B-0170-E82E-EB29-73E1536FCE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26500" y="1660197"/>
            <a:ext cx="609600" cy="609600"/>
          </a:xfrm>
          <a:prstGeom prst="rect">
            <a:avLst/>
          </a:prstGeom>
        </p:spPr>
      </p:pic>
      <p:cxnSp>
        <p:nvCxnSpPr>
          <p:cNvPr id="20" name="Straight Arrow Connector 19">
            <a:extLst>
              <a:ext uri="{FF2B5EF4-FFF2-40B4-BE49-F238E27FC236}">
                <a16:creationId xmlns:a16="http://schemas.microsoft.com/office/drawing/2014/main" id="{624F2091-98A8-5D19-DA30-F0CE39F34A0F}"/>
              </a:ext>
            </a:extLst>
          </p:cNvPr>
          <p:cNvCxnSpPr>
            <a:cxnSpLocks/>
            <a:stCxn id="17" idx="3"/>
            <a:endCxn id="18" idx="1"/>
          </p:cNvCxnSpPr>
          <p:nvPr/>
        </p:nvCxnSpPr>
        <p:spPr>
          <a:xfrm>
            <a:off x="5014076" y="1963380"/>
            <a:ext cx="1112424" cy="1617"/>
          </a:xfrm>
          <a:prstGeom prst="straightConnector1">
            <a:avLst/>
          </a:prstGeom>
          <a:ln w="38100">
            <a:solidFill>
              <a:srgbClr val="379099"/>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225164CE-1F0E-8902-1FAE-4DFA4D6E6CDC}"/>
              </a:ext>
            </a:extLst>
          </p:cNvPr>
          <p:cNvSpPr/>
          <p:nvPr/>
        </p:nvSpPr>
        <p:spPr>
          <a:xfrm>
            <a:off x="5723467" y="2269797"/>
            <a:ext cx="1407695" cy="393539"/>
          </a:xfrm>
          <a:prstGeom prst="rect">
            <a:avLst/>
          </a:prstGeom>
          <a:solidFill>
            <a:schemeClr val="bg1">
              <a:lumMod val="95000"/>
            </a:schemeClr>
          </a:solidFill>
          <a:ln w="38100">
            <a:solidFill>
              <a:srgbClr val="3790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Verification rule</a:t>
            </a:r>
          </a:p>
        </p:txBody>
      </p:sp>
      <p:pic>
        <p:nvPicPr>
          <p:cNvPr id="25" name="Picture 24">
            <a:extLst>
              <a:ext uri="{FF2B5EF4-FFF2-40B4-BE49-F238E27FC236}">
                <a16:creationId xmlns:a16="http://schemas.microsoft.com/office/drawing/2014/main" id="{F0563966-DA9B-9AF8-132D-06B17DB67C7A}"/>
              </a:ext>
            </a:extLst>
          </p:cNvPr>
          <p:cNvPicPr>
            <a:picLocks noChangeAspect="1"/>
          </p:cNvPicPr>
          <p:nvPr/>
        </p:nvPicPr>
        <p:blipFill>
          <a:blip r:embed="rId7"/>
          <a:srcRect/>
          <a:stretch/>
        </p:blipFill>
        <p:spPr>
          <a:xfrm>
            <a:off x="6175268" y="3184635"/>
            <a:ext cx="512064" cy="512064"/>
          </a:xfrm>
          <a:prstGeom prst="rect">
            <a:avLst/>
          </a:prstGeom>
        </p:spPr>
      </p:pic>
      <p:cxnSp>
        <p:nvCxnSpPr>
          <p:cNvPr id="26" name="Straight Arrow Connector 25">
            <a:extLst>
              <a:ext uri="{FF2B5EF4-FFF2-40B4-BE49-F238E27FC236}">
                <a16:creationId xmlns:a16="http://schemas.microsoft.com/office/drawing/2014/main" id="{A338E012-6C25-0DE0-23E8-B4DE0813047F}"/>
              </a:ext>
            </a:extLst>
          </p:cNvPr>
          <p:cNvCxnSpPr>
            <a:cxnSpLocks/>
            <a:stCxn id="23" idx="2"/>
            <a:endCxn id="25" idx="0"/>
          </p:cNvCxnSpPr>
          <p:nvPr/>
        </p:nvCxnSpPr>
        <p:spPr>
          <a:xfrm>
            <a:off x="6427315" y="2663336"/>
            <a:ext cx="0" cy="521299"/>
          </a:xfrm>
          <a:prstGeom prst="straightConnector1">
            <a:avLst/>
          </a:prstGeom>
          <a:ln w="38100">
            <a:solidFill>
              <a:srgbClr val="379099"/>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4082AC7B-2D11-6868-2FAB-E1376526C432}"/>
              </a:ext>
            </a:extLst>
          </p:cNvPr>
          <p:cNvSpPr/>
          <p:nvPr/>
        </p:nvSpPr>
        <p:spPr>
          <a:xfrm>
            <a:off x="8873040" y="4158379"/>
            <a:ext cx="2379482" cy="18545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200" dirty="0">
              <a:solidFill>
                <a:schemeClr val="tx1"/>
              </a:solidFill>
            </a:endParaRPr>
          </a:p>
        </p:txBody>
      </p:sp>
      <p:sp>
        <p:nvSpPr>
          <p:cNvPr id="30" name="Rectangle 29">
            <a:extLst>
              <a:ext uri="{FF2B5EF4-FFF2-40B4-BE49-F238E27FC236}">
                <a16:creationId xmlns:a16="http://schemas.microsoft.com/office/drawing/2014/main" id="{F0F9758D-4C17-D8B4-96F1-169AFED4AB9A}"/>
              </a:ext>
            </a:extLst>
          </p:cNvPr>
          <p:cNvSpPr/>
          <p:nvPr/>
        </p:nvSpPr>
        <p:spPr>
          <a:xfrm>
            <a:off x="9268772" y="3236225"/>
            <a:ext cx="1407695" cy="393539"/>
          </a:xfrm>
          <a:prstGeom prst="rect">
            <a:avLst/>
          </a:prstGeom>
          <a:solidFill>
            <a:schemeClr val="bg1">
              <a:lumMod val="95000"/>
            </a:schemeClr>
          </a:solidFill>
          <a:ln w="38100">
            <a:solidFill>
              <a:srgbClr val="3790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Approval rule</a:t>
            </a:r>
          </a:p>
        </p:txBody>
      </p:sp>
      <p:cxnSp>
        <p:nvCxnSpPr>
          <p:cNvPr id="33" name="Straight Arrow Connector 32">
            <a:extLst>
              <a:ext uri="{FF2B5EF4-FFF2-40B4-BE49-F238E27FC236}">
                <a16:creationId xmlns:a16="http://schemas.microsoft.com/office/drawing/2014/main" id="{6E86B9DB-BFC3-27BA-7597-A9FC7435C29E}"/>
              </a:ext>
            </a:extLst>
          </p:cNvPr>
          <p:cNvCxnSpPr>
            <a:cxnSpLocks/>
          </p:cNvCxnSpPr>
          <p:nvPr/>
        </p:nvCxnSpPr>
        <p:spPr>
          <a:xfrm flipV="1">
            <a:off x="6687332" y="3421610"/>
            <a:ext cx="2581440" cy="0"/>
          </a:xfrm>
          <a:prstGeom prst="straightConnector1">
            <a:avLst/>
          </a:prstGeom>
          <a:ln w="38100">
            <a:solidFill>
              <a:srgbClr val="379099"/>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2A19D0B6-5DB5-B759-B092-1C264ADE1E4C}"/>
              </a:ext>
            </a:extLst>
          </p:cNvPr>
          <p:cNvSpPr txBox="1"/>
          <p:nvPr/>
        </p:nvSpPr>
        <p:spPr>
          <a:xfrm>
            <a:off x="9524637" y="4551918"/>
            <a:ext cx="1868320" cy="264695"/>
          </a:xfrm>
          <a:prstGeom prst="rect">
            <a:avLst/>
          </a:prstGeom>
          <a:noFill/>
        </p:spPr>
        <p:txBody>
          <a:bodyPr wrap="square" rtlCol="0">
            <a:noAutofit/>
          </a:bodyPr>
          <a:lstStyle/>
          <a:p>
            <a:pPr algn="l">
              <a:spcBef>
                <a:spcPts val="300"/>
              </a:spcBef>
            </a:pPr>
            <a:r>
              <a:rPr lang="en-US" sz="1200" dirty="0"/>
              <a:t>Approved</a:t>
            </a:r>
          </a:p>
          <a:p>
            <a:pPr algn="l">
              <a:spcBef>
                <a:spcPts val="300"/>
              </a:spcBef>
            </a:pPr>
            <a:endParaRPr lang="en-US" sz="1200" dirty="0"/>
          </a:p>
          <a:p>
            <a:pPr algn="l">
              <a:spcBef>
                <a:spcPts val="300"/>
              </a:spcBef>
            </a:pPr>
            <a:r>
              <a:rPr lang="en-US" sz="1200" dirty="0"/>
              <a:t>Rejected</a:t>
            </a:r>
          </a:p>
          <a:p>
            <a:pPr algn="l">
              <a:spcBef>
                <a:spcPts val="300"/>
              </a:spcBef>
            </a:pPr>
            <a:endParaRPr lang="en-US" sz="1200" dirty="0"/>
          </a:p>
          <a:p>
            <a:pPr algn="l">
              <a:spcBef>
                <a:spcPts val="300"/>
              </a:spcBef>
            </a:pPr>
            <a:r>
              <a:rPr lang="en-US" sz="1200" dirty="0"/>
              <a:t>One-time extension</a:t>
            </a:r>
          </a:p>
        </p:txBody>
      </p:sp>
      <p:pic>
        <p:nvPicPr>
          <p:cNvPr id="38" name="Picture 37">
            <a:extLst>
              <a:ext uri="{FF2B5EF4-FFF2-40B4-BE49-F238E27FC236}">
                <a16:creationId xmlns:a16="http://schemas.microsoft.com/office/drawing/2014/main" id="{7211096B-00A4-FCDD-48AA-E0B6743DDCFF}"/>
              </a:ext>
            </a:extLst>
          </p:cNvPr>
          <p:cNvPicPr>
            <a:picLocks noChangeAspect="1"/>
          </p:cNvPicPr>
          <p:nvPr/>
        </p:nvPicPr>
        <p:blipFill>
          <a:blip r:embed="rId8"/>
          <a:srcRect/>
          <a:stretch/>
        </p:blipFill>
        <p:spPr>
          <a:xfrm>
            <a:off x="9100568" y="4411320"/>
            <a:ext cx="431260" cy="431260"/>
          </a:xfrm>
          <a:prstGeom prst="rect">
            <a:avLst/>
          </a:prstGeom>
        </p:spPr>
      </p:pic>
      <p:pic>
        <p:nvPicPr>
          <p:cNvPr id="39" name="Picture 38">
            <a:extLst>
              <a:ext uri="{FF2B5EF4-FFF2-40B4-BE49-F238E27FC236}">
                <a16:creationId xmlns:a16="http://schemas.microsoft.com/office/drawing/2014/main" id="{7C9245A6-D069-2AE2-2BD2-7A1AD121644D}"/>
              </a:ext>
            </a:extLst>
          </p:cNvPr>
          <p:cNvPicPr>
            <a:picLocks noChangeAspect="1"/>
          </p:cNvPicPr>
          <p:nvPr/>
        </p:nvPicPr>
        <p:blipFill>
          <a:blip r:embed="rId9"/>
          <a:srcRect/>
          <a:stretch/>
        </p:blipFill>
        <p:spPr>
          <a:xfrm>
            <a:off x="9100569" y="4897848"/>
            <a:ext cx="431259" cy="431259"/>
          </a:xfrm>
          <a:prstGeom prst="rect">
            <a:avLst/>
          </a:prstGeom>
        </p:spPr>
      </p:pic>
      <p:pic>
        <p:nvPicPr>
          <p:cNvPr id="40" name="Picture 39">
            <a:extLst>
              <a:ext uri="{FF2B5EF4-FFF2-40B4-BE49-F238E27FC236}">
                <a16:creationId xmlns:a16="http://schemas.microsoft.com/office/drawing/2014/main" id="{1368A9D9-7816-53D2-5D47-752D0B8A2851}"/>
              </a:ext>
            </a:extLst>
          </p:cNvPr>
          <p:cNvPicPr>
            <a:picLocks noChangeAspect="1"/>
          </p:cNvPicPr>
          <p:nvPr/>
        </p:nvPicPr>
        <p:blipFill>
          <a:blip r:embed="rId10"/>
          <a:srcRect/>
          <a:stretch/>
        </p:blipFill>
        <p:spPr>
          <a:xfrm>
            <a:off x="9135469" y="5433665"/>
            <a:ext cx="313330" cy="313330"/>
          </a:xfrm>
          <a:prstGeom prst="rect">
            <a:avLst/>
          </a:prstGeom>
        </p:spPr>
      </p:pic>
      <p:pic>
        <p:nvPicPr>
          <p:cNvPr id="41" name="Picture 40">
            <a:extLst>
              <a:ext uri="{FF2B5EF4-FFF2-40B4-BE49-F238E27FC236}">
                <a16:creationId xmlns:a16="http://schemas.microsoft.com/office/drawing/2014/main" id="{CDCD9120-801B-D66F-7739-C059B9F2FFDF}"/>
              </a:ext>
            </a:extLst>
          </p:cNvPr>
          <p:cNvPicPr>
            <a:picLocks noChangeAspect="1"/>
          </p:cNvPicPr>
          <p:nvPr/>
        </p:nvPicPr>
        <p:blipFill>
          <a:blip r:embed="rId11"/>
          <a:srcRect/>
          <a:stretch/>
        </p:blipFill>
        <p:spPr>
          <a:xfrm>
            <a:off x="9707443" y="2726603"/>
            <a:ext cx="447208" cy="447208"/>
          </a:xfrm>
          <a:prstGeom prst="rect">
            <a:avLst/>
          </a:prstGeom>
        </p:spPr>
      </p:pic>
      <p:cxnSp>
        <p:nvCxnSpPr>
          <p:cNvPr id="42" name="Straight Arrow Connector 41">
            <a:extLst>
              <a:ext uri="{FF2B5EF4-FFF2-40B4-BE49-F238E27FC236}">
                <a16:creationId xmlns:a16="http://schemas.microsoft.com/office/drawing/2014/main" id="{B9F2441E-8E01-FBF0-5650-310B0CB17F05}"/>
              </a:ext>
            </a:extLst>
          </p:cNvPr>
          <p:cNvCxnSpPr>
            <a:cxnSpLocks/>
            <a:endCxn id="9" idx="1"/>
          </p:cNvCxnSpPr>
          <p:nvPr/>
        </p:nvCxnSpPr>
        <p:spPr>
          <a:xfrm>
            <a:off x="1363762" y="1886674"/>
            <a:ext cx="540611" cy="0"/>
          </a:xfrm>
          <a:prstGeom prst="straightConnector1">
            <a:avLst/>
          </a:prstGeom>
          <a:ln w="38100">
            <a:solidFill>
              <a:srgbClr val="379099"/>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56E84A89-CC37-3A23-ED50-5813126DA259}"/>
              </a:ext>
            </a:extLst>
          </p:cNvPr>
          <p:cNvSpPr/>
          <p:nvPr/>
        </p:nvSpPr>
        <p:spPr>
          <a:xfrm>
            <a:off x="10625856" y="99190"/>
            <a:ext cx="1012106" cy="358010"/>
          </a:xfrm>
          <a:prstGeom prst="rect">
            <a:avLst/>
          </a:prstGeom>
          <a:solidFill>
            <a:schemeClr val="bg1">
              <a:lumMod val="95000"/>
            </a:schemeClr>
          </a:solidFill>
          <a:ln w="38100">
            <a:solidFill>
              <a:srgbClr val="3790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a:solidFill>
                  <a:schemeClr val="tx1"/>
                </a:solidFill>
              </a:rPr>
              <a:t>Optional</a:t>
            </a:r>
          </a:p>
        </p:txBody>
      </p:sp>
    </p:spTree>
    <p:extLst>
      <p:ext uri="{BB962C8B-B14F-4D97-AF65-F5344CB8AC3E}">
        <p14:creationId xmlns:p14="http://schemas.microsoft.com/office/powerpoint/2010/main" val="2082515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4BF77-2B36-465B-733C-098CDF79D199}"/>
              </a:ext>
            </a:extLst>
          </p:cNvPr>
          <p:cNvSpPr>
            <a:spLocks noGrp="1"/>
          </p:cNvSpPr>
          <p:nvPr>
            <p:ph type="title"/>
          </p:nvPr>
        </p:nvSpPr>
        <p:spPr/>
        <p:txBody>
          <a:bodyPr/>
          <a:lstStyle/>
          <a:p>
            <a:r>
              <a:rPr lang="en-US" dirty="0"/>
              <a:t>Policy exception configuration</a:t>
            </a:r>
          </a:p>
        </p:txBody>
      </p:sp>
      <p:graphicFrame>
        <p:nvGraphicFramePr>
          <p:cNvPr id="8" name="Table 8">
            <a:extLst>
              <a:ext uri="{FF2B5EF4-FFF2-40B4-BE49-F238E27FC236}">
                <a16:creationId xmlns:a16="http://schemas.microsoft.com/office/drawing/2014/main" id="{F73CD9FA-A956-5621-5198-816AED547561}"/>
              </a:ext>
            </a:extLst>
          </p:cNvPr>
          <p:cNvGraphicFramePr>
            <a:graphicFrameLocks noGrp="1"/>
          </p:cNvGraphicFramePr>
          <p:nvPr>
            <p:extLst>
              <p:ext uri="{D42A27DB-BD31-4B8C-83A1-F6EECF244321}">
                <p14:modId xmlns:p14="http://schemas.microsoft.com/office/powerpoint/2010/main" val="2271896535"/>
              </p:ext>
            </p:extLst>
          </p:nvPr>
        </p:nvGraphicFramePr>
        <p:xfrm>
          <a:off x="978175" y="1507259"/>
          <a:ext cx="10052498" cy="4420296"/>
        </p:xfrm>
        <a:graphic>
          <a:graphicData uri="http://schemas.openxmlformats.org/drawingml/2006/table">
            <a:tbl>
              <a:tblPr firstRow="1" bandRow="1">
                <a:tableStyleId>{7E9639D4-E3E2-4D34-9284-5A2195B3D0D7}</a:tableStyleId>
              </a:tblPr>
              <a:tblGrid>
                <a:gridCol w="5026249">
                  <a:extLst>
                    <a:ext uri="{9D8B030D-6E8A-4147-A177-3AD203B41FA5}">
                      <a16:colId xmlns:a16="http://schemas.microsoft.com/office/drawing/2014/main" val="3139081876"/>
                    </a:ext>
                  </a:extLst>
                </a:gridCol>
                <a:gridCol w="5026249">
                  <a:extLst>
                    <a:ext uri="{9D8B030D-6E8A-4147-A177-3AD203B41FA5}">
                      <a16:colId xmlns:a16="http://schemas.microsoft.com/office/drawing/2014/main" val="442075776"/>
                    </a:ext>
                  </a:extLst>
                </a:gridCol>
              </a:tblGrid>
              <a:tr h="396936">
                <a:tc>
                  <a:txBody>
                    <a:bodyPr/>
                    <a:lstStyle/>
                    <a:p>
                      <a:r>
                        <a:rPr lang="en-US" dirty="0"/>
                        <a:t>Associated Flows</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317025"/>
                  </a:ext>
                </a:extLst>
              </a:tr>
              <a:tr h="1859617">
                <a:tc>
                  <a:txBody>
                    <a:bodyPr/>
                    <a:lstStyle/>
                    <a:p>
                      <a:r>
                        <a:rPr lang="en-US" b="1" dirty="0">
                          <a:solidFill>
                            <a:srgbClr val="379099"/>
                          </a:solidFill>
                        </a:rPr>
                        <a:t>Generate initial approvals for policy exception</a:t>
                      </a:r>
                    </a:p>
                    <a:p>
                      <a:endParaRPr lang="en-US" b="1" dirty="0"/>
                    </a:p>
                    <a:p>
                      <a:r>
                        <a:rPr lang="en-US" b="1" dirty="0"/>
                        <a:t>Verification process</a:t>
                      </a:r>
                    </a:p>
                    <a:p>
                      <a:r>
                        <a:rPr lang="en-US" dirty="0"/>
                        <a:t>- Should this exception request be considered?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dirty="0"/>
                        <a:t>Trigger based on the Substate field</a:t>
                      </a:r>
                    </a:p>
                    <a:p>
                      <a:pPr marL="285750" indent="-285750">
                        <a:buFont typeface="Arial" panose="020B0604020202020204" pitchFamily="34" charset="0"/>
                        <a:buChar char="•"/>
                      </a:pPr>
                      <a:r>
                        <a:rPr lang="en-US" dirty="0"/>
                        <a:t>Substate field is set based on a business rule</a:t>
                      </a:r>
                    </a:p>
                    <a:p>
                      <a:pPr marL="285750" indent="-285750">
                        <a:buFont typeface="Arial" panose="020B0604020202020204" pitchFamily="34" charset="0"/>
                        <a:buChar char="•"/>
                      </a:pPr>
                      <a:r>
                        <a:rPr lang="en-US" dirty="0"/>
                        <a:t>Generates verification based on information in the Verification Rules record</a:t>
                      </a:r>
                    </a:p>
                    <a:p>
                      <a:pPr marL="285750" indent="-285750">
                        <a:buFont typeface="Arial" panose="020B0604020202020204" pitchFamily="34" charset="0"/>
                        <a:buChar char="•"/>
                      </a:pPr>
                      <a:r>
                        <a:rPr lang="en-US" dirty="0"/>
                        <a:t>Exceptions submitted via the Service Portal bypass this approval</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7769"/>
                  </a:ext>
                </a:extLst>
              </a:tr>
              <a:tr h="391498">
                <a:tc>
                  <a:txBody>
                    <a:bodyPr/>
                    <a:lstStyle/>
                    <a:p>
                      <a:pPr marL="0" algn="l" defTabSz="914400" rtl="0" eaLnBrk="1" latinLnBrk="0" hangingPunct="1"/>
                      <a:r>
                        <a:rPr lang="en-US" sz="1800" b="1" kern="1200" dirty="0">
                          <a:solidFill>
                            <a:srgbClr val="379099"/>
                          </a:solidFill>
                          <a:latin typeface="+mn-lt"/>
                          <a:ea typeface="+mn-ea"/>
                          <a:cs typeface="+mn-cs"/>
                        </a:rPr>
                        <a:t>Generate final approvals for policy exception</a:t>
                      </a:r>
                    </a:p>
                    <a:p>
                      <a:endParaRPr lang="en-US" dirty="0"/>
                    </a:p>
                    <a:p>
                      <a:r>
                        <a:rPr lang="en-US" b="1" dirty="0"/>
                        <a:t>Approval process</a:t>
                      </a:r>
                    </a:p>
                    <a:p>
                      <a:r>
                        <a:rPr lang="en-US" dirty="0"/>
                        <a:t>- Should this exception request be approved?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285750" indent="-285750">
                        <a:buFont typeface="Arial" panose="020B0604020202020204" pitchFamily="34" charset="0"/>
                        <a:buChar char="•"/>
                      </a:pPr>
                      <a:r>
                        <a:rPr lang="en-US" dirty="0"/>
                        <a:t>Trigger is based on the State field changing to Awaiting Approval</a:t>
                      </a:r>
                    </a:p>
                    <a:p>
                      <a:pPr marL="285750" indent="-285750">
                        <a:buFont typeface="Arial" panose="020B0604020202020204" pitchFamily="34" charset="0"/>
                        <a:buChar char="•"/>
                      </a:pPr>
                      <a:r>
                        <a:rPr lang="en-US" dirty="0"/>
                        <a:t>Generates approval(s) based on information in the Approval rules record</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328409624"/>
                  </a:ext>
                </a:extLst>
              </a:tr>
            </a:tbl>
          </a:graphicData>
        </a:graphic>
      </p:graphicFrame>
    </p:spTree>
    <p:extLst>
      <p:ext uri="{BB962C8B-B14F-4D97-AF65-F5344CB8AC3E}">
        <p14:creationId xmlns:p14="http://schemas.microsoft.com/office/powerpoint/2010/main" val="12965553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2BB04-28DD-46CA-8543-7BB6EF5942D6}"/>
              </a:ext>
            </a:extLst>
          </p:cNvPr>
          <p:cNvSpPr>
            <a:spLocks noGrp="1"/>
          </p:cNvSpPr>
          <p:nvPr>
            <p:ph type="title"/>
          </p:nvPr>
        </p:nvSpPr>
        <p:spPr/>
        <p:txBody>
          <a:bodyPr/>
          <a:lstStyle/>
          <a:p>
            <a:r>
              <a:rPr lang="en-US" dirty="0">
                <a:ea typeface="+mj-lt"/>
                <a:cs typeface="+mj-lt"/>
              </a:rPr>
              <a:t>Policy exception lifecycle</a:t>
            </a:r>
            <a:endParaRPr lang="en-US" dirty="0"/>
          </a:p>
        </p:txBody>
      </p:sp>
      <p:graphicFrame>
        <p:nvGraphicFramePr>
          <p:cNvPr id="4" name="Diagram 3">
            <a:extLst>
              <a:ext uri="{FF2B5EF4-FFF2-40B4-BE49-F238E27FC236}">
                <a16:creationId xmlns:a16="http://schemas.microsoft.com/office/drawing/2014/main" id="{2F9E74DC-207B-1200-EFF4-807BB3922EAE}"/>
              </a:ext>
            </a:extLst>
          </p:cNvPr>
          <p:cNvGraphicFramePr/>
          <p:nvPr>
            <p:extLst>
              <p:ext uri="{D42A27DB-BD31-4B8C-83A1-F6EECF244321}">
                <p14:modId xmlns:p14="http://schemas.microsoft.com/office/powerpoint/2010/main" val="4130046695"/>
              </p:ext>
            </p:extLst>
          </p:nvPr>
        </p:nvGraphicFramePr>
        <p:xfrm>
          <a:off x="709614" y="1222512"/>
          <a:ext cx="10024646" cy="10535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e 4">
            <a:extLst>
              <a:ext uri="{FF2B5EF4-FFF2-40B4-BE49-F238E27FC236}">
                <a16:creationId xmlns:a16="http://schemas.microsoft.com/office/drawing/2014/main" id="{7BA66719-FC97-3143-B20E-D7C12EF518E8}"/>
              </a:ext>
            </a:extLst>
          </p:cNvPr>
          <p:cNvGraphicFramePr>
            <a:graphicFrameLocks noGrp="1"/>
          </p:cNvGraphicFramePr>
          <p:nvPr>
            <p:extLst>
              <p:ext uri="{D42A27DB-BD31-4B8C-83A1-F6EECF244321}">
                <p14:modId xmlns:p14="http://schemas.microsoft.com/office/powerpoint/2010/main" val="4014898310"/>
              </p:ext>
            </p:extLst>
          </p:nvPr>
        </p:nvGraphicFramePr>
        <p:xfrm>
          <a:off x="709614" y="2418395"/>
          <a:ext cx="10501725" cy="3764280"/>
        </p:xfrm>
        <a:graphic>
          <a:graphicData uri="http://schemas.openxmlformats.org/drawingml/2006/table">
            <a:tbl>
              <a:tblPr firstRow="1" bandRow="1">
                <a:tableStyleId>{7E9639D4-E3E2-4D34-9284-5A2195B3D0D7}</a:tableStyleId>
              </a:tblPr>
              <a:tblGrid>
                <a:gridCol w="2432841">
                  <a:extLst>
                    <a:ext uri="{9D8B030D-6E8A-4147-A177-3AD203B41FA5}">
                      <a16:colId xmlns:a16="http://schemas.microsoft.com/office/drawing/2014/main" val="2445597429"/>
                    </a:ext>
                  </a:extLst>
                </a:gridCol>
                <a:gridCol w="8068884">
                  <a:extLst>
                    <a:ext uri="{9D8B030D-6E8A-4147-A177-3AD203B41FA5}">
                      <a16:colId xmlns:a16="http://schemas.microsoft.com/office/drawing/2014/main" val="2657430265"/>
                    </a:ext>
                  </a:extLst>
                </a:gridCol>
              </a:tblGrid>
              <a:tr h="370840">
                <a:tc>
                  <a:txBody>
                    <a:bodyPr/>
                    <a:lstStyle/>
                    <a:p>
                      <a:r>
                        <a:rPr lang="en-GB" sz="1400" dirty="0"/>
                        <a:t>State</a:t>
                      </a:r>
                      <a:endParaRPr lang="en-US" sz="14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Description</a:t>
                      </a:r>
                      <a:endParaRPr lang="en-US" sz="14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4122002"/>
                  </a:ext>
                </a:extLst>
              </a:tr>
              <a:tr h="370840">
                <a:tc>
                  <a:txBody>
                    <a:bodyPr/>
                    <a:lstStyle/>
                    <a:p>
                      <a:r>
                        <a:rPr lang="en-GB" sz="1200" b="1" dirty="0"/>
                        <a:t>New</a:t>
                      </a:r>
                      <a:endParaRPr lang="en-US" sz="1200" b="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buFont typeface="Arial" panose="020B0604020202020204" pitchFamily="34" charset="0"/>
                        <a:buChar char="•"/>
                      </a:pPr>
                      <a:r>
                        <a:rPr lang="en-GB" sz="1200" dirty="0"/>
                        <a:t>With integration registry, users can require policy exceptions directly with ServiceNow applications, which are routed to compliance manager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Any user with sn_grc.business_user can request a policy exception from the Employee Center</a:t>
                      </a:r>
                      <a:endParaRPr lang="en-US"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246576"/>
                  </a:ext>
                </a:extLst>
              </a:tr>
              <a:tr h="370840">
                <a:tc>
                  <a:txBody>
                    <a:bodyPr/>
                    <a:lstStyle/>
                    <a:p>
                      <a:r>
                        <a:rPr lang="en-GB" sz="1200" b="0" dirty="0"/>
                        <a:t>Substate: Pending Verification</a:t>
                      </a:r>
                      <a:endParaRPr lang="en-US" sz="1200" b="0" i="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GB" sz="1200" dirty="0"/>
                        <a:t>Optional. Verification rules can be used to verify accuracy and completeness of policy exception request</a:t>
                      </a:r>
                      <a:endParaRPr lang="en-US" sz="1200" i="1"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57179913"/>
                  </a:ext>
                </a:extLst>
              </a:tr>
              <a:tr h="370840">
                <a:tc>
                  <a:txBody>
                    <a:bodyPr/>
                    <a:lstStyle/>
                    <a:p>
                      <a:r>
                        <a:rPr lang="en-GB" sz="1200" b="1" dirty="0"/>
                        <a:t>Analyze</a:t>
                      </a:r>
                      <a:endParaRPr lang="en-US" sz="1200" b="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1450" indent="-171450">
                        <a:buFont typeface="Arial" panose="020B0604020202020204" pitchFamily="34" charset="0"/>
                        <a:buChar char="•"/>
                      </a:pPr>
                      <a:r>
                        <a:rPr lang="en-GB" sz="1200" dirty="0"/>
                        <a:t>Risk rating determined during Analyze state</a:t>
                      </a:r>
                    </a:p>
                    <a:p>
                      <a:pPr marL="171450" indent="-171450">
                        <a:buFont typeface="Arial" panose="020B0604020202020204" pitchFamily="34" charset="0"/>
                        <a:buChar char="•"/>
                      </a:pPr>
                      <a:r>
                        <a:rPr lang="en-GB" sz="1200" dirty="0"/>
                        <a:t>Compliance Manager can choose to add impacted controls, approve, request review, request more information, or request approval</a:t>
                      </a:r>
                      <a:endParaRPr lang="en-US"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2604078"/>
                  </a:ext>
                </a:extLst>
              </a:tr>
              <a:tr h="370840">
                <a:tc>
                  <a:txBody>
                    <a:bodyPr/>
                    <a:lstStyle/>
                    <a:p>
                      <a:r>
                        <a:rPr lang="en-GB" sz="1200" b="1" dirty="0"/>
                        <a:t>Review</a:t>
                      </a:r>
                      <a:endParaRPr lang="en-US" sz="1200" b="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171450" indent="-171450">
                        <a:buFont typeface="Arial" panose="020B0604020202020204" pitchFamily="34" charset="0"/>
                        <a:buChar char="•"/>
                      </a:pPr>
                      <a:r>
                        <a:rPr lang="en-GB" sz="1200" dirty="0"/>
                        <a:t>Requester or Risk Manger can submit more information in the Comments tab</a:t>
                      </a:r>
                    </a:p>
                    <a:p>
                      <a:pPr marL="171450" indent="-171450">
                        <a:buFont typeface="Arial" panose="020B0604020202020204" pitchFamily="34" charset="0"/>
                        <a:buChar char="•"/>
                      </a:pPr>
                      <a:r>
                        <a:rPr lang="en-GB" sz="1200" dirty="0"/>
                        <a:t>Compliance Manager reviews request and additional information if provided</a:t>
                      </a:r>
                      <a:endParaRPr lang="en-US"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824376448"/>
                  </a:ext>
                </a:extLst>
              </a:tr>
              <a:tr h="370840">
                <a:tc>
                  <a:txBody>
                    <a:bodyPr/>
                    <a:lstStyle/>
                    <a:p>
                      <a:r>
                        <a:rPr lang="en-GB" sz="1200" b="1" dirty="0"/>
                        <a:t>Awaiting Approval</a:t>
                      </a:r>
                      <a:endParaRPr lang="en-US" sz="1200" b="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Policy exception request is sent to control owners and requester’s manager, unless approval rules were created which are optional.</a:t>
                      </a:r>
                      <a:endParaRPr lang="en-US"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7883984"/>
                  </a:ext>
                </a:extLst>
              </a:tr>
              <a:tr h="370840">
                <a:tc>
                  <a:txBody>
                    <a:bodyPr/>
                    <a:lstStyle/>
                    <a:p>
                      <a:r>
                        <a:rPr lang="en-GB" sz="1200" b="1" dirty="0"/>
                        <a:t>Approved</a:t>
                      </a:r>
                      <a:endParaRPr lang="en-US" sz="1200" b="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171450" indent="-171450">
                        <a:buFont typeface="Arial" panose="020B0604020202020204" pitchFamily="34" charset="0"/>
                        <a:buChar char="•"/>
                      </a:pPr>
                      <a:r>
                        <a:rPr lang="en-GB" sz="1200" dirty="0"/>
                        <a:t>Exceptions can be approved by the Compliance Manager, unless approval rules supersede</a:t>
                      </a:r>
                    </a:p>
                    <a:p>
                      <a:pPr marL="171450" indent="-171450">
                        <a:buFont typeface="Arial" panose="020B0604020202020204" pitchFamily="34" charset="0"/>
                        <a:buChar char="•"/>
                      </a:pPr>
                      <a:r>
                        <a:rPr lang="en-GB" sz="1200" dirty="0"/>
                        <a:t>Control Owner can request an extension in the Approved state</a:t>
                      </a:r>
                      <a:endParaRPr lang="en-US"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405558236"/>
                  </a:ext>
                </a:extLst>
              </a:tr>
              <a:tr h="370840">
                <a:tc>
                  <a:txBody>
                    <a:bodyPr/>
                    <a:lstStyle/>
                    <a:p>
                      <a:r>
                        <a:rPr lang="en-GB" sz="1200" b="1" dirty="0"/>
                        <a:t>Closed</a:t>
                      </a:r>
                      <a:endParaRPr lang="en-US" sz="1200" b="1"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buFont typeface="Arial" panose="020B0604020202020204" pitchFamily="34" charset="0"/>
                        <a:buNone/>
                      </a:pPr>
                      <a:r>
                        <a:rPr lang="en-GB" sz="1200" dirty="0"/>
                        <a:t>Compliance Manager can manually move exception to Closed</a:t>
                      </a:r>
                      <a:endParaRPr lang="en-US" sz="12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8999857"/>
                  </a:ext>
                </a:extLst>
              </a:tr>
            </a:tbl>
          </a:graphicData>
        </a:graphic>
      </p:graphicFrame>
    </p:spTree>
    <p:extLst>
      <p:ext uri="{BB962C8B-B14F-4D97-AF65-F5344CB8AC3E}">
        <p14:creationId xmlns:p14="http://schemas.microsoft.com/office/powerpoint/2010/main" val="41919127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075AD-296E-B6E5-60B8-9C2938263FE7}"/>
              </a:ext>
            </a:extLst>
          </p:cNvPr>
          <p:cNvSpPr>
            <a:spLocks noGrp="1"/>
          </p:cNvSpPr>
          <p:nvPr>
            <p:ph type="title"/>
          </p:nvPr>
        </p:nvSpPr>
        <p:spPr/>
        <p:txBody>
          <a:bodyPr/>
          <a:lstStyle/>
          <a:p>
            <a:r>
              <a:rPr lang="en-US" dirty="0"/>
              <a:t>Policy exception lifecycle actions</a:t>
            </a:r>
          </a:p>
        </p:txBody>
      </p:sp>
      <p:graphicFrame>
        <p:nvGraphicFramePr>
          <p:cNvPr id="5" name="Table 4">
            <a:extLst>
              <a:ext uri="{FF2B5EF4-FFF2-40B4-BE49-F238E27FC236}">
                <a16:creationId xmlns:a16="http://schemas.microsoft.com/office/drawing/2014/main" id="{D73A3D26-9629-BA7C-0024-C5B846E4D9AF}"/>
              </a:ext>
            </a:extLst>
          </p:cNvPr>
          <p:cNvGraphicFramePr>
            <a:graphicFrameLocks noGrp="1"/>
          </p:cNvGraphicFramePr>
          <p:nvPr>
            <p:extLst>
              <p:ext uri="{D42A27DB-BD31-4B8C-83A1-F6EECF244321}">
                <p14:modId xmlns:p14="http://schemas.microsoft.com/office/powerpoint/2010/main" val="265682086"/>
              </p:ext>
            </p:extLst>
          </p:nvPr>
        </p:nvGraphicFramePr>
        <p:xfrm>
          <a:off x="1652407" y="1208827"/>
          <a:ext cx="8782397" cy="4960198"/>
        </p:xfrm>
        <a:graphic>
          <a:graphicData uri="http://schemas.openxmlformats.org/drawingml/2006/table">
            <a:tbl>
              <a:tblPr firstRow="1" firstCol="1" bandRow="1">
                <a:tableStyleId>{793D81CF-94F2-401A-BA57-92F5A7B2D0C5}</a:tableStyleId>
              </a:tblPr>
              <a:tblGrid>
                <a:gridCol w="1948403">
                  <a:extLst>
                    <a:ext uri="{9D8B030D-6E8A-4147-A177-3AD203B41FA5}">
                      <a16:colId xmlns:a16="http://schemas.microsoft.com/office/drawing/2014/main" val="1341620777"/>
                    </a:ext>
                  </a:extLst>
                </a:gridCol>
                <a:gridCol w="3068900">
                  <a:extLst>
                    <a:ext uri="{9D8B030D-6E8A-4147-A177-3AD203B41FA5}">
                      <a16:colId xmlns:a16="http://schemas.microsoft.com/office/drawing/2014/main" val="3063100377"/>
                    </a:ext>
                  </a:extLst>
                </a:gridCol>
                <a:gridCol w="3765094">
                  <a:extLst>
                    <a:ext uri="{9D8B030D-6E8A-4147-A177-3AD203B41FA5}">
                      <a16:colId xmlns:a16="http://schemas.microsoft.com/office/drawing/2014/main" val="3771231539"/>
                    </a:ext>
                  </a:extLst>
                </a:gridCol>
              </a:tblGrid>
              <a:tr h="416646">
                <a:tc>
                  <a:txBody>
                    <a:bodyPr/>
                    <a:lstStyle/>
                    <a:p>
                      <a:pPr>
                        <a:lnSpc>
                          <a:spcPct val="115000"/>
                        </a:lnSpc>
                        <a:spcBef>
                          <a:spcPts val="200"/>
                        </a:spcBef>
                        <a:spcAft>
                          <a:spcPts val="200"/>
                        </a:spcAft>
                      </a:pPr>
                      <a:r>
                        <a:rPr lang="en-US" sz="1400" dirty="0">
                          <a:effectLst/>
                        </a:rPr>
                        <a:t>State Value</a:t>
                      </a:r>
                      <a:endParaRPr lang="en-US" sz="1400" b="1" dirty="0">
                        <a:solidFill>
                          <a:srgbClr val="FFFFFF"/>
                        </a:solidFill>
                        <a:effectLst/>
                        <a:latin typeface="Century Gothic" panose="020B0502020202020204" pitchFamily="34" charset="0"/>
                        <a:ea typeface="+mn-ea"/>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400" dirty="0">
                          <a:effectLst/>
                        </a:rPr>
                        <a:t>Available Actions from State</a:t>
                      </a:r>
                      <a:endParaRPr lang="en-US" sz="1400" b="1" dirty="0">
                        <a:solidFill>
                          <a:srgbClr val="FFFFFF"/>
                        </a:solidFill>
                        <a:effectLst/>
                        <a:latin typeface="Century Gothic" panose="020B0502020202020204" pitchFamily="34" charset="0"/>
                        <a:ea typeface="+mn-ea"/>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400" dirty="0">
                          <a:effectLst/>
                        </a:rPr>
                        <a:t>Dependent Action</a:t>
                      </a:r>
                      <a:endParaRPr lang="en-US" sz="1400" b="1" dirty="0">
                        <a:solidFill>
                          <a:srgbClr val="FFFFFF"/>
                        </a:solidFill>
                        <a:effectLst/>
                        <a:latin typeface="Century Gothic" panose="020B0502020202020204" pitchFamily="34" charset="0"/>
                        <a:ea typeface="+mn-ea"/>
                        <a:cs typeface="Arial" panose="020B0604020202020204" pitchFamily="34"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6452172"/>
                  </a:ext>
                </a:extLst>
              </a:tr>
              <a:tr h="671348">
                <a:tc>
                  <a:txBody>
                    <a:bodyPr/>
                    <a:lstStyle/>
                    <a:p>
                      <a:pPr>
                        <a:lnSpc>
                          <a:spcPct val="115000"/>
                        </a:lnSpc>
                        <a:spcBef>
                          <a:spcPts val="200"/>
                        </a:spcBef>
                        <a:spcAft>
                          <a:spcPts val="200"/>
                        </a:spcAft>
                      </a:pPr>
                      <a:r>
                        <a:rPr lang="en-US" sz="1200">
                          <a:effectLst/>
                        </a:rPr>
                        <a:t>New</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Request Approval</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Delete </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N/A</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6362312"/>
                  </a:ext>
                </a:extLst>
              </a:tr>
              <a:tr h="1170715">
                <a:tc>
                  <a:txBody>
                    <a:bodyPr/>
                    <a:lstStyle/>
                    <a:p>
                      <a:pPr>
                        <a:lnSpc>
                          <a:spcPct val="115000"/>
                        </a:lnSpc>
                        <a:spcBef>
                          <a:spcPts val="200"/>
                        </a:spcBef>
                        <a:spcAft>
                          <a:spcPts val="200"/>
                        </a:spcAft>
                      </a:pPr>
                      <a:r>
                        <a:rPr lang="en-US" sz="1200" dirty="0">
                          <a:effectLst/>
                        </a:rPr>
                        <a:t>Analyze</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Request More Information</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Request Review</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Request Approval</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Delete</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[Analysis and Risk Assessment Begins]</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3971736"/>
                  </a:ext>
                </a:extLst>
              </a:tr>
              <a:tr h="671348">
                <a:tc>
                  <a:txBody>
                    <a:bodyPr/>
                    <a:lstStyle/>
                    <a:p>
                      <a:pPr>
                        <a:lnSpc>
                          <a:spcPct val="115000"/>
                        </a:lnSpc>
                        <a:spcBef>
                          <a:spcPts val="200"/>
                        </a:spcBef>
                        <a:spcAft>
                          <a:spcPts val="200"/>
                        </a:spcAft>
                      </a:pPr>
                      <a:r>
                        <a:rPr lang="en-US" sz="1200">
                          <a:effectLst/>
                        </a:rPr>
                        <a:t>Review</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Request Approval</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dirty="0">
                          <a:effectLst/>
                        </a:rPr>
                        <a:t>Delete</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[Policy Exception Review Begins]</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7307589"/>
                  </a:ext>
                </a:extLst>
              </a:tr>
              <a:tr h="421664">
                <a:tc>
                  <a:txBody>
                    <a:bodyPr/>
                    <a:lstStyle/>
                    <a:p>
                      <a:pPr>
                        <a:lnSpc>
                          <a:spcPct val="115000"/>
                        </a:lnSpc>
                        <a:spcBef>
                          <a:spcPts val="200"/>
                        </a:spcBef>
                        <a:spcAft>
                          <a:spcPts val="200"/>
                        </a:spcAft>
                      </a:pPr>
                      <a:r>
                        <a:rPr lang="en-US" sz="1200">
                          <a:effectLst/>
                        </a:rPr>
                        <a:t>Awaiting Approval</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pPr>
                      <a:r>
                        <a:rPr lang="en-US" sz="1200">
                          <a:effectLst/>
                        </a:rPr>
                        <a:t>Delete</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[Approval Workflow Begins]</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0487049"/>
                  </a:ext>
                </a:extLst>
              </a:tr>
              <a:tr h="921031">
                <a:tc>
                  <a:txBody>
                    <a:bodyPr/>
                    <a:lstStyle/>
                    <a:p>
                      <a:pPr>
                        <a:lnSpc>
                          <a:spcPct val="115000"/>
                        </a:lnSpc>
                        <a:spcBef>
                          <a:spcPts val="200"/>
                        </a:spcBef>
                        <a:spcAft>
                          <a:spcPts val="200"/>
                        </a:spcAft>
                      </a:pPr>
                      <a:r>
                        <a:rPr lang="en-US" sz="1200">
                          <a:effectLst/>
                        </a:rPr>
                        <a:t>Approved</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Request Extension</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Close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Delete</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a:effectLst/>
                        </a:rPr>
                        <a:t> [Extension Sub-flow Begins]</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0504081"/>
                  </a:ext>
                </a:extLst>
              </a:tr>
              <a:tr h="421664">
                <a:tc>
                  <a:txBody>
                    <a:bodyPr/>
                    <a:lstStyle/>
                    <a:p>
                      <a:pPr>
                        <a:lnSpc>
                          <a:spcPct val="115000"/>
                        </a:lnSpc>
                        <a:spcBef>
                          <a:spcPts val="200"/>
                        </a:spcBef>
                        <a:spcAft>
                          <a:spcPts val="200"/>
                        </a:spcAft>
                      </a:pPr>
                      <a:r>
                        <a:rPr lang="en-US" sz="1200" dirty="0">
                          <a:effectLst/>
                        </a:rPr>
                        <a:t>Closed</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Update</a:t>
                      </a:r>
                    </a:p>
                    <a:p>
                      <a:pPr marL="342900" lvl="0" indent="-342900">
                        <a:lnSpc>
                          <a:spcPct val="115000"/>
                        </a:lnSpc>
                        <a:spcBef>
                          <a:spcPts val="200"/>
                        </a:spcBef>
                        <a:spcAft>
                          <a:spcPts val="200"/>
                        </a:spcAft>
                        <a:buClr>
                          <a:srgbClr val="62D84E"/>
                        </a:buClr>
                        <a:buFont typeface="Symbol" panose="05050102010706020507" pitchFamily="18" charset="2"/>
                        <a:buChar char=""/>
                        <a:tabLst>
                          <a:tab pos="118745" algn="l"/>
                          <a:tab pos="457200" algn="l"/>
                        </a:tabLst>
                      </a:pPr>
                      <a:r>
                        <a:rPr lang="en-US" sz="1200">
                          <a:effectLst/>
                        </a:rPr>
                        <a:t>Delete</a:t>
                      </a:r>
                      <a:endParaRPr lang="en-US" sz="120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200"/>
                        </a:spcBef>
                        <a:spcAft>
                          <a:spcPts val="200"/>
                        </a:spcAft>
                      </a:pPr>
                      <a:r>
                        <a:rPr lang="en-US" sz="1200" dirty="0">
                          <a:effectLst/>
                        </a:rPr>
                        <a:t>N/A</a:t>
                      </a:r>
                      <a:endParaRPr lang="en-US" sz="1200" dirty="0">
                        <a:effectLst/>
                        <a:latin typeface="Century Gothic" panose="020B0502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0137970"/>
                  </a:ext>
                </a:extLst>
              </a:tr>
            </a:tbl>
          </a:graphicData>
        </a:graphic>
      </p:graphicFrame>
      <p:sp>
        <p:nvSpPr>
          <p:cNvPr id="3" name="TextBox 2">
            <a:extLst>
              <a:ext uri="{FF2B5EF4-FFF2-40B4-BE49-F238E27FC236}">
                <a16:creationId xmlns:a16="http://schemas.microsoft.com/office/drawing/2014/main" id="{89F40BE9-8C75-BE7C-7114-1717486CBEAE}"/>
              </a:ext>
            </a:extLst>
          </p:cNvPr>
          <p:cNvSpPr txBox="1"/>
          <p:nvPr/>
        </p:nvSpPr>
        <p:spPr>
          <a:xfrm>
            <a:off x="11345333" y="2675467"/>
            <a:ext cx="0" cy="0"/>
          </a:xfrm>
          <a:prstGeom prst="rect">
            <a:avLst/>
          </a:prstGeom>
          <a:noFill/>
        </p:spPr>
        <p:txBody>
          <a:bodyPr wrap="none" rtlCol="0">
            <a:noAutofit/>
          </a:bodyPr>
          <a:lstStyle/>
          <a:p>
            <a:pPr algn="l">
              <a:spcBef>
                <a:spcPts val="300"/>
              </a:spcBef>
            </a:pPr>
            <a:endParaRPr lang="en-US" sz="1600" dirty="0"/>
          </a:p>
        </p:txBody>
      </p:sp>
    </p:spTree>
    <p:extLst>
      <p:ext uri="{BB962C8B-B14F-4D97-AF65-F5344CB8AC3E}">
        <p14:creationId xmlns:p14="http://schemas.microsoft.com/office/powerpoint/2010/main" val="25310326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Policy exception management notifications</a:t>
            </a:r>
          </a:p>
        </p:txBody>
      </p:sp>
      <p:graphicFrame>
        <p:nvGraphicFramePr>
          <p:cNvPr id="9" name="Table 8"/>
          <p:cNvGraphicFramePr>
            <a:graphicFrameLocks noGrp="1"/>
          </p:cNvGraphicFramePr>
          <p:nvPr>
            <p:extLst>
              <p:ext uri="{D42A27DB-BD31-4B8C-83A1-F6EECF244321}">
                <p14:modId xmlns:p14="http://schemas.microsoft.com/office/powerpoint/2010/main" val="3843018149"/>
              </p:ext>
            </p:extLst>
          </p:nvPr>
        </p:nvGraphicFramePr>
        <p:xfrm>
          <a:off x="525294" y="1104900"/>
          <a:ext cx="11171482" cy="5069777"/>
        </p:xfrm>
        <a:graphic>
          <a:graphicData uri="http://schemas.openxmlformats.org/drawingml/2006/table">
            <a:tbl>
              <a:tblPr firstRow="1" bandRow="1">
                <a:tableStyleId>{7E9639D4-E3E2-4D34-9284-5A2195B3D0D7}</a:tableStyleId>
              </a:tblPr>
              <a:tblGrid>
                <a:gridCol w="2192968">
                  <a:extLst>
                    <a:ext uri="{9D8B030D-6E8A-4147-A177-3AD203B41FA5}">
                      <a16:colId xmlns:a16="http://schemas.microsoft.com/office/drawing/2014/main" val="20000"/>
                    </a:ext>
                  </a:extLst>
                </a:gridCol>
                <a:gridCol w="2803040">
                  <a:extLst>
                    <a:ext uri="{9D8B030D-6E8A-4147-A177-3AD203B41FA5}">
                      <a16:colId xmlns:a16="http://schemas.microsoft.com/office/drawing/2014/main" val="20001"/>
                    </a:ext>
                  </a:extLst>
                </a:gridCol>
                <a:gridCol w="2398018">
                  <a:extLst>
                    <a:ext uri="{9D8B030D-6E8A-4147-A177-3AD203B41FA5}">
                      <a16:colId xmlns:a16="http://schemas.microsoft.com/office/drawing/2014/main" val="20002"/>
                    </a:ext>
                  </a:extLst>
                </a:gridCol>
                <a:gridCol w="3777456">
                  <a:extLst>
                    <a:ext uri="{9D8B030D-6E8A-4147-A177-3AD203B41FA5}">
                      <a16:colId xmlns:a16="http://schemas.microsoft.com/office/drawing/2014/main" val="20003"/>
                    </a:ext>
                  </a:extLst>
                </a:gridCol>
              </a:tblGrid>
              <a:tr h="362565">
                <a:tc>
                  <a:txBody>
                    <a:bodyPr/>
                    <a:lstStyle/>
                    <a:p>
                      <a:r>
                        <a:rPr lang="en-US" sz="1800" dirty="0">
                          <a:solidFill>
                            <a:schemeClr val="bg1"/>
                          </a:solidFill>
                        </a:rPr>
                        <a:t>Name</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When is it sent</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Recipients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Description</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153813">
                <a:tc>
                  <a:txBody>
                    <a:bodyPr/>
                    <a:lstStyle/>
                    <a:p>
                      <a:r>
                        <a:rPr lang="en-US" sz="1600" dirty="0">
                          <a:solidFill>
                            <a:schemeClr val="tx1"/>
                          </a:solidFill>
                        </a:rPr>
                        <a:t>Notify requester rejected</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When the policy exception state moves to Rejected</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Requester and watch list users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Inform</a:t>
                      </a:r>
                      <a:r>
                        <a:rPr lang="en-US" sz="1600" baseline="0" dirty="0">
                          <a:solidFill>
                            <a:schemeClr val="tx1"/>
                          </a:solidFill>
                        </a:rPr>
                        <a:t> t</a:t>
                      </a:r>
                      <a:r>
                        <a:rPr lang="en-US" sz="1600" dirty="0">
                          <a:solidFill>
                            <a:schemeClr val="tx1"/>
                          </a:solidFill>
                        </a:rPr>
                        <a:t>he requester and users</a:t>
                      </a:r>
                      <a:r>
                        <a:rPr lang="en-US" sz="1600" baseline="0" dirty="0">
                          <a:solidFill>
                            <a:schemeClr val="tx1"/>
                          </a:solidFill>
                        </a:rPr>
                        <a:t> in the watch list </a:t>
                      </a:r>
                      <a:r>
                        <a:rPr lang="en-US" sz="1600" dirty="0">
                          <a:solidFill>
                            <a:schemeClr val="tx1"/>
                          </a:solidFill>
                        </a:rPr>
                        <a:t>the policy exception request has been rejected</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87557">
                <a:tc>
                  <a:txBody>
                    <a:bodyPr/>
                    <a:lstStyle/>
                    <a:p>
                      <a:r>
                        <a:rPr lang="en-US" sz="1600" baseline="0" dirty="0">
                          <a:solidFill>
                            <a:schemeClr val="tx1"/>
                          </a:solidFill>
                        </a:rPr>
                        <a:t>Request Extension(approver)</a:t>
                      </a:r>
                      <a:endParaRPr lang="en-US" sz="1600" dirty="0">
                        <a:solidFill>
                          <a:schemeClr val="tx1"/>
                        </a:solidFill>
                      </a:endParaRP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When an</a:t>
                      </a:r>
                      <a:r>
                        <a:rPr lang="en-US" sz="1600" baseline="0" dirty="0">
                          <a:solidFill>
                            <a:schemeClr val="tx1"/>
                          </a:solidFill>
                        </a:rPr>
                        <a:t> extension is requested</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Approver</a:t>
                      </a:r>
                      <a:r>
                        <a:rPr lang="en-US" sz="1600" baseline="0" dirty="0">
                          <a:solidFill>
                            <a:schemeClr val="tx1"/>
                          </a:solidFill>
                        </a:rPr>
                        <a:t> </a:t>
                      </a:r>
                      <a:r>
                        <a:rPr lang="en-US" sz="1600" dirty="0">
                          <a:solidFill>
                            <a:schemeClr val="tx1"/>
                          </a:solidFill>
                        </a:rPr>
                        <a:t>and watch list users</a:t>
                      </a:r>
                    </a:p>
                    <a:p>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Inform</a:t>
                      </a:r>
                      <a:r>
                        <a:rPr lang="en-US" sz="1600" baseline="0" dirty="0">
                          <a:solidFill>
                            <a:schemeClr val="tx1"/>
                          </a:solidFill>
                        </a:rPr>
                        <a:t> t</a:t>
                      </a:r>
                      <a:r>
                        <a:rPr lang="en-US" sz="1600" dirty="0">
                          <a:solidFill>
                            <a:schemeClr val="tx1"/>
                          </a:solidFill>
                        </a:rPr>
                        <a:t>he approver and users</a:t>
                      </a:r>
                      <a:r>
                        <a:rPr lang="en-US" sz="1600" baseline="0" dirty="0">
                          <a:solidFill>
                            <a:schemeClr val="tx1"/>
                          </a:solidFill>
                        </a:rPr>
                        <a:t> in the watch list </a:t>
                      </a:r>
                      <a:r>
                        <a:rPr lang="en-US" sz="1600" dirty="0">
                          <a:solidFill>
                            <a:schemeClr val="tx1"/>
                          </a:solidFill>
                        </a:rPr>
                        <a:t>an extension has been requested</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002"/>
                  </a:ext>
                </a:extLst>
              </a:tr>
              <a:tr h="887557">
                <a:tc>
                  <a:txBody>
                    <a:bodyPr/>
                    <a:lstStyle/>
                    <a:p>
                      <a:r>
                        <a:rPr lang="en-US" sz="1600" dirty="0">
                          <a:solidFill>
                            <a:schemeClr val="tx1"/>
                          </a:solidFill>
                        </a:rPr>
                        <a:t>Notify watchlist new content</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When a comment is added in the activity field</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Watch list users</a:t>
                      </a:r>
                    </a:p>
                    <a:p>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a:t>
                      </a:r>
                      <a:r>
                        <a:rPr lang="en-US" sz="1600" baseline="0" dirty="0">
                          <a:solidFill>
                            <a:schemeClr val="tx1"/>
                          </a:solidFill>
                        </a:rPr>
                        <a:t> t</a:t>
                      </a:r>
                      <a:r>
                        <a:rPr lang="en-US" sz="1600" dirty="0">
                          <a:solidFill>
                            <a:schemeClr val="tx1"/>
                          </a:solidFill>
                        </a:rPr>
                        <a:t>he users</a:t>
                      </a:r>
                      <a:r>
                        <a:rPr lang="en-US" sz="1600" baseline="0" dirty="0">
                          <a:solidFill>
                            <a:schemeClr val="tx1"/>
                          </a:solidFill>
                        </a:rPr>
                        <a:t> in the watch list </a:t>
                      </a:r>
                      <a:r>
                        <a:rPr lang="en-US" sz="1600" dirty="0">
                          <a:solidFill>
                            <a:schemeClr val="tx1"/>
                          </a:solidFill>
                        </a:rPr>
                        <a:t>a comment has been added</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887557">
                <a:tc>
                  <a:txBody>
                    <a:bodyPr/>
                    <a:lstStyle/>
                    <a:p>
                      <a:r>
                        <a:rPr lang="en-US" sz="1600" dirty="0">
                          <a:solidFill>
                            <a:schemeClr val="tx1"/>
                          </a:solidFill>
                        </a:rPr>
                        <a:t>Policy exception closed</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When a policy exception is closed</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Requester and the approver</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 the requester and the approver the policy exception has been closed</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004"/>
                  </a:ext>
                </a:extLst>
              </a:tr>
              <a:tr h="887557">
                <a:tc>
                  <a:txBody>
                    <a:bodyPr/>
                    <a:lstStyle/>
                    <a:p>
                      <a:r>
                        <a:rPr lang="en-US" sz="1600" dirty="0">
                          <a:solidFill>
                            <a:schemeClr val="tx1"/>
                          </a:solidFill>
                        </a:rPr>
                        <a:t>Notify approver for review</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When a policy exception</a:t>
                      </a:r>
                      <a:r>
                        <a:rPr lang="en-US" sz="1600" baseline="0" dirty="0">
                          <a:solidFill>
                            <a:schemeClr val="tx1"/>
                          </a:solidFill>
                        </a:rPr>
                        <a:t> state moves to review</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Approver</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a:t>
                      </a:r>
                      <a:r>
                        <a:rPr lang="en-US" sz="1600" baseline="0" dirty="0">
                          <a:solidFill>
                            <a:schemeClr val="tx1"/>
                          </a:solidFill>
                        </a:rPr>
                        <a:t> the approver the policy exception moved to review state</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540516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Policy exception management notifications</a:t>
            </a:r>
          </a:p>
        </p:txBody>
      </p:sp>
      <p:graphicFrame>
        <p:nvGraphicFramePr>
          <p:cNvPr id="5" name="Table 4"/>
          <p:cNvGraphicFramePr>
            <a:graphicFrameLocks noGrp="1"/>
          </p:cNvGraphicFramePr>
          <p:nvPr>
            <p:extLst>
              <p:ext uri="{D42A27DB-BD31-4B8C-83A1-F6EECF244321}">
                <p14:modId xmlns:p14="http://schemas.microsoft.com/office/powerpoint/2010/main" val="2877459519"/>
              </p:ext>
            </p:extLst>
          </p:nvPr>
        </p:nvGraphicFramePr>
        <p:xfrm>
          <a:off x="525275" y="1096500"/>
          <a:ext cx="11112686" cy="5089774"/>
        </p:xfrm>
        <a:graphic>
          <a:graphicData uri="http://schemas.openxmlformats.org/drawingml/2006/table">
            <a:tbl>
              <a:tblPr firstRow="1" bandRow="1">
                <a:tableStyleId>{7E9639D4-E3E2-4D34-9284-5A2195B3D0D7}</a:tableStyleId>
              </a:tblPr>
              <a:tblGrid>
                <a:gridCol w="2109887">
                  <a:extLst>
                    <a:ext uri="{9D8B030D-6E8A-4147-A177-3AD203B41FA5}">
                      <a16:colId xmlns:a16="http://schemas.microsoft.com/office/drawing/2014/main" val="20000"/>
                    </a:ext>
                  </a:extLst>
                </a:gridCol>
                <a:gridCol w="2859837">
                  <a:extLst>
                    <a:ext uri="{9D8B030D-6E8A-4147-A177-3AD203B41FA5}">
                      <a16:colId xmlns:a16="http://schemas.microsoft.com/office/drawing/2014/main" val="20001"/>
                    </a:ext>
                  </a:extLst>
                </a:gridCol>
                <a:gridCol w="2385393">
                  <a:extLst>
                    <a:ext uri="{9D8B030D-6E8A-4147-A177-3AD203B41FA5}">
                      <a16:colId xmlns:a16="http://schemas.microsoft.com/office/drawing/2014/main" val="20002"/>
                    </a:ext>
                  </a:extLst>
                </a:gridCol>
                <a:gridCol w="3757569">
                  <a:extLst>
                    <a:ext uri="{9D8B030D-6E8A-4147-A177-3AD203B41FA5}">
                      <a16:colId xmlns:a16="http://schemas.microsoft.com/office/drawing/2014/main" val="20003"/>
                    </a:ext>
                  </a:extLst>
                </a:gridCol>
              </a:tblGrid>
              <a:tr h="348487">
                <a:tc>
                  <a:txBody>
                    <a:bodyPr/>
                    <a:lstStyle/>
                    <a:p>
                      <a:r>
                        <a:rPr lang="en-US" sz="1800" dirty="0">
                          <a:solidFill>
                            <a:schemeClr val="bg1"/>
                          </a:solidFill>
                        </a:rPr>
                        <a:t>Name</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When is it sent</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Recipients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Description</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116593">
                <a:tc>
                  <a:txBody>
                    <a:bodyPr/>
                    <a:lstStyle/>
                    <a:p>
                      <a:r>
                        <a:rPr lang="en-US" sz="1600" dirty="0">
                          <a:solidFill>
                            <a:schemeClr val="tx1"/>
                          </a:solidFill>
                        </a:rPr>
                        <a:t>Notify requester approved</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When the policy exception state moves to Approved</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Requester and watch list users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Inform</a:t>
                      </a:r>
                      <a:r>
                        <a:rPr lang="en-US" sz="1600" baseline="0" dirty="0">
                          <a:solidFill>
                            <a:schemeClr val="tx1"/>
                          </a:solidFill>
                        </a:rPr>
                        <a:t> t</a:t>
                      </a:r>
                      <a:r>
                        <a:rPr lang="en-US" sz="1600" dirty="0">
                          <a:solidFill>
                            <a:schemeClr val="tx1"/>
                          </a:solidFill>
                        </a:rPr>
                        <a:t>he requester and users</a:t>
                      </a:r>
                      <a:r>
                        <a:rPr lang="en-US" sz="1600" baseline="0" dirty="0">
                          <a:solidFill>
                            <a:schemeClr val="tx1"/>
                          </a:solidFill>
                        </a:rPr>
                        <a:t> in the watch list </a:t>
                      </a:r>
                      <a:r>
                        <a:rPr lang="en-US" sz="1600" dirty="0">
                          <a:solidFill>
                            <a:schemeClr val="tx1"/>
                          </a:solidFill>
                        </a:rPr>
                        <a:t>the policy exception request has been approved</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16593">
                <a:tc>
                  <a:txBody>
                    <a:bodyPr/>
                    <a:lstStyle/>
                    <a:p>
                      <a:r>
                        <a:rPr lang="en-US" sz="1600" dirty="0">
                          <a:solidFill>
                            <a:schemeClr val="tx1"/>
                          </a:solidFill>
                        </a:rPr>
                        <a:t>Notify requester extension approved</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When a policy exception</a:t>
                      </a:r>
                      <a:r>
                        <a:rPr lang="en-US" sz="1600" baseline="0" dirty="0">
                          <a:solidFill>
                            <a:schemeClr val="tx1"/>
                          </a:solidFill>
                        </a:rPr>
                        <a:t> extension request is approved</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Requester</a:t>
                      </a:r>
                      <a:r>
                        <a:rPr lang="en-US" sz="1600" baseline="0" dirty="0">
                          <a:solidFill>
                            <a:schemeClr val="tx1"/>
                          </a:solidFill>
                        </a:rPr>
                        <a:t> and the watch list users</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a:t>
                      </a:r>
                      <a:r>
                        <a:rPr lang="en-US" sz="1600" baseline="0" dirty="0">
                          <a:solidFill>
                            <a:schemeClr val="tx1"/>
                          </a:solidFill>
                        </a:rPr>
                        <a:t> t</a:t>
                      </a:r>
                      <a:r>
                        <a:rPr lang="en-US" sz="1600" dirty="0">
                          <a:solidFill>
                            <a:schemeClr val="tx1"/>
                          </a:solidFill>
                        </a:rPr>
                        <a:t>he requester</a:t>
                      </a:r>
                      <a:r>
                        <a:rPr lang="en-US" sz="1600" baseline="0" dirty="0">
                          <a:solidFill>
                            <a:schemeClr val="tx1"/>
                          </a:solidFill>
                        </a:rPr>
                        <a:t> and the watch list users the </a:t>
                      </a:r>
                      <a:r>
                        <a:rPr lang="en-US" sz="1600" dirty="0">
                          <a:solidFill>
                            <a:schemeClr val="tx1"/>
                          </a:solidFill>
                        </a:rPr>
                        <a:t>policy exception</a:t>
                      </a:r>
                      <a:r>
                        <a:rPr lang="en-US" sz="1600" baseline="0" dirty="0">
                          <a:solidFill>
                            <a:schemeClr val="tx1"/>
                          </a:solidFill>
                        </a:rPr>
                        <a:t> extension request has been approved</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002"/>
                  </a:ext>
                </a:extLst>
              </a:tr>
              <a:tr h="1116593">
                <a:tc>
                  <a:txBody>
                    <a:bodyPr/>
                    <a:lstStyle/>
                    <a:p>
                      <a:r>
                        <a:rPr lang="en-US" sz="1600" dirty="0">
                          <a:solidFill>
                            <a:schemeClr val="tx1"/>
                          </a:solidFill>
                        </a:rPr>
                        <a:t>Notify requester extension rejected</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When a policy exception</a:t>
                      </a:r>
                      <a:r>
                        <a:rPr lang="en-US" sz="1600" baseline="0" dirty="0">
                          <a:solidFill>
                            <a:schemeClr val="tx1"/>
                          </a:solidFill>
                        </a:rPr>
                        <a:t> extension request is rejected</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Requester</a:t>
                      </a:r>
                      <a:r>
                        <a:rPr lang="en-US" sz="1600" baseline="0" dirty="0">
                          <a:solidFill>
                            <a:schemeClr val="tx1"/>
                          </a:solidFill>
                        </a:rPr>
                        <a:t> and the watch list users</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a:t>
                      </a:r>
                      <a:r>
                        <a:rPr lang="en-US" sz="1600" baseline="0" dirty="0">
                          <a:solidFill>
                            <a:schemeClr val="tx1"/>
                          </a:solidFill>
                        </a:rPr>
                        <a:t> t</a:t>
                      </a:r>
                      <a:r>
                        <a:rPr lang="en-US" sz="1600" dirty="0">
                          <a:solidFill>
                            <a:schemeClr val="tx1"/>
                          </a:solidFill>
                        </a:rPr>
                        <a:t>he requester</a:t>
                      </a:r>
                      <a:r>
                        <a:rPr lang="en-US" sz="1600" baseline="0" dirty="0">
                          <a:solidFill>
                            <a:schemeClr val="tx1"/>
                          </a:solidFill>
                        </a:rPr>
                        <a:t> and the watch list users the </a:t>
                      </a:r>
                      <a:r>
                        <a:rPr lang="en-US" sz="1600" dirty="0">
                          <a:solidFill>
                            <a:schemeClr val="tx1"/>
                          </a:solidFill>
                        </a:rPr>
                        <a:t>policy exception</a:t>
                      </a:r>
                      <a:r>
                        <a:rPr lang="en-US" sz="1600" baseline="0" dirty="0">
                          <a:solidFill>
                            <a:schemeClr val="tx1"/>
                          </a:solidFill>
                        </a:rPr>
                        <a:t> extension request has been rejected</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374259">
                <a:tc>
                  <a:txBody>
                    <a:bodyPr/>
                    <a:lstStyle/>
                    <a:p>
                      <a:r>
                        <a:rPr lang="en-US" sz="1600" dirty="0">
                          <a:solidFill>
                            <a:schemeClr val="tx1"/>
                          </a:solidFill>
                        </a:rPr>
                        <a:t>Notify to policy exception assign group</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When a policy exception</a:t>
                      </a:r>
                      <a:r>
                        <a:rPr lang="en-US" sz="1600" baseline="0" dirty="0">
                          <a:solidFill>
                            <a:schemeClr val="tx1"/>
                          </a:solidFill>
                        </a:rPr>
                        <a:t> approval is requested, or the approval group changes</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Approval group members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 the approval group members a</a:t>
                      </a:r>
                      <a:r>
                        <a:rPr lang="en-US" sz="1600" baseline="0" dirty="0">
                          <a:solidFill>
                            <a:schemeClr val="tx1"/>
                          </a:solidFill>
                        </a:rPr>
                        <a:t> policy exception approval is requested by one of the approval group member</a:t>
                      </a:r>
                      <a:endParaRPr lang="en-US" sz="1600" dirty="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6722286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1"/>
          <p:cNvSpPr>
            <a:spLocks noGrp="1"/>
          </p:cNvSpPr>
          <p:nvPr>
            <p:ph type="title"/>
          </p:nvPr>
        </p:nvSpPr>
        <p:spPr>
          <a:xfrm>
            <a:off x="425994" y="342658"/>
            <a:ext cx="11226454" cy="668518"/>
          </a:xfrm>
          <a:solidFill>
            <a:srgbClr val="FFFFFF"/>
          </a:solidFill>
        </p:spPr>
        <p:txBody>
          <a:bodyPr/>
          <a:lstStyle/>
          <a:p>
            <a:r>
              <a:rPr lang="en-US" dirty="0"/>
              <a:t>Policy exception management notifications</a:t>
            </a:r>
          </a:p>
        </p:txBody>
      </p:sp>
      <p:graphicFrame>
        <p:nvGraphicFramePr>
          <p:cNvPr id="9" name="Table 8"/>
          <p:cNvGraphicFramePr>
            <a:graphicFrameLocks noGrp="1"/>
          </p:cNvGraphicFramePr>
          <p:nvPr>
            <p:extLst>
              <p:ext uri="{D42A27DB-BD31-4B8C-83A1-F6EECF244321}">
                <p14:modId xmlns:p14="http://schemas.microsoft.com/office/powerpoint/2010/main" val="348830237"/>
              </p:ext>
            </p:extLst>
          </p:nvPr>
        </p:nvGraphicFramePr>
        <p:xfrm>
          <a:off x="665825" y="1051617"/>
          <a:ext cx="10968120" cy="5076051"/>
        </p:xfrm>
        <a:graphic>
          <a:graphicData uri="http://schemas.openxmlformats.org/drawingml/2006/table">
            <a:tbl>
              <a:tblPr firstRow="1" bandRow="1">
                <a:tableStyleId>{7E9639D4-E3E2-4D34-9284-5A2195B3D0D7}</a:tableStyleId>
              </a:tblPr>
              <a:tblGrid>
                <a:gridCol w="2082439">
                  <a:extLst>
                    <a:ext uri="{9D8B030D-6E8A-4147-A177-3AD203B41FA5}">
                      <a16:colId xmlns:a16="http://schemas.microsoft.com/office/drawing/2014/main" val="20000"/>
                    </a:ext>
                  </a:extLst>
                </a:gridCol>
                <a:gridCol w="2822634">
                  <a:extLst>
                    <a:ext uri="{9D8B030D-6E8A-4147-A177-3AD203B41FA5}">
                      <a16:colId xmlns:a16="http://schemas.microsoft.com/office/drawing/2014/main" val="20001"/>
                    </a:ext>
                  </a:extLst>
                </a:gridCol>
                <a:gridCol w="2354361">
                  <a:extLst>
                    <a:ext uri="{9D8B030D-6E8A-4147-A177-3AD203B41FA5}">
                      <a16:colId xmlns:a16="http://schemas.microsoft.com/office/drawing/2014/main" val="20002"/>
                    </a:ext>
                  </a:extLst>
                </a:gridCol>
                <a:gridCol w="3708686">
                  <a:extLst>
                    <a:ext uri="{9D8B030D-6E8A-4147-A177-3AD203B41FA5}">
                      <a16:colId xmlns:a16="http://schemas.microsoft.com/office/drawing/2014/main" val="20003"/>
                    </a:ext>
                  </a:extLst>
                </a:gridCol>
              </a:tblGrid>
              <a:tr h="367350">
                <a:tc>
                  <a:txBody>
                    <a:bodyPr/>
                    <a:lstStyle/>
                    <a:p>
                      <a:r>
                        <a:rPr lang="en-US" sz="1800" dirty="0">
                          <a:solidFill>
                            <a:schemeClr val="bg1"/>
                          </a:solidFill>
                        </a:rPr>
                        <a:t>Name</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When is it sent</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Recipients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solidFill>
                            <a:schemeClr val="bg1"/>
                          </a:solidFill>
                        </a:rPr>
                        <a:t>Description</a:t>
                      </a: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530305">
                <a:tc>
                  <a:txBody>
                    <a:bodyPr/>
                    <a:lstStyle/>
                    <a:p>
                      <a:r>
                        <a:rPr lang="en-US" sz="1600" dirty="0">
                          <a:solidFill>
                            <a:schemeClr val="tx1"/>
                          </a:solidFill>
                        </a:rPr>
                        <a:t>Exception period passed 80 percent</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When the time passed the 80 % threshold</a:t>
                      </a:r>
                      <a:r>
                        <a:rPr lang="en-US" sz="1600" baseline="0" dirty="0">
                          <a:solidFill>
                            <a:schemeClr val="tx1"/>
                          </a:solidFill>
                        </a:rPr>
                        <a:t> between “Valid from” and “Valid to”</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Requester, requester’s manager and watch list users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Inform the requester, his manager and the watch list users the</a:t>
                      </a:r>
                      <a:r>
                        <a:rPr lang="en-US" sz="1600" baseline="0" dirty="0">
                          <a:solidFill>
                            <a:schemeClr val="tx1"/>
                          </a:solidFill>
                        </a:rPr>
                        <a:t> active policy exception reached a threshold where an extension can be requested if necessary</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052027">
                <a:tc>
                  <a:txBody>
                    <a:bodyPr/>
                    <a:lstStyle/>
                    <a:p>
                      <a:r>
                        <a:rPr lang="en-US" sz="1600" dirty="0">
                          <a:solidFill>
                            <a:schemeClr val="tx1"/>
                          </a:solidFill>
                        </a:rPr>
                        <a:t>Notify requester more info needed</a:t>
                      </a: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baseline="0" dirty="0">
                          <a:solidFill>
                            <a:schemeClr val="tx1"/>
                          </a:solidFill>
                        </a:rPr>
                        <a:t>When a compliance manager or the approver request more information</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Requester</a:t>
                      </a:r>
                      <a:r>
                        <a:rPr lang="en-US" sz="1600" baseline="0" dirty="0">
                          <a:solidFill>
                            <a:schemeClr val="tx1"/>
                          </a:solidFill>
                        </a:rPr>
                        <a:t> </a:t>
                      </a:r>
                      <a:r>
                        <a:rPr lang="en-US" sz="1600" dirty="0">
                          <a:solidFill>
                            <a:schemeClr val="tx1"/>
                          </a:solidFill>
                        </a:rPr>
                        <a:t>and watch list users</a:t>
                      </a:r>
                    </a:p>
                    <a:p>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r>
                        <a:rPr lang="en-US" sz="1600" dirty="0">
                          <a:solidFill>
                            <a:schemeClr val="tx1"/>
                          </a:solidFill>
                        </a:rPr>
                        <a:t>Inform the requester and watch list users more information is needed to approve or reject</a:t>
                      </a:r>
                      <a:r>
                        <a:rPr lang="en-US" sz="1600" baseline="0" dirty="0">
                          <a:solidFill>
                            <a:schemeClr val="tx1"/>
                          </a:solidFill>
                        </a:rPr>
                        <a:t> the policy exception</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002"/>
                  </a:ext>
                </a:extLst>
              </a:tr>
              <a:tr h="1288684">
                <a:tc>
                  <a:txBody>
                    <a:bodyPr/>
                    <a:lstStyle/>
                    <a:p>
                      <a:r>
                        <a:rPr lang="en-US" sz="1600" dirty="0">
                          <a:solidFill>
                            <a:schemeClr val="tx1"/>
                          </a:solidFill>
                        </a:rPr>
                        <a:t>Notify watchlist for</a:t>
                      </a:r>
                      <a:r>
                        <a:rPr lang="en-US" sz="1600" baseline="0" dirty="0">
                          <a:solidFill>
                            <a:schemeClr val="tx1"/>
                          </a:solidFill>
                        </a:rPr>
                        <a:t> BU approval</a:t>
                      </a:r>
                      <a:endParaRPr lang="en-US" sz="1600" dirty="0">
                        <a:solidFill>
                          <a:schemeClr val="tx1"/>
                        </a:solidFill>
                      </a:endParaRP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When a compliance manager or the approver request a business owner approval</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solidFill>
                            <a:schemeClr val="tx1"/>
                          </a:solidFill>
                        </a:rPr>
                        <a:t>Watch list users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 the watch list users a </a:t>
                      </a:r>
                      <a:r>
                        <a:rPr lang="en-US" sz="1600" baseline="0" dirty="0">
                          <a:solidFill>
                            <a:schemeClr val="tx1"/>
                          </a:solidFill>
                        </a:rPr>
                        <a:t>business owner will have to approve or reject the policy exception</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811559">
                <a:tc>
                  <a:txBody>
                    <a:bodyPr/>
                    <a:lstStyle/>
                    <a:p>
                      <a:r>
                        <a:rPr lang="en-US" sz="1600" dirty="0">
                          <a:solidFill>
                            <a:schemeClr val="tx1"/>
                          </a:solidFill>
                        </a:rPr>
                        <a:t>Requester</a:t>
                      </a:r>
                      <a:r>
                        <a:rPr lang="en-US" sz="1600" baseline="0" dirty="0">
                          <a:solidFill>
                            <a:schemeClr val="tx1"/>
                          </a:solidFill>
                        </a:rPr>
                        <a:t> provided more information</a:t>
                      </a:r>
                      <a:endParaRPr lang="en-US" sz="1600" dirty="0">
                        <a:solidFill>
                          <a:schemeClr val="tx1"/>
                        </a:solidFill>
                      </a:endParaRPr>
                    </a:p>
                  </a:txBody>
                  <a:tcPr marL="91416" marR="91416" marT="45708" marB="4570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When the requester send back the information</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Approver</a:t>
                      </a:r>
                      <a:r>
                        <a:rPr lang="en-US" sz="1600" baseline="0" dirty="0">
                          <a:solidFill>
                            <a:schemeClr val="tx1"/>
                          </a:solidFill>
                        </a:rPr>
                        <a:t> and w</a:t>
                      </a:r>
                      <a:r>
                        <a:rPr lang="en-US" sz="1600" dirty="0">
                          <a:solidFill>
                            <a:schemeClr val="tx1"/>
                          </a:solidFill>
                        </a:rPr>
                        <a:t>atch list users</a:t>
                      </a:r>
                    </a:p>
                  </a:txBody>
                  <a:tcPr marL="91416" marR="91416" marT="45708" marB="4570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Inform the approver</a:t>
                      </a:r>
                      <a:r>
                        <a:rPr lang="en-US" sz="1600" baseline="0" dirty="0">
                          <a:solidFill>
                            <a:schemeClr val="tx1"/>
                          </a:solidFill>
                        </a:rPr>
                        <a:t> and w</a:t>
                      </a:r>
                      <a:r>
                        <a:rPr lang="en-US" sz="1600" dirty="0">
                          <a:solidFill>
                            <a:schemeClr val="tx1"/>
                          </a:solidFill>
                        </a:rPr>
                        <a:t>atch list users the requester has</a:t>
                      </a:r>
                      <a:r>
                        <a:rPr lang="en-US" sz="1600" baseline="0" dirty="0">
                          <a:solidFill>
                            <a:schemeClr val="tx1"/>
                          </a:solidFill>
                        </a:rPr>
                        <a:t> provided some information</a:t>
                      </a:r>
                      <a:endParaRPr lang="en-US" sz="1600" dirty="0">
                        <a:solidFill>
                          <a:schemeClr val="tx1"/>
                        </a:solidFill>
                      </a:endParaRPr>
                    </a:p>
                  </a:txBody>
                  <a:tcPr marL="91416" marR="91416" marT="45708" marB="4570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DBD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405366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500" dirty="0">
                <a:solidFill>
                  <a:srgbClr val="62D84E"/>
                </a:solidFill>
              </a:rPr>
              <a:t>Control Lifecycle</a:t>
            </a:r>
            <a:endParaRPr lang="en-US" sz="4500" dirty="0">
              <a:solidFill>
                <a:srgbClr val="62D84E"/>
              </a:solidFill>
            </a:endParaRPr>
          </a:p>
        </p:txBody>
      </p:sp>
    </p:spTree>
    <p:extLst>
      <p:ext uri="{BB962C8B-B14F-4D97-AF65-F5344CB8AC3E}">
        <p14:creationId xmlns:p14="http://schemas.microsoft.com/office/powerpoint/2010/main" val="16652807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lifecycle</a:t>
            </a:r>
          </a:p>
        </p:txBody>
      </p:sp>
      <p:graphicFrame>
        <p:nvGraphicFramePr>
          <p:cNvPr id="21" name="Diagram 20"/>
          <p:cNvGraphicFramePr/>
          <p:nvPr>
            <p:extLst>
              <p:ext uri="{D42A27DB-BD31-4B8C-83A1-F6EECF244321}">
                <p14:modId xmlns:p14="http://schemas.microsoft.com/office/powerpoint/2010/main" val="1087736813"/>
              </p:ext>
            </p:extLst>
          </p:nvPr>
        </p:nvGraphicFramePr>
        <p:xfrm>
          <a:off x="582379" y="1589234"/>
          <a:ext cx="10922453" cy="202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D5F35835-1C49-8301-9AF0-F7D7F5B1BB89}"/>
              </a:ext>
            </a:extLst>
          </p:cNvPr>
          <p:cNvSpPr txBox="1"/>
          <p:nvPr/>
        </p:nvSpPr>
        <p:spPr>
          <a:xfrm>
            <a:off x="457566" y="1016944"/>
            <a:ext cx="11188710" cy="830997"/>
          </a:xfrm>
          <a:prstGeom prst="rect">
            <a:avLst/>
          </a:prstGeom>
          <a:noFill/>
        </p:spPr>
        <p:txBody>
          <a:bodyPr wrap="square" lIns="91440" tIns="45720" rIns="91440" bIns="45720" anchor="t">
            <a:spAutoFit/>
          </a:bodyPr>
          <a:lstStyle/>
          <a:p>
            <a:pPr marL="0" marR="0">
              <a:spcBef>
                <a:spcPts val="0"/>
              </a:spcBef>
              <a:spcAft>
                <a:spcPts val="0"/>
              </a:spcAft>
            </a:pPr>
            <a:r>
              <a:rPr lang="en-US" sz="1600" dirty="0">
                <a:solidFill>
                  <a:srgbClr val="313537"/>
                </a:solidFill>
                <a:effectLst/>
              </a:rPr>
              <a:t>Control attestations are surveys that answer the question, “Has the control been implemented</a:t>
            </a:r>
            <a:r>
              <a:rPr lang="en-US" sz="1600" dirty="0">
                <a:solidFill>
                  <a:srgbClr val="313537"/>
                </a:solidFill>
              </a:rPr>
              <a:t>?”</a:t>
            </a:r>
            <a:r>
              <a:rPr lang="en-US" sz="1600" dirty="0">
                <a:solidFill>
                  <a:srgbClr val="313537"/>
                </a:solidFill>
                <a:effectLst/>
              </a:rPr>
              <a:t> The attestation provides documentation that the control owner has a defined method to measure the control. Attestation generation is part of the control lifecycle.</a:t>
            </a:r>
          </a:p>
        </p:txBody>
      </p:sp>
      <p:graphicFrame>
        <p:nvGraphicFramePr>
          <p:cNvPr id="7" name="Table 6">
            <a:extLst>
              <a:ext uri="{FF2B5EF4-FFF2-40B4-BE49-F238E27FC236}">
                <a16:creationId xmlns:a16="http://schemas.microsoft.com/office/drawing/2014/main" id="{C5816135-1504-089A-5447-D1783A23848A}"/>
              </a:ext>
            </a:extLst>
          </p:cNvPr>
          <p:cNvGraphicFramePr>
            <a:graphicFrameLocks noGrp="1"/>
          </p:cNvGraphicFramePr>
          <p:nvPr>
            <p:extLst>
              <p:ext uri="{D42A27DB-BD31-4B8C-83A1-F6EECF244321}">
                <p14:modId xmlns:p14="http://schemas.microsoft.com/office/powerpoint/2010/main" val="370658772"/>
              </p:ext>
            </p:extLst>
          </p:nvPr>
        </p:nvGraphicFramePr>
        <p:xfrm>
          <a:off x="501830" y="3183956"/>
          <a:ext cx="11185163" cy="2926080"/>
        </p:xfrm>
        <a:graphic>
          <a:graphicData uri="http://schemas.openxmlformats.org/drawingml/2006/table">
            <a:tbl>
              <a:tblPr firstRow="1" bandRow="1">
                <a:tableStyleId>{9D7B26C5-4107-4FEC-AEDC-1716B250A1EF}</a:tableStyleId>
              </a:tblPr>
              <a:tblGrid>
                <a:gridCol w="1970129">
                  <a:extLst>
                    <a:ext uri="{9D8B030D-6E8A-4147-A177-3AD203B41FA5}">
                      <a16:colId xmlns:a16="http://schemas.microsoft.com/office/drawing/2014/main" val="76899901"/>
                    </a:ext>
                  </a:extLst>
                </a:gridCol>
                <a:gridCol w="2547302">
                  <a:extLst>
                    <a:ext uri="{9D8B030D-6E8A-4147-A177-3AD203B41FA5}">
                      <a16:colId xmlns:a16="http://schemas.microsoft.com/office/drawing/2014/main" val="2823277116"/>
                    </a:ext>
                  </a:extLst>
                </a:gridCol>
                <a:gridCol w="2345635">
                  <a:extLst>
                    <a:ext uri="{9D8B030D-6E8A-4147-A177-3AD203B41FA5}">
                      <a16:colId xmlns:a16="http://schemas.microsoft.com/office/drawing/2014/main" val="3982559121"/>
                    </a:ext>
                  </a:extLst>
                </a:gridCol>
                <a:gridCol w="2196547">
                  <a:extLst>
                    <a:ext uri="{9D8B030D-6E8A-4147-A177-3AD203B41FA5}">
                      <a16:colId xmlns:a16="http://schemas.microsoft.com/office/drawing/2014/main" val="1446465724"/>
                    </a:ext>
                  </a:extLst>
                </a:gridCol>
                <a:gridCol w="2125550">
                  <a:extLst>
                    <a:ext uri="{9D8B030D-6E8A-4147-A177-3AD203B41FA5}">
                      <a16:colId xmlns:a16="http://schemas.microsoft.com/office/drawing/2014/main" val="2990572896"/>
                    </a:ext>
                  </a:extLst>
                </a:gridCol>
              </a:tblGrid>
              <a:tr h="323022">
                <a:tc>
                  <a:txBody>
                    <a:bodyPr/>
                    <a:lstStyle/>
                    <a:p>
                      <a:r>
                        <a:rPr lang="en-GB" sz="1200" b="0" dirty="0">
                          <a:latin typeface="+mn-lt"/>
                        </a:rPr>
                        <a:t>Controls are created in Draft by default</a:t>
                      </a:r>
                      <a:endParaRPr lang="en-US" sz="1200" b="0" dirty="0">
                        <a:latin typeface="+mn-lt"/>
                      </a:endParaRPr>
                    </a:p>
                  </a:txBody>
                  <a:tcPr/>
                </a:tc>
                <a:tc>
                  <a:txBody>
                    <a:bodyPr/>
                    <a:lstStyle/>
                    <a:p>
                      <a:r>
                        <a:rPr lang="en-GB" sz="1200" b="0" dirty="0">
                          <a:latin typeface="+mn-lt"/>
                        </a:rPr>
                        <a:t>Control owners are assigned by default to attest that a control is implemented</a:t>
                      </a:r>
                      <a:endParaRPr lang="en-US" sz="1200" b="0" dirty="0">
                        <a:latin typeface="+mn-lt"/>
                      </a:endParaRPr>
                    </a:p>
                  </a:txBody>
                  <a:tcPr/>
                </a:tc>
                <a:tc>
                  <a:txBody>
                    <a:bodyPr/>
                    <a:lstStyle/>
                    <a:p>
                      <a:pPr marL="0" indent="0">
                        <a:buFont typeface="Arial" panose="020B0604020202020204" pitchFamily="34" charset="0"/>
                        <a:buNone/>
                      </a:pPr>
                      <a:r>
                        <a:rPr lang="en-GB" sz="1200" b="0" dirty="0">
                          <a:latin typeface="+mn-lt"/>
                        </a:rPr>
                        <a:t>Controls automatically move into the Review state after attestation is complete</a:t>
                      </a:r>
                      <a:endParaRPr lang="en-US" sz="1200" b="0" dirty="0">
                        <a:latin typeface="+mn-lt"/>
                      </a:endParaRPr>
                    </a:p>
                  </a:txBody>
                  <a:tcPr/>
                </a:tc>
                <a:tc>
                  <a:txBody>
                    <a:bodyPr/>
                    <a:lstStyle/>
                    <a:p>
                      <a:pPr marL="0" indent="0">
                        <a:buFont typeface="Arial" panose="020B0604020202020204" pitchFamily="34" charset="0"/>
                        <a:buNone/>
                      </a:pPr>
                      <a:r>
                        <a:rPr lang="en-GB" sz="1200" b="0" dirty="0">
                          <a:latin typeface="+mn-lt"/>
                        </a:rPr>
                        <a:t>Indicators may be scheduled in the Monitor state</a:t>
                      </a:r>
                      <a:endParaRPr lang="en-US" sz="1200" b="0" dirty="0">
                        <a:latin typeface="+mn-lt"/>
                      </a:endParaRPr>
                    </a:p>
                  </a:txBody>
                  <a:tcPr/>
                </a:tc>
                <a:tc>
                  <a:txBody>
                    <a:bodyPr/>
                    <a:lstStyle/>
                    <a:p>
                      <a:r>
                        <a:rPr lang="en-GB" sz="1200" b="0" dirty="0">
                          <a:latin typeface="+mn-lt"/>
                        </a:rPr>
                        <a:t>Controls can be retired when compliance is no longer required to the business</a:t>
                      </a:r>
                      <a:endParaRPr lang="en-US" sz="1200" b="0" dirty="0">
                        <a:latin typeface="+mn-lt"/>
                      </a:endParaRPr>
                    </a:p>
                  </a:txBody>
                  <a:tcPr/>
                </a:tc>
                <a:extLst>
                  <a:ext uri="{0D108BD9-81ED-4DB2-BD59-A6C34878D82A}">
                    <a16:rowId xmlns:a16="http://schemas.microsoft.com/office/drawing/2014/main" val="1221759648"/>
                  </a:ext>
                </a:extLst>
              </a:tr>
              <a:tr h="323022">
                <a:tc>
                  <a:txBody>
                    <a:bodyPr/>
                    <a:lstStyle/>
                    <a:p>
                      <a:pPr marL="0" indent="0">
                        <a:buFont typeface="Arial" panose="020B0604020202020204" pitchFamily="34" charset="0"/>
                        <a:buNone/>
                      </a:pPr>
                      <a:r>
                        <a:rPr lang="en-GB" sz="1200" dirty="0"/>
                        <a:t>Requires sn_compliance.user to modify controls and move into Attest state</a:t>
                      </a:r>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Only assigned respondent(s) can complete the attestation</a:t>
                      </a:r>
                    </a:p>
                    <a:p>
                      <a:pPr marL="171450" indent="-171450">
                        <a:buFont typeface="Arial" panose="020B0604020202020204" pitchFamily="34" charset="0"/>
                        <a:buChar char="•"/>
                      </a:pPr>
                      <a:r>
                        <a:rPr lang="en-GB" sz="1200" dirty="0"/>
                        <a:t>Sys admins cannot complete attestation for another unless by impersonation (not recommended)</a:t>
                      </a:r>
                    </a:p>
                    <a:p>
                      <a:pPr marL="171450" indent="-171450">
                        <a:buFont typeface="Arial" panose="020B0604020202020204" pitchFamily="34" charset="0"/>
                        <a:buChar char="•"/>
                      </a:pPr>
                      <a:r>
                        <a:rPr lang="en-GB" sz="1200" dirty="0"/>
                        <a:t>If respondent is not available, control should be returned to draft and reassigned.</a:t>
                      </a:r>
                    </a:p>
                    <a:p>
                      <a:pPr marL="171450" indent="-171450">
                        <a:buFont typeface="Arial" panose="020B0604020202020204" pitchFamily="34" charset="0"/>
                        <a:buChar char="•"/>
                      </a:pPr>
                      <a:endParaRPr lang="en-US" sz="1200" dirty="0"/>
                    </a:p>
                  </a:txBody>
                  <a:tcPr>
                    <a:solidFill>
                      <a:schemeClr val="bg1">
                        <a:lumMod val="75000"/>
                        <a:alpha val="20000"/>
                      </a:schemeClr>
                    </a:solidFill>
                  </a:tcPr>
                </a:tc>
                <a:tc>
                  <a:txBody>
                    <a:bodyPr/>
                    <a:lstStyle/>
                    <a:p>
                      <a:pPr marL="0" indent="0">
                        <a:buFont typeface="Arial" panose="020B0604020202020204" pitchFamily="34" charset="0"/>
                        <a:buNone/>
                      </a:pPr>
                      <a:r>
                        <a:rPr lang="en-GB" sz="1200" dirty="0"/>
                        <a:t>Requires sn_compliance.manager to review control and move into Monitor or return to Draft</a:t>
                      </a:r>
                      <a:endParaRPr lang="en-US" sz="1200" dirty="0"/>
                    </a:p>
                  </a:txBody>
                  <a:tcPr>
                    <a:solidFill>
                      <a:schemeClr val="bg1">
                        <a:lumMod val="75000"/>
                        <a:alpha val="2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latin typeface="+mn-lt"/>
                        </a:rPr>
                        <a:t>Controls are generally not edited in the Monitor state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latin typeface="+mn-lt"/>
                        </a:rPr>
                        <a:t>Updates are made based on indicator activity</a:t>
                      </a:r>
                      <a:endParaRPr lang="en-US" sz="1200" b="0" dirty="0">
                        <a:latin typeface="+mn-lt"/>
                      </a:endParaRPr>
                    </a:p>
                    <a:p>
                      <a:endParaRPr lang="en-US" sz="1200" dirty="0"/>
                    </a:p>
                  </a:txBody>
                  <a:tcPr>
                    <a:solidFill>
                      <a:schemeClr val="bg1">
                        <a:lumMod val="75000"/>
                        <a:alpha val="20000"/>
                      </a:schemeClr>
                    </a:solidFill>
                  </a:tcPr>
                </a:tc>
                <a:tc>
                  <a:txBody>
                    <a:bodyPr/>
                    <a:lstStyle/>
                    <a:p>
                      <a:pPr marL="171450" indent="-171450">
                        <a:buFont typeface="Arial" panose="020B0604020202020204" pitchFamily="34" charset="0"/>
                        <a:buChar char="•"/>
                      </a:pPr>
                      <a:r>
                        <a:rPr lang="en-GB" sz="1200" dirty="0"/>
                        <a:t>Controls automatically retire is the scoped entity becomes inactive</a:t>
                      </a:r>
                    </a:p>
                    <a:p>
                      <a:pPr marL="171450" indent="-171450">
                        <a:buFont typeface="Arial" panose="020B0604020202020204" pitchFamily="34" charset="0"/>
                        <a:buChar char="•"/>
                      </a:pPr>
                      <a:r>
                        <a:rPr lang="en-GB" sz="1200" dirty="0"/>
                        <a:t>Compliance manager can manually retire a control</a:t>
                      </a:r>
                      <a:endParaRPr lang="en-US" sz="1200" dirty="0"/>
                    </a:p>
                  </a:txBody>
                  <a:tcPr>
                    <a:solidFill>
                      <a:schemeClr val="bg1">
                        <a:lumMod val="75000"/>
                        <a:alpha val="20000"/>
                      </a:schemeClr>
                    </a:solidFill>
                  </a:tcPr>
                </a:tc>
                <a:extLst>
                  <a:ext uri="{0D108BD9-81ED-4DB2-BD59-A6C34878D82A}">
                    <a16:rowId xmlns:a16="http://schemas.microsoft.com/office/drawing/2014/main" val="2669899166"/>
                  </a:ext>
                </a:extLst>
              </a:tr>
            </a:tbl>
          </a:graphicData>
        </a:graphic>
      </p:graphicFrame>
    </p:spTree>
    <p:extLst>
      <p:ext uri="{BB962C8B-B14F-4D97-AF65-F5344CB8AC3E}">
        <p14:creationId xmlns:p14="http://schemas.microsoft.com/office/powerpoint/2010/main" val="29821635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heme/theme1.xml><?xml version="1.0" encoding="utf-8"?>
<a:theme xmlns:a="http://schemas.openxmlformats.org/drawingml/2006/main" name="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CONFIDENTIAL_Corp_White_CG_121721" id="{3C6DF07F-F55D-4DEF-85DA-CD48C766630B}" vid="{677F1EBD-E69F-43A8-BFE1-6D9024ED451B}"/>
    </a:ext>
  </a:extLst>
</a:theme>
</file>

<file path=ppt/theme/theme2.xml><?xml version="1.0" encoding="utf-8"?>
<a:theme xmlns:a="http://schemas.openxmlformats.org/drawingml/2006/main" name="Custom Design-BLUE">
  <a:themeElements>
    <a:clrScheme name="SN Wasabi 2022">
      <a:dk1>
        <a:srgbClr val="000000"/>
      </a:dk1>
      <a:lt1>
        <a:srgbClr val="FFFFFF"/>
      </a:lt1>
      <a:dk2>
        <a:srgbClr val="032D42"/>
      </a:dk2>
      <a:lt2>
        <a:srgbClr val="FFFFFF"/>
      </a:lt2>
      <a:accent1>
        <a:srgbClr val="62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1"/>
          </a:solidFill>
          <a:headEnd type="triangl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10.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11.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12.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13.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2.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3.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4.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5.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6.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7.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8.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ppt/theme/themeOverride9.xml><?xml version="1.0" encoding="utf-8"?>
<a:themeOverride xmlns:a="http://schemas.openxmlformats.org/drawingml/2006/main">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themeOverride>
</file>

<file path=customXml/_rels/item1.xml.rels>&#65279;<?xml version="1.0" encoding="utf-8"?><Relationships xmlns="http://schemas.openxmlformats.org/package/2006/relationships"><Relationship Type="http://schemas.openxmlformats.org/officeDocument/2006/relationships/customXmlProps" Target="/customXml/itemProps1.xml" Id="rId1" /></Relationships>
</file>

<file path=customXml/_rels/item2.xml.rels>&#65279;<?xml version="1.0" encoding="utf-8"?><Relationships xmlns="http://schemas.openxmlformats.org/package/2006/relationships"><Relationship Type="http://schemas.openxmlformats.org/officeDocument/2006/relationships/customXmlProps" Target="/customXml/itemProps2.xml" Id="rId1" /></Relationships>
</file>

<file path=customXml/_rels/item3.xml.rels>&#65279;<?xml version="1.0" encoding="utf-8"?><Relationships xmlns="http://schemas.openxmlformats.org/package/2006/relationships"><Relationship Type="http://schemas.openxmlformats.org/officeDocument/2006/relationships/customXmlProps" Target="/customXml/itemProps3.xml" Id="rId1"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611B061FAB3F74D9AABA6A00675F13D" ma:contentTypeVersion="47" ma:contentTypeDescription="Create a new document." ma:contentTypeScope="" ma:versionID="469ed18156b66f2f1bef4aab49d63a71">
  <xsd:schema xmlns:xsd="http://www.w3.org/2001/XMLSchema" xmlns:xs="http://www.w3.org/2001/XMLSchema" xmlns:p="http://schemas.microsoft.com/office/2006/metadata/properties" xmlns:ns2="5765d20c-cc6d-4e41-8381-2397870b1c1d" xmlns:ns3="8cf1a7ba-b6ee-4e80-9050-b6fe5aa8ae94" targetNamespace="http://schemas.microsoft.com/office/2006/metadata/properties" ma:root="true" ma:fieldsID="615616bda7ed4e3f1b6204dcc77a4299" ns2:_="" ns3:_="">
    <xsd:import namespace="5765d20c-cc6d-4e41-8381-2397870b1c1d"/>
    <xsd:import namespace="8cf1a7ba-b6ee-4e80-9050-b6fe5aa8ae9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o2fn" minOccurs="0"/>
                <xsd:element ref="ns3:h8aae4bc20e4403eb267d6a80c469c70" minOccurs="0"/>
                <xsd:element ref="ns2:TaxCatchAll" minOccurs="0"/>
                <xsd:element ref="ns3:Contributor" minOccurs="0"/>
                <xsd:element ref="ns3:MediaLengthInSeconds" minOccurs="0"/>
                <xsd:element ref="ns3:NotesandComments" minOccurs="0"/>
                <xsd:element ref="ns3:Status" minOccurs="0"/>
                <xsd:element ref="ns3:Reviewer" minOccurs="0"/>
                <xsd:element ref="ns3:Priority" minOccurs="0"/>
                <xsd:element ref="ns3:PercentComplete" minOccurs="0"/>
                <xsd:element ref="ns3:ReleaseDate" minOccurs="0"/>
                <xsd:element ref="ns3:ReleaseType" minOccurs="0"/>
                <xsd:element ref="ns3:Active_x003f_" minOccurs="0"/>
                <xsd:element ref="ns3:ModifiedthisRelease" minOccurs="0"/>
                <xsd:element ref="ns3:AssetType" minOccurs="0"/>
                <xsd:element ref="ns3:MostDownloaded_x002f_Viewed" minOccurs="0"/>
                <xsd:element ref="ns3:AssetNumber" minOccurs="0"/>
                <xsd:element ref="ns3:AssetStatus" minOccurs="0"/>
                <xsd:element ref="ns3:IsitcorrectinNowCreate_x003f_" minOccurs="0"/>
                <xsd:element ref="ns3:Notes" minOccurs="0"/>
                <xsd:element ref="ns3:CheckedOutBy" minOccurs="0"/>
                <xsd:element ref="ns3:DatePublished" minOccurs="0"/>
                <xsd:element ref="ns3:EndofLifeDate" minOccurs="0"/>
                <xsd:element ref="ns3:lcf76f155ced4ddcb4097134ff3c332f" minOccurs="0"/>
                <xsd:element ref="ns3:MediaServiceObjectDetectorVersions" minOccurs="0"/>
                <xsd:element ref="ns3:MediaServiceSearchProperties" minOccurs="0"/>
                <xsd:element ref="ns3:StatusComplet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5d20c-cc6d-4e41-8381-2397870b1c1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223753e-009a-43e5-80ba-5ca0a9c94643}" ma:internalName="TaxCatchAll" ma:showField="CatchAllData" ma:web="5765d20c-cc6d-4e41-8381-2397870b1c1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f1a7ba-b6ee-4e80-9050-b6fe5aa8ae9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2fn" ma:index="19" nillable="true" ma:displayName="Text" ma:internalName="o2fn">
      <xsd:simpleType>
        <xsd:restriction base="dms:Text"/>
      </xsd:simpleType>
    </xsd:element>
    <xsd:element name="h8aae4bc20e4403eb267d6a80c469c70" ma:index="21" nillable="true" ma:taxonomy="true" ma:internalName="h8aae4bc20e4403eb267d6a80c469c70" ma:taxonomyFieldName="Meta" ma:displayName="Meta" ma:default="" ma:fieldId="{18aae4bc-20e4-403e-b267-d6a80c469c70}" ma:taxonomyMulti="true" ma:sspId="2e27af23-84c9-4733-8bcb-da60bbaae232" ma:termSetId="876d6b10-82dc-4f83-89d0-73844b4744c1" ma:anchorId="00000000-0000-0000-0000-000000000000" ma:open="true" ma:isKeyword="false">
      <xsd:complexType>
        <xsd:sequence>
          <xsd:element ref="pc:Terms" minOccurs="0" maxOccurs="1"/>
        </xsd:sequence>
      </xsd:complexType>
    </xsd:element>
    <xsd:element name="Contributor" ma:index="23" nillable="true" ma:displayName="Contributor" ma:format="Dropdown" ma:list="UserInfo" ma:SharePointGroup="0" ma:internalName="Contribut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4" nillable="true" ma:displayName="Length (seconds)" ma:internalName="MediaLengthInSeconds" ma:readOnly="true">
      <xsd:simpleType>
        <xsd:restriction base="dms:Unknown"/>
      </xsd:simpleType>
    </xsd:element>
    <xsd:element name="NotesandComments" ma:index="25" nillable="true" ma:displayName="Notes and Comments" ma:format="Dropdown" ma:internalName="NotesandComments">
      <xsd:simpleType>
        <xsd:restriction base="dms:Note">
          <xsd:maxLength value="255"/>
        </xsd:restriction>
      </xsd:simpleType>
    </xsd:element>
    <xsd:element name="Status" ma:index="26" nillable="true" ma:displayName="Status" ma:format="RadioButtons" ma:internalName="Status">
      <xsd:simpleType>
        <xsd:restriction base="dms:Choice">
          <xsd:enumeration value="In Progress"/>
          <xsd:enumeration value="In Review"/>
          <xsd:enumeration value="Ready to Load for Release"/>
          <xsd:enumeration value="Not Started"/>
          <xsd:enumeration value="At Risk"/>
          <xsd:enumeration value="Loaded in NowCreate"/>
          <xsd:enumeration value="No Changes Required"/>
          <xsd:enumeration value="No Status"/>
          <xsd:enumeration value="Retired"/>
          <xsd:enumeration value="Cancelled"/>
          <xsd:enumeration value="Ready to Publish - Sent to Content Studio"/>
          <xsd:enumeration value="Reviewed by PM - Ready to Publish"/>
        </xsd:restriction>
      </xsd:simpleType>
    </xsd:element>
    <xsd:element name="Reviewer" ma:index="27" nillable="true" ma:displayName="Reviewer" ma:format="Dropdown" ma:list="UserInfo" ma:SharePointGroup="0" ma:internalName="Review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iority" ma:index="28" nillable="true" ma:displayName="Priority" ma:format="Dropdown" ma:internalName="Priority">
      <xsd:simpleType>
        <xsd:restriction base="dms:Choice">
          <xsd:enumeration value="Low, No release changes"/>
          <xsd:enumeration value="Med"/>
          <xsd:enumeration value="High, Release Updates Required"/>
          <xsd:enumeration value="No updates needed"/>
        </xsd:restriction>
      </xsd:simpleType>
    </xsd:element>
    <xsd:element name="PercentComplete" ma:index="29" nillable="true" ma:displayName="Percent Complete" ma:format="Dropdown" ma:internalName="PercentComplete">
      <xsd:simpleType>
        <xsd:restriction base="dms:Choice">
          <xsd:enumeration value="0"/>
          <xsd:enumeration value="25%"/>
          <xsd:enumeration value="50%"/>
          <xsd:enumeration value="75%"/>
          <xsd:enumeration value="100%"/>
        </xsd:restriction>
      </xsd:simpleType>
    </xsd:element>
    <xsd:element name="ReleaseDate" ma:index="30" nillable="true" ma:displayName="Release Date" ma:format="DateOnly" ma:indexed="true" ma:internalName="ReleaseDate">
      <xsd:simpleType>
        <xsd:restriction base="dms:DateTime"/>
      </xsd:simpleType>
    </xsd:element>
    <xsd:element name="ReleaseType" ma:index="31" nillable="true" ma:displayName="Release Type" ma:description="The type of release." ma:format="Dropdown" ma:internalName="ReleaseType">
      <xsd:simpleType>
        <xsd:restriction base="dms:Choice">
          <xsd:enumeration value="Family"/>
          <xsd:enumeration value="Store"/>
        </xsd:restriction>
      </xsd:simpleType>
    </xsd:element>
    <xsd:element name="Active_x003f_" ma:index="32" nillable="true" ma:displayName="Active?" ma:description="Whether the folder is active i.e. does it have assets that are being updated within it" ma:format="Dropdown" ma:internalName="Active_x003f_">
      <xsd:simpleType>
        <xsd:restriction base="dms:Choice">
          <xsd:enumeration value="Inactive"/>
          <xsd:enumeration value="Active"/>
          <xsd:enumeration value="Choice 3"/>
        </xsd:restriction>
      </xsd:simpleType>
    </xsd:element>
    <xsd:element name="ModifiedthisRelease" ma:index="33" nillable="true" ma:displayName="Modified this Release" ma:default="0" ma:description="Have the documents/contents of this folder been modified since the last release?&#10;This helps understand what docs need to be carried over to the latest release folder" ma:format="Dropdown" ma:internalName="ModifiedthisRelease">
      <xsd:simpleType>
        <xsd:restriction base="dms:Boolean"/>
      </xsd:simpleType>
    </xsd:element>
    <xsd:element name="AssetType" ma:index="34" nillable="true" ma:displayName="Asset Type" ma:format="Dropdown" ma:internalName="AssetType">
      <xsd:simpleType>
        <xsd:restriction base="dms:Choice">
          <xsd:enumeration value="Product Architecture Blueprint"/>
          <xsd:enumeration value="Customer Workshop Preparation"/>
          <xsd:enumeration value="Product Training Guidance"/>
          <xsd:enumeration value="Kickoff Presentation"/>
          <xsd:enumeration value="Process Guide"/>
          <xsd:enumeration value="Process Workshop Presentation"/>
          <xsd:enumeration value="Recommended KPIs"/>
          <xsd:enumeration value="Scoping Guide"/>
          <xsd:enumeration value="Product Skill Profiles"/>
          <xsd:enumeration value="Starter Stories and Story Tests"/>
          <xsd:enumeration value="Typical Challenges and Remediation"/>
          <xsd:enumeration value="Deployment Guide"/>
          <xsd:enumeration value="Product and Process Overview"/>
          <xsd:enumeration value="Scoping Statement"/>
          <xsd:enumeration value="Skills &amp; Training Guidance"/>
          <xsd:enumeration value="Use Case Test Guidance"/>
          <xsd:enumeration value="Whitepaper"/>
          <xsd:enumeration value="Supporting Document (Unpublished)"/>
        </xsd:restriction>
      </xsd:simpleType>
    </xsd:element>
    <xsd:element name="MostDownloaded_x002f_Viewed" ma:index="35" nillable="true" ma:displayName="Most Downloaded/Viewed" ma:format="Dropdown" ma:internalName="MostDownloaded_x002f_Viewed">
      <xsd:simpleType>
        <xsd:restriction base="dms:Text">
          <xsd:maxLength value="255"/>
        </xsd:restriction>
      </xsd:simpleType>
    </xsd:element>
    <xsd:element name="AssetNumber" ma:index="36" nillable="true" ma:displayName="Asset Number" ma:format="Dropdown" ma:internalName="AssetNumber">
      <xsd:simpleType>
        <xsd:restriction base="dms:Text">
          <xsd:maxLength value="255"/>
        </xsd:restriction>
      </xsd:simpleType>
    </xsd:element>
    <xsd:element name="AssetStatus" ma:index="38" nillable="true" ma:displayName="Asset Status" ma:format="Dropdown" ma:internalName="AssetStatus">
      <xsd:simpleType>
        <xsd:restriction base="dms:Choice">
          <xsd:enumeration value="In Progress"/>
          <xsd:enumeration value="In Review"/>
          <xsd:enumeration value="Loaded in Now Create"/>
          <xsd:enumeration value="Ready to Load"/>
        </xsd:restriction>
      </xsd:simpleType>
    </xsd:element>
    <xsd:element name="IsitcorrectinNowCreate_x003f_" ma:index="39" nillable="true" ma:displayName="Is it correct in Now Create? " ma:format="Dropdown" ma:internalName="IsitcorrectinNowCreate_x003f_">
      <xsd:simpleType>
        <xsd:restriction base="dms:Choice">
          <xsd:enumeration value="Yes"/>
          <xsd:enumeration value="No"/>
          <xsd:enumeration value="N/A"/>
        </xsd:restriction>
      </xsd:simpleType>
    </xsd:element>
    <xsd:element name="Notes" ma:index="40" nillable="true" ma:displayName="Notes" ma:format="Dropdown" ma:internalName="Notes">
      <xsd:simpleType>
        <xsd:restriction base="dms:Note"/>
      </xsd:simpleType>
    </xsd:element>
    <xsd:element name="CheckedOutBy" ma:index="41" nillable="true" ma:displayName="Checked Out By" ma:format="Dropdown" ma:internalName="CheckedOutBy">
      <xsd:simpleType>
        <xsd:restriction base="dms:Choice">
          <xsd:enumeration value="Scott"/>
          <xsd:enumeration value="Chris"/>
          <xsd:enumeration value="Sai"/>
          <xsd:enumeration value="Syed"/>
          <xsd:enumeration value="Not checked out"/>
        </xsd:restriction>
      </xsd:simpleType>
    </xsd:element>
    <xsd:element name="DatePublished" ma:index="42" nillable="true" ma:displayName="Date Published" ma:format="DateOnly" ma:internalName="DatePublished">
      <xsd:simpleType>
        <xsd:restriction base="dms:DateTime"/>
      </xsd:simpleType>
    </xsd:element>
    <xsd:element name="EndofLifeDate" ma:index="43" nillable="true" ma:displayName="End of Life Date" ma:format="DateOnly" ma:internalName="EndofLifeDate">
      <xsd:simpleType>
        <xsd:restriction base="dms:DateTime"/>
      </xsd:simpleType>
    </xsd:element>
    <xsd:element name="lcf76f155ced4ddcb4097134ff3c332f" ma:index="45"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47" nillable="true" ma:displayName="MediaServiceSearchProperties" ma:hidden="true" ma:internalName="MediaServiceSearchProperties" ma:readOnly="true">
      <xsd:simpleType>
        <xsd:restriction base="dms:Note"/>
      </xsd:simpleType>
    </xsd:element>
    <xsd:element name="StatusCompleted" ma:index="48" nillable="true" ma:displayName="Status Completed" ma:default="0" ma:description="Yes" ma:format="Dropdown" ma:internalName="StatusCompleted">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odifiedthisRelease xmlns="8cf1a7ba-b6ee-4e80-9050-b6fe5aa8ae94">false</ModifiedthisRelease>
    <Status xmlns="8cf1a7ba-b6ee-4e80-9050-b6fe5aa8ae94" xsi:nil="true"/>
    <ReleaseDate xmlns="8cf1a7ba-b6ee-4e80-9050-b6fe5aa8ae94" xsi:nil="true"/>
    <AssetType xmlns="8cf1a7ba-b6ee-4e80-9050-b6fe5aa8ae94" xsi:nil="true"/>
    <MostDownloaded_x002f_Viewed xmlns="8cf1a7ba-b6ee-4e80-9050-b6fe5aa8ae94" xsi:nil="true"/>
    <AssetStatus xmlns="8cf1a7ba-b6ee-4e80-9050-b6fe5aa8ae94" xsi:nil="true"/>
    <PercentComplete xmlns="8cf1a7ba-b6ee-4e80-9050-b6fe5aa8ae94" xsi:nil="true"/>
    <Contributor xmlns="8cf1a7ba-b6ee-4e80-9050-b6fe5aa8ae94">
      <UserInfo>
        <DisplayName/>
        <AccountId xsi:nil="true"/>
        <AccountType/>
      </UserInfo>
    </Contributor>
    <ReleaseType xmlns="8cf1a7ba-b6ee-4e80-9050-b6fe5aa8ae94" xsi:nil="true"/>
    <Reviewer xmlns="8cf1a7ba-b6ee-4e80-9050-b6fe5aa8ae94">
      <UserInfo>
        <DisplayName/>
        <AccountId xsi:nil="true"/>
        <AccountType/>
      </UserInfo>
    </Reviewer>
    <AssetNumber xmlns="8cf1a7ba-b6ee-4e80-9050-b6fe5aa8ae94" xsi:nil="true"/>
    <h8aae4bc20e4403eb267d6a80c469c70 xmlns="8cf1a7ba-b6ee-4e80-9050-b6fe5aa8ae94">
      <Terms xmlns="http://schemas.microsoft.com/office/infopath/2007/PartnerControls"/>
    </h8aae4bc20e4403eb267d6a80c469c70>
    <Active_x003f_ xmlns="8cf1a7ba-b6ee-4e80-9050-b6fe5aa8ae94" xsi:nil="true"/>
    <o2fn xmlns="8cf1a7ba-b6ee-4e80-9050-b6fe5aa8ae94" xsi:nil="true"/>
    <NotesandComments xmlns="8cf1a7ba-b6ee-4e80-9050-b6fe5aa8ae94" xsi:nil="true"/>
    <Priority xmlns="8cf1a7ba-b6ee-4e80-9050-b6fe5aa8ae94" xsi:nil="true"/>
    <TaxCatchAll xmlns="5765d20c-cc6d-4e41-8381-2397870b1c1d" xsi:nil="true"/>
    <Notes xmlns="8cf1a7ba-b6ee-4e80-9050-b6fe5aa8ae94" xsi:nil="true"/>
    <IsitcorrectinNowCreate_x003f_ xmlns="8cf1a7ba-b6ee-4e80-9050-b6fe5aa8ae94" xsi:nil="true"/>
    <CheckedOutBy xmlns="8cf1a7ba-b6ee-4e80-9050-b6fe5aa8ae94" xsi:nil="true"/>
    <DatePublished xmlns="8cf1a7ba-b6ee-4e80-9050-b6fe5aa8ae94" xsi:nil="true"/>
    <EndofLifeDate xmlns="8cf1a7ba-b6ee-4e80-9050-b6fe5aa8ae94" xsi:nil="true"/>
    <lcf76f155ced4ddcb4097134ff3c332f xmlns="8cf1a7ba-b6ee-4e80-9050-b6fe5aa8ae94">
      <Terms xmlns="http://schemas.microsoft.com/office/infopath/2007/PartnerControls"/>
    </lcf76f155ced4ddcb4097134ff3c332f>
    <SharedWithUsers xmlns="5765d20c-cc6d-4e41-8381-2397870b1c1d">
      <UserInfo>
        <DisplayName>Nitesh Vyas</DisplayName>
        <AccountId>3699</AccountId>
        <AccountType/>
      </UserInfo>
    </SharedWithUsers>
    <StatusCompleted xmlns="8cf1a7ba-b6ee-4e80-9050-b6fe5aa8ae94">false</StatusCompleted>
  </documentManagement>
</p:properties>
</file>

<file path=customXml/itemProps1.xml><?xml version="1.0" encoding="utf-8"?>
<ds:datastoreItem xmlns:ds="http://schemas.openxmlformats.org/officeDocument/2006/customXml" ds:itemID="{2FF2899E-DA9E-4C19-9C88-34E0C7EF2522}">
  <ds:schemaRefs>
    <ds:schemaRef ds:uri="http://schemas.microsoft.com/sharepoint/v3/contenttype/forms"/>
  </ds:schemaRefs>
</ds:datastoreItem>
</file>

<file path=customXml/itemProps2.xml><?xml version="1.0" encoding="utf-8"?>
<ds:datastoreItem xmlns:ds="http://schemas.openxmlformats.org/officeDocument/2006/customXml" ds:itemID="{8442D70C-933D-4D7E-B773-3A7FA44012FE}">
  <ds:schemaRefs>
    <ds:schemaRef ds:uri="5765d20c-cc6d-4e41-8381-2397870b1c1d"/>
    <ds:schemaRef ds:uri="8cf1a7ba-b6ee-4e80-9050-b6fe5aa8ae9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8665DEB-FAC9-4395-8968-8423A0B75919}">
  <ds:schemaRefs>
    <ds:schemaRef ds:uri="http://schemas.microsoft.com/office/infopath/2007/PartnerControls"/>
    <ds:schemaRef ds:uri="http://schemas.microsoft.com/office/2006/documentManagement/types"/>
    <ds:schemaRef ds:uri="8cf1a7ba-b6ee-4e80-9050-b6fe5aa8ae94"/>
    <ds:schemaRef ds:uri="http://schemas.microsoft.com/office/2006/metadata/properties"/>
    <ds:schemaRef ds:uri="http://www.w3.org/XML/1998/namespace"/>
    <ds:schemaRef ds:uri="5765d20c-cc6d-4e41-8381-2397870b1c1d"/>
    <ds:schemaRef ds:uri="http://purl.org/dc/terms/"/>
    <ds:schemaRef ds:uri="http://purl.org/dc/elements/1.1/"/>
    <ds:schemaRef ds:uri="http://schemas.openxmlformats.org/package/2006/metadata/core-properties"/>
    <ds:schemaRef ds:uri="http://purl.org/dc/dcmitype/"/>
  </ds:schemaRefs>
</ds:datastoreItem>
</file>

<file path=docMetadata/LabelInfo.xml><?xml version="1.0" encoding="utf-8"?>
<clbl:labelList xmlns:clbl="http://schemas.microsoft.com/office/2020/mipLabelMetadata">
  <clbl:label id="{8bcff170-9979-491e-8683-d8ced0850bad}" enabled="0" method="" siteId="{8bcff170-9979-491e-8683-d8ced0850bad}" removed="1"/>
</clbl:labelList>
</file>

<file path=docProps/app.xml><?xml version="1.0" encoding="utf-8"?>
<Properties xmlns="http://schemas.openxmlformats.org/officeDocument/2006/extended-properties" xmlns:vt="http://schemas.openxmlformats.org/officeDocument/2006/docPropsVTypes">
  <Template>Corp General Use_White_CG_05162018</Template>
  <TotalTime>12193</TotalTime>
  <Words>19215</Words>
  <Application>Microsoft Macintosh PowerPoint</Application>
  <PresentationFormat>Custom</PresentationFormat>
  <Paragraphs>2748</Paragraphs>
  <Slides>176</Slides>
  <Notes>137</Notes>
  <HiddenSlides>0</HiddenSlides>
  <MMClips>0</MMClips>
  <ScaleCrop>false</ScaleCrop>
  <HeadingPairs>
    <vt:vector size="6" baseType="variant">
      <vt:variant>
        <vt:lpstr>Fonts Used</vt:lpstr>
      </vt:variant>
      <vt:variant>
        <vt:i4>16</vt:i4>
      </vt:variant>
      <vt:variant>
        <vt:lpstr>Theme</vt:lpstr>
      </vt:variant>
      <vt:variant>
        <vt:i4>3</vt:i4>
      </vt:variant>
      <vt:variant>
        <vt:lpstr>Slide Titles</vt:lpstr>
      </vt:variant>
      <vt:variant>
        <vt:i4>176</vt:i4>
      </vt:variant>
    </vt:vector>
  </HeadingPairs>
  <TitlesOfParts>
    <vt:vector size="195" baseType="lpstr">
      <vt:lpstr>Arial</vt:lpstr>
      <vt:lpstr>Arial</vt:lpstr>
      <vt:lpstr>Arial,Sans-Serif</vt:lpstr>
      <vt:lpstr>Avenir Book</vt:lpstr>
      <vt:lpstr>Calibri</vt:lpstr>
      <vt:lpstr>Cambria Math</vt:lpstr>
      <vt:lpstr>Century Gothic</vt:lpstr>
      <vt:lpstr>Lato</vt:lpstr>
      <vt:lpstr>merriweather</vt:lpstr>
      <vt:lpstr>Source Sans Pro</vt:lpstr>
      <vt:lpstr>Source Serif Pro</vt:lpstr>
      <vt:lpstr>Symbol</vt:lpstr>
      <vt:lpstr>System Font Regular</vt:lpstr>
      <vt:lpstr>System Font Regular,Sans-Serif</vt:lpstr>
      <vt:lpstr>Times New Roman</vt:lpstr>
      <vt:lpstr>Wingdings</vt:lpstr>
      <vt:lpstr>Custom Design</vt:lpstr>
      <vt:lpstr>Custom Design-BLUE</vt:lpstr>
      <vt:lpstr>6_Custom Design</vt:lpstr>
      <vt:lpstr>Policy &amp; Compliance</vt:lpstr>
      <vt:lpstr>User instructions</vt:lpstr>
      <vt:lpstr>User instructions</vt:lpstr>
      <vt:lpstr>FAQs</vt:lpstr>
      <vt:lpstr>Adding your Logo</vt:lpstr>
      <vt:lpstr>Deleting the PartnerLogo</vt:lpstr>
      <vt:lpstr>Housekeeping</vt:lpstr>
      <vt:lpstr>Housekeeping</vt:lpstr>
      <vt:lpstr>Housekeeping</vt:lpstr>
      <vt:lpstr>Agenda</vt:lpstr>
      <vt:lpstr>Policy and compliance agenda</vt:lpstr>
      <vt:lpstr>Introductions</vt:lpstr>
      <vt:lpstr>Introductions</vt:lpstr>
      <vt:lpstr>Objectives</vt:lpstr>
      <vt:lpstr>Implementation guiding principles</vt:lpstr>
      <vt:lpstr>Business objectives</vt:lpstr>
      <vt:lpstr>Workshop deliverables</vt:lpstr>
      <vt:lpstr>Entity Framework &amp; Scoping</vt:lpstr>
      <vt:lpstr>Entity framework</vt:lpstr>
      <vt:lpstr>Entity Framework Components</vt:lpstr>
      <vt:lpstr>Entity Framework Components</vt:lpstr>
      <vt:lpstr>Entity Framework Architecture</vt:lpstr>
      <vt:lpstr>Entities</vt:lpstr>
      <vt:lpstr>Entity Types</vt:lpstr>
      <vt:lpstr>Entity Types and Entity Filters</vt:lpstr>
      <vt:lpstr>Entity Types and Entity Filters</vt:lpstr>
      <vt:lpstr>ServiceNow Tables</vt:lpstr>
      <vt:lpstr>Example As a  GRC Program Administrator, I want to document all processes in the organization so that process / risk owners can assess the risk.</vt:lpstr>
      <vt:lpstr>Entity Class</vt:lpstr>
      <vt:lpstr>Entity Class Hierarchy</vt:lpstr>
      <vt:lpstr>Entity Class Hierarchy Example</vt:lpstr>
      <vt:lpstr>How does it all fit together?</vt:lpstr>
      <vt:lpstr>Entity Hierarchy</vt:lpstr>
      <vt:lpstr>Entity Hierarchy</vt:lpstr>
      <vt:lpstr>Creating Risks and Controls</vt:lpstr>
      <vt:lpstr>Entity Framework Implementation Sequence</vt:lpstr>
      <vt:lpstr>Entity scoping approach</vt:lpstr>
      <vt:lpstr>Cascading updates</vt:lpstr>
      <vt:lpstr>Entity maintenance and performance tuning</vt:lpstr>
      <vt:lpstr>Changes to entity architecture</vt:lpstr>
      <vt:lpstr>IRM Structure</vt:lpstr>
      <vt:lpstr>IRM Solution Structure</vt:lpstr>
      <vt:lpstr>Policy &amp; Compliance Management Structure</vt:lpstr>
      <vt:lpstr>Policy and Compliance architecture</vt:lpstr>
      <vt:lpstr>What is an agency?</vt:lpstr>
      <vt:lpstr>What is an authority document?</vt:lpstr>
      <vt:lpstr>Authority document</vt:lpstr>
      <vt:lpstr>What is a citation?</vt:lpstr>
      <vt:lpstr>Citation fields</vt:lpstr>
      <vt:lpstr>Control objectives  </vt:lpstr>
      <vt:lpstr>Control objective fields</vt:lpstr>
      <vt:lpstr>Control objectives - Type</vt:lpstr>
      <vt:lpstr>Control objectives - Category</vt:lpstr>
      <vt:lpstr>Relationship Summary Agency - Authority Document – Citation – Control Objective</vt:lpstr>
      <vt:lpstr>PowerPoint Presentation</vt:lpstr>
      <vt:lpstr>What are controls?</vt:lpstr>
      <vt:lpstr>Controls</vt:lpstr>
      <vt:lpstr>Standard Controls</vt:lpstr>
      <vt:lpstr>Common Controls: test once - comply many</vt:lpstr>
      <vt:lpstr>Common Controls Use Case</vt:lpstr>
      <vt:lpstr>Monitoring control compliance</vt:lpstr>
      <vt:lpstr>Control fields</vt:lpstr>
      <vt:lpstr>Control - Types</vt:lpstr>
      <vt:lpstr>Controls - Category</vt:lpstr>
      <vt:lpstr>Policies</vt:lpstr>
      <vt:lpstr>UCF</vt:lpstr>
      <vt:lpstr>Policy fields</vt:lpstr>
      <vt:lpstr>Policy Hierarchy</vt:lpstr>
      <vt:lpstr>Options for data upload</vt:lpstr>
      <vt:lpstr>Policy Management Processes</vt:lpstr>
      <vt:lpstr>Policy Management Lifecycle</vt:lpstr>
      <vt:lpstr>Policy authoring</vt:lpstr>
      <vt:lpstr>Policy authoring</vt:lpstr>
      <vt:lpstr>Policy authoring with O365</vt:lpstr>
      <vt:lpstr>Policy authoring with O365 integration: New Document</vt:lpstr>
      <vt:lpstr>Policy authoring with O365 integration: Connect Existing</vt:lpstr>
      <vt:lpstr>Policy authoring with O365 integration</vt:lpstr>
      <vt:lpstr>Policy authoring with Google Drive integration</vt:lpstr>
      <vt:lpstr>Policy authoring with Google Drive</vt:lpstr>
      <vt:lpstr>Policy authoring with SharePoint</vt:lpstr>
      <vt:lpstr>Policy authoring with integration</vt:lpstr>
      <vt:lpstr>Policy acknowledgement campaigns</vt:lpstr>
      <vt:lpstr>Policy acknowledgement campaign workflow</vt:lpstr>
      <vt:lpstr>Policy acknowledgement campaigns</vt:lpstr>
      <vt:lpstr>Policy acknowledgement campaigns</vt:lpstr>
      <vt:lpstr>Policy acknowledgement campaigns</vt:lpstr>
      <vt:lpstr>Policy acknowledgement campaigns</vt:lpstr>
      <vt:lpstr>Policy acknowledgement request</vt:lpstr>
      <vt:lpstr>Viewing Published Policies in Employee Center</vt:lpstr>
      <vt:lpstr>Policy exception management</vt:lpstr>
      <vt:lpstr>Policy exception</vt:lpstr>
      <vt:lpstr>Policy exception configuration</vt:lpstr>
      <vt:lpstr>Policy exception lifecycle</vt:lpstr>
      <vt:lpstr>Policy exception lifecycle actions</vt:lpstr>
      <vt:lpstr>Policy exception management notifications</vt:lpstr>
      <vt:lpstr>Policy exception management notifications</vt:lpstr>
      <vt:lpstr>Policy exception management notifications</vt:lpstr>
      <vt:lpstr>Control Lifecycle</vt:lpstr>
      <vt:lpstr>Control lifecycle</vt:lpstr>
      <vt:lpstr>Control Lifecycle Actions</vt:lpstr>
      <vt:lpstr>Control lifecycle: Draft    </vt:lpstr>
      <vt:lpstr>Control Lifecycle: Draft</vt:lpstr>
      <vt:lpstr>Control lifecycle: Draft</vt:lpstr>
      <vt:lpstr>Control lifecycle: Attest    </vt:lpstr>
      <vt:lpstr>Consolidated control attestations</vt:lpstr>
      <vt:lpstr>Attestation Grouping via Risk Portal</vt:lpstr>
      <vt:lpstr>Control Attestation with Smart Assessment Engine</vt:lpstr>
      <vt:lpstr>Control lifecycle: Review &amp; Monitor    </vt:lpstr>
      <vt:lpstr>Compliance Scoring</vt:lpstr>
      <vt:lpstr>Compliance Scoring: Weighted Scores</vt:lpstr>
      <vt:lpstr>Compliance Scoring: No Weighting</vt:lpstr>
      <vt:lpstr>Compliance Score Roll-up</vt:lpstr>
      <vt:lpstr>Configuring Control Attestation</vt:lpstr>
      <vt:lpstr>Attestation designer</vt:lpstr>
      <vt:lpstr>Example attestation assessment</vt:lpstr>
      <vt:lpstr>Control Attestation with Smart Assessment Engine</vt:lpstr>
      <vt:lpstr>Control Attestation with Smart Assessment Engine</vt:lpstr>
      <vt:lpstr>Control Attestation with Smart Assessment Engine</vt:lpstr>
      <vt:lpstr>Control Attestation with Smart Assessment Engine</vt:lpstr>
      <vt:lpstr>Control Attestation with Smart Assessment Engine</vt:lpstr>
      <vt:lpstr>Control Attestation with Smart Assessment Engine</vt:lpstr>
      <vt:lpstr>Continuous Monitoring</vt:lpstr>
      <vt:lpstr>Monitoring use cases across the enterprise</vt:lpstr>
      <vt:lpstr>Continuous Control Monitoring</vt:lpstr>
      <vt:lpstr>Indicators</vt:lpstr>
      <vt:lpstr>Indicator Template</vt:lpstr>
      <vt:lpstr>Indicator Template: Types of indicators</vt:lpstr>
      <vt:lpstr>How to build Indicators</vt:lpstr>
      <vt:lpstr>Indicator Task</vt:lpstr>
      <vt:lpstr>Continuous Monitoring: Configuration Compliance</vt:lpstr>
      <vt:lpstr>Continuous Monitoring: Configuration Compliance</vt:lpstr>
      <vt:lpstr>Continuous Monitoring: Configuration Compliance</vt:lpstr>
      <vt:lpstr>Continuous Control Monitoring Considerations</vt:lpstr>
      <vt:lpstr>Policy &amp; Compliance Roles</vt:lpstr>
      <vt:lpstr>Policy and Compliance roles</vt:lpstr>
      <vt:lpstr>Policy and Compliance roles</vt:lpstr>
      <vt:lpstr>Policy and Compliance roles</vt:lpstr>
      <vt:lpstr>Policy and Compliance roles</vt:lpstr>
      <vt:lpstr>Policy and Compliance roles</vt:lpstr>
      <vt:lpstr>Policy &amp; Compliance Reporting</vt:lpstr>
      <vt:lpstr>Base reports</vt:lpstr>
      <vt:lpstr>Compliance manager home page</vt:lpstr>
      <vt:lpstr>Compliance analyst home page</vt:lpstr>
      <vt:lpstr>Task page</vt:lpstr>
      <vt:lpstr>Issues landing page</vt:lpstr>
      <vt:lpstr>Module page</vt:lpstr>
      <vt:lpstr>Compliance Case Management</vt:lpstr>
      <vt:lpstr>Introduction</vt:lpstr>
      <vt:lpstr>PowerPoint Presentation</vt:lpstr>
      <vt:lpstr>Roles &amp; Responsibilities</vt:lpstr>
      <vt:lpstr>Roles &amp; Responsibilities</vt:lpstr>
      <vt:lpstr>Compliance Case Management Workflow</vt:lpstr>
      <vt:lpstr>Compliance Case lifecycle</vt:lpstr>
      <vt:lpstr>Case Task lifecycle</vt:lpstr>
      <vt:lpstr>Report a compliance case</vt:lpstr>
      <vt:lpstr>Compliance case: investigate</vt:lpstr>
      <vt:lpstr>Compliance case: investigate</vt:lpstr>
      <vt:lpstr>Compliance case: Export to PDF</vt:lpstr>
      <vt:lpstr>Compliance case: PDF Templates</vt:lpstr>
      <vt:lpstr>Compliance case: Managed email communication</vt:lpstr>
      <vt:lpstr>Compliance case task</vt:lpstr>
      <vt:lpstr>Configuration options: compliance case</vt:lpstr>
      <vt:lpstr>Compliance Request Workflow</vt:lpstr>
      <vt:lpstr>Compliance Request lifecycle</vt:lpstr>
      <vt:lpstr>Raise a compliance request</vt:lpstr>
      <vt:lpstr>Compliance request: in progress</vt:lpstr>
      <vt:lpstr>Compliance request: awaiting approval </vt:lpstr>
      <vt:lpstr>Configuration options: compliance request</vt:lpstr>
      <vt:lpstr>Compliance case management dashboard Providing operational insights into the current state of compliance requests </vt:lpstr>
      <vt:lpstr>Questions?</vt:lpstr>
      <vt:lpstr>Appendix: Common Features</vt:lpstr>
      <vt:lpstr>Service Level Agreements (SLAs)</vt:lpstr>
      <vt:lpstr>Confidential Records</vt:lpstr>
      <vt:lpstr>User Hierarchy</vt:lpstr>
      <vt:lpstr>Common roles in IRM</vt:lpstr>
      <vt:lpstr>Common roles in IRM</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Security Incident Response Workshop Presentation Template - Instructions</dc:title>
  <dc:subject/>
  <dc:creator>Rahimulah Rahimi</dc:creator>
  <cp:keywords/>
  <dc:description/>
  <cp:lastModifiedBy>Nitesh Vyas</cp:lastModifiedBy>
  <cp:revision>4</cp:revision>
  <cp:lastPrinted>2018-04-14T01:23:28Z</cp:lastPrinted>
  <dcterms:created xsi:type="dcterms:W3CDTF">2019-01-21T22:24:55Z</dcterms:created>
  <dcterms:modified xsi:type="dcterms:W3CDTF">2025-03-06T14:37:47Z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0x0101004611B061FAB3F74D9AABA6A00675F13D</vt:lpwstr>
  </property>
  <property fmtid="{D5CDD505-2E9C-101B-9397-08002B2CF9AE}" pid="3" name="Meta">
    <vt:lpwstr/>
  </property>
  <property fmtid="{D5CDD505-2E9C-101B-9397-08002B2CF9AE}" pid="4" name="MediaServiceImageTags">
    <vt:lpwstr/>
  </property>
</Properties>
</file>